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5"/>
  </p:notesMasterIdLst>
  <p:handoutMasterIdLst>
    <p:handoutMasterId r:id="rId36"/>
  </p:handoutMasterIdLst>
  <p:sldIdLst>
    <p:sldId id="256" r:id="rId2"/>
    <p:sldId id="272" r:id="rId3"/>
    <p:sldId id="308" r:id="rId4"/>
    <p:sldId id="309" r:id="rId5"/>
    <p:sldId id="310" r:id="rId6"/>
    <p:sldId id="311" r:id="rId7"/>
    <p:sldId id="312" r:id="rId8"/>
    <p:sldId id="313" r:id="rId9"/>
    <p:sldId id="270" r:id="rId10"/>
    <p:sldId id="271" r:id="rId11"/>
    <p:sldId id="282" r:id="rId12"/>
    <p:sldId id="283" r:id="rId13"/>
    <p:sldId id="284" r:id="rId14"/>
    <p:sldId id="285" r:id="rId15"/>
    <p:sldId id="286" r:id="rId16"/>
    <p:sldId id="287" r:id="rId17"/>
    <p:sldId id="288" r:id="rId18"/>
    <p:sldId id="289" r:id="rId19"/>
    <p:sldId id="290" r:id="rId20"/>
    <p:sldId id="292" r:id="rId21"/>
    <p:sldId id="294" r:id="rId22"/>
    <p:sldId id="295" r:id="rId23"/>
    <p:sldId id="296" r:id="rId24"/>
    <p:sldId id="297" r:id="rId25"/>
    <p:sldId id="299" r:id="rId26"/>
    <p:sldId id="300" r:id="rId27"/>
    <p:sldId id="303" r:id="rId28"/>
    <p:sldId id="304" r:id="rId29"/>
    <p:sldId id="302" r:id="rId30"/>
    <p:sldId id="305" r:id="rId31"/>
    <p:sldId id="298" r:id="rId32"/>
    <p:sldId id="306" r:id="rId33"/>
    <p:sldId id="307" r:id="rId34"/>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B87E3F"/>
    <a:srgbClr val="E0CBA3"/>
    <a:srgbClr val="B87EA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6" autoAdjust="0"/>
    <p:restoredTop sz="96667" autoAdjust="0"/>
  </p:normalViewPr>
  <p:slideViewPr>
    <p:cSldViewPr>
      <p:cViewPr varScale="1">
        <p:scale>
          <a:sx n="112" d="100"/>
          <a:sy n="112" d="100"/>
        </p:scale>
        <p:origin x="-162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484"/>
          </a:xfrm>
          <a:prstGeom prst="rect">
            <a:avLst/>
          </a:prstGeom>
        </p:spPr>
        <p:txBody>
          <a:bodyPr vert="horz" lIns="91440" tIns="45720" rIns="91440" bIns="45720" rtlCol="0"/>
          <a:lstStyle>
            <a:lvl1pPr algn="r">
              <a:defRPr sz="1200"/>
            </a:lvl1pPr>
          </a:lstStyle>
          <a:p>
            <a:fld id="{8516DF3C-8E34-481F-9D97-DB5E6403F096}" type="datetimeFigureOut">
              <a:rPr lang="en-US" smtClean="0"/>
              <a:pPr/>
              <a:t>10/8/2011</a:t>
            </a:fld>
            <a:endParaRPr lang="en-US"/>
          </a:p>
        </p:txBody>
      </p:sp>
      <p:sp>
        <p:nvSpPr>
          <p:cNvPr id="4" name="Footer Placeholder 3"/>
          <p:cNvSpPr>
            <a:spLocks noGrp="1"/>
          </p:cNvSpPr>
          <p:nvPr>
            <p:ph type="ftr" sz="quarter" idx="2"/>
          </p:nvPr>
        </p:nvSpPr>
        <p:spPr>
          <a:xfrm>
            <a:off x="0" y="8760316"/>
            <a:ext cx="3037840" cy="461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60316"/>
            <a:ext cx="3037840" cy="461484"/>
          </a:xfrm>
          <a:prstGeom prst="rect">
            <a:avLst/>
          </a:prstGeom>
        </p:spPr>
        <p:txBody>
          <a:bodyPr vert="horz" lIns="91440" tIns="45720" rIns="91440" bIns="45720" rtlCol="0" anchor="b"/>
          <a:lstStyle>
            <a:lvl1pPr algn="r">
              <a:defRPr sz="1200"/>
            </a:lvl1pPr>
          </a:lstStyle>
          <a:p>
            <a:fld id="{11C0B0E8-6F7A-4E4F-8F00-D3E76E9D70F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169"/>
          </a:xfrm>
          <a:prstGeom prst="rect">
            <a:avLst/>
          </a:prstGeom>
        </p:spPr>
        <p:txBody>
          <a:bodyPr vert="horz" lIns="91440" tIns="45720" rIns="91440" bIns="45720" rtlCol="0"/>
          <a:lstStyle>
            <a:lvl1pPr algn="r">
              <a:defRPr sz="1200"/>
            </a:lvl1pPr>
          </a:lstStyle>
          <a:p>
            <a:fld id="{758559C0-7112-4E89-B39A-7A7A96EFCA97}" type="datetimeFigureOut">
              <a:rPr lang="en-US" smtClean="0"/>
              <a:pPr/>
              <a:t>10/8/2011</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6"/>
            <a:ext cx="3037840" cy="46116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1440" tIns="45720" rIns="91440" bIns="45720" rtlCol="0" anchor="b"/>
          <a:lstStyle>
            <a:lvl1pPr algn="r">
              <a:defRPr sz="1200"/>
            </a:lvl1pPr>
          </a:lstStyle>
          <a:p>
            <a:fld id="{DE329103-51DB-40B5-AD7E-84DA03971E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Afternoon and welcome.</a:t>
            </a:r>
            <a:r>
              <a:rPr lang="en-US" baseline="0" dirty="0" smtClean="0"/>
              <a:t> My Name is Kevin Hanson and this is my graduate presentation. The title of my project (Click) is ‘Read Title’. More simply (Click) GIS Modeling of Sand and Gravel Resource Potential.</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Grid 1</a:t>
            </a:r>
            <a:r>
              <a:rPr lang="en-US" baseline="0" dirty="0" smtClean="0"/>
              <a:t>, which is the heaviest weighted, was developed from the Minnesota Geological Survey’s Surficial Geology GIS data, sourced from their County Geologic Atlas Series. (click) read through remaining clicks.</a:t>
            </a:r>
          </a:p>
        </p:txBody>
      </p:sp>
      <p:sp>
        <p:nvSpPr>
          <p:cNvPr id="4" name="Slide Number Placeholder 3"/>
          <p:cNvSpPr>
            <a:spLocks noGrp="1"/>
          </p:cNvSpPr>
          <p:nvPr>
            <p:ph type="sldNum" sz="quarter" idx="10"/>
          </p:nvPr>
        </p:nvSpPr>
        <p:spPr/>
        <p:txBody>
          <a:bodyPr/>
          <a:lstStyle/>
          <a:p>
            <a:fld id="{DE329103-51DB-40B5-AD7E-84DA03971EF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attribute table on the right is the reclassified surficial geology vector data. First field (click) is the map label given by the MGS, (click) second field is the general description of the map unit, and (third) is the model rank index inputted by the aggregate geologist. Note this interpretation is based on the published map that had detailed legend descriptions for each map label.  The vector data was converted to a grid on the Model Rank Index field at a 10-meter cell resolution, using ArcGIS.  The Grid is shown on the left. Darker means more potential for aggregate resources.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Grid 2</a:t>
            </a:r>
            <a:r>
              <a:rPr lang="en-US" baseline="0" dirty="0" smtClean="0"/>
              <a:t> was developed from the NRCS SSURGO SOILS Database (click) read through remaining clicks.</a:t>
            </a:r>
          </a:p>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attribute table on the right is the reclassified SSURGO Soils vector data. First field (click) is the parent group material mapping unit given by SSURGO, (click) and second field (click) is the model rank index inputted by the aggregate geologist. When interpreting the geologist consulted the data table along with a map of the parent materials. The vector data was converted to a grid on the Model Rank Index field at a 10-meter cell resolution, using ArcGIS.  The Grid is shown on the left. Darker means more potential for aggregate resources.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Grid 3 was</a:t>
            </a:r>
            <a:r>
              <a:rPr lang="en-US" baseline="0" dirty="0" smtClean="0"/>
              <a:t> developed using the County Well Index Stratigraphy table. This data was modeled using IDW Interpolation tool and was kind of project within a project. I have left out a lot of the details due to time, anyway some background on how to create a modeled grid of the subsurface using well data… (click) read from slide, elaborate.</a:t>
            </a:r>
          </a:p>
        </p:txBody>
      </p:sp>
      <p:sp>
        <p:nvSpPr>
          <p:cNvPr id="4" name="Slide Number Placeholder 3"/>
          <p:cNvSpPr>
            <a:spLocks noGrp="1"/>
          </p:cNvSpPr>
          <p:nvPr>
            <p:ph type="sldNum" sz="quarter" idx="10"/>
          </p:nvPr>
        </p:nvSpPr>
        <p:spPr/>
        <p:txBody>
          <a:bodyPr/>
          <a:lstStyle/>
          <a:p>
            <a:fld id="{DE329103-51DB-40B5-AD7E-84DA03971EF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r>
              <a:rPr lang="en-US" baseline="0" dirty="0" smtClean="0"/>
              <a:t> the next step was to rank the the stratigraphy materials, as seen in the table to the right.  The696 ranking was done by the aggregate geologist. (Click) First field in the table is the reclassified materials from 1696 to 73 (many of these were grouped together here for display purposes). Click the second field is the ranking score of 0-10.  (click) the map at the right shows the distribution of 3316 wells used in the project area. Notice the data gaps which is where is there is no well with one mile of another well. Each of these wells contains many stratigraphy records thus why the dataset I am modeling has 16,000 plus records. (Click) Read (Click) Read</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So here is an extract</a:t>
            </a:r>
            <a:r>
              <a:rPr lang="en-US" baseline="0" dirty="0" smtClean="0"/>
              <a:t> of the stratigraphy records. The first 7 fields you see are the existing data taken from the MGS stratigraphy table.  Real quickly you see from right to left the </a:t>
            </a:r>
            <a:r>
              <a:rPr lang="en-US" baseline="0" dirty="0" err="1" smtClean="0"/>
              <a:t>RelateID</a:t>
            </a:r>
            <a:r>
              <a:rPr lang="en-US" baseline="0" dirty="0" smtClean="0"/>
              <a:t> (primary key or unique well id), depth to top (0 means it is at the surface, 40 means it is 40 feet below surface), depth to bottom (is the depth below the surface at the bottom of the record), </a:t>
            </a:r>
            <a:r>
              <a:rPr lang="en-US" baseline="0" dirty="0" err="1" smtClean="0"/>
              <a:t>driller_desc</a:t>
            </a:r>
            <a:r>
              <a:rPr lang="en-US" baseline="0" dirty="0" smtClean="0"/>
              <a:t> is the field that had 1,600+ unique descriptors of the material, </a:t>
            </a:r>
            <a:r>
              <a:rPr lang="en-US" baseline="0" dirty="0" err="1" smtClean="0"/>
              <a:t>lith_prim</a:t>
            </a:r>
            <a:r>
              <a:rPr lang="en-US" baseline="0" dirty="0" smtClean="0"/>
              <a:t>, </a:t>
            </a:r>
            <a:r>
              <a:rPr lang="en-US" baseline="0" dirty="0" err="1" smtClean="0"/>
              <a:t>lith_sec</a:t>
            </a:r>
            <a:r>
              <a:rPr lang="en-US" baseline="0" dirty="0" smtClean="0"/>
              <a:t>, </a:t>
            </a:r>
            <a:r>
              <a:rPr lang="en-US" baseline="0" dirty="0" err="1" smtClean="0"/>
              <a:t>lith_minor</a:t>
            </a:r>
            <a:r>
              <a:rPr lang="en-US" baseline="0" dirty="0" smtClean="0"/>
              <a:t> or primary, secondary, and minor </a:t>
            </a:r>
            <a:r>
              <a:rPr lang="en-US" baseline="0" dirty="0" err="1" smtClean="0"/>
              <a:t>lithologyies</a:t>
            </a:r>
            <a:r>
              <a:rPr lang="en-US" baseline="0" dirty="0" smtClean="0"/>
              <a:t> was the MGS interpreting the driller description  with a single material to three materials (show).</a:t>
            </a:r>
          </a:p>
          <a:p>
            <a:r>
              <a:rPr lang="en-US" baseline="0" dirty="0" smtClean="0"/>
              <a:t> </a:t>
            </a:r>
          </a:p>
          <a:p>
            <a:r>
              <a:rPr lang="en-US" baseline="0" dirty="0" smtClean="0"/>
              <a:t>The next 8 fields (Click) are ones that I added so to create a final number that attempts to quantify each records sand and gravel potential. I will describe each field and then show you the calculation used for the final number. (click) </a:t>
            </a:r>
            <a:r>
              <a:rPr lang="en-US" baseline="0" dirty="0" err="1" smtClean="0"/>
              <a:t>Strat_mat</a:t>
            </a:r>
            <a:r>
              <a:rPr lang="en-US" baseline="0" dirty="0" smtClean="0"/>
              <a:t>  is my reclassified material based on MGS litho logy fields if they inputted them, if not, I would interpret or a geologist. SMR is the rank index of the material which I showed in the previous slide. TSM is the thickness of the material in feet which is simply the Depth to Bottom – Depth to top. OSM is the amount the overburden in feet which is the same as depth to top. Reason for these fields is that sand and gravel is of course easy to extract when close to the surface (less overburden) and also having a greater thickness. OSM description is a </a:t>
            </a:r>
            <a:r>
              <a:rPr lang="en-US" baseline="0" dirty="0" err="1" smtClean="0"/>
              <a:t>reclass</a:t>
            </a:r>
            <a:r>
              <a:rPr lang="en-US" baseline="0" dirty="0" smtClean="0"/>
              <a:t> of the overburden field used to generalize the overburden in the calculation. OSMR is just a numeric calculation of the OSM_DESC field. NONSIGV is either 0 or 1 value. A 0 value will basically give that record a final value of 0 because it means that the material rank is less than 5 and has greater than 50 feet of overburden. No need for these materials and too deep in the subsurface. </a:t>
            </a:r>
          </a:p>
          <a:p>
            <a:endParaRPr lang="en-US" baseline="0" dirty="0" smtClean="0"/>
          </a:p>
          <a:p>
            <a:r>
              <a:rPr lang="en-US" baseline="0" dirty="0" smtClean="0"/>
              <a:t>(Click) the final field is CWI_SFV which is the CWI Final stratigraphy value, it is calculated by taking the material rank times the material thickness times whether there is a non significant value times the overburden rank. The overburden rank will reduce the total value as the overburden increases. Got all that?? </a:t>
            </a:r>
          </a:p>
          <a:p>
            <a:endParaRPr lang="en-US" baseline="0" dirty="0" smtClean="0"/>
          </a:p>
          <a:p>
            <a:r>
              <a:rPr lang="en-US" baseline="0" dirty="0" smtClean="0"/>
              <a:t>(Click) read</a:t>
            </a:r>
          </a:p>
          <a:p>
            <a:r>
              <a:rPr lang="en-US" baseline="0" dirty="0" smtClean="0"/>
              <a:t>(click) read</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just mentioned</a:t>
            </a:r>
            <a:r>
              <a:rPr lang="en-US" baseline="0" dirty="0" smtClean="0"/>
              <a:t> each well has a final stratigraphy value based on the calculations seen in the previous table. Shown here are three graphics relative to one cross-section. </a:t>
            </a:r>
          </a:p>
          <a:p>
            <a:r>
              <a:rPr lang="en-US" baseline="0" dirty="0" smtClean="0"/>
              <a:t>The top graphic (click) displays 11 well locations with their unique ids (cross-section graphic A), </a:t>
            </a:r>
          </a:p>
          <a:p>
            <a:r>
              <a:rPr lang="en-US" baseline="0" dirty="0" smtClean="0"/>
              <a:t>Cross-section graphic B (click) shows that same cross-section going over The Inverse Distance Weighted interpolation model using ArcGIS Spatial Analyst that was applied to each well location based on its final stratigraphy value (SFV). The darker the shading the higher one can expect sand and gravel generally speaking. </a:t>
            </a:r>
          </a:p>
          <a:p>
            <a:r>
              <a:rPr lang="en-US" baseline="0" dirty="0" smtClean="0"/>
              <a:t>(click) Cross-Section graphic C displays the surface elevation of the cross section and 50 feet below. Also you see the well’s individual stratigraphy records materials and rank. Note the darker shades of black have more sand and gravel type materials near surface and relatively thick.  What you are seeing on the right is most likely an outwash feature due to seeing more sand and gravel materials. Not so much on the left side.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Shown here is the final CWI Stratigraphy raster</a:t>
            </a:r>
            <a:r>
              <a:rPr lang="en-US" baseline="0" dirty="0" smtClean="0"/>
              <a:t> grid at 10-meter cell resolution. Note the Data gaps, seen in white, have been clipped out. As mentioned this is where there was no well within one mile of another well. Darker the colors the more probable of sand and gravel resource. The values 1-393+ were reclassified to a 0-10 scale so they could be integrated into the final model seen here (click). This reclassification was based on doing an intersect analysis displaying the average CWI locations/final stratigraphy values at each class of potential of the completed Carlton County Aggregate Resource Map completed by the MN DNR. The average values are shown here (click)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presentation is divided into three general themes which are not that dissimilar from my paper. First is (</a:t>
            </a:r>
            <a:r>
              <a:rPr lang="en-US" dirty="0" smtClean="0"/>
              <a:t>Click) </a:t>
            </a:r>
            <a:r>
              <a:rPr lang="en-US" sz="1200" b="1" kern="1200" dirty="0" smtClean="0">
                <a:solidFill>
                  <a:schemeClr val="tx1"/>
                </a:solidFill>
                <a:latin typeface="+mn-lt"/>
                <a:ea typeface="+mn-ea"/>
                <a:cs typeface="+mn-cs"/>
              </a:rPr>
              <a:t>What Are Construction Aggregates &amp; Why Are They Important to Us? Second</a:t>
            </a:r>
            <a:r>
              <a:rPr lang="en-US" sz="1200" b="1" kern="1200" baseline="0" dirty="0" smtClean="0">
                <a:solidFill>
                  <a:schemeClr val="tx1"/>
                </a:solidFill>
                <a:latin typeface="+mn-lt"/>
                <a:ea typeface="+mn-ea"/>
                <a:cs typeface="+mn-cs"/>
              </a:rPr>
              <a:t> is (click) </a:t>
            </a:r>
            <a:r>
              <a:rPr lang="en-US" sz="1200" b="1" dirty="0" smtClean="0"/>
              <a:t>The MN DNR’s Aggregate Resource Mapping Program and its Methodologies. Third</a:t>
            </a:r>
            <a:r>
              <a:rPr lang="en-US" sz="1200" b="1" baseline="0" dirty="0" smtClean="0"/>
              <a:t>  which is the meat of my research  (click) is Using GIS to Model Sand and Gravel Resource Potential to Assist in Accelerating the Aggregate Resource mapping Program. </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DE329103-51DB-40B5-AD7E-84DA03971EF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Grid 4</a:t>
            </a:r>
            <a:r>
              <a:rPr lang="en-US" baseline="0" dirty="0" smtClean="0"/>
              <a:t> – Identified Sand and Gravel Resources - </a:t>
            </a:r>
            <a:r>
              <a:rPr lang="en-US" dirty="0" smtClean="0"/>
              <a:t>Just read (four clicks)</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attribute table on the right is the reclassified identified resources vector point data. First field (click) is the material or pit type, (click) second field is the source of the data (USGS, MN DOT, SSURGO, etc), and (third) is the kernel weight value. Highest weights given to gravel pits or MN DOT prospects with sand and gravel listed in the attribute. Other prospects data were used that did not contain a good source of gravel to lower the background high values in a highly dense area. The kernel density analysis resulted in cell values from 0-152. The higher surface values indicate a geographic area of highly dense and weighted sand and gravel resource points.  The final modeled grid at 10-meter cell resolution was reclassified based on observations of kernel grid versus actual data points. The Grid is shown on the left. Darker means more potential for aggregate resources.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grids have been weighted and calculated using raster calculator. Now we sum them up also using raster calculator.</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end up</a:t>
            </a:r>
            <a:r>
              <a:rPr lang="en-US" baseline="0" dirty="0" smtClean="0"/>
              <a:t> with this. A 10-meter grid from 0-200. Higher the value the greater the potential for sand and gravel resources. Final step is to (click) compare the grid to the published sand and gravel resource map completed by the Aggregate Resource Mapping Program.</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p>
          <a:p>
            <a:r>
              <a:rPr lang="en-US" dirty="0" smtClean="0"/>
              <a:t>Click</a:t>
            </a:r>
          </a:p>
          <a:p>
            <a:r>
              <a:rPr lang="en-US" dirty="0" smtClean="0"/>
              <a:t>Click</a:t>
            </a:r>
          </a:p>
          <a:p>
            <a:r>
              <a:rPr lang="en-US" dirty="0" smtClean="0"/>
              <a:t>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r>
              <a:rPr lang="en-US" baseline="0" dirty="0" smtClean="0"/>
              <a:t> Click, Click</a:t>
            </a:r>
          </a:p>
          <a:p>
            <a:r>
              <a:rPr lang="en-US" baseline="0" dirty="0" smtClean="0"/>
              <a:t>This analysis was then used to reclassify the values from 0-200 to 1-4.  (click)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DE329103-51DB-40B5-AD7E-84DA03971EFC}"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project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project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project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r>
              <a:rPr lang="en-US" dirty="0" smtClean="0"/>
              <a:t>Under the soil of Minnesota, there are many different types of sediment and rock.  Unfortunately, not all of these sediments and rocks can be used for construction aggregates.  Aggregates come from deposits of SAND AND GRAVEL or CRUSHED STONE.  </a:t>
            </a:r>
          </a:p>
        </p:txBody>
      </p:sp>
      <p:sp>
        <p:nvSpPr>
          <p:cNvPr id="4" name="Slide Number Placeholder 3"/>
          <p:cNvSpPr>
            <a:spLocks noGrp="1"/>
          </p:cNvSpPr>
          <p:nvPr>
            <p:ph type="sldNum" sz="quarter" idx="10"/>
          </p:nvPr>
        </p:nvSpPr>
        <p:spPr/>
        <p:txBody>
          <a:bodyPr/>
          <a:lstStyle/>
          <a:p>
            <a:fld id="{DE329103-51DB-40B5-AD7E-84DA03971EF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aggregate industry is the worlds larges non-fuel minerals industry in the world (Click).  This is true for both value and volume.  It exceeds both (Click) copper and gold. </a:t>
            </a:r>
          </a:p>
        </p:txBody>
      </p:sp>
      <p:sp>
        <p:nvSpPr>
          <p:cNvPr id="4" name="Slide Number Placeholder 3"/>
          <p:cNvSpPr>
            <a:spLocks noGrp="1"/>
          </p:cNvSpPr>
          <p:nvPr>
            <p:ph type="sldNum" sz="quarter" idx="10"/>
          </p:nvPr>
        </p:nvSpPr>
        <p:spPr/>
        <p:txBody>
          <a:bodyPr/>
          <a:lstStyle/>
          <a:p>
            <a:fld id="{DE329103-51DB-40B5-AD7E-84DA03971EF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shown here is the current</a:t>
            </a:r>
            <a:r>
              <a:rPr lang="en-US" baseline="0" dirty="0" smtClean="0"/>
              <a:t> status map of the aggregate resource mapping program. You can see that most of the counties near the metro have been or are being mapped. Though there has been a recent interest to accelerate this mapping not only by all of the counties in Brown who are waiting to be mapped but also by a new joint venture with MN DOT to map 12 additional counties (click).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this brings us to the main question that is the basis of my project. (click) More specifically Can I with the help of the DNR aggregate Geologists create a GIS model that can define sand and gravel resource potential classifications similar to that being accomplished by the aggregate resource mapping program’s geologists with their current methodologies? If successful this would be used as a tool to increase the speed in which counties are being mapped because the geologist mapping the aggregate potential has a head start as to where the significant and not significant sand and gravel resources are.  Before we move forward to fast let’s first understand how the aggregate resource mapping program maps sand and gravel resource potential. (click)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clicks. Read each one from handout.</a:t>
            </a:r>
            <a:r>
              <a:rPr lang="en-US" baseline="0" dirty="0" smtClean="0"/>
              <a:t> </a:t>
            </a:r>
          </a:p>
          <a:p>
            <a:r>
              <a:rPr lang="en-US" baseline="0" dirty="0" smtClean="0"/>
              <a:t>Seen here is the sand and gravel resource potential map for Olmsted County. So you know: High Potential (hp) is Dark Brown, Moderate Potential (mp) is Orange, and Low Potential (</a:t>
            </a:r>
            <a:r>
              <a:rPr lang="en-US" baseline="0" dirty="0" err="1" smtClean="0"/>
              <a:t>lp</a:t>
            </a:r>
            <a:r>
              <a:rPr lang="en-US" baseline="0" dirty="0" smtClean="0"/>
              <a:t>) is Tan. All the rest is considered limited potential.  Also of note the small black circles are field observations (GIS Dataset) and grey </a:t>
            </a:r>
            <a:r>
              <a:rPr lang="en-US" baseline="0" dirty="0" err="1" smtClean="0"/>
              <a:t>x’s</a:t>
            </a:r>
            <a:r>
              <a:rPr lang="en-US" baseline="0" dirty="0" smtClean="0"/>
              <a:t> which are County Well Index Wells with stratigraphic geologic information. The details of each of the potential classes are defined in a very detailed attribute table which can be best explained in a graphic on the following page: (click)</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The project area selected for the GIS</a:t>
            </a:r>
            <a:r>
              <a:rPr lang="en-US" baseline="0" dirty="0" smtClean="0"/>
              <a:t> model was</a:t>
            </a:r>
            <a:r>
              <a:rPr lang="en-US" dirty="0" smtClean="0"/>
              <a:t> (click) Carlton</a:t>
            </a:r>
            <a:r>
              <a:rPr lang="en-US" baseline="0" dirty="0" smtClean="0"/>
              <a:t> County, MN and the Fond du Lac Reservation, whose northern (click) boundary intersect southern St. Louis County. This area was selected because it was (click) mapped/published by the Aggregate Resource Mapping Program in June of 2009 and served well for (click) a comparative analysis with the GIS model at the 10-meter raster cell level</a:t>
            </a:r>
            <a:r>
              <a:rPr lang="en-US" baseline="0" smtClean="0"/>
              <a:t>. </a:t>
            </a:r>
            <a:endParaRPr lang="en-US" dirty="0"/>
          </a:p>
        </p:txBody>
      </p:sp>
      <p:sp>
        <p:nvSpPr>
          <p:cNvPr id="4" name="Slide Number Placeholder 3"/>
          <p:cNvSpPr>
            <a:spLocks noGrp="1"/>
          </p:cNvSpPr>
          <p:nvPr>
            <p:ph type="sldNum" sz="quarter" idx="10"/>
          </p:nvPr>
        </p:nvSpPr>
        <p:spPr/>
        <p:txBody>
          <a:bodyPr/>
          <a:lstStyle/>
          <a:p>
            <a:fld id="{DE329103-51DB-40B5-AD7E-84DA03971EF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9" name="Rectangle 10"/>
          <p:cNvSpPr/>
          <p:nvPr/>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 name="Rectangle 2"/>
          <p:cNvSpPr>
            <a:spLocks noGrp="1"/>
          </p:cNvSpPr>
          <p:nvPr>
            <p:ph type="ctrTitle"/>
          </p:nvPr>
        </p:nvSpPr>
        <p:spPr>
          <a:xfrm>
            <a:off x="228600" y="4114800"/>
            <a:ext cx="7239000" cy="533400"/>
          </a:xfrm>
          <a:noFill/>
        </p:spPr>
        <p:txBody>
          <a:bodyPr vert="horz"/>
          <a:lstStyle>
            <a:lvl1pPr algn="l" eaLnBrk="1" latinLnBrk="0" hangingPunct="1">
              <a:defRPr kumimoji="0" sz="2000" b="0" cap="all" spc="150" baseline="0">
                <a:solidFill>
                  <a:schemeClr val="bg1"/>
                </a:solidFill>
              </a:defRPr>
            </a:lvl1pPr>
            <a:extLst/>
          </a:lstStyle>
          <a:p>
            <a:pPr eaLnBrk="1" latinLnBrk="1" hangingPunct="1"/>
            <a:r>
              <a:rPr lang="en-US" smtClean="0"/>
              <a:t>Click to edit Master title style</a:t>
            </a:r>
            <a:endParaRPr/>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eaLnBrk="1" latinLnBrk="0" hangingPunct="1">
              <a:buNone/>
              <a:defRPr kumimoji="0" sz="1100" b="1">
                <a:solidFill>
                  <a:schemeClr val="accent4">
                    <a:shade val="50000"/>
                  </a:schemeClr>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r>
              <a:rPr kumimoji="0" lang="en-US" dirty="0" smtClean="0"/>
              <a:t>Click to add author information</a:t>
            </a:r>
            <a:endParaRPr kumimoji="0" lang="en-US" dirty="0"/>
          </a:p>
        </p:txBody>
      </p:sp>
      <p:sp>
        <p:nvSpPr>
          <p:cNvPr id="15" name="Rectangle 15"/>
          <p:cNvSpPr>
            <a:spLocks noGrp="1"/>
          </p:cNvSpPr>
          <p:nvPr>
            <p:ph type="sldNum" sz="quarter" idx="11"/>
          </p:nvPr>
        </p:nvSpPr>
        <p:spPr>
          <a:xfrm>
            <a:off x="6477000" y="6477000"/>
            <a:ext cx="1021080" cy="304800"/>
          </a:xfrm>
        </p:spPr>
        <p:txBody>
          <a:bodyPr anchor="ctr"/>
          <a:lstStyle>
            <a:extLst/>
          </a:lstStyle>
          <a:p>
            <a:fld id="{5B6A16EB-A76F-479C-98E6-E14E489F1C70}" type="slidenum">
              <a:rPr lang="en-US" smtClean="0"/>
              <a:pPr/>
              <a:t>‹#›</a:t>
            </a:fld>
            <a:endParaRPr lang="en-US"/>
          </a:p>
        </p:txBody>
      </p:sp>
      <p:sp>
        <p:nvSpPr>
          <p:cNvPr id="16" name="Rectangle 16"/>
          <p:cNvSpPr>
            <a:spLocks noGrp="1"/>
          </p:cNvSpPr>
          <p:nvPr>
            <p:ph type="ftr" sz="quarter" idx="12"/>
          </p:nvPr>
        </p:nvSpPr>
        <p:spPr/>
        <p:txBody>
          <a:bodyPr/>
          <a:lstStyle>
            <a:extLst/>
          </a:lstStyle>
          <a:p>
            <a:endParaRPr lang="en-US"/>
          </a:p>
        </p:txBody>
      </p:sp>
      <p:pic>
        <p:nvPicPr>
          <p:cNvPr id="30" name="ContosoLogo.jpg"/>
          <p:cNvPicPr>
            <a:picLocks noChangeAspect="1"/>
          </p:cNvPicPr>
          <p:nvPr/>
        </p:nvPicPr>
        <p:blipFill>
          <a:blip r:embed="rId2" cstate="print">
            <a:duotone>
              <a:schemeClr val="accent4"/>
              <a:srgbClr val="FFFFFF"/>
            </a:duotone>
          </a:blip>
          <a:stretch>
            <a:fillRect/>
          </a:stretch>
        </p:blipFill>
        <p:spPr>
          <a:xfrm>
            <a:off x="7696200" y="5791200"/>
            <a:ext cx="1371600" cy="1008126"/>
          </a:xfrm>
          <a:prstGeom prst="rect">
            <a:avLst/>
          </a:prstGeom>
          <a:noFill/>
          <a:ln>
            <a:noFill/>
          </a:ln>
        </p:spPr>
      </p:pic>
      <p:sp>
        <p:nvSpPr>
          <p:cNvPr id="8" name="Rectangle 10"/>
          <p:cNvSpPr/>
          <p:nvPr/>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10" name="Date Placeholder 9"/>
          <p:cNvSpPr>
            <a:spLocks noGrp="1"/>
          </p:cNvSpPr>
          <p:nvPr>
            <p:ph type="dt" sz="half" idx="10"/>
          </p:nvPr>
        </p:nvSpPr>
        <p:spPr>
          <a:xfrm>
            <a:off x="228600" y="6477000"/>
            <a:ext cx="1600200" cy="304800"/>
          </a:xfrm>
        </p:spPr>
        <p:txBody>
          <a:bodyPr anchor="ctr"/>
          <a:lstStyle>
            <a:lvl1pPr algn="l" eaLnBrk="1" latinLnBrk="0" hangingPunct="1">
              <a:defRPr kumimoji="0">
                <a:solidFill>
                  <a:srgbClr val="A0A0A0"/>
                </a:solidFill>
              </a:defRPr>
            </a:lvl1pPr>
            <a:extLst/>
          </a:lstStyle>
          <a:p>
            <a:fld id="{14475FC8-F466-410F-A969-B87DD2F88FC1}" type="datetimeFigureOut">
              <a:rPr lang="en-US" smtClean="0"/>
              <a:pPr/>
              <a:t>10/8/2011</a:t>
            </a:fld>
            <a:endParaRPr lang="en-US"/>
          </a:p>
        </p:txBody>
      </p:sp>
      <p:sp>
        <p:nvSpPr>
          <p:cNvPr id="12" name="Rectangle 11"/>
          <p:cNvSpPr/>
          <p:nvPr/>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15"/>
          </p:nvPr>
        </p:nvSpPr>
        <p:spPr>
          <a:xfrm>
            <a:off x="301752" y="609600"/>
            <a:ext cx="8074152"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8" name="Rectangle 11"/>
          <p:cNvSpPr>
            <a:spLocks noGrp="1"/>
          </p:cNvSpPr>
          <p:nvPr>
            <p:ph sz="quarter" idx="17"/>
          </p:nvPr>
        </p:nvSpPr>
        <p:spPr>
          <a:xfrm>
            <a:off x="3017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3" name="Rectangle 11"/>
          <p:cNvSpPr>
            <a:spLocks noGrp="1"/>
          </p:cNvSpPr>
          <p:nvPr>
            <p:ph sz="quarter" idx="21"/>
          </p:nvPr>
        </p:nvSpPr>
        <p:spPr>
          <a:xfrm>
            <a:off x="44165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9" name="Rectangle 19"/>
          <p:cNvSpPr>
            <a:spLocks noGrp="1"/>
          </p:cNvSpPr>
          <p:nvPr>
            <p:ph type="dt" sz="half" idx="22"/>
          </p:nvPr>
        </p:nvSpPr>
        <p:spPr/>
        <p:txBody>
          <a:bodyPr/>
          <a:lstStyle>
            <a:extLst/>
          </a:lstStyle>
          <a:p>
            <a:fld id="{14475FC8-F466-410F-A969-B87DD2F88FC1}" type="datetimeFigureOut">
              <a:rPr lang="en-US" smtClean="0"/>
              <a:pPr/>
              <a:t>10/8/2011</a:t>
            </a:fld>
            <a:endParaRPr lang="en-US"/>
          </a:p>
        </p:txBody>
      </p:sp>
      <p:sp>
        <p:nvSpPr>
          <p:cNvPr id="20" name="Rectangle 20"/>
          <p:cNvSpPr>
            <a:spLocks noGrp="1"/>
          </p:cNvSpPr>
          <p:nvPr>
            <p:ph type="sldNum" sz="quarter" idx="23"/>
          </p:nvPr>
        </p:nvSpPr>
        <p:spPr/>
        <p:txBody>
          <a:bodyPr/>
          <a:lstStyle>
            <a:extLst/>
          </a:lstStyle>
          <a:p>
            <a:fld id="{5B6A16EB-A76F-479C-98E6-E14E489F1C70}" type="slidenum">
              <a:rPr lang="en-US" smtClean="0"/>
              <a:pPr/>
              <a:t>‹#›</a:t>
            </a:fld>
            <a:endParaRPr lang="en-US"/>
          </a:p>
        </p:txBody>
      </p:sp>
      <p:sp>
        <p:nvSpPr>
          <p:cNvPr id="22" name="Rectangle 22"/>
          <p:cNvSpPr>
            <a:spLocks noGrp="1"/>
          </p:cNvSpPr>
          <p:nvPr>
            <p:ph type="ftr" sz="quarter" idx="24"/>
          </p:nvPr>
        </p:nvSpPr>
        <p:spPr/>
        <p:txBody>
          <a:bodyPr/>
          <a:lstStyle>
            <a:extLst/>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5"/>
          </p:nvPr>
        </p:nvSpPr>
        <p:spPr>
          <a:xfrm>
            <a:off x="3048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0" name="Rectangle 11"/>
          <p:cNvSpPr>
            <a:spLocks noGrp="1"/>
          </p:cNvSpPr>
          <p:nvPr>
            <p:ph sz="quarter" idx="17"/>
          </p:nvPr>
        </p:nvSpPr>
        <p:spPr>
          <a:xfrm>
            <a:off x="3017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4" name="Rectangle 11"/>
          <p:cNvSpPr>
            <a:spLocks noGrp="1"/>
          </p:cNvSpPr>
          <p:nvPr>
            <p:ph sz="quarter" idx="19"/>
          </p:nvPr>
        </p:nvSpPr>
        <p:spPr>
          <a:xfrm>
            <a:off x="44196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6" name="Rectangle 11"/>
          <p:cNvSpPr>
            <a:spLocks noGrp="1"/>
          </p:cNvSpPr>
          <p:nvPr>
            <p:ph sz="quarter" idx="21"/>
          </p:nvPr>
        </p:nvSpPr>
        <p:spPr>
          <a:xfrm>
            <a:off x="44165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3" name="Rectangle 23"/>
          <p:cNvSpPr>
            <a:spLocks noGrp="1"/>
          </p:cNvSpPr>
          <p:nvPr>
            <p:ph type="dt" sz="half" idx="22"/>
          </p:nvPr>
        </p:nvSpPr>
        <p:spPr/>
        <p:txBody>
          <a:bodyPr/>
          <a:lstStyle>
            <a:extLst/>
          </a:lstStyle>
          <a:p>
            <a:fld id="{14475FC8-F466-410F-A969-B87DD2F88FC1}" type="datetimeFigureOut">
              <a:rPr lang="en-US" smtClean="0"/>
              <a:pPr/>
              <a:t>10/8/2011</a:t>
            </a:fld>
            <a:endParaRPr lang="en-US"/>
          </a:p>
        </p:txBody>
      </p:sp>
      <p:sp>
        <p:nvSpPr>
          <p:cNvPr id="27" name="Rectangle 27"/>
          <p:cNvSpPr>
            <a:spLocks noGrp="1"/>
          </p:cNvSpPr>
          <p:nvPr>
            <p:ph type="sldNum" sz="quarter" idx="23"/>
          </p:nvPr>
        </p:nvSpPr>
        <p:spPr/>
        <p:txBody>
          <a:bodyPr/>
          <a:lstStyle>
            <a:extLst/>
          </a:lstStyle>
          <a:p>
            <a:fld id="{5B6A16EB-A76F-479C-98E6-E14E489F1C70}" type="slidenum">
              <a:rPr lang="en-US" smtClean="0"/>
              <a:pPr/>
              <a:t>‹#›</a:t>
            </a:fld>
            <a:endParaRPr lang="en-US"/>
          </a:p>
        </p:txBody>
      </p:sp>
      <p:sp>
        <p:nvSpPr>
          <p:cNvPr id="28" name="Rectangle 28"/>
          <p:cNvSpPr>
            <a:spLocks noGrp="1"/>
          </p:cNvSpPr>
          <p:nvPr>
            <p:ph type="ftr" sz="quarter" idx="24"/>
          </p:nvPr>
        </p:nvSpPr>
        <p:spPr/>
        <p:txBody>
          <a:bodyPr/>
          <a:lstStyle>
            <a:extLst/>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8" name="Rectangle 11"/>
          <p:cNvSpPr>
            <a:spLocks noGrp="1"/>
          </p:cNvSpPr>
          <p:nvPr>
            <p:ph sz="quarter" idx="16"/>
          </p:nvPr>
        </p:nvSpPr>
        <p:spPr>
          <a:xfrm>
            <a:off x="4419600" y="609600"/>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0" name="Rectangle 11"/>
          <p:cNvSpPr>
            <a:spLocks noGrp="1"/>
          </p:cNvSpPr>
          <p:nvPr>
            <p:ph sz="quarter" idx="15"/>
          </p:nvPr>
        </p:nvSpPr>
        <p:spPr>
          <a:xfrm>
            <a:off x="304800"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3" name="Rectangle 11"/>
          <p:cNvSpPr>
            <a:spLocks noGrp="1"/>
          </p:cNvSpPr>
          <p:nvPr>
            <p:ph sz="quarter" idx="18"/>
          </p:nvPr>
        </p:nvSpPr>
        <p:spPr>
          <a:xfrm>
            <a:off x="4416552" y="256946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20"/>
          </p:nvPr>
        </p:nvSpPr>
        <p:spPr>
          <a:xfrm>
            <a:off x="4419600" y="452018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7" name="Rectangle 17"/>
          <p:cNvSpPr>
            <a:spLocks noGrp="1"/>
          </p:cNvSpPr>
          <p:nvPr>
            <p:ph type="dt" sz="half" idx="21"/>
          </p:nvPr>
        </p:nvSpPr>
        <p:spPr/>
        <p:txBody>
          <a:bodyPr/>
          <a:lstStyle>
            <a:extLst/>
          </a:lstStyle>
          <a:p>
            <a:fld id="{14475FC8-F466-410F-A969-B87DD2F88FC1}" type="datetimeFigureOut">
              <a:rPr lang="en-US" smtClean="0"/>
              <a:pPr/>
              <a:t>10/8/2011</a:t>
            </a:fld>
            <a:endParaRPr lang="en-US"/>
          </a:p>
        </p:txBody>
      </p:sp>
      <p:sp>
        <p:nvSpPr>
          <p:cNvPr id="18" name="Rectangle 18"/>
          <p:cNvSpPr>
            <a:spLocks noGrp="1"/>
          </p:cNvSpPr>
          <p:nvPr>
            <p:ph type="sldNum" sz="quarter" idx="22"/>
          </p:nvPr>
        </p:nvSpPr>
        <p:spPr/>
        <p:txBody>
          <a:bodyPr/>
          <a:lstStyle>
            <a:extLst/>
          </a:lstStyle>
          <a:p>
            <a:fld id="{5B6A16EB-A76F-479C-98E6-E14E489F1C70}" type="slidenum">
              <a:rPr lang="en-US" smtClean="0"/>
              <a:pPr/>
              <a:t>‹#›</a:t>
            </a:fld>
            <a:endParaRPr lang="en-US"/>
          </a:p>
        </p:txBody>
      </p:sp>
      <p:sp>
        <p:nvSpPr>
          <p:cNvPr id="21" name="Rectangle 21"/>
          <p:cNvSpPr>
            <a:spLocks noGrp="1"/>
          </p:cNvSpPr>
          <p:nvPr>
            <p:ph type="ftr" sz="quarter" idx="23"/>
          </p:nvPr>
        </p:nvSpPr>
        <p:spPr/>
        <p:txBody>
          <a:bodyPr/>
          <a:lstStyle>
            <a:extLst/>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1" name="Rectangle 11"/>
          <p:cNvSpPr>
            <a:spLocks noGrp="1"/>
          </p:cNvSpPr>
          <p:nvPr>
            <p:ph sz="quarter" idx="15"/>
          </p:nvPr>
        </p:nvSpPr>
        <p:spPr>
          <a:xfrm>
            <a:off x="4416552"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0" name="Rectangle 11"/>
          <p:cNvSpPr>
            <a:spLocks noGrp="1"/>
          </p:cNvSpPr>
          <p:nvPr>
            <p:ph sz="quarter" idx="16"/>
          </p:nvPr>
        </p:nvSpPr>
        <p:spPr>
          <a:xfrm>
            <a:off x="304800" y="609600"/>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4" name="Rectangle 11"/>
          <p:cNvSpPr>
            <a:spLocks noGrp="1"/>
          </p:cNvSpPr>
          <p:nvPr>
            <p:ph sz="quarter" idx="18"/>
          </p:nvPr>
        </p:nvSpPr>
        <p:spPr>
          <a:xfrm>
            <a:off x="301752" y="256946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6" name="Rectangle 11"/>
          <p:cNvSpPr>
            <a:spLocks noGrp="1"/>
          </p:cNvSpPr>
          <p:nvPr>
            <p:ph sz="quarter" idx="20"/>
          </p:nvPr>
        </p:nvSpPr>
        <p:spPr>
          <a:xfrm>
            <a:off x="304800" y="452018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7" name="Rectangle 17"/>
          <p:cNvSpPr>
            <a:spLocks noGrp="1"/>
          </p:cNvSpPr>
          <p:nvPr>
            <p:ph type="dt" sz="half" idx="21"/>
          </p:nvPr>
        </p:nvSpPr>
        <p:spPr/>
        <p:txBody>
          <a:bodyPr/>
          <a:lstStyle>
            <a:extLst/>
          </a:lstStyle>
          <a:p>
            <a:fld id="{14475FC8-F466-410F-A969-B87DD2F88FC1}" type="datetimeFigureOut">
              <a:rPr lang="en-US" smtClean="0"/>
              <a:pPr/>
              <a:t>10/8/2011</a:t>
            </a:fld>
            <a:endParaRPr lang="en-US"/>
          </a:p>
        </p:txBody>
      </p:sp>
      <p:sp>
        <p:nvSpPr>
          <p:cNvPr id="19" name="Rectangle 19"/>
          <p:cNvSpPr>
            <a:spLocks noGrp="1"/>
          </p:cNvSpPr>
          <p:nvPr>
            <p:ph type="sldNum" sz="quarter" idx="22"/>
          </p:nvPr>
        </p:nvSpPr>
        <p:spPr/>
        <p:txBody>
          <a:bodyPr/>
          <a:lstStyle>
            <a:extLst/>
          </a:lstStyle>
          <a:p>
            <a:fld id="{5B6A16EB-A76F-479C-98E6-E14E489F1C70}" type="slidenum">
              <a:rPr lang="en-US" smtClean="0"/>
              <a:pPr/>
              <a:t>‹#›</a:t>
            </a:fld>
            <a:endParaRPr lang="en-US"/>
          </a:p>
        </p:txBody>
      </p:sp>
      <p:sp>
        <p:nvSpPr>
          <p:cNvPr id="20" name="Rectangle 20"/>
          <p:cNvSpPr>
            <a:spLocks noGrp="1"/>
          </p:cNvSpPr>
          <p:nvPr>
            <p:ph type="ftr" sz="quarter" idx="23"/>
          </p:nvPr>
        </p:nvSpPr>
        <p:spPr/>
        <p:txBody>
          <a:bodyPr/>
          <a:lstStyle>
            <a:extLst/>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4" name="Rectangle 11"/>
          <p:cNvSpPr>
            <a:spLocks noGrp="1"/>
          </p:cNvSpPr>
          <p:nvPr>
            <p:ph sz="quarter" idx="15"/>
          </p:nvPr>
        </p:nvSpPr>
        <p:spPr>
          <a:xfrm>
            <a:off x="3048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6" name="Rectangle 11"/>
          <p:cNvSpPr>
            <a:spLocks noGrp="1"/>
          </p:cNvSpPr>
          <p:nvPr>
            <p:ph sz="quarter" idx="17"/>
          </p:nvPr>
        </p:nvSpPr>
        <p:spPr>
          <a:xfrm>
            <a:off x="3017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9" name="Rectangle 11"/>
          <p:cNvSpPr>
            <a:spLocks noGrp="1"/>
          </p:cNvSpPr>
          <p:nvPr>
            <p:ph sz="quarter" idx="18"/>
          </p:nvPr>
        </p:nvSpPr>
        <p:spPr>
          <a:xfrm>
            <a:off x="4419600" y="609600"/>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32" name="Rectangle 11"/>
          <p:cNvSpPr>
            <a:spLocks noGrp="1"/>
          </p:cNvSpPr>
          <p:nvPr>
            <p:ph sz="quarter" idx="20"/>
          </p:nvPr>
        </p:nvSpPr>
        <p:spPr>
          <a:xfrm>
            <a:off x="4416552" y="256946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34" name="Rectangle 11"/>
          <p:cNvSpPr>
            <a:spLocks noGrp="1"/>
          </p:cNvSpPr>
          <p:nvPr>
            <p:ph sz="quarter" idx="22"/>
          </p:nvPr>
        </p:nvSpPr>
        <p:spPr>
          <a:xfrm>
            <a:off x="4419600" y="452018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6" name="Rectangle 16"/>
          <p:cNvSpPr>
            <a:spLocks noGrp="1"/>
          </p:cNvSpPr>
          <p:nvPr>
            <p:ph type="dt" sz="half" idx="23"/>
          </p:nvPr>
        </p:nvSpPr>
        <p:spPr/>
        <p:txBody>
          <a:bodyPr/>
          <a:lstStyle>
            <a:extLst/>
          </a:lstStyle>
          <a:p>
            <a:fld id="{14475FC8-F466-410F-A969-B87DD2F88FC1}" type="datetimeFigureOut">
              <a:rPr lang="en-US" smtClean="0"/>
              <a:pPr/>
              <a:t>10/8/2011</a:t>
            </a:fld>
            <a:endParaRPr lang="en-US"/>
          </a:p>
        </p:txBody>
      </p:sp>
      <p:sp>
        <p:nvSpPr>
          <p:cNvPr id="17" name="Rectangle 17"/>
          <p:cNvSpPr>
            <a:spLocks noGrp="1"/>
          </p:cNvSpPr>
          <p:nvPr>
            <p:ph type="sldNum" sz="quarter" idx="24"/>
          </p:nvPr>
        </p:nvSpPr>
        <p:spPr/>
        <p:txBody>
          <a:bodyPr/>
          <a:lstStyle>
            <a:extLst/>
          </a:lstStyle>
          <a:p>
            <a:fld id="{5B6A16EB-A76F-479C-98E6-E14E489F1C70}" type="slidenum">
              <a:rPr lang="en-US" smtClean="0"/>
              <a:pPr/>
              <a:t>‹#›</a:t>
            </a:fld>
            <a:endParaRPr lang="en-US"/>
          </a:p>
        </p:txBody>
      </p:sp>
      <p:sp>
        <p:nvSpPr>
          <p:cNvPr id="18" name="Rectangle 18"/>
          <p:cNvSpPr>
            <a:spLocks noGrp="1"/>
          </p:cNvSpPr>
          <p:nvPr>
            <p:ph type="ftr" sz="quarter" idx="25"/>
          </p:nvPr>
        </p:nvSpPr>
        <p:spPr/>
        <p:txBody>
          <a:bodyPr/>
          <a:lstStyle>
            <a:extLst/>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2" name="Rectangle 11"/>
          <p:cNvSpPr>
            <a:spLocks noGrp="1"/>
          </p:cNvSpPr>
          <p:nvPr>
            <p:ph sz="quarter" idx="16"/>
          </p:nvPr>
        </p:nvSpPr>
        <p:spPr>
          <a:xfrm>
            <a:off x="307848" y="609600"/>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6" name="Rectangle 11"/>
          <p:cNvSpPr>
            <a:spLocks noGrp="1"/>
          </p:cNvSpPr>
          <p:nvPr>
            <p:ph sz="quarter" idx="18"/>
          </p:nvPr>
        </p:nvSpPr>
        <p:spPr>
          <a:xfrm>
            <a:off x="304800" y="256946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8" name="Rectangle 11"/>
          <p:cNvSpPr>
            <a:spLocks noGrp="1"/>
          </p:cNvSpPr>
          <p:nvPr>
            <p:ph sz="quarter" idx="20"/>
          </p:nvPr>
        </p:nvSpPr>
        <p:spPr>
          <a:xfrm>
            <a:off x="307848" y="4520184"/>
            <a:ext cx="3962400" cy="1728216"/>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3" name="Rectangle 11"/>
          <p:cNvSpPr>
            <a:spLocks noGrp="1"/>
          </p:cNvSpPr>
          <p:nvPr>
            <p:ph sz="quarter" idx="22"/>
          </p:nvPr>
        </p:nvSpPr>
        <p:spPr>
          <a:xfrm>
            <a:off x="44196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6" name="Rectangle 11"/>
          <p:cNvSpPr>
            <a:spLocks noGrp="1"/>
          </p:cNvSpPr>
          <p:nvPr>
            <p:ph sz="quarter" idx="24"/>
          </p:nvPr>
        </p:nvSpPr>
        <p:spPr>
          <a:xfrm>
            <a:off x="44165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7" name="Rectangle 17"/>
          <p:cNvSpPr>
            <a:spLocks noGrp="1"/>
          </p:cNvSpPr>
          <p:nvPr>
            <p:ph type="dt" sz="half" idx="25"/>
          </p:nvPr>
        </p:nvSpPr>
        <p:spPr/>
        <p:txBody>
          <a:bodyPr/>
          <a:lstStyle>
            <a:extLst/>
          </a:lstStyle>
          <a:p>
            <a:fld id="{14475FC8-F466-410F-A969-B87DD2F88FC1}" type="datetimeFigureOut">
              <a:rPr lang="en-US" smtClean="0"/>
              <a:pPr/>
              <a:t>10/8/2011</a:t>
            </a:fld>
            <a:endParaRPr lang="en-US"/>
          </a:p>
        </p:txBody>
      </p:sp>
      <p:sp>
        <p:nvSpPr>
          <p:cNvPr id="18" name="Rectangle 18"/>
          <p:cNvSpPr>
            <a:spLocks noGrp="1"/>
          </p:cNvSpPr>
          <p:nvPr>
            <p:ph type="sldNum" sz="quarter" idx="26"/>
          </p:nvPr>
        </p:nvSpPr>
        <p:spPr/>
        <p:txBody>
          <a:bodyPr/>
          <a:lstStyle>
            <a:extLst/>
          </a:lstStyle>
          <a:p>
            <a:fld id="{5B6A16EB-A76F-479C-98E6-E14E489F1C70}" type="slidenum">
              <a:rPr lang="en-US" smtClean="0"/>
              <a:pPr/>
              <a:t>‹#›</a:t>
            </a:fld>
            <a:endParaRPr lang="en-US"/>
          </a:p>
        </p:txBody>
      </p:sp>
      <p:sp>
        <p:nvSpPr>
          <p:cNvPr id="23" name="Rectangle 23"/>
          <p:cNvSpPr>
            <a:spLocks noGrp="1"/>
          </p:cNvSpPr>
          <p:nvPr>
            <p:ph type="ftr" sz="quarter" idx="27"/>
          </p:nvPr>
        </p:nvSpPr>
        <p:spPr/>
        <p:txBody>
          <a:bodyPr/>
          <a:lstStyle>
            <a:extLst/>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4" name="Rectangle 10"/>
          <p:cNvSpPr>
            <a:spLocks noGrp="1"/>
          </p:cNvSpPr>
          <p:nvPr>
            <p:ph type="pic" sz="quarter" idx="13" hasCustomPrompt="1"/>
          </p:nvPr>
        </p:nvSpPr>
        <p:spPr>
          <a:xfrm>
            <a:off x="15240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9" name="Rectangle 10"/>
          <p:cNvSpPr>
            <a:spLocks noGrp="1"/>
          </p:cNvSpPr>
          <p:nvPr>
            <p:ph type="pic" sz="quarter" idx="29" hasCustomPrompt="1"/>
          </p:nvPr>
        </p:nvSpPr>
        <p:spPr>
          <a:xfrm>
            <a:off x="15240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27" name="Rectangle 10"/>
          <p:cNvSpPr>
            <a:spLocks noGrp="1"/>
          </p:cNvSpPr>
          <p:nvPr>
            <p:ph type="pic" sz="quarter" idx="17" hasCustomPrompt="1"/>
          </p:nvPr>
        </p:nvSpPr>
        <p:spPr>
          <a:xfrm>
            <a:off x="36576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1" name="Rectangle 10"/>
          <p:cNvSpPr>
            <a:spLocks noGrp="1"/>
          </p:cNvSpPr>
          <p:nvPr>
            <p:ph type="pic" sz="quarter" idx="30" hasCustomPrompt="1"/>
          </p:nvPr>
        </p:nvSpPr>
        <p:spPr>
          <a:xfrm>
            <a:off x="36576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4" name="Rectangle 10"/>
          <p:cNvSpPr>
            <a:spLocks noGrp="1"/>
          </p:cNvSpPr>
          <p:nvPr>
            <p:ph type="pic" sz="quarter" idx="21" hasCustomPrompt="1"/>
          </p:nvPr>
        </p:nvSpPr>
        <p:spPr>
          <a:xfrm>
            <a:off x="57912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5" name="Rectangle 10"/>
          <p:cNvSpPr>
            <a:spLocks noGrp="1"/>
          </p:cNvSpPr>
          <p:nvPr>
            <p:ph type="pic" sz="quarter" idx="31" hasCustomPrompt="1"/>
          </p:nvPr>
        </p:nvSpPr>
        <p:spPr>
          <a:xfrm>
            <a:off x="57912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39" name="Rectangle 51"/>
          <p:cNvSpPr>
            <a:spLocks noGrp="1"/>
          </p:cNvSpPr>
          <p:nvPr>
            <p:ph type="body" sz="quarter" idx="46"/>
          </p:nvPr>
        </p:nvSpPr>
        <p:spPr>
          <a:xfrm>
            <a:off x="304800" y="381000"/>
            <a:ext cx="8077200" cy="838200"/>
          </a:xfrm>
        </p:spPr>
        <p:txBody>
          <a:bodyPr/>
          <a:lstStyle>
            <a:lvl1pPr eaLnBrk="1" latinLnBrk="0" hangingPunct="1">
              <a:defRPr kumimoji="0" sz="1200"/>
            </a:lvl1pPr>
            <a:extLst/>
          </a:lstStyle>
          <a:p>
            <a:pPr lvl="0" eaLnBrk="1" latinLnBrk="1" hangingPunct="1"/>
            <a:r>
              <a:rPr lang="en-US" smtClean="0"/>
              <a:t>Click to edit Master text styles</a:t>
            </a:r>
          </a:p>
        </p:txBody>
      </p:sp>
      <p:sp>
        <p:nvSpPr>
          <p:cNvPr id="42" name="Rectangle 42"/>
          <p:cNvSpPr>
            <a:spLocks noGrp="1"/>
          </p:cNvSpPr>
          <p:nvPr>
            <p:ph type="dt" sz="half" idx="47"/>
          </p:nvPr>
        </p:nvSpPr>
        <p:spPr/>
        <p:txBody>
          <a:bodyPr/>
          <a:lstStyle>
            <a:extLst/>
          </a:lstStyle>
          <a:p>
            <a:fld id="{14475FC8-F466-410F-A969-B87DD2F88FC1}" type="datetimeFigureOut">
              <a:rPr lang="en-US" smtClean="0"/>
              <a:pPr/>
              <a:t>10/8/2011</a:t>
            </a:fld>
            <a:endParaRPr lang="en-US"/>
          </a:p>
        </p:txBody>
      </p:sp>
      <p:sp>
        <p:nvSpPr>
          <p:cNvPr id="43" name="Rectangle 43"/>
          <p:cNvSpPr>
            <a:spLocks noGrp="1"/>
          </p:cNvSpPr>
          <p:nvPr>
            <p:ph type="sldNum" sz="quarter" idx="48"/>
          </p:nvPr>
        </p:nvSpPr>
        <p:spPr/>
        <p:txBody>
          <a:bodyPr/>
          <a:lstStyle>
            <a:extLst/>
          </a:lstStyle>
          <a:p>
            <a:fld id="{5B6A16EB-A76F-479C-98E6-E14E489F1C70}" type="slidenum">
              <a:rPr lang="en-US" smtClean="0"/>
              <a:pPr/>
              <a:t>‹#›</a:t>
            </a:fld>
            <a:endParaRPr lang="en-US"/>
          </a:p>
        </p:txBody>
      </p:sp>
      <p:sp>
        <p:nvSpPr>
          <p:cNvPr id="45" name="Rectangle 45"/>
          <p:cNvSpPr>
            <a:spLocks noGrp="1"/>
          </p:cNvSpPr>
          <p:nvPr>
            <p:ph type="ftr" sz="quarter" idx="49"/>
          </p:nvPr>
        </p:nvSpPr>
        <p:spPr/>
        <p:txBody>
          <a:bodyPr/>
          <a:lstStyle>
            <a:extLst/>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4475FC8-F466-410F-A969-B87DD2F88FC1}" type="datetimeFigureOut">
              <a:rPr lang="en-US" smtClean="0"/>
              <a:pPr/>
              <a:t>10/8/2011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B6A16EB-A76F-479C-98E6-E14E489F1C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dirty="0"/>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32" name="Rectangle 32"/>
          <p:cNvSpPr>
            <a:spLocks noGrp="1"/>
          </p:cNvSpPr>
          <p:nvPr>
            <p:ph type="dt" sz="half" idx="39"/>
          </p:nvPr>
        </p:nvSpPr>
        <p:spPr/>
        <p:txBody>
          <a:bodyPr/>
          <a:lstStyle>
            <a:lvl1pPr eaLnBrk="1" latinLnBrk="0" hangingPunct="1">
              <a:defRPr kumimoji="0" sz="1000"/>
            </a:lvl1pPr>
            <a:extLst/>
          </a:lstStyle>
          <a:p>
            <a:fld id="{14475FC8-F466-410F-A969-B87DD2F88FC1}" type="datetimeFigureOut">
              <a:rPr lang="en-US" smtClean="0"/>
              <a:pPr/>
              <a:t>10/8/2011</a:t>
            </a:fld>
            <a:endParaRPr lang="en-US"/>
          </a:p>
        </p:txBody>
      </p:sp>
      <p:sp>
        <p:nvSpPr>
          <p:cNvPr id="33" name="Rectangle 33"/>
          <p:cNvSpPr>
            <a:spLocks noGrp="1"/>
          </p:cNvSpPr>
          <p:nvPr>
            <p:ph type="sldNum" sz="quarter" idx="40"/>
          </p:nvPr>
        </p:nvSpPr>
        <p:spPr/>
        <p:txBody>
          <a:bodyPr/>
          <a:lstStyle>
            <a:extLst/>
          </a:lstStyle>
          <a:p>
            <a:fld id="{5B6A16EB-A76F-479C-98E6-E14E489F1C70}" type="slidenum">
              <a:rPr lang="en-US" smtClean="0"/>
              <a:pPr/>
              <a:t>‹#›</a:t>
            </a:fld>
            <a:endParaRPr lang="en-US"/>
          </a:p>
        </p:txBody>
      </p:sp>
      <p:sp>
        <p:nvSpPr>
          <p:cNvPr id="34" name="Rectangle 34"/>
          <p:cNvSpPr>
            <a:spLocks noGrp="1"/>
          </p:cNvSpPr>
          <p:nvPr>
            <p:ph type="ftr" sz="quarter" idx="41"/>
          </p:nvPr>
        </p:nvSpPr>
        <p:spPr/>
        <p:txBody>
          <a:bodyPr/>
          <a:lstStyle>
            <a:extLst/>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Rectangle 8"/>
          <p:cNvSpPr/>
          <p:nvPr/>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14" name="Title 13"/>
          <p:cNvSpPr>
            <a:spLocks noGrp="1"/>
          </p:cNvSpPr>
          <p:nvPr>
            <p:ph type="ctrTitle"/>
          </p:nvPr>
        </p:nvSpPr>
        <p:spPr>
          <a:xfrm>
            <a:off x="228600" y="4114800"/>
            <a:ext cx="7239000" cy="533400"/>
          </a:xfrm>
          <a:noFill/>
        </p:spPr>
        <p:txBody>
          <a:bodyPr vert="horz"/>
          <a:lstStyle>
            <a:lvl1pPr algn="l" eaLnBrk="1" latinLnBrk="0" hangingPunct="1">
              <a:defRPr kumimoji="0" sz="2000" b="0" cap="all" spc="150" baseline="0">
                <a:solidFill>
                  <a:schemeClr val="bg1"/>
                </a:solidFill>
              </a:defRPr>
            </a:lvl1pPr>
            <a:extLst/>
          </a:lstStyle>
          <a:p>
            <a:r>
              <a:rPr kumimoji="0" lang="en-US" smtClean="0"/>
              <a:t>Click to edit Master title style</a:t>
            </a:r>
            <a:endParaRPr kumimoji="0" lang="en-US" dirty="0"/>
          </a:p>
        </p:txBody>
      </p:sp>
      <p:sp>
        <p:nvSpPr>
          <p:cNvPr id="3" name="Rectangle 3"/>
          <p:cNvSpPr>
            <a:spLocks noGrp="1"/>
          </p:cNvSpPr>
          <p:nvPr>
            <p:ph type="dt" sz="half" idx="10"/>
          </p:nvPr>
        </p:nvSpPr>
        <p:spPr>
          <a:xfrm>
            <a:off x="228600" y="6477000"/>
            <a:ext cx="1600200" cy="304800"/>
          </a:xfrm>
        </p:spPr>
        <p:txBody>
          <a:bodyPr anchor="ctr"/>
          <a:lstStyle>
            <a:lvl1pPr algn="l" eaLnBrk="1" latinLnBrk="0" hangingPunct="1">
              <a:defRPr kumimoji="0">
                <a:solidFill>
                  <a:srgbClr val="A0A0A0"/>
                </a:solidFill>
              </a:defRPr>
            </a:lvl1pPr>
            <a:extLst/>
          </a:lstStyle>
          <a:p>
            <a:fld id="{14475FC8-F466-410F-A969-B87DD2F88FC1}" type="datetimeFigureOut">
              <a:rPr lang="en-US" smtClean="0"/>
              <a:pPr/>
              <a:t>10/8/2011</a:t>
            </a:fld>
            <a:endParaRPr lang="en-US"/>
          </a:p>
        </p:txBody>
      </p:sp>
      <p:sp>
        <p:nvSpPr>
          <p:cNvPr id="4" name="Rectangle 4"/>
          <p:cNvSpPr>
            <a:spLocks noGrp="1"/>
          </p:cNvSpPr>
          <p:nvPr>
            <p:ph type="ftr" sz="quarter" idx="11"/>
          </p:nvPr>
        </p:nvSpPr>
        <p:spPr>
          <a:xfrm>
            <a:off x="2705100" y="6477000"/>
            <a:ext cx="3733800" cy="304800"/>
          </a:xfrm>
        </p:spPr>
        <p:txBody>
          <a:bodyPr/>
          <a:lstStyle>
            <a:lvl1pPr eaLnBrk="1" latinLnBrk="0" hangingPunct="1">
              <a:defRPr kumimoji="0">
                <a:solidFill>
                  <a:schemeClr val="bg1"/>
                </a:solidFill>
              </a:defRPr>
            </a:lvl1pPr>
            <a:extLst/>
          </a:lstStyle>
          <a:p>
            <a:endParaRPr lang="en-US"/>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fld id="{5B6A16EB-A76F-479C-98E6-E14E489F1C70}" type="slidenum">
              <a:rPr lang="en-US" smtClean="0"/>
              <a:pPr/>
              <a:t>‹#›</a:t>
            </a:fld>
            <a:endParaRPr lang="en-US"/>
          </a:p>
        </p:txBody>
      </p:sp>
      <p:pic>
        <p:nvPicPr>
          <p:cNvPr id="10" name="Rectangle 9"/>
          <p:cNvPicPr>
            <a:picLocks noChangeAspect="1"/>
          </p:cNvPicPr>
          <p:nvPr/>
        </p:nvPicPr>
        <p:blipFill>
          <a:blip r:embed="rId2" cstate="print">
            <a:duotone>
              <a:schemeClr val="accent4"/>
              <a:srgbClr val="FFFFFF"/>
            </a:duotone>
          </a:blip>
          <a:stretch>
            <a:fillRect/>
          </a:stretch>
        </p:blipFill>
        <p:spPr>
          <a:xfrm>
            <a:off x="7601712" y="6239256"/>
            <a:ext cx="838200" cy="616077"/>
          </a:xfrm>
          <a:prstGeom prst="rect">
            <a:avLst/>
          </a:prstGeom>
          <a:noFill/>
          <a:ln>
            <a:noFill/>
          </a:ln>
        </p:spPr>
      </p:pic>
      <p:sp>
        <p:nvSpPr>
          <p:cNvPr id="11" name="Rectangle 10"/>
          <p:cNvSpPr/>
          <p:nvPr/>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7" name="Rectangle 7"/>
          <p:cNvSpPr>
            <a:spLocks noGrp="1"/>
          </p:cNvSpPr>
          <p:nvPr>
            <p:ph type="dt" sz="half" idx="14"/>
          </p:nvPr>
        </p:nvSpPr>
        <p:spPr/>
        <p:txBody>
          <a:bodyPr/>
          <a:lstStyle>
            <a:extLst/>
          </a:lstStyle>
          <a:p>
            <a:fld id="{14475FC8-F466-410F-A969-B87DD2F88FC1}" type="datetimeFigureOut">
              <a:rPr lang="en-US" smtClean="0"/>
              <a:pPr/>
              <a:t>10/8/2011</a:t>
            </a:fld>
            <a:endParaRPr lang="en-US"/>
          </a:p>
        </p:txBody>
      </p:sp>
      <p:sp>
        <p:nvSpPr>
          <p:cNvPr id="8" name="Rectangle 8"/>
          <p:cNvSpPr>
            <a:spLocks noGrp="1"/>
          </p:cNvSpPr>
          <p:nvPr>
            <p:ph type="sldNum" sz="quarter" idx="15"/>
          </p:nvPr>
        </p:nvSpPr>
        <p:spPr/>
        <p:txBody>
          <a:bodyPr/>
          <a:lstStyle>
            <a:extLst/>
          </a:lstStyle>
          <a:p>
            <a:fld id="{5B6A16EB-A76F-479C-98E6-E14E489F1C70}" type="slidenum">
              <a:rPr lang="en-US" smtClean="0"/>
              <a:pPr/>
              <a:t>‹#›</a:t>
            </a:fld>
            <a:endParaRPr lang="en-US"/>
          </a:p>
        </p:txBody>
      </p:sp>
      <p:sp>
        <p:nvSpPr>
          <p:cNvPr id="9" name="Rectangle 9"/>
          <p:cNvSpPr>
            <a:spLocks noGrp="1"/>
          </p:cNvSpPr>
          <p:nvPr>
            <p:ph type="ftr" sz="quarter" idx="16"/>
          </p:nvPr>
        </p:nvSpPr>
        <p:spPr/>
        <p:txBody>
          <a:bodyPr/>
          <a:lstStyle>
            <a:extLst/>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6" name="Rectangle 6"/>
          <p:cNvSpPr>
            <a:spLocks noGrp="1"/>
          </p:cNvSpPr>
          <p:nvPr>
            <p:ph type="dt" sz="half" idx="10"/>
          </p:nvPr>
        </p:nvSpPr>
        <p:spPr/>
        <p:txBody>
          <a:bodyPr/>
          <a:lstStyle>
            <a:extLst/>
          </a:lstStyle>
          <a:p>
            <a:fld id="{14475FC8-F466-410F-A969-B87DD2F88FC1}" type="datetimeFigureOut">
              <a:rPr lang="en-US" smtClean="0"/>
              <a:pPr/>
              <a:t>10/8/2011</a:t>
            </a:fld>
            <a:endParaRPr lang="en-US"/>
          </a:p>
        </p:txBody>
      </p:sp>
      <p:sp>
        <p:nvSpPr>
          <p:cNvPr id="8" name="Rectangle 8"/>
          <p:cNvSpPr>
            <a:spLocks noGrp="1"/>
          </p:cNvSpPr>
          <p:nvPr>
            <p:ph type="sldNum" sz="quarter" idx="11"/>
          </p:nvPr>
        </p:nvSpPr>
        <p:spPr/>
        <p:txBody>
          <a:bodyPr/>
          <a:lstStyle>
            <a:extLst/>
          </a:lstStyle>
          <a:p>
            <a:fld id="{5B6A16EB-A76F-479C-98E6-E14E489F1C70}" type="slidenum">
              <a:rPr lang="en-US" smtClean="0"/>
              <a:pPr/>
              <a:t>‹#›</a:t>
            </a:fld>
            <a:endParaRPr lang="en-US"/>
          </a:p>
        </p:txBody>
      </p:sp>
      <p:sp>
        <p:nvSpPr>
          <p:cNvPr id="9" name="Rectangle 9"/>
          <p:cNvSpPr>
            <a:spLocks noGrp="1"/>
          </p:cNvSpPr>
          <p:nvPr>
            <p:ph type="ftr" sz="quarter" idx="12"/>
          </p:nvPr>
        </p:nvSpPr>
        <p:spPr/>
        <p:txBody>
          <a:bodyPr/>
          <a:lstStyle>
            <a:extLst/>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1" name="Rectangle 11"/>
          <p:cNvSpPr>
            <a:spLocks noGrp="1"/>
          </p:cNvSpPr>
          <p:nvPr>
            <p:ph sz="quarter" idx="15"/>
          </p:nvPr>
        </p:nvSpPr>
        <p:spPr>
          <a:xfrm>
            <a:off x="304800" y="609600"/>
            <a:ext cx="80772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9" name="Rectangle 9"/>
          <p:cNvSpPr>
            <a:spLocks noGrp="1"/>
          </p:cNvSpPr>
          <p:nvPr>
            <p:ph type="dt" sz="half" idx="16"/>
          </p:nvPr>
        </p:nvSpPr>
        <p:spPr/>
        <p:txBody>
          <a:bodyPr/>
          <a:lstStyle>
            <a:extLst/>
          </a:lstStyle>
          <a:p>
            <a:fld id="{14475FC8-F466-410F-A969-B87DD2F88FC1}" type="datetimeFigureOut">
              <a:rPr lang="en-US" smtClean="0"/>
              <a:pPr/>
              <a:t>10/8/2011</a:t>
            </a:fld>
            <a:endParaRPr lang="en-US"/>
          </a:p>
        </p:txBody>
      </p:sp>
      <p:sp>
        <p:nvSpPr>
          <p:cNvPr id="10" name="Rectangle 10"/>
          <p:cNvSpPr>
            <a:spLocks noGrp="1"/>
          </p:cNvSpPr>
          <p:nvPr>
            <p:ph type="sldNum" sz="quarter" idx="17"/>
          </p:nvPr>
        </p:nvSpPr>
        <p:spPr/>
        <p:txBody>
          <a:bodyPr/>
          <a:lstStyle>
            <a:extLst/>
          </a:lstStyle>
          <a:p>
            <a:fld id="{5B6A16EB-A76F-479C-98E6-E14E489F1C70}" type="slidenum">
              <a:rPr lang="en-US" smtClean="0"/>
              <a:pPr/>
              <a:t>‹#›</a:t>
            </a:fld>
            <a:endParaRPr lang="en-US"/>
          </a:p>
        </p:txBody>
      </p:sp>
      <p:sp>
        <p:nvSpPr>
          <p:cNvPr id="12" name="Rectangle 12"/>
          <p:cNvSpPr>
            <a:spLocks noGrp="1"/>
          </p:cNvSpPr>
          <p:nvPr>
            <p:ph type="ftr" sz="quarter" idx="18"/>
          </p:nvPr>
        </p:nvSpPr>
        <p:spPr/>
        <p:txBody>
          <a:bodyPr/>
          <a:lstStyle>
            <a:extLst/>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9" name="Rectangle 11"/>
          <p:cNvSpPr>
            <a:spLocks noGrp="1"/>
          </p:cNvSpPr>
          <p:nvPr>
            <p:ph sz="quarter" idx="15"/>
          </p:nvPr>
        </p:nvSpPr>
        <p:spPr>
          <a:xfrm>
            <a:off x="304800"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17"/>
          </p:nvPr>
        </p:nvSpPr>
        <p:spPr>
          <a:xfrm>
            <a:off x="4416552"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Rectangle 13"/>
          <p:cNvSpPr>
            <a:spLocks noGrp="1"/>
          </p:cNvSpPr>
          <p:nvPr>
            <p:ph type="dt" sz="half" idx="18"/>
          </p:nvPr>
        </p:nvSpPr>
        <p:spPr/>
        <p:txBody>
          <a:bodyPr/>
          <a:lstStyle>
            <a:extLst/>
          </a:lstStyle>
          <a:p>
            <a:fld id="{14475FC8-F466-410F-A969-B87DD2F88FC1}" type="datetimeFigureOut">
              <a:rPr lang="en-US" smtClean="0"/>
              <a:pPr/>
              <a:t>10/8/2011</a:t>
            </a:fld>
            <a:endParaRPr lang="en-US"/>
          </a:p>
        </p:txBody>
      </p:sp>
      <p:sp>
        <p:nvSpPr>
          <p:cNvPr id="16" name="Rectangle 16"/>
          <p:cNvSpPr>
            <a:spLocks noGrp="1"/>
          </p:cNvSpPr>
          <p:nvPr>
            <p:ph type="sldNum" sz="quarter" idx="19"/>
          </p:nvPr>
        </p:nvSpPr>
        <p:spPr/>
        <p:txBody>
          <a:bodyPr/>
          <a:lstStyle>
            <a:extLst/>
          </a:lstStyle>
          <a:p>
            <a:fld id="{5B6A16EB-A76F-479C-98E6-E14E489F1C70}" type="slidenum">
              <a:rPr lang="en-US" smtClean="0"/>
              <a:pPr/>
              <a:t>‹#›</a:t>
            </a:fld>
            <a:endParaRPr lang="en-US"/>
          </a:p>
        </p:txBody>
      </p:sp>
      <p:sp>
        <p:nvSpPr>
          <p:cNvPr id="17" name="Rectangle 17"/>
          <p:cNvSpPr>
            <a:spLocks noGrp="1"/>
          </p:cNvSpPr>
          <p:nvPr>
            <p:ph type="ftr" sz="quarter" idx="20"/>
          </p:nvPr>
        </p:nvSpPr>
        <p:spPr/>
        <p:txBody>
          <a:bodyPr/>
          <a:lstStyle>
            <a:extLst/>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8" name="Rectangle 11"/>
          <p:cNvSpPr>
            <a:spLocks noGrp="1"/>
          </p:cNvSpPr>
          <p:nvPr>
            <p:ph sz="quarter" idx="15"/>
          </p:nvPr>
        </p:nvSpPr>
        <p:spPr>
          <a:xfrm>
            <a:off x="3048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7"/>
          </p:nvPr>
        </p:nvSpPr>
        <p:spPr>
          <a:xfrm>
            <a:off x="3017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1" name="Rectangle 11"/>
          <p:cNvSpPr>
            <a:spLocks noGrp="1"/>
          </p:cNvSpPr>
          <p:nvPr>
            <p:ph sz="quarter" idx="19"/>
          </p:nvPr>
        </p:nvSpPr>
        <p:spPr>
          <a:xfrm>
            <a:off x="4416552"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Rectangle 13"/>
          <p:cNvSpPr>
            <a:spLocks noGrp="1"/>
          </p:cNvSpPr>
          <p:nvPr>
            <p:ph type="dt" sz="half" idx="20"/>
          </p:nvPr>
        </p:nvSpPr>
        <p:spPr/>
        <p:txBody>
          <a:bodyPr/>
          <a:lstStyle>
            <a:extLst/>
          </a:lstStyle>
          <a:p>
            <a:fld id="{14475FC8-F466-410F-A969-B87DD2F88FC1}" type="datetimeFigureOut">
              <a:rPr lang="en-US" smtClean="0"/>
              <a:pPr/>
              <a:t>10/8/2011</a:t>
            </a:fld>
            <a:endParaRPr lang="en-US"/>
          </a:p>
        </p:txBody>
      </p:sp>
      <p:sp>
        <p:nvSpPr>
          <p:cNvPr id="19" name="Rectangle 19"/>
          <p:cNvSpPr>
            <a:spLocks noGrp="1"/>
          </p:cNvSpPr>
          <p:nvPr>
            <p:ph type="sldNum" sz="quarter" idx="21"/>
          </p:nvPr>
        </p:nvSpPr>
        <p:spPr/>
        <p:txBody>
          <a:bodyPr/>
          <a:lstStyle>
            <a:extLst/>
          </a:lstStyle>
          <a:p>
            <a:fld id="{5B6A16EB-A76F-479C-98E6-E14E489F1C70}" type="slidenum">
              <a:rPr lang="en-US" smtClean="0"/>
              <a:pPr/>
              <a:t>‹#›</a:t>
            </a:fld>
            <a:endParaRPr lang="en-US"/>
          </a:p>
        </p:txBody>
      </p:sp>
      <p:sp>
        <p:nvSpPr>
          <p:cNvPr id="22" name="Rectangle 22"/>
          <p:cNvSpPr>
            <a:spLocks noGrp="1"/>
          </p:cNvSpPr>
          <p:nvPr>
            <p:ph type="ftr" sz="quarter" idx="22"/>
          </p:nvPr>
        </p:nvSpPr>
        <p:spPr/>
        <p:txBody>
          <a:bodyPr/>
          <a:lstStyle>
            <a:extLst/>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extLst/>
          </a:lstStyle>
          <a:p>
            <a:pPr eaLnBrk="1" latinLnBrk="1" hangingPunct="1"/>
            <a:r>
              <a:rPr lang="en-US" smtClean="0"/>
              <a:t>Click to edit Master title style</a:t>
            </a:r>
            <a:endParaRPr/>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4" name="Rectangle 11"/>
          <p:cNvSpPr>
            <a:spLocks noGrp="1"/>
          </p:cNvSpPr>
          <p:nvPr>
            <p:ph sz="quarter" idx="15"/>
          </p:nvPr>
        </p:nvSpPr>
        <p:spPr>
          <a:xfrm>
            <a:off x="304800" y="609600"/>
            <a:ext cx="3962400" cy="563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7"/>
          </p:nvPr>
        </p:nvSpPr>
        <p:spPr>
          <a:xfrm>
            <a:off x="4419600" y="609600"/>
            <a:ext cx="3962400"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0" name="Rectangle 11"/>
          <p:cNvSpPr>
            <a:spLocks noGrp="1"/>
          </p:cNvSpPr>
          <p:nvPr>
            <p:ph sz="quarter" idx="19"/>
          </p:nvPr>
        </p:nvSpPr>
        <p:spPr>
          <a:xfrm>
            <a:off x="4416552" y="3547872"/>
            <a:ext cx="3965448" cy="2706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1" name="Rectangle 21"/>
          <p:cNvSpPr>
            <a:spLocks noGrp="1"/>
          </p:cNvSpPr>
          <p:nvPr>
            <p:ph type="dt" sz="half" idx="20"/>
          </p:nvPr>
        </p:nvSpPr>
        <p:spPr/>
        <p:txBody>
          <a:bodyPr/>
          <a:lstStyle>
            <a:extLst/>
          </a:lstStyle>
          <a:p>
            <a:fld id="{14475FC8-F466-410F-A969-B87DD2F88FC1}" type="datetimeFigureOut">
              <a:rPr lang="en-US" smtClean="0"/>
              <a:pPr/>
              <a:t>10/8/2011</a:t>
            </a:fld>
            <a:endParaRPr lang="en-US"/>
          </a:p>
        </p:txBody>
      </p:sp>
      <p:sp>
        <p:nvSpPr>
          <p:cNvPr id="22" name="Rectangle 22"/>
          <p:cNvSpPr>
            <a:spLocks noGrp="1"/>
          </p:cNvSpPr>
          <p:nvPr>
            <p:ph type="sldNum" sz="quarter" idx="21"/>
          </p:nvPr>
        </p:nvSpPr>
        <p:spPr/>
        <p:txBody>
          <a:bodyPr/>
          <a:lstStyle>
            <a:extLst/>
          </a:lstStyle>
          <a:p>
            <a:fld id="{5B6A16EB-A76F-479C-98E6-E14E489F1C70}" type="slidenum">
              <a:rPr lang="en-US" smtClean="0"/>
              <a:pPr/>
              <a:t>‹#›</a:t>
            </a:fld>
            <a:endParaRPr lang="en-US"/>
          </a:p>
        </p:txBody>
      </p:sp>
      <p:sp>
        <p:nvSpPr>
          <p:cNvPr id="23" name="Rectangle 23"/>
          <p:cNvSpPr>
            <a:spLocks noGrp="1"/>
          </p:cNvSpPr>
          <p:nvPr>
            <p:ph type="ftr" sz="quarter" idx="22"/>
          </p:nvPr>
        </p:nvSpPr>
        <p:spPr/>
        <p:txBody>
          <a:bodyPr/>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pPr eaLnBrk="1" latinLnBrk="1" hangingPunct="1"/>
            <a:r>
              <a:rPr kumimoji="0" lang="en-US" smtClean="0"/>
              <a:t>Click to edit Master title style</a:t>
            </a:r>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extLst/>
          </a:lstStyle>
          <a:p>
            <a:pPr lvl="0" eaLnBrk="1" latinLnBrk="1" hangingPunct="1"/>
            <a:r>
              <a:rPr kumimoji="0" lang="en-US" smtClean="0"/>
              <a:t>Click to edit Master text styles</a:t>
            </a:r>
          </a:p>
          <a:p>
            <a:pPr lvl="1" eaLnBrk="1" latinLnBrk="1" hangingPunct="1"/>
            <a:r>
              <a:rPr kumimoji="0" lang="en-US" smtClean="0"/>
              <a:t>Second level</a:t>
            </a:r>
          </a:p>
          <a:p>
            <a:pPr lvl="2" eaLnBrk="1" latinLnBrk="1" hangingPunct="1"/>
            <a:r>
              <a:rPr kumimoji="0" lang="en-US" smtClean="0"/>
              <a:t>Third level</a:t>
            </a:r>
          </a:p>
          <a:p>
            <a:pPr lvl="3" eaLnBrk="1" latinLnBrk="1" hangingPunct="1"/>
            <a:r>
              <a:rPr kumimoji="0" lang="en-US" smtClean="0"/>
              <a:t>Fourth level</a:t>
            </a:r>
          </a:p>
          <a:p>
            <a:pPr lvl="4" eaLnBrk="1" latinLnBrk="1" hangingPunct="1"/>
            <a:r>
              <a:rPr kumimoji="0" lang="en-US" smtClean="0"/>
              <a:t>Fifth level</a:t>
            </a:r>
            <a:endParaRPr kumimoji="0" lang="en-US"/>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eaLnBrk="1" latinLnBrk="0" hangingPunct="1">
              <a:defRPr kumimoji="0" sz="1000">
                <a:solidFill>
                  <a:schemeClr val="tx1">
                    <a:tint val="65000"/>
                  </a:schemeClr>
                </a:solidFill>
              </a:defRPr>
            </a:lvl1pPr>
            <a:extLst/>
          </a:lstStyle>
          <a:p>
            <a:fld id="{14475FC8-F466-410F-A969-B87DD2F88FC1}" type="datetimeFigureOut">
              <a:rPr lang="en-US" smtClean="0"/>
              <a:pPr/>
              <a:t>10/8/2011</a:t>
            </a:fld>
            <a:endParaRPr lang="en-US"/>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eaLnBrk="1" latinLnBrk="0" hangingPunct="1">
              <a:defRPr kumimoji="0" sz="1000"/>
            </a:lvl1pPr>
            <a:extLst/>
          </a:lstStyle>
          <a:p>
            <a:fld id="{5B6A16EB-A76F-479C-98E6-E14E489F1C70}" type="slidenum">
              <a:rPr lang="en-US" smtClean="0"/>
              <a:pPr/>
              <a:t>‹#›</a:t>
            </a:fld>
            <a:endParaRPr lang="en-US"/>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eaLnBrk="1" latinLnBrk="0" hangingPunct="1">
              <a:defRPr kumimoji="0" sz="1000">
                <a:solidFill>
                  <a:sysClr val="windowText" lastClr="000000"/>
                </a:solidFill>
              </a:defRPr>
            </a:lvl1pPr>
            <a:extLst/>
          </a:lstStyle>
          <a:p>
            <a:endParaRPr lang="en-US"/>
          </a:p>
        </p:txBody>
      </p:sp>
      <p:pic>
        <p:nvPicPr>
          <p:cNvPr id="24" name="ContosoLogo.jpg"/>
          <p:cNvPicPr>
            <a:picLocks noChangeAspect="1"/>
          </p:cNvPicPr>
          <p:nvPr/>
        </p:nvPicPr>
        <p:blipFill>
          <a:blip r:embed="rId19" cstate="print">
            <a:duotone>
              <a:schemeClr val="accent4"/>
              <a:srgbClr val="FFFFFF"/>
            </a:duotone>
          </a:blip>
          <a:stretch>
            <a:fillRect/>
          </a:stretch>
        </p:blipFill>
        <p:spPr>
          <a:xfrm>
            <a:off x="7601712" y="6239256"/>
            <a:ext cx="838200" cy="616077"/>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rtl="0" eaLnBrk="1" latinLnBrk="0" hangingPunct="1">
        <a:spcBef>
          <a:spcPct val="0"/>
        </a:spcBef>
        <a:buNone/>
        <a:defRPr kumimoji="0"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p:bodyStyle>
    <p:otherStyle>
      <a:lvl1pPr marL="0" algn="l" rtl="0" eaLnBrk="1" latinLnBrk="0" hangingPunct="1">
        <a:defRPr kumimoji="0">
          <a:solidFill>
            <a:schemeClr val="tx1"/>
          </a:solidFill>
          <a:latin typeface="+mn-lt"/>
          <a:ea typeface="+mn-ea"/>
          <a:cs typeface="+mn-cs"/>
        </a:defRPr>
      </a:lvl1pPr>
      <a:lvl2pPr marL="457200" algn="l" rtl="0" eaLnBrk="1" latinLnBrk="0" hangingPunct="1">
        <a:defRPr kumimoji="0">
          <a:solidFill>
            <a:schemeClr val="tx1"/>
          </a:solidFill>
          <a:latin typeface="+mn-lt"/>
          <a:ea typeface="+mn-ea"/>
          <a:cs typeface="+mn-cs"/>
        </a:defRPr>
      </a:lvl2pPr>
      <a:lvl3pPr marL="914400" algn="l" rtl="0" eaLnBrk="1" latinLnBrk="0" hangingPunct="1">
        <a:defRPr kumimoji="0">
          <a:solidFill>
            <a:schemeClr val="tx1"/>
          </a:solidFill>
          <a:latin typeface="+mn-lt"/>
          <a:ea typeface="+mn-ea"/>
          <a:cs typeface="+mn-cs"/>
        </a:defRPr>
      </a:lvl3pPr>
      <a:lvl4pPr marL="1371600" algn="l" rtl="0" eaLnBrk="1" latinLnBrk="0" hangingPunct="1">
        <a:defRPr kumimoji="0">
          <a:solidFill>
            <a:schemeClr val="tx1"/>
          </a:solidFill>
          <a:latin typeface="+mn-lt"/>
          <a:ea typeface="+mn-ea"/>
          <a:cs typeface="+mn-cs"/>
        </a:defRPr>
      </a:lvl4pPr>
      <a:lvl5pPr marL="1828800" algn="l" rtl="0" eaLnBrk="1" latinLnBrk="0" hangingPunct="1">
        <a:defRPr kumimoji="0">
          <a:solidFill>
            <a:schemeClr val="tx1"/>
          </a:solidFill>
          <a:latin typeface="+mn-lt"/>
          <a:ea typeface="+mn-ea"/>
          <a:cs typeface="+mn-cs"/>
        </a:defRPr>
      </a:lvl5pPr>
      <a:lvl6pPr marL="2286000" algn="l" rtl="0" eaLnBrk="1" latinLnBrk="0" hangingPunct="1">
        <a:defRPr kumimoji="0">
          <a:solidFill>
            <a:schemeClr val="tx1"/>
          </a:solidFill>
          <a:latin typeface="+mn-lt"/>
          <a:ea typeface="+mn-ea"/>
          <a:cs typeface="+mn-cs"/>
        </a:defRPr>
      </a:lvl6pPr>
      <a:lvl7pPr marL="2743200" algn="l" rtl="0" eaLnBrk="1" latinLnBrk="0" hangingPunct="1">
        <a:defRPr kumimoji="0">
          <a:solidFill>
            <a:schemeClr val="tx1"/>
          </a:solidFill>
          <a:latin typeface="+mn-lt"/>
          <a:ea typeface="+mn-ea"/>
          <a:cs typeface="+mn-cs"/>
        </a:defRPr>
      </a:lvl7pPr>
      <a:lvl8pPr marL="3200400" algn="l" rtl="0" eaLnBrk="1" latinLnBrk="0" hangingPunct="1">
        <a:defRPr kumimoji="0">
          <a:solidFill>
            <a:schemeClr val="tx1"/>
          </a:solidFill>
          <a:latin typeface="+mn-lt"/>
          <a:ea typeface="+mn-ea"/>
          <a:cs typeface="+mn-cs"/>
        </a:defRPr>
      </a:lvl8pPr>
      <a:lvl9pPr marL="3657600" algn="l" rtl="0" eaLnBrk="1" latinLnBrk="0" hangingPunct="1">
        <a:defRPr kumimoji="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jpe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8.jpe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1.jpeg"/><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tif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image" Target="../media/image34.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33.jpeg"/><Relationship Id="rId5" Type="http://schemas.openxmlformats.org/officeDocument/2006/relationships/image" Target="../media/image34.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1.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vmlDrawing" Target="../drawings/vmlDrawing1.vml"/><Relationship Id="rId5" Type="http://schemas.openxmlformats.org/officeDocument/2006/relationships/oleObject" Target="../embeddings/Microsoft_Office_Excel_97-2003_Worksheet1.xls"/><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4.tiff"/><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5696712"/>
            <a:ext cx="3276600" cy="627888"/>
          </a:xfrm>
        </p:spPr>
        <p:txBody>
          <a:bodyPr>
            <a:normAutofit lnSpcReduction="10000"/>
          </a:bodyPr>
          <a:lstStyle/>
          <a:p>
            <a:r>
              <a:rPr lang="en-US" dirty="0" smtClean="0"/>
              <a:t>Kevin J Hanson – M.S. in GIS Candidate</a:t>
            </a:r>
          </a:p>
          <a:p>
            <a:r>
              <a:rPr lang="en-US" dirty="0" smtClean="0"/>
              <a:t>Saint Mary’s University of Minnesota	</a:t>
            </a:r>
          </a:p>
          <a:p>
            <a:r>
              <a:rPr lang="en-US" dirty="0" smtClean="0"/>
              <a:t>Department of Resource Analysis</a:t>
            </a:r>
          </a:p>
          <a:p>
            <a:endParaRPr lang="en-US" dirty="0"/>
          </a:p>
        </p:txBody>
      </p:sp>
      <p:grpSp>
        <p:nvGrpSpPr>
          <p:cNvPr id="16" name="Group 15"/>
          <p:cNvGrpSpPr/>
          <p:nvPr/>
        </p:nvGrpSpPr>
        <p:grpSpPr>
          <a:xfrm>
            <a:off x="0" y="0"/>
            <a:ext cx="9166578" cy="4038600"/>
            <a:chOff x="0" y="0"/>
            <a:chExt cx="9166578" cy="4038600"/>
          </a:xfrm>
        </p:grpSpPr>
        <p:pic>
          <p:nvPicPr>
            <p:cNvPr id="11" name="Picture 5" descr="P:\LAM\CAMP\COUNTY\INPROGRESS\MILL\IMAGES\Field Pics\DSC02051.JPG"/>
            <p:cNvPicPr>
              <a:picLocks noChangeAspect="1" noChangeArrowheads="1"/>
            </p:cNvPicPr>
            <p:nvPr/>
          </p:nvPicPr>
          <p:blipFill>
            <a:blip r:embed="rId4" cstate="print">
              <a:duotone>
                <a:schemeClr val="accent6">
                  <a:shade val="45000"/>
                  <a:satMod val="135000"/>
                </a:schemeClr>
                <a:prstClr val="white"/>
              </a:duotone>
            </a:blip>
            <a:srcRect l="13499" t="23904" r="30501" b="55928"/>
            <a:stretch>
              <a:fillRect/>
            </a:stretch>
          </p:blipFill>
          <p:spPr bwMode="auto">
            <a:xfrm>
              <a:off x="0" y="1828800"/>
              <a:ext cx="9166578" cy="2209800"/>
            </a:xfrm>
            <a:prstGeom prst="rect">
              <a:avLst/>
            </a:prstGeom>
            <a:noFill/>
            <a:ln w="9525">
              <a:noFill/>
              <a:miter lim="800000"/>
              <a:headEnd/>
              <a:tailEnd/>
            </a:ln>
          </p:spPr>
        </p:pic>
        <p:pic>
          <p:nvPicPr>
            <p:cNvPr id="9" name="Picture 5" descr="P:\LAM\CAMP\COUNTY\INPROGRESS\MILL\IMAGES\Field Pics\DSC02051.JPG"/>
            <p:cNvPicPr>
              <a:picLocks noChangeAspect="1" noChangeArrowheads="1"/>
            </p:cNvPicPr>
            <p:nvPr/>
          </p:nvPicPr>
          <p:blipFill>
            <a:blip r:embed="rId4" cstate="print">
              <a:duotone>
                <a:schemeClr val="accent6">
                  <a:shade val="45000"/>
                  <a:satMod val="135000"/>
                </a:schemeClr>
                <a:prstClr val="white"/>
              </a:duotone>
            </a:blip>
            <a:srcRect l="13499" t="23904" r="30501" b="55928"/>
            <a:stretch>
              <a:fillRect/>
            </a:stretch>
          </p:blipFill>
          <p:spPr bwMode="auto">
            <a:xfrm>
              <a:off x="0" y="1219200"/>
              <a:ext cx="9166578" cy="2209800"/>
            </a:xfrm>
            <a:prstGeom prst="rect">
              <a:avLst/>
            </a:prstGeom>
            <a:noFill/>
            <a:ln w="9525">
              <a:noFill/>
              <a:miter lim="800000"/>
              <a:headEnd/>
              <a:tailEnd/>
            </a:ln>
          </p:spPr>
        </p:pic>
        <p:pic>
          <p:nvPicPr>
            <p:cNvPr id="8" name="Picture 5" descr="P:\LAM\CAMP\COUNTY\INPROGRESS\MILL\IMAGES\Field Pics\DSC02051.JPG"/>
            <p:cNvPicPr>
              <a:picLocks noChangeAspect="1" noChangeArrowheads="1"/>
            </p:cNvPicPr>
            <p:nvPr/>
          </p:nvPicPr>
          <p:blipFill>
            <a:blip r:embed="rId4" cstate="print">
              <a:duotone>
                <a:schemeClr val="accent6">
                  <a:shade val="45000"/>
                  <a:satMod val="135000"/>
                </a:schemeClr>
                <a:prstClr val="white"/>
              </a:duotone>
            </a:blip>
            <a:srcRect l="13499" t="23904" r="30501" b="55928"/>
            <a:stretch>
              <a:fillRect/>
            </a:stretch>
          </p:blipFill>
          <p:spPr bwMode="auto">
            <a:xfrm>
              <a:off x="0" y="0"/>
              <a:ext cx="9166578" cy="2209800"/>
            </a:xfrm>
            <a:prstGeom prst="rect">
              <a:avLst/>
            </a:prstGeom>
            <a:noFill/>
            <a:ln w="9525">
              <a:noFill/>
              <a:miter lim="800000"/>
              <a:headEnd/>
              <a:tailEnd/>
            </a:ln>
          </p:spPr>
        </p:pic>
        <p:pic>
          <p:nvPicPr>
            <p:cNvPr id="5" name="Picture 4" descr="appendix4_inputARMP.tif"/>
            <p:cNvPicPr>
              <a:picLocks noChangeAspect="1"/>
            </p:cNvPicPr>
            <p:nvPr/>
          </p:nvPicPr>
          <p:blipFill>
            <a:blip r:embed="rId5" cstate="print">
              <a:duotone>
                <a:schemeClr val="accent6">
                  <a:shade val="45000"/>
                  <a:satMod val="135000"/>
                </a:schemeClr>
                <a:prstClr val="white"/>
              </a:duotone>
            </a:blip>
            <a:stretch>
              <a:fillRect/>
            </a:stretch>
          </p:blipFill>
          <p:spPr>
            <a:xfrm>
              <a:off x="304800" y="1230666"/>
              <a:ext cx="4277926" cy="2422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ppendix4_inputB.tif"/>
            <p:cNvPicPr>
              <a:picLocks noChangeAspect="1"/>
            </p:cNvPicPr>
            <p:nvPr/>
          </p:nvPicPr>
          <p:blipFill>
            <a:blip r:embed="rId6" cstate="print">
              <a:duotone>
                <a:schemeClr val="accent6">
                  <a:shade val="45000"/>
                  <a:satMod val="135000"/>
                </a:schemeClr>
                <a:prstClr val="white"/>
              </a:duotone>
            </a:blip>
            <a:stretch>
              <a:fillRect/>
            </a:stretch>
          </p:blipFill>
          <p:spPr>
            <a:xfrm>
              <a:off x="4705710" y="1230666"/>
              <a:ext cx="4285890" cy="2426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2" name="Picture 11" descr="figure0.tif"/>
          <p:cNvPicPr>
            <a:picLocks noChangeAspect="1"/>
          </p:cNvPicPr>
          <p:nvPr/>
        </p:nvPicPr>
        <p:blipFill>
          <a:blip r:embed="rId7" cstate="print">
            <a:grayscl/>
          </a:blip>
          <a:stretch>
            <a:fillRect/>
          </a:stretch>
        </p:blipFill>
        <p:spPr>
          <a:xfrm>
            <a:off x="7315200" y="4751882"/>
            <a:ext cx="1828800" cy="2106118"/>
          </a:xfrm>
          <a:prstGeom prst="rect">
            <a:avLst/>
          </a:prstGeom>
        </p:spPr>
      </p:pic>
      <p:sp>
        <p:nvSpPr>
          <p:cNvPr id="13" name="Title 1"/>
          <p:cNvSpPr txBox="1">
            <a:spLocks/>
          </p:cNvSpPr>
          <p:nvPr/>
        </p:nvSpPr>
        <p:spPr>
          <a:xfrm>
            <a:off x="228600" y="4876800"/>
            <a:ext cx="6705600" cy="838200"/>
          </a:xfrm>
          <a:prstGeom prst="rect">
            <a:avLst/>
          </a:prstGeom>
          <a:noFill/>
        </p:spPr>
        <p:txBody>
          <a:bodyPr vert="horz" anchor="ctr">
            <a:normAutofit fontScale="82500" lnSpcReduction="10000"/>
          </a:bodyPr>
          <a:lstStyle/>
          <a:p>
            <a:pPr>
              <a:spcBef>
                <a:spcPct val="0"/>
              </a:spcBef>
            </a:pPr>
            <a:r>
              <a:rPr lang="en-US" sz="2000" b="1" dirty="0" smtClean="0">
                <a:solidFill>
                  <a:schemeClr val="accent6">
                    <a:lumMod val="50000"/>
                  </a:schemeClr>
                </a:solidFill>
              </a:rPr>
              <a:t>Development and Assessment of a GIS Based Model to Identify Sand and Gravel Resource Potential to Assist in the Acceleration of Aggregate Resource Mapping by the Minnesota Department of Natural Resources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0" cap="all" spc="150" normalizeH="0" baseline="0" noProof="0" dirty="0">
              <a:ln>
                <a:noFill/>
              </a:ln>
              <a:solidFill>
                <a:schemeClr val="accent6">
                  <a:lumMod val="50000"/>
                </a:schemeClr>
              </a:solidFill>
              <a:effectLst/>
              <a:uLnTx/>
              <a:uFillTx/>
              <a:latin typeface="+mj-lt"/>
              <a:ea typeface="+mj-ea"/>
              <a:cs typeface="+mj-cs"/>
            </a:endParaRPr>
          </a:p>
        </p:txBody>
      </p:sp>
      <p:sp>
        <p:nvSpPr>
          <p:cNvPr id="2" name="Title 1"/>
          <p:cNvSpPr>
            <a:spLocks noGrp="1"/>
          </p:cNvSpPr>
          <p:nvPr>
            <p:ph type="ctrTitle"/>
          </p:nvPr>
        </p:nvSpPr>
        <p:spPr/>
        <p:txBody>
          <a:bodyPr>
            <a:normAutofit fontScale="90000"/>
          </a:bodyPr>
          <a:lstStyle/>
          <a:p>
            <a:r>
              <a:rPr lang="en-US" dirty="0" smtClean="0"/>
              <a:t>gis modeling of Sand and gravel resource potential</a:t>
            </a:r>
            <a:endParaRPr lang="en-US" dirty="0"/>
          </a:p>
        </p:txBody>
      </p:sp>
    </p:spTree>
    <p:custDataLst>
      <p:tags r:id="rId1"/>
    </p:custDataLst>
  </p:cSld>
  <p:clrMapOvr>
    <a:masterClrMapping/>
  </p:clrMapOvr>
  <p:transition advTm="583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81000" y="5410200"/>
            <a:ext cx="8001000" cy="11430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sp>
        <p:nvSpPr>
          <p:cNvPr id="4" name="Subtitle 2"/>
          <p:cNvSpPr txBox="1">
            <a:spLocks/>
          </p:cNvSpPr>
          <p:nvPr/>
        </p:nvSpPr>
        <p:spPr>
          <a:xfrm>
            <a:off x="304800" y="1123947"/>
            <a:ext cx="3886200" cy="640080"/>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SAND AND GRAVEL</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5" name="Text Placeholder 8"/>
          <p:cNvSpPr txBox="1">
            <a:spLocks/>
          </p:cNvSpPr>
          <p:nvPr/>
        </p:nvSpPr>
        <p:spPr>
          <a:xfrm>
            <a:off x="4495800" y="1123947"/>
            <a:ext cx="3886200" cy="64008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CRUSHED STONE</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7" name="Rounded Rectangle 6"/>
          <p:cNvSpPr/>
          <p:nvPr/>
        </p:nvSpPr>
        <p:spPr>
          <a:xfrm>
            <a:off x="381000" y="990600"/>
            <a:ext cx="8001000" cy="41148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90600" y="990601"/>
            <a:ext cx="6934200" cy="1261884"/>
          </a:xfrm>
          <a:prstGeom prst="rect">
            <a:avLst/>
          </a:prstGeom>
        </p:spPr>
        <p:txBody>
          <a:bodyPr wrap="square">
            <a:spAutoFit/>
          </a:bodyPr>
          <a:lstStyle/>
          <a:p>
            <a:pPr algn="ctr"/>
            <a:r>
              <a:rPr lang="en-US" sz="2400" b="1" dirty="0" smtClean="0">
                <a:latin typeface="+mj-lt"/>
              </a:rPr>
              <a:t>A total of </a:t>
            </a:r>
            <a:r>
              <a:rPr lang="en-US" sz="2800" b="1" dirty="0" smtClean="0">
                <a:latin typeface="+mj-lt"/>
              </a:rPr>
              <a:t>5</a:t>
            </a:r>
            <a:r>
              <a:rPr lang="en-US" sz="2400" b="1" dirty="0" smtClean="0">
                <a:latin typeface="+mj-lt"/>
              </a:rPr>
              <a:t> grids were developed and applied into the GIS model using existing vector datasets.</a:t>
            </a:r>
          </a:p>
          <a:p>
            <a:endParaRPr lang="en-US" sz="2400" b="1" dirty="0"/>
          </a:p>
        </p:txBody>
      </p:sp>
      <p:sp>
        <p:nvSpPr>
          <p:cNvPr id="9" name="Rectangle 8"/>
          <p:cNvSpPr/>
          <p:nvPr/>
        </p:nvSpPr>
        <p:spPr>
          <a:xfrm>
            <a:off x="457200" y="1887647"/>
            <a:ext cx="7772400" cy="3600986"/>
          </a:xfrm>
          <a:prstGeom prst="rect">
            <a:avLst/>
          </a:prstGeom>
        </p:spPr>
        <p:txBody>
          <a:bodyPr wrap="square">
            <a:spAutoFit/>
          </a:bodyPr>
          <a:lstStyle/>
          <a:p>
            <a:pPr marL="457200" indent="-457200">
              <a:buFont typeface="+mj-lt"/>
              <a:buAutoNum type="arabicPeriod"/>
            </a:pPr>
            <a:r>
              <a:rPr lang="en-US" sz="2400" b="1" i="1" dirty="0" smtClean="0"/>
              <a:t>Surficial geology </a:t>
            </a:r>
            <a:r>
              <a:rPr lang="en-US" sz="2100" b="1" dirty="0" smtClean="0">
                <a:solidFill>
                  <a:schemeClr val="tx1">
                    <a:lumMod val="65000"/>
                    <a:lumOff val="35000"/>
                  </a:schemeClr>
                </a:solidFill>
              </a:rPr>
              <a:t>of Carlton County and Fond du Lac Reservation by Minnesota Geological Survey (MGS) (polygons) </a:t>
            </a:r>
          </a:p>
          <a:p>
            <a:pPr marL="457200" indent="-457200">
              <a:buFont typeface="+mj-lt"/>
              <a:buAutoNum type="arabicPeriod"/>
            </a:pPr>
            <a:r>
              <a:rPr lang="en-US" sz="2400" b="1" i="1" dirty="0" smtClean="0"/>
              <a:t>SSURGO Soils </a:t>
            </a:r>
            <a:r>
              <a:rPr lang="en-US" sz="2100" b="1" dirty="0" smtClean="0">
                <a:solidFill>
                  <a:schemeClr val="tx1">
                    <a:lumMod val="65000"/>
                    <a:lumOff val="35000"/>
                  </a:schemeClr>
                </a:solidFill>
              </a:rPr>
              <a:t>of Carlton County, including, Southern St.  Louis County (polygons)</a:t>
            </a:r>
          </a:p>
          <a:p>
            <a:pPr marL="457200" indent="-457200">
              <a:buFont typeface="+mj-lt"/>
              <a:buAutoNum type="arabicPeriod"/>
            </a:pPr>
            <a:r>
              <a:rPr lang="en-US" sz="2400" b="1" i="1" dirty="0" smtClean="0"/>
              <a:t>County Well Index </a:t>
            </a:r>
            <a:r>
              <a:rPr lang="en-US" sz="2100" b="1" dirty="0" smtClean="0">
                <a:solidFill>
                  <a:schemeClr val="tx1">
                    <a:lumMod val="65000"/>
                    <a:lumOff val="35000"/>
                  </a:schemeClr>
                </a:solidFill>
              </a:rPr>
              <a:t>(CWI) stratigraphy data (points)</a:t>
            </a:r>
          </a:p>
          <a:p>
            <a:pPr marL="457200" indent="-457200">
              <a:buFont typeface="+mj-lt"/>
              <a:buAutoNum type="arabicPeriod"/>
            </a:pPr>
            <a:r>
              <a:rPr lang="en-US" sz="2400" b="1" i="1" dirty="0" smtClean="0"/>
              <a:t>Gravel Pits, Sand Pits, and Prospects</a:t>
            </a:r>
            <a:r>
              <a:rPr lang="en-US" sz="2100" b="1" dirty="0" smtClean="0"/>
              <a:t>; </a:t>
            </a:r>
            <a:r>
              <a:rPr lang="en-US" sz="2100" b="1" dirty="0" smtClean="0">
                <a:solidFill>
                  <a:schemeClr val="tx1">
                    <a:lumMod val="65000"/>
                    <a:lumOff val="35000"/>
                  </a:schemeClr>
                </a:solidFill>
              </a:rPr>
              <a:t>historic and current (points)</a:t>
            </a:r>
          </a:p>
          <a:p>
            <a:pPr marL="457200" indent="-457200">
              <a:buFont typeface="+mj-lt"/>
              <a:buAutoNum type="arabicPeriod"/>
            </a:pPr>
            <a:r>
              <a:rPr lang="en-US" sz="2100" b="1" dirty="0" smtClean="0">
                <a:solidFill>
                  <a:schemeClr val="tx1">
                    <a:lumMod val="65000"/>
                    <a:lumOff val="35000"/>
                  </a:schemeClr>
                </a:solidFill>
              </a:rPr>
              <a:t>Merged Layer: </a:t>
            </a:r>
            <a:r>
              <a:rPr lang="en-US" sz="2400" b="1" i="1" dirty="0" smtClean="0"/>
              <a:t>MGS Bedrock Outcrops</a:t>
            </a:r>
            <a:r>
              <a:rPr lang="en-US" sz="2100" b="1" dirty="0" smtClean="0"/>
              <a:t> </a:t>
            </a:r>
            <a:r>
              <a:rPr lang="en-US" sz="2100" b="1" dirty="0" smtClean="0">
                <a:solidFill>
                  <a:schemeClr val="tx1">
                    <a:lumMod val="65000"/>
                    <a:lumOff val="35000"/>
                  </a:schemeClr>
                </a:solidFill>
              </a:rPr>
              <a:t>and</a:t>
            </a:r>
            <a:r>
              <a:rPr lang="en-US" sz="2100" b="1" dirty="0" smtClean="0"/>
              <a:t> </a:t>
            </a:r>
            <a:r>
              <a:rPr lang="en-US" sz="2400" b="1" i="1" dirty="0" smtClean="0"/>
              <a:t>Lakes</a:t>
            </a:r>
            <a:r>
              <a:rPr lang="en-US" sz="2100" b="1" dirty="0" smtClean="0"/>
              <a:t> </a:t>
            </a:r>
            <a:r>
              <a:rPr lang="en-US" sz="2100" b="1" dirty="0" smtClean="0">
                <a:solidFill>
                  <a:schemeClr val="tx1">
                    <a:lumMod val="65000"/>
                    <a:lumOff val="35000"/>
                  </a:schemeClr>
                </a:solidFill>
              </a:rPr>
              <a:t>greater than 5 acres (Polygons)</a:t>
            </a:r>
          </a:p>
          <a:p>
            <a:endParaRPr lang="en-US" sz="2400" b="1" dirty="0"/>
          </a:p>
        </p:txBody>
      </p:sp>
      <p:sp>
        <p:nvSpPr>
          <p:cNvPr id="10" name="Rectangle 9"/>
          <p:cNvSpPr/>
          <p:nvPr/>
        </p:nvSpPr>
        <p:spPr>
          <a:xfrm>
            <a:off x="990600" y="5334000"/>
            <a:ext cx="7010400" cy="1631216"/>
          </a:xfrm>
          <a:prstGeom prst="rect">
            <a:avLst/>
          </a:prstGeom>
        </p:spPr>
        <p:txBody>
          <a:bodyPr wrap="square">
            <a:spAutoFit/>
          </a:bodyPr>
          <a:lstStyle/>
          <a:p>
            <a:pPr algn="ctr"/>
            <a:r>
              <a:rPr lang="en-US" sz="2800" b="1" i="1" dirty="0" smtClean="0"/>
              <a:t>To create each grid </a:t>
            </a:r>
            <a:r>
              <a:rPr lang="en-US" sz="2400" b="1" dirty="0" smtClean="0"/>
              <a:t>the vector datasets were compiled and reclassified using ArcGIS Desktop with the aid of an aggregate geologist (Friedrich, H.)</a:t>
            </a:r>
          </a:p>
          <a:p>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sp>
        <p:nvSpPr>
          <p:cNvPr id="7" name="Rounded Rectangle 6"/>
          <p:cNvSpPr/>
          <p:nvPr/>
        </p:nvSpPr>
        <p:spPr>
          <a:xfrm>
            <a:off x="304800" y="1447800"/>
            <a:ext cx="8001000" cy="16002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 y="1524000"/>
            <a:ext cx="7772400" cy="1508105"/>
          </a:xfrm>
          <a:prstGeom prst="rect">
            <a:avLst/>
          </a:prstGeom>
        </p:spPr>
        <p:txBody>
          <a:bodyPr wrap="square">
            <a:spAutoFit/>
          </a:bodyPr>
          <a:lstStyle/>
          <a:p>
            <a:r>
              <a:rPr lang="en-US" sz="2300" b="1" u="sng" dirty="0" smtClean="0"/>
              <a:t>Surficial Geology </a:t>
            </a:r>
            <a:r>
              <a:rPr lang="en-US" sz="2300" b="1" dirty="0" smtClean="0"/>
              <a:t>maps delineate glacial landforms such as eskers, end moraines, and outwash channels. Some landforms have a higher probability to contain significant sand and gravel resources than others. </a:t>
            </a:r>
            <a:endParaRPr lang="en-US" sz="2400" b="1" dirty="0"/>
          </a:p>
        </p:txBody>
      </p:sp>
      <p:grpSp>
        <p:nvGrpSpPr>
          <p:cNvPr id="19"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1: Surficial Geology – From Vector to Raster</a:t>
              </a:r>
            </a:p>
            <a:p>
              <a:endParaRPr lang="en-US" sz="2400" b="1" dirty="0"/>
            </a:p>
          </p:txBody>
        </p:sp>
      </p:grpSp>
      <p:grpSp>
        <p:nvGrpSpPr>
          <p:cNvPr id="20" name="Group 19"/>
          <p:cNvGrpSpPr/>
          <p:nvPr/>
        </p:nvGrpSpPr>
        <p:grpSpPr>
          <a:xfrm>
            <a:off x="304800" y="3172361"/>
            <a:ext cx="8001000" cy="1323439"/>
            <a:chOff x="304800" y="3096161"/>
            <a:chExt cx="8001000" cy="1323439"/>
          </a:xfrm>
        </p:grpSpPr>
        <p:sp>
          <p:nvSpPr>
            <p:cNvPr id="12" name="Rounded Rectangle 11"/>
            <p:cNvSpPr/>
            <p:nvPr/>
          </p:nvSpPr>
          <p:spPr>
            <a:xfrm>
              <a:off x="304800" y="3124200"/>
              <a:ext cx="8001000" cy="1295400"/>
            </a:xfrm>
            <a:prstGeom prst="roundRect">
              <a:avLst/>
            </a:prstGeom>
            <a:solidFill>
              <a:schemeClr val="accent5">
                <a:alpha val="5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1000" y="3096161"/>
              <a:ext cx="7848600" cy="1323439"/>
            </a:xfrm>
            <a:prstGeom prst="rect">
              <a:avLst/>
            </a:prstGeom>
          </p:spPr>
          <p:txBody>
            <a:bodyPr wrap="square">
              <a:spAutoFit/>
            </a:bodyPr>
            <a:lstStyle/>
            <a:p>
              <a:r>
                <a:rPr lang="en-US" sz="2000" b="1" dirty="0" smtClean="0"/>
                <a:t>The Minnesota Geological Survey’s surficial geology mapping units (Scale: 1:100,000) for model’s project area were reclassified and ranked with a value between </a:t>
              </a:r>
              <a:r>
                <a:rPr lang="en-US" sz="2000" b="1" u="sng" dirty="0" smtClean="0"/>
                <a:t>0 and 10 </a:t>
              </a:r>
              <a:r>
                <a:rPr lang="en-US" sz="2000" b="1" dirty="0" smtClean="0"/>
                <a:t>by the aggregate geologist as the mapping units relate to sand and gravel resource potential. </a:t>
              </a:r>
              <a:endParaRPr lang="en-US" sz="2000" b="1" dirty="0"/>
            </a:p>
          </p:txBody>
        </p:sp>
      </p:grpSp>
      <p:grpSp>
        <p:nvGrpSpPr>
          <p:cNvPr id="21" name="Group 20"/>
          <p:cNvGrpSpPr/>
          <p:nvPr/>
        </p:nvGrpSpPr>
        <p:grpSpPr>
          <a:xfrm>
            <a:off x="2133600" y="4724400"/>
            <a:ext cx="4648200" cy="1828800"/>
            <a:chOff x="304800" y="4641850"/>
            <a:chExt cx="8001000" cy="1752600"/>
          </a:xfrm>
        </p:grpSpPr>
        <p:sp>
          <p:nvSpPr>
            <p:cNvPr id="16" name="Rounded Rectangle 15"/>
            <p:cNvSpPr/>
            <p:nvPr/>
          </p:nvSpPr>
          <p:spPr>
            <a:xfrm>
              <a:off x="304800" y="4641850"/>
              <a:ext cx="8001000" cy="1752600"/>
            </a:xfrm>
            <a:prstGeom prst="roundRect">
              <a:avLst/>
            </a:prstGeom>
            <a:solidFill>
              <a:schemeClr val="bg2">
                <a:lumMod val="75000"/>
                <a:alpha val="5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81001" y="4660360"/>
              <a:ext cx="7848600" cy="1622239"/>
            </a:xfrm>
            <a:prstGeom prst="rect">
              <a:avLst/>
            </a:prstGeom>
          </p:spPr>
          <p:txBody>
            <a:bodyPr wrap="square">
              <a:spAutoFit/>
            </a:bodyPr>
            <a:lstStyle/>
            <a:p>
              <a:pPr algn="ctr"/>
              <a:r>
                <a:rPr lang="en-US" sz="2000" b="1" dirty="0" smtClean="0"/>
                <a:t>Surficial Geology Reclassification as followed: </a:t>
              </a:r>
            </a:p>
            <a:p>
              <a:pPr algn="ctr"/>
              <a:r>
                <a:rPr lang="en-US" sz="1600" b="1" dirty="0" smtClean="0"/>
                <a:t>Limited Sand and Gravel Potential = 0-2</a:t>
              </a:r>
            </a:p>
            <a:p>
              <a:pPr algn="ctr"/>
              <a:r>
                <a:rPr lang="en-US" sz="1600" b="1" dirty="0" smtClean="0"/>
                <a:t>Low Sand and Gravel Potential = 3-4</a:t>
              </a:r>
            </a:p>
            <a:p>
              <a:pPr algn="ctr"/>
              <a:r>
                <a:rPr lang="en-US" sz="1600" b="1" dirty="0" smtClean="0"/>
                <a:t>Moderate Sand and Gravel Potential = 5-7</a:t>
              </a:r>
            </a:p>
            <a:p>
              <a:pPr algn="ctr"/>
              <a:r>
                <a:rPr lang="en-US" sz="1600" b="1" dirty="0" smtClean="0"/>
                <a:t>High Sand and Gravel Potential = 8-10</a:t>
              </a:r>
              <a:endParaRPr lang="en-US" sz="1600" b="1"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1: Surficial Geology – From Vector to Raster</a:t>
              </a:r>
            </a:p>
            <a:p>
              <a:endParaRPr lang="en-US" sz="2400" b="1" dirty="0"/>
            </a:p>
          </p:txBody>
        </p:sp>
      </p:grpSp>
      <p:grpSp>
        <p:nvGrpSpPr>
          <p:cNvPr id="26" name="Group 25"/>
          <p:cNvGrpSpPr/>
          <p:nvPr/>
        </p:nvGrpSpPr>
        <p:grpSpPr>
          <a:xfrm>
            <a:off x="228600" y="1524000"/>
            <a:ext cx="7696200" cy="5193900"/>
            <a:chOff x="228600" y="1524000"/>
            <a:chExt cx="7696200" cy="5193900"/>
          </a:xfrm>
        </p:grpSpPr>
        <p:pic>
          <p:nvPicPr>
            <p:cNvPr id="19" name="Picture 18" descr="appendix1_inputA.tif"/>
            <p:cNvPicPr>
              <a:picLocks noChangeAspect="1"/>
            </p:cNvPicPr>
            <p:nvPr/>
          </p:nvPicPr>
          <p:blipFill>
            <a:blip r:embed="rId4" cstate="print"/>
            <a:stretch>
              <a:fillRect/>
            </a:stretch>
          </p:blipFill>
          <p:spPr>
            <a:xfrm>
              <a:off x="228600" y="1676400"/>
              <a:ext cx="4648200" cy="4648200"/>
            </a:xfrm>
            <a:prstGeom prst="rect">
              <a:avLst/>
            </a:prstGeom>
          </p:spPr>
        </p:pic>
        <p:pic>
          <p:nvPicPr>
            <p:cNvPr id="21" name="Picture 20" descr="rank_surfgeo_graphic-5.jpg"/>
            <p:cNvPicPr>
              <a:picLocks noChangeAspect="1"/>
            </p:cNvPicPr>
            <p:nvPr/>
          </p:nvPicPr>
          <p:blipFill>
            <a:blip r:embed="rId5" cstate="print"/>
            <a:stretch>
              <a:fillRect/>
            </a:stretch>
          </p:blipFill>
          <p:spPr>
            <a:xfrm>
              <a:off x="5029200" y="1524000"/>
              <a:ext cx="2895600" cy="5193900"/>
            </a:xfrm>
            <a:prstGeom prst="rect">
              <a:avLst/>
            </a:prstGeom>
          </p:spPr>
        </p:pic>
      </p:grpSp>
      <p:sp>
        <p:nvSpPr>
          <p:cNvPr id="22" name="Rounded Rectangle 21"/>
          <p:cNvSpPr/>
          <p:nvPr/>
        </p:nvSpPr>
        <p:spPr>
          <a:xfrm>
            <a:off x="5105400" y="1524000"/>
            <a:ext cx="533400" cy="152400"/>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867400" y="1524000"/>
            <a:ext cx="914400" cy="15240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010400" y="1524000"/>
            <a:ext cx="838200" cy="1524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352800" y="5562600"/>
            <a:ext cx="1447800" cy="6858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3"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1000" fill="hold"/>
                                        <p:tgtEl>
                                          <p:spTgt spid="25"/>
                                        </p:tgtEl>
                                        <p:attrNameLst>
                                          <p:attrName>ppt_x</p:attrName>
                                        </p:attrNameLst>
                                      </p:cBhvr>
                                      <p:tavLst>
                                        <p:tav tm="0">
                                          <p:val>
                                            <p:strVal val="1+#ppt_w/2"/>
                                          </p:val>
                                        </p:tav>
                                        <p:tav tm="100000">
                                          <p:val>
                                            <p:strVal val="#ppt_x"/>
                                          </p:val>
                                        </p:tav>
                                      </p:tavLst>
                                    </p:anim>
                                    <p:anim calcmode="lin" valueType="num">
                                      <p:cBhvr additive="base">
                                        <p:cTn id="29"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sp>
        <p:nvSpPr>
          <p:cNvPr id="7" name="Rounded Rectangle 6"/>
          <p:cNvSpPr/>
          <p:nvPr/>
        </p:nvSpPr>
        <p:spPr>
          <a:xfrm>
            <a:off x="304800" y="1600200"/>
            <a:ext cx="8001000" cy="16002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 y="1600200"/>
            <a:ext cx="7772400" cy="1508105"/>
          </a:xfrm>
          <a:prstGeom prst="rect">
            <a:avLst/>
          </a:prstGeom>
        </p:spPr>
        <p:txBody>
          <a:bodyPr wrap="square">
            <a:spAutoFit/>
          </a:bodyPr>
          <a:lstStyle/>
          <a:p>
            <a:r>
              <a:rPr lang="en-US" sz="2300" b="1" u="sng" dirty="0" smtClean="0"/>
              <a:t>SSURGO Soils Database</a:t>
            </a:r>
            <a:r>
              <a:rPr lang="en-US" sz="2300" b="1" dirty="0" smtClean="0"/>
              <a:t> provide the most detailed level of soils information for identifying near surface sediments as well as the parent material of the soils. The parent material in general is the surficial geology.</a:t>
            </a:r>
            <a:endParaRPr lang="en-US" sz="2400" b="1"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2: SSURGO Soils– From Vector to Raster</a:t>
              </a:r>
            </a:p>
            <a:p>
              <a:endParaRPr lang="en-US" sz="2400" b="1" dirty="0"/>
            </a:p>
          </p:txBody>
        </p:sp>
      </p:grpSp>
      <p:grpSp>
        <p:nvGrpSpPr>
          <p:cNvPr id="5" name="Group 19"/>
          <p:cNvGrpSpPr/>
          <p:nvPr/>
        </p:nvGrpSpPr>
        <p:grpSpPr>
          <a:xfrm>
            <a:off x="304800" y="3429000"/>
            <a:ext cx="8001000" cy="1323439"/>
            <a:chOff x="304800" y="2867561"/>
            <a:chExt cx="8001000" cy="1323439"/>
          </a:xfrm>
        </p:grpSpPr>
        <p:sp>
          <p:nvSpPr>
            <p:cNvPr id="12" name="Rounded Rectangle 11"/>
            <p:cNvSpPr/>
            <p:nvPr/>
          </p:nvSpPr>
          <p:spPr>
            <a:xfrm>
              <a:off x="304800" y="2867561"/>
              <a:ext cx="8001000" cy="1295400"/>
            </a:xfrm>
            <a:prstGeom prst="roundRect">
              <a:avLst/>
            </a:prstGeom>
            <a:solidFill>
              <a:schemeClr val="accent5">
                <a:alpha val="5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1000" y="2867561"/>
              <a:ext cx="7848600" cy="1323439"/>
            </a:xfrm>
            <a:prstGeom prst="rect">
              <a:avLst/>
            </a:prstGeom>
          </p:spPr>
          <p:txBody>
            <a:bodyPr wrap="square">
              <a:spAutoFit/>
            </a:bodyPr>
            <a:lstStyle/>
            <a:p>
              <a:r>
                <a:rPr lang="en-US" sz="2000" b="1" dirty="0" smtClean="0"/>
                <a:t>The SSURGO Soil mapping units for this model’s were describing the parent group material &amp; geomorphic description (1:20,000). The units were reclassified &amp; ranked </a:t>
              </a:r>
              <a:r>
                <a:rPr lang="en-US" sz="2000" b="1" u="sng" dirty="0" smtClean="0"/>
                <a:t>(0-10) </a:t>
              </a:r>
              <a:r>
                <a:rPr lang="en-US" sz="2000" b="1" dirty="0" smtClean="0"/>
                <a:t>by the aggregate geologist as the mapping units relate to sand &amp; gravel resource potential.</a:t>
              </a:r>
              <a:endParaRPr lang="en-US" sz="2000" b="1" dirty="0"/>
            </a:p>
          </p:txBody>
        </p:sp>
      </p:grpSp>
      <p:grpSp>
        <p:nvGrpSpPr>
          <p:cNvPr id="6" name="Group 20"/>
          <p:cNvGrpSpPr/>
          <p:nvPr/>
        </p:nvGrpSpPr>
        <p:grpSpPr>
          <a:xfrm>
            <a:off x="381000" y="4953000"/>
            <a:ext cx="7848600" cy="1461195"/>
            <a:chOff x="381000" y="4495800"/>
            <a:chExt cx="7848600" cy="1461195"/>
          </a:xfrm>
        </p:grpSpPr>
        <p:sp>
          <p:nvSpPr>
            <p:cNvPr id="16" name="Rounded Rectangle 15"/>
            <p:cNvSpPr/>
            <p:nvPr/>
          </p:nvSpPr>
          <p:spPr>
            <a:xfrm>
              <a:off x="2209800" y="4509195"/>
              <a:ext cx="4114800" cy="1447800"/>
            </a:xfrm>
            <a:prstGeom prst="roundRect">
              <a:avLst/>
            </a:prstGeom>
            <a:solidFill>
              <a:schemeClr val="bg2">
                <a:lumMod val="75000"/>
                <a:alpha val="5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81000" y="4495800"/>
              <a:ext cx="7848600" cy="1384995"/>
            </a:xfrm>
            <a:prstGeom prst="rect">
              <a:avLst/>
            </a:prstGeom>
          </p:spPr>
          <p:txBody>
            <a:bodyPr wrap="square">
              <a:spAutoFit/>
            </a:bodyPr>
            <a:lstStyle/>
            <a:p>
              <a:pPr algn="ctr"/>
              <a:r>
                <a:rPr lang="en-US" sz="2000" b="1" dirty="0" smtClean="0"/>
                <a:t>SSURGO Reclassification as followed: </a:t>
              </a:r>
            </a:p>
            <a:p>
              <a:pPr algn="ctr"/>
              <a:r>
                <a:rPr lang="en-US" sz="1600" b="1" dirty="0" smtClean="0"/>
                <a:t>Limited Sand and Gravel Potential = 0-2</a:t>
              </a:r>
            </a:p>
            <a:p>
              <a:pPr algn="ctr"/>
              <a:r>
                <a:rPr lang="en-US" sz="1600" b="1" dirty="0" smtClean="0"/>
                <a:t>Low Sand and Gravel Potential = 3-4</a:t>
              </a:r>
            </a:p>
            <a:p>
              <a:pPr algn="ctr"/>
              <a:r>
                <a:rPr lang="en-US" sz="1600" b="1" dirty="0" smtClean="0"/>
                <a:t>Moderate Sand and Gravel Potential = 5-7</a:t>
              </a:r>
            </a:p>
            <a:p>
              <a:pPr algn="ctr"/>
              <a:r>
                <a:rPr lang="en-US" sz="1600" b="1" dirty="0" smtClean="0"/>
                <a:t>High Sand and Gravel Potential = 8-10</a:t>
              </a:r>
              <a:endParaRPr lang="en-US" sz="1600" b="1"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ppendix1_inputB.tif"/>
          <p:cNvPicPr>
            <a:picLocks noChangeAspect="1"/>
          </p:cNvPicPr>
          <p:nvPr/>
        </p:nvPicPr>
        <p:blipFill>
          <a:blip r:embed="rId4" cstate="print"/>
          <a:stretch>
            <a:fillRect/>
          </a:stretch>
        </p:blipFill>
        <p:spPr>
          <a:xfrm>
            <a:off x="76200" y="1600200"/>
            <a:ext cx="4876800" cy="4876800"/>
          </a:xfrm>
          <a:prstGeom prst="rect">
            <a:avLst/>
          </a:prstGeom>
        </p:spPr>
      </p:pic>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rank_ssurgosoils_graphic.jpg"/>
          <p:cNvPicPr>
            <a:picLocks noChangeAspect="1"/>
          </p:cNvPicPr>
          <p:nvPr/>
        </p:nvPicPr>
        <p:blipFill>
          <a:blip r:embed="rId5" cstate="print"/>
          <a:stretch>
            <a:fillRect/>
          </a:stretch>
        </p:blipFill>
        <p:spPr>
          <a:xfrm>
            <a:off x="4953000" y="1447800"/>
            <a:ext cx="3352800" cy="5375230"/>
          </a:xfrm>
          <a:prstGeom prst="rect">
            <a:avLst/>
          </a:prstGeom>
        </p:spPr>
      </p:pic>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2: SSURGO Soils– From Vector to Raster</a:t>
              </a:r>
            </a:p>
            <a:p>
              <a:endParaRPr lang="en-US" sz="2400" b="1" dirty="0"/>
            </a:p>
          </p:txBody>
        </p:sp>
      </p:grpSp>
      <p:sp>
        <p:nvSpPr>
          <p:cNvPr id="23" name="Rounded Rectangle 22"/>
          <p:cNvSpPr/>
          <p:nvPr/>
        </p:nvSpPr>
        <p:spPr>
          <a:xfrm>
            <a:off x="5257800" y="1489030"/>
            <a:ext cx="1600200" cy="15240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162800" y="1489030"/>
            <a:ext cx="1066800" cy="1524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3352800" y="5638800"/>
            <a:ext cx="1447800" cy="6858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3"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1000" fill="hold"/>
                                        <p:tgtEl>
                                          <p:spTgt spid="25"/>
                                        </p:tgtEl>
                                        <p:attrNameLst>
                                          <p:attrName>ppt_x</p:attrName>
                                        </p:attrNameLst>
                                      </p:cBhvr>
                                      <p:tavLst>
                                        <p:tav tm="0">
                                          <p:val>
                                            <p:strVal val="1+#ppt_w/2"/>
                                          </p:val>
                                        </p:tav>
                                        <p:tav tm="100000">
                                          <p:val>
                                            <p:strVal val="#ppt_x"/>
                                          </p:val>
                                        </p:tav>
                                      </p:tavLst>
                                    </p:anim>
                                    <p:anim calcmode="lin" valueType="num">
                                      <p:cBhvr additive="base">
                                        <p:cTn id="19"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rosssection2.tif"/>
          <p:cNvPicPr>
            <a:picLocks noChangeAspect="1"/>
          </p:cNvPicPr>
          <p:nvPr/>
        </p:nvPicPr>
        <p:blipFill>
          <a:blip r:embed="rId4" cstate="print"/>
          <a:stretch>
            <a:fillRect/>
          </a:stretch>
        </p:blipFill>
        <p:spPr>
          <a:xfrm>
            <a:off x="609600" y="1828800"/>
            <a:ext cx="6996303" cy="4618022"/>
          </a:xfrm>
          <a:prstGeom prst="rect">
            <a:avLst/>
          </a:prstGeom>
        </p:spPr>
      </p:pic>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sp>
        <p:nvSpPr>
          <p:cNvPr id="7" name="Rounded Rectangle 6"/>
          <p:cNvSpPr/>
          <p:nvPr/>
        </p:nvSpPr>
        <p:spPr>
          <a:xfrm>
            <a:off x="304800" y="1447800"/>
            <a:ext cx="8001000" cy="52578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 y="1644908"/>
            <a:ext cx="7772400" cy="4832092"/>
          </a:xfrm>
          <a:prstGeom prst="rect">
            <a:avLst/>
          </a:prstGeom>
        </p:spPr>
        <p:txBody>
          <a:bodyPr wrap="square">
            <a:spAutoFit/>
          </a:bodyPr>
          <a:lstStyle/>
          <a:p>
            <a:pPr>
              <a:buFont typeface="Wingdings" pitchFamily="2" charset="2"/>
              <a:buChar char="q"/>
            </a:pPr>
            <a:r>
              <a:rPr lang="en-US" sz="2200" b="1" u="sng" dirty="0" smtClean="0"/>
              <a:t>CWI </a:t>
            </a:r>
            <a:r>
              <a:rPr lang="en-US" sz="2200" b="1" u="sng" dirty="0" err="1" smtClean="0"/>
              <a:t>Statigraphy</a:t>
            </a:r>
            <a:r>
              <a:rPr lang="en-US" sz="2200" b="1" dirty="0" smtClean="0"/>
              <a:t> table contains subsurface geologic information on water wells (primarily) drilled in Minnesota. Drill depths very from around 20 feet &gt; 5000+ feet (exploration). </a:t>
            </a:r>
          </a:p>
          <a:p>
            <a:pPr>
              <a:buFont typeface="Wingdings" pitchFamily="2" charset="2"/>
              <a:buChar char="q"/>
            </a:pPr>
            <a:r>
              <a:rPr lang="en-US" sz="2200" b="1" dirty="0" smtClean="0"/>
              <a:t>Database for this project area consisted of 16,049 stratigraphy records. </a:t>
            </a:r>
          </a:p>
          <a:p>
            <a:pPr>
              <a:buFont typeface="Wingdings" pitchFamily="2" charset="2"/>
              <a:buChar char="q"/>
            </a:pPr>
            <a:r>
              <a:rPr lang="en-US" sz="2200" b="1" dirty="0" smtClean="0"/>
              <a:t>Each record represents a three dimensional space (subsurface elevation calculated) with a material attribute (clay, sand and gravel, etc.). </a:t>
            </a:r>
          </a:p>
          <a:p>
            <a:pPr>
              <a:buFont typeface="Wingdings" pitchFamily="2" charset="2"/>
              <a:buChar char="q"/>
            </a:pPr>
            <a:r>
              <a:rPr lang="en-US" sz="2200" b="1" dirty="0" smtClean="0"/>
              <a:t>There were 1,696 unique driller descriptions of the material. These driller descriptions were reclassified to 73 unique material descriptions.</a:t>
            </a:r>
          </a:p>
          <a:p>
            <a:pPr>
              <a:buFont typeface="Wingdings" pitchFamily="2" charset="2"/>
              <a:buChar char="q"/>
            </a:pPr>
            <a:r>
              <a:rPr lang="en-US" sz="2200" b="1" dirty="0" smtClean="0"/>
              <a:t>The 73 unique material descriptions were reclassified &amp; ranked (0-10) by the aggregate geologist as the mapping units relate to sand &amp; gravel resource potential</a:t>
            </a:r>
            <a:endParaRPr lang="en-US" sz="2200" b="1"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3: CWI Stratigraphy – From Vector to Raster</a:t>
              </a:r>
            </a:p>
            <a:p>
              <a:endParaRPr lang="en-US" sz="2400" b="1"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igure9_updated.tif"/>
          <p:cNvPicPr>
            <a:picLocks noChangeAspect="1"/>
          </p:cNvPicPr>
          <p:nvPr/>
        </p:nvPicPr>
        <p:blipFill>
          <a:blip r:embed="rId4" cstate="print"/>
          <a:stretch>
            <a:fillRect/>
          </a:stretch>
        </p:blipFill>
        <p:spPr>
          <a:xfrm>
            <a:off x="2895600" y="2438400"/>
            <a:ext cx="3048000" cy="3048000"/>
          </a:xfrm>
          <a:prstGeom prst="rect">
            <a:avLst/>
          </a:prstGeom>
        </p:spPr>
      </p:pic>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3: CWI Stratigraphy – From Vector to Raster</a:t>
              </a:r>
            </a:p>
            <a:p>
              <a:endParaRPr lang="en-US" sz="2400" b="1" dirty="0"/>
            </a:p>
          </p:txBody>
        </p:sp>
      </p:grpSp>
      <p:pic>
        <p:nvPicPr>
          <p:cNvPr id="12" name="Picture 11" descr="rank_cwi_graphic.jpg"/>
          <p:cNvPicPr>
            <a:picLocks noChangeAspect="1"/>
          </p:cNvPicPr>
          <p:nvPr/>
        </p:nvPicPr>
        <p:blipFill>
          <a:blip r:embed="rId5" cstate="print"/>
          <a:stretch>
            <a:fillRect/>
          </a:stretch>
        </p:blipFill>
        <p:spPr>
          <a:xfrm>
            <a:off x="5943600" y="1524000"/>
            <a:ext cx="2412181" cy="5257800"/>
          </a:xfrm>
          <a:prstGeom prst="rect">
            <a:avLst/>
          </a:prstGeom>
        </p:spPr>
      </p:pic>
      <p:sp>
        <p:nvSpPr>
          <p:cNvPr id="13" name="Rounded Rectangle 12"/>
          <p:cNvSpPr/>
          <p:nvPr/>
        </p:nvSpPr>
        <p:spPr>
          <a:xfrm>
            <a:off x="304800" y="1600200"/>
            <a:ext cx="2514600" cy="50292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81000" y="1799272"/>
            <a:ext cx="2362200" cy="4801314"/>
          </a:xfrm>
          <a:prstGeom prst="rect">
            <a:avLst/>
          </a:prstGeom>
        </p:spPr>
        <p:txBody>
          <a:bodyPr wrap="square">
            <a:spAutoFit/>
          </a:bodyPr>
          <a:lstStyle/>
          <a:p>
            <a:pPr>
              <a:buFont typeface="Wingdings" pitchFamily="2" charset="2"/>
              <a:buChar char="q"/>
            </a:pPr>
            <a:r>
              <a:rPr lang="en-US" b="1" dirty="0" smtClean="0"/>
              <a:t>Table to right shows reclassified CWI stratigraphy materials and Model Rank Index</a:t>
            </a:r>
          </a:p>
          <a:p>
            <a:pPr>
              <a:buFont typeface="Wingdings" pitchFamily="2" charset="2"/>
              <a:buChar char="q"/>
            </a:pPr>
            <a:r>
              <a:rPr lang="en-US" b="1" dirty="0" smtClean="0"/>
              <a:t>Map at right shows the well locations and data gaps.</a:t>
            </a:r>
          </a:p>
          <a:p>
            <a:pPr>
              <a:buFont typeface="Wingdings" pitchFamily="2" charset="2"/>
              <a:buChar char="q"/>
            </a:pPr>
            <a:r>
              <a:rPr lang="en-US" b="1" dirty="0" smtClean="0"/>
              <a:t>NOTE these records resemble cylinders of varying thicknesses, materials, and depth from surface.</a:t>
            </a:r>
          </a:p>
          <a:p>
            <a:pPr>
              <a:buFont typeface="Wingdings" pitchFamily="2" charset="2"/>
              <a:buChar char="q"/>
            </a:pPr>
            <a:r>
              <a:rPr lang="en-US" b="1" dirty="0" smtClean="0"/>
              <a:t>This is just step 1 in a number of steps to model the CWI stratigraphy in the project area. </a:t>
            </a:r>
          </a:p>
        </p:txBody>
      </p:sp>
      <p:sp>
        <p:nvSpPr>
          <p:cNvPr id="16" name="Rounded Rectangle 15"/>
          <p:cNvSpPr/>
          <p:nvPr/>
        </p:nvSpPr>
        <p:spPr>
          <a:xfrm>
            <a:off x="6089718" y="1489030"/>
            <a:ext cx="1295400" cy="18737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385118" y="1489030"/>
            <a:ext cx="914400" cy="18737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3: CWI Stratigraphy – From Vector to Raster</a:t>
              </a:r>
            </a:p>
            <a:p>
              <a:endParaRPr lang="en-US" sz="2400" b="1" dirty="0"/>
            </a:p>
          </p:txBody>
        </p:sp>
      </p:grpSp>
      <p:pic>
        <p:nvPicPr>
          <p:cNvPr id="17" name="Picture 16" descr="cwi_appendix3_table_update.jpg"/>
          <p:cNvPicPr>
            <a:picLocks noChangeAspect="1"/>
          </p:cNvPicPr>
          <p:nvPr/>
        </p:nvPicPr>
        <p:blipFill>
          <a:blip r:embed="rId4" cstate="print"/>
          <a:stretch>
            <a:fillRect/>
          </a:stretch>
        </p:blipFill>
        <p:spPr>
          <a:xfrm>
            <a:off x="762000" y="1447800"/>
            <a:ext cx="6848888" cy="5257800"/>
          </a:xfrm>
          <a:prstGeom prst="rect">
            <a:avLst/>
          </a:prstGeom>
        </p:spPr>
      </p:pic>
      <p:sp>
        <p:nvSpPr>
          <p:cNvPr id="9" name="Rectangle 8"/>
          <p:cNvSpPr/>
          <p:nvPr/>
        </p:nvSpPr>
        <p:spPr>
          <a:xfrm>
            <a:off x="762000" y="1447800"/>
            <a:ext cx="3200400" cy="228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8600" y="1447800"/>
            <a:ext cx="3352800" cy="2286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2362200"/>
            <a:ext cx="5105400" cy="769441"/>
          </a:xfrm>
          <a:prstGeom prst="rect">
            <a:avLst/>
          </a:prstGeom>
          <a:solidFill>
            <a:srgbClr val="92D050">
              <a:alpha val="73000"/>
            </a:srgbClr>
          </a:solidFill>
          <a:ln w="12700">
            <a:solidFill>
              <a:schemeClr val="accent2">
                <a:lumMod val="20000"/>
                <a:lumOff val="80000"/>
              </a:schemeClr>
            </a:solidFill>
          </a:ln>
        </p:spPr>
        <p:txBody>
          <a:bodyPr wrap="square">
            <a:spAutoFit/>
          </a:bodyPr>
          <a:lstStyle/>
          <a:p>
            <a:pPr algn="ctr"/>
            <a:r>
              <a:rPr lang="en-US" sz="2200" b="1" dirty="0" smtClean="0"/>
              <a:t>CWI Stratigraphy Final Value (CWI_SFV) =</a:t>
            </a:r>
          </a:p>
          <a:p>
            <a:pPr algn="ctr"/>
            <a:r>
              <a:rPr lang="en-US" sz="2200" b="1" dirty="0" smtClean="0"/>
              <a:t>SMR * TSM * NONSIGV * OSMR</a:t>
            </a:r>
            <a:endParaRPr lang="en-US" sz="2200" b="1" dirty="0"/>
          </a:p>
        </p:txBody>
      </p:sp>
      <p:sp>
        <p:nvSpPr>
          <p:cNvPr id="15" name="Rectangle 14"/>
          <p:cNvSpPr/>
          <p:nvPr/>
        </p:nvSpPr>
        <p:spPr>
          <a:xfrm>
            <a:off x="7010400" y="1447800"/>
            <a:ext cx="381000" cy="228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76400" y="3277850"/>
            <a:ext cx="5105400" cy="1446550"/>
          </a:xfrm>
          <a:prstGeom prst="rect">
            <a:avLst/>
          </a:prstGeom>
          <a:solidFill>
            <a:srgbClr val="FFC000">
              <a:alpha val="63000"/>
            </a:srgbClr>
          </a:solidFill>
          <a:ln w="12700">
            <a:solidFill>
              <a:schemeClr val="accent2">
                <a:lumMod val="20000"/>
                <a:lumOff val="80000"/>
              </a:schemeClr>
            </a:solidFill>
          </a:ln>
        </p:spPr>
        <p:txBody>
          <a:bodyPr wrap="square">
            <a:spAutoFit/>
          </a:bodyPr>
          <a:lstStyle/>
          <a:p>
            <a:pPr algn="ctr"/>
            <a:r>
              <a:rPr lang="en-US" sz="2200" b="1" dirty="0" smtClean="0"/>
              <a:t>Next we summarize using ArcGIS attribute table options all the stratigraphy records on the relate id (many) and sum the CWI_SFV value for the entire well.</a:t>
            </a:r>
            <a:endParaRPr lang="en-US" sz="2200" b="1" dirty="0"/>
          </a:p>
        </p:txBody>
      </p:sp>
      <p:sp>
        <p:nvSpPr>
          <p:cNvPr id="19" name="Rectangle 18"/>
          <p:cNvSpPr/>
          <p:nvPr/>
        </p:nvSpPr>
        <p:spPr>
          <a:xfrm>
            <a:off x="1676400" y="4876800"/>
            <a:ext cx="5105400" cy="1446550"/>
          </a:xfrm>
          <a:prstGeom prst="rect">
            <a:avLst/>
          </a:prstGeom>
          <a:solidFill>
            <a:schemeClr val="accent6">
              <a:lumMod val="60000"/>
              <a:lumOff val="40000"/>
              <a:alpha val="79000"/>
            </a:schemeClr>
          </a:solidFill>
          <a:ln w="12700">
            <a:solidFill>
              <a:schemeClr val="accent2">
                <a:lumMod val="20000"/>
                <a:lumOff val="80000"/>
              </a:schemeClr>
            </a:solidFill>
          </a:ln>
        </p:spPr>
        <p:txBody>
          <a:bodyPr wrap="square">
            <a:spAutoFit/>
          </a:bodyPr>
          <a:lstStyle/>
          <a:p>
            <a:pPr algn="ctr"/>
            <a:r>
              <a:rPr lang="en-US" sz="2200" b="1" dirty="0" smtClean="0"/>
              <a:t>Now we have a new field of the total material value for each well. This is a one-to-one relationship allowing for easy 2D interpolation modeling</a:t>
            </a:r>
            <a:endParaRPr lang="en-US" sz="22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3: CWI Stratigraphy – From Vector to Raster</a:t>
              </a:r>
            </a:p>
            <a:p>
              <a:endParaRPr lang="en-US" sz="2400" b="1" dirty="0"/>
            </a:p>
          </p:txBody>
        </p:sp>
      </p:grpSp>
      <p:pic>
        <p:nvPicPr>
          <p:cNvPr id="9" name="Picture 8" descr="crosssection2.tif"/>
          <p:cNvPicPr>
            <a:picLocks noChangeAspect="1"/>
          </p:cNvPicPr>
          <p:nvPr/>
        </p:nvPicPr>
        <p:blipFill>
          <a:blip r:embed="rId4" cstate="print"/>
          <a:stretch>
            <a:fillRect/>
          </a:stretch>
        </p:blipFill>
        <p:spPr>
          <a:xfrm>
            <a:off x="304800" y="1447800"/>
            <a:ext cx="7855458" cy="5185121"/>
          </a:xfrm>
          <a:prstGeom prst="rect">
            <a:avLst/>
          </a:prstGeom>
        </p:spPr>
      </p:pic>
      <p:sp>
        <p:nvSpPr>
          <p:cNvPr id="13" name="Rectangle 12"/>
          <p:cNvSpPr/>
          <p:nvPr/>
        </p:nvSpPr>
        <p:spPr>
          <a:xfrm>
            <a:off x="304800" y="1447800"/>
            <a:ext cx="7848600" cy="1371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 y="2819400"/>
            <a:ext cx="7848600" cy="1066800"/>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800" y="3886200"/>
            <a:ext cx="7848600" cy="28194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01000" cy="838200"/>
            <a:chOff x="304800" y="914400"/>
            <a:chExt cx="80010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90600" y="921603"/>
              <a:ext cx="7010400" cy="830997"/>
            </a:xfrm>
            <a:prstGeom prst="rect">
              <a:avLst/>
            </a:prstGeom>
          </p:spPr>
          <p:txBody>
            <a:bodyPr wrap="square">
              <a:spAutoFit/>
            </a:bodyPr>
            <a:lstStyle/>
            <a:p>
              <a:pPr algn="ctr"/>
              <a:r>
                <a:rPr lang="en-US" sz="2400" b="1" dirty="0" smtClean="0"/>
                <a:t>Grid 3: CWI Stratigraphy – From Vector to Raster</a:t>
              </a:r>
            </a:p>
            <a:p>
              <a:endParaRPr lang="en-US" sz="2400" b="1" dirty="0"/>
            </a:p>
          </p:txBody>
        </p:sp>
      </p:grpSp>
      <p:pic>
        <p:nvPicPr>
          <p:cNvPr id="13" name="Picture 12" descr="appendix1_inputC.tif"/>
          <p:cNvPicPr>
            <a:picLocks noChangeAspect="1"/>
          </p:cNvPicPr>
          <p:nvPr/>
        </p:nvPicPr>
        <p:blipFill>
          <a:blip r:embed="rId4" cstate="print"/>
          <a:stretch>
            <a:fillRect/>
          </a:stretch>
        </p:blipFill>
        <p:spPr>
          <a:xfrm>
            <a:off x="228600" y="1447800"/>
            <a:ext cx="4697825" cy="5410200"/>
          </a:xfrm>
          <a:prstGeom prst="rect">
            <a:avLst/>
          </a:prstGeom>
        </p:spPr>
      </p:pic>
      <p:sp>
        <p:nvSpPr>
          <p:cNvPr id="15" name="Rounded Rectangle 14"/>
          <p:cNvSpPr/>
          <p:nvPr/>
        </p:nvSpPr>
        <p:spPr>
          <a:xfrm>
            <a:off x="5029200" y="1981200"/>
            <a:ext cx="3352800" cy="2743200"/>
          </a:xfrm>
          <a:prstGeom prst="roundRect">
            <a:avLst/>
          </a:prstGeom>
          <a:solidFill>
            <a:schemeClr val="accent5">
              <a:alpha val="5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419600" y="2057400"/>
            <a:ext cx="4572000" cy="2585323"/>
          </a:xfrm>
          <a:prstGeom prst="rect">
            <a:avLst/>
          </a:prstGeom>
        </p:spPr>
        <p:txBody>
          <a:bodyPr wrap="square">
            <a:spAutoFit/>
          </a:bodyPr>
          <a:lstStyle/>
          <a:p>
            <a:pPr algn="ctr"/>
            <a:r>
              <a:rPr lang="en-US" b="1" dirty="0" smtClean="0"/>
              <a:t>Intersect Analysis: </a:t>
            </a:r>
          </a:p>
          <a:p>
            <a:pPr algn="ctr"/>
            <a:r>
              <a:rPr lang="en-US" b="1" dirty="0" smtClean="0"/>
              <a:t>Mean SFV Value within Four </a:t>
            </a:r>
          </a:p>
          <a:p>
            <a:pPr algn="ctr"/>
            <a:r>
              <a:rPr lang="en-US" b="1" dirty="0" smtClean="0"/>
              <a:t>Classifications of Completed </a:t>
            </a:r>
          </a:p>
          <a:p>
            <a:pPr algn="ctr"/>
            <a:r>
              <a:rPr lang="en-US" b="1" dirty="0" smtClean="0"/>
              <a:t>Aggregate Resource Map </a:t>
            </a:r>
          </a:p>
          <a:p>
            <a:pPr algn="ctr">
              <a:lnSpc>
                <a:spcPts val="1400"/>
              </a:lnSpc>
            </a:pPr>
            <a:endParaRPr lang="en-US" b="1" dirty="0" smtClean="0"/>
          </a:p>
          <a:p>
            <a:pPr algn="ctr"/>
            <a:r>
              <a:rPr lang="en-US" b="1" i="1" dirty="0" smtClean="0"/>
              <a:t>Limited Potential = 33</a:t>
            </a:r>
          </a:p>
          <a:p>
            <a:pPr algn="ctr"/>
            <a:r>
              <a:rPr lang="en-US" b="1" i="1" dirty="0" smtClean="0"/>
              <a:t>Low Potential = 85</a:t>
            </a:r>
          </a:p>
          <a:p>
            <a:pPr algn="ctr"/>
            <a:r>
              <a:rPr lang="en-US" b="1" i="1" dirty="0" smtClean="0"/>
              <a:t>Moderate Potential = 216</a:t>
            </a:r>
          </a:p>
          <a:p>
            <a:pPr algn="ctr"/>
            <a:r>
              <a:rPr lang="en-US" b="1" i="1" dirty="0" smtClean="0"/>
              <a:t>High Potential = 292</a:t>
            </a:r>
            <a:endParaRPr lang="en-US" b="1" i="1" dirty="0"/>
          </a:p>
        </p:txBody>
      </p:sp>
      <p:sp>
        <p:nvSpPr>
          <p:cNvPr id="17" name="Rectangle 16"/>
          <p:cNvSpPr/>
          <p:nvPr/>
        </p:nvSpPr>
        <p:spPr>
          <a:xfrm>
            <a:off x="533400" y="5791200"/>
            <a:ext cx="3962400" cy="914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48200" y="5562600"/>
            <a:ext cx="3200400" cy="1200329"/>
          </a:xfrm>
          <a:prstGeom prst="rect">
            <a:avLst/>
          </a:prstGeom>
        </p:spPr>
        <p:txBody>
          <a:bodyPr wrap="square">
            <a:spAutoFit/>
          </a:bodyPr>
          <a:lstStyle/>
          <a:p>
            <a:r>
              <a:rPr lang="en-US" b="1" dirty="0" smtClean="0"/>
              <a:t>Limited Potential = 0-2</a:t>
            </a:r>
          </a:p>
          <a:p>
            <a:r>
              <a:rPr lang="en-US" b="1" dirty="0" smtClean="0"/>
              <a:t>Low Potential = 3-4</a:t>
            </a:r>
          </a:p>
          <a:p>
            <a:r>
              <a:rPr lang="en-US" b="1" dirty="0" smtClean="0"/>
              <a:t>Moderate Potential = 5-7</a:t>
            </a:r>
          </a:p>
          <a:p>
            <a:r>
              <a:rPr lang="en-US" b="1" dirty="0" smtClean="0"/>
              <a:t>High Potential = 8-10</a:t>
            </a:r>
            <a:endParaRPr lang="en-US"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FIELDWORK08.JPG"/>
          <p:cNvPicPr>
            <a:picLocks noChangeAspect="1"/>
          </p:cNvPicPr>
          <p:nvPr/>
        </p:nvPicPr>
        <p:blipFill>
          <a:blip r:embed="rId4" cstate="print">
            <a:duotone>
              <a:prstClr val="black"/>
              <a:srgbClr val="D9C3A5">
                <a:tint val="50000"/>
                <a:satMod val="180000"/>
              </a:srgbClr>
            </a:duotone>
            <a:lum bright="12000"/>
          </a:blip>
          <a:stretch>
            <a:fillRect/>
          </a:stretch>
        </p:blipFill>
        <p:spPr>
          <a:xfrm>
            <a:off x="304800" y="914400"/>
            <a:ext cx="8077200" cy="5407051"/>
          </a:xfrm>
          <a:prstGeom prst="rect">
            <a:avLst/>
          </a:prstGeom>
        </p:spPr>
      </p:pic>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Presentation Content</a:t>
            </a:r>
            <a:endParaRPr lang="en-US" sz="2400" dirty="0"/>
          </a:p>
        </p:txBody>
      </p:sp>
      <p:sp>
        <p:nvSpPr>
          <p:cNvPr id="13" name="Rounded Rectangle 12"/>
          <p:cNvSpPr/>
          <p:nvPr/>
        </p:nvSpPr>
        <p:spPr>
          <a:xfrm>
            <a:off x="990600" y="1066800"/>
            <a:ext cx="7010400" cy="4648200"/>
          </a:xfrm>
          <a:prstGeom prst="roundRect">
            <a:avLst/>
          </a:prstGeom>
          <a:solidFill>
            <a:schemeClr val="accent2">
              <a:lumMod val="20000"/>
              <a:lumOff val="80000"/>
              <a:alpha val="34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219200" y="838200"/>
            <a:ext cx="6781800" cy="3748719"/>
          </a:xfrm>
          <a:prstGeom prst="rect">
            <a:avLst/>
          </a:prstGeom>
        </p:spPr>
        <p:txBody>
          <a:bodyPr wrap="square">
            <a:spAutoFit/>
          </a:bodyPr>
          <a:lstStyle/>
          <a:p>
            <a:pPr marL="514350" indent="-514350">
              <a:lnSpc>
                <a:spcPct val="90000"/>
              </a:lnSpc>
            </a:pPr>
            <a:endParaRPr lang="en-US" sz="2400" b="1" dirty="0" smtClean="0">
              <a:latin typeface="+mj-lt"/>
            </a:endParaRPr>
          </a:p>
          <a:p>
            <a:pPr marL="514350" indent="-514350">
              <a:lnSpc>
                <a:spcPct val="90000"/>
              </a:lnSpc>
            </a:pPr>
            <a:endParaRPr lang="en-US" sz="2400" b="1" dirty="0" smtClean="0"/>
          </a:p>
          <a:p>
            <a:pPr marL="514350" indent="-514350">
              <a:lnSpc>
                <a:spcPct val="90000"/>
              </a:lnSpc>
              <a:buFont typeface="Wingdings" pitchFamily="2" charset="2"/>
              <a:buChar char="q"/>
            </a:pPr>
            <a:r>
              <a:rPr lang="en-US" sz="2400" b="1" dirty="0" smtClean="0">
                <a:latin typeface="+mj-lt"/>
              </a:rPr>
              <a:t>The Basics on Sand and Gravel and DNR Aggregate Resource Mapping Program </a:t>
            </a:r>
          </a:p>
          <a:p>
            <a:pPr marL="514350" indent="-514350">
              <a:lnSpc>
                <a:spcPct val="90000"/>
              </a:lnSpc>
              <a:buFont typeface="Wingdings" pitchFamily="2" charset="2"/>
              <a:buChar char="q"/>
            </a:pPr>
            <a:r>
              <a:rPr lang="en-US" sz="2400" b="1" dirty="0" smtClean="0">
                <a:latin typeface="+mj-lt"/>
              </a:rPr>
              <a:t>Development and Application of a GIS Model Using Existing Spatial Datasets to Model Sand and Gravel Resource Potential</a:t>
            </a:r>
          </a:p>
          <a:p>
            <a:pPr marL="514350" indent="-514350">
              <a:lnSpc>
                <a:spcPct val="90000"/>
              </a:lnSpc>
              <a:buFont typeface="Wingdings" pitchFamily="2" charset="2"/>
              <a:buChar char="q"/>
            </a:pPr>
            <a:r>
              <a:rPr lang="en-US" sz="2400" b="1" dirty="0" smtClean="0"/>
              <a:t>Applying a Cell-by-Cell Comparison Analysis of Completed Sand and Gravel Model to the Published Sand and Gravel Resource Potential Map in the Same Area (Carlton County, MN)</a:t>
            </a:r>
          </a:p>
        </p:txBody>
      </p:sp>
    </p:spTree>
    <p:custDataLst>
      <p:tags r:id="rId1"/>
    </p:custDataLst>
  </p:cSld>
  <p:clrMapOvr>
    <a:masterClrMapping/>
  </p:clrMapOvr>
  <p:transition advTm="92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A120036.JPG"/>
          <p:cNvPicPr>
            <a:picLocks noChangeAspect="1"/>
          </p:cNvPicPr>
          <p:nvPr/>
        </p:nvPicPr>
        <p:blipFill>
          <a:blip r:embed="rId4" cstate="print">
            <a:duotone>
              <a:prstClr val="black"/>
              <a:srgbClr val="D9C3A5">
                <a:tint val="50000"/>
                <a:satMod val="180000"/>
              </a:srgbClr>
            </a:duotone>
          </a:blip>
          <a:stretch>
            <a:fillRect/>
          </a:stretch>
        </p:blipFill>
        <p:spPr>
          <a:xfrm>
            <a:off x="5638800" y="1600200"/>
            <a:ext cx="2692400" cy="2019300"/>
          </a:xfrm>
          <a:prstGeom prst="rect">
            <a:avLst/>
          </a:prstGeom>
        </p:spPr>
      </p:pic>
      <p:sp>
        <p:nvSpPr>
          <p:cNvPr id="12" name="Rounded Rectangle 11"/>
          <p:cNvSpPr/>
          <p:nvPr/>
        </p:nvSpPr>
        <p:spPr>
          <a:xfrm>
            <a:off x="152400" y="1524000"/>
            <a:ext cx="5334000" cy="51054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sp>
        <p:nvSpPr>
          <p:cNvPr id="9" name="Rectangle 8"/>
          <p:cNvSpPr/>
          <p:nvPr/>
        </p:nvSpPr>
        <p:spPr>
          <a:xfrm>
            <a:off x="381000" y="1752600"/>
            <a:ext cx="5029200" cy="4616648"/>
          </a:xfrm>
          <a:prstGeom prst="rect">
            <a:avLst/>
          </a:prstGeom>
        </p:spPr>
        <p:txBody>
          <a:bodyPr wrap="square">
            <a:spAutoFit/>
          </a:bodyPr>
          <a:lstStyle/>
          <a:p>
            <a:pPr>
              <a:buFont typeface="Wingdings" pitchFamily="2" charset="2"/>
              <a:buChar char="q"/>
            </a:pPr>
            <a:r>
              <a:rPr lang="en-US" sz="2100" b="1" u="sng" dirty="0" smtClean="0"/>
              <a:t>Identified sand and gravel source points</a:t>
            </a:r>
            <a:r>
              <a:rPr lang="en-US" sz="2100" b="1" dirty="0" smtClean="0"/>
              <a:t> of current and historic gravel pits, sand pits, prospects, and aggregate related SSURGO spot features</a:t>
            </a:r>
          </a:p>
          <a:p>
            <a:pPr>
              <a:buFont typeface="Wingdings" pitchFamily="2" charset="2"/>
              <a:buChar char="q"/>
            </a:pPr>
            <a:r>
              <a:rPr lang="en-US" sz="2100" b="1" dirty="0" smtClean="0"/>
              <a:t>These features (points) were modeled into a 10-meter grid using the kernel density tool in ArcGIS. The sources of these range from USGS, </a:t>
            </a:r>
            <a:r>
              <a:rPr lang="en-US" sz="2100" b="1" dirty="0" err="1" smtClean="0"/>
              <a:t>Mn</a:t>
            </a:r>
            <a:r>
              <a:rPr lang="en-US" sz="2100" b="1" dirty="0" smtClean="0"/>
              <a:t>/DOT ASIS database, and SSURGO.</a:t>
            </a:r>
          </a:p>
          <a:p>
            <a:pPr>
              <a:buFont typeface="Wingdings" pitchFamily="2" charset="2"/>
              <a:buChar char="q"/>
            </a:pPr>
            <a:r>
              <a:rPr lang="en-US" sz="2100" b="1" dirty="0" smtClean="0"/>
              <a:t>Kernel Density calculates the density of a point in a circular neighborhood around the inputted features.  With this type of density analysis the user can weight their inputted features.</a:t>
            </a:r>
          </a:p>
        </p:txBody>
      </p:sp>
      <p:grpSp>
        <p:nvGrpSpPr>
          <p:cNvPr id="4" name="Group 18"/>
          <p:cNvGrpSpPr/>
          <p:nvPr/>
        </p:nvGrpSpPr>
        <p:grpSpPr>
          <a:xfrm>
            <a:off x="304800" y="914400"/>
            <a:ext cx="8077200" cy="838200"/>
            <a:chOff x="304800" y="914400"/>
            <a:chExt cx="80772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04800" y="921603"/>
              <a:ext cx="8077200" cy="830997"/>
            </a:xfrm>
            <a:prstGeom prst="rect">
              <a:avLst/>
            </a:prstGeom>
          </p:spPr>
          <p:txBody>
            <a:bodyPr wrap="square">
              <a:spAutoFit/>
            </a:bodyPr>
            <a:lstStyle/>
            <a:p>
              <a:pPr algn="ctr"/>
              <a:r>
                <a:rPr lang="en-US" sz="2400" b="1" dirty="0" smtClean="0"/>
                <a:t>Grid 4: Identified Sand &amp; Gravel Res. – From Vector to Raster</a:t>
              </a:r>
            </a:p>
            <a:p>
              <a:endParaRPr lang="en-US" sz="2400" b="1" dirty="0"/>
            </a:p>
          </p:txBody>
        </p:sp>
      </p:grpSp>
      <p:pic>
        <p:nvPicPr>
          <p:cNvPr id="16" name="Picture 15" descr="figure7updated.tif"/>
          <p:cNvPicPr>
            <a:picLocks noChangeAspect="1"/>
          </p:cNvPicPr>
          <p:nvPr/>
        </p:nvPicPr>
        <p:blipFill>
          <a:blip r:embed="rId5" cstate="print"/>
          <a:stretch>
            <a:fillRect/>
          </a:stretch>
        </p:blipFill>
        <p:spPr>
          <a:xfrm>
            <a:off x="5562600" y="3657600"/>
            <a:ext cx="2974848" cy="297484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77200" cy="838200"/>
            <a:chOff x="304800" y="914400"/>
            <a:chExt cx="80772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04800" y="921603"/>
              <a:ext cx="8077200" cy="830997"/>
            </a:xfrm>
            <a:prstGeom prst="rect">
              <a:avLst/>
            </a:prstGeom>
          </p:spPr>
          <p:txBody>
            <a:bodyPr wrap="square">
              <a:spAutoFit/>
            </a:bodyPr>
            <a:lstStyle/>
            <a:p>
              <a:pPr algn="ctr"/>
              <a:r>
                <a:rPr lang="en-US" sz="2400" b="1" dirty="0" smtClean="0"/>
                <a:t>Grid 4: Identified Sand &amp; Gravel Res. – From Vector to Raster</a:t>
              </a:r>
            </a:p>
            <a:p>
              <a:endParaRPr lang="en-US" sz="2400" b="1" dirty="0"/>
            </a:p>
          </p:txBody>
        </p:sp>
      </p:grpSp>
      <p:grpSp>
        <p:nvGrpSpPr>
          <p:cNvPr id="16" name="Group 15"/>
          <p:cNvGrpSpPr/>
          <p:nvPr/>
        </p:nvGrpSpPr>
        <p:grpSpPr>
          <a:xfrm>
            <a:off x="152400" y="1524000"/>
            <a:ext cx="8222347" cy="5047177"/>
            <a:chOff x="152400" y="1524000"/>
            <a:chExt cx="8222347" cy="5047177"/>
          </a:xfrm>
        </p:grpSpPr>
        <p:pic>
          <p:nvPicPr>
            <p:cNvPr id="13" name="Picture 12" descr="ramk_kernel_graphic.jpg"/>
            <p:cNvPicPr>
              <a:picLocks noChangeAspect="1"/>
            </p:cNvPicPr>
            <p:nvPr/>
          </p:nvPicPr>
          <p:blipFill>
            <a:blip r:embed="rId3" cstate="print"/>
            <a:stretch>
              <a:fillRect/>
            </a:stretch>
          </p:blipFill>
          <p:spPr>
            <a:xfrm>
              <a:off x="4572000" y="1524000"/>
              <a:ext cx="3802747" cy="5047177"/>
            </a:xfrm>
            <a:prstGeom prst="rect">
              <a:avLst/>
            </a:prstGeom>
          </p:spPr>
        </p:pic>
        <p:pic>
          <p:nvPicPr>
            <p:cNvPr id="15" name="Picture 14" descr="appendix1_inputD.tif"/>
            <p:cNvPicPr>
              <a:picLocks noChangeAspect="1"/>
            </p:cNvPicPr>
            <p:nvPr/>
          </p:nvPicPr>
          <p:blipFill>
            <a:blip r:embed="rId4" cstate="print"/>
            <a:stretch>
              <a:fillRect/>
            </a:stretch>
          </p:blipFill>
          <p:spPr>
            <a:xfrm>
              <a:off x="152400" y="2057400"/>
              <a:ext cx="4422648" cy="4422648"/>
            </a:xfrm>
            <a:prstGeom prst="rect">
              <a:avLst/>
            </a:prstGeom>
          </p:spPr>
        </p:pic>
      </p:grpSp>
      <p:sp>
        <p:nvSpPr>
          <p:cNvPr id="17" name="Rounded Rectangle 16"/>
          <p:cNvSpPr/>
          <p:nvPr/>
        </p:nvSpPr>
        <p:spPr>
          <a:xfrm>
            <a:off x="4724400" y="1600200"/>
            <a:ext cx="1447800" cy="228600"/>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553200" y="1600200"/>
            <a:ext cx="762000" cy="22860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696200" y="1524000"/>
            <a:ext cx="609600" cy="3810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Vector Dataset Inputs</a:t>
            </a:r>
            <a:endParaRPr lang="en-US" sz="2400" dirty="0"/>
          </a:p>
        </p:txBody>
      </p:sp>
      <p:grpSp>
        <p:nvGrpSpPr>
          <p:cNvPr id="4" name="Group 18"/>
          <p:cNvGrpSpPr/>
          <p:nvPr/>
        </p:nvGrpSpPr>
        <p:grpSpPr>
          <a:xfrm>
            <a:off x="304800" y="914400"/>
            <a:ext cx="8077200" cy="838200"/>
            <a:chOff x="304800" y="914400"/>
            <a:chExt cx="8077200" cy="838200"/>
          </a:xfrm>
        </p:grpSpPr>
        <p:sp>
          <p:nvSpPr>
            <p:cNvPr id="11" name="Rounded Rectangle 10"/>
            <p:cNvSpPr/>
            <p:nvPr/>
          </p:nvSpPr>
          <p:spPr>
            <a:xfrm>
              <a:off x="304800" y="914400"/>
              <a:ext cx="8001000" cy="4572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04800" y="921603"/>
              <a:ext cx="8077200" cy="830997"/>
            </a:xfrm>
            <a:prstGeom prst="rect">
              <a:avLst/>
            </a:prstGeom>
          </p:spPr>
          <p:txBody>
            <a:bodyPr wrap="square">
              <a:spAutoFit/>
            </a:bodyPr>
            <a:lstStyle/>
            <a:p>
              <a:pPr algn="ctr"/>
              <a:r>
                <a:rPr lang="en-US" sz="2400" b="1" dirty="0" smtClean="0"/>
                <a:t>Grid 5: Bedrock Outcrops and Lakes</a:t>
              </a:r>
            </a:p>
            <a:p>
              <a:endParaRPr lang="en-US" sz="2400" b="1" dirty="0"/>
            </a:p>
          </p:txBody>
        </p:sp>
      </p:grpSp>
      <p:sp>
        <p:nvSpPr>
          <p:cNvPr id="16" name="Rounded Rectangle 15"/>
          <p:cNvSpPr/>
          <p:nvPr/>
        </p:nvSpPr>
        <p:spPr>
          <a:xfrm>
            <a:off x="304800" y="1600200"/>
            <a:ext cx="2514600" cy="50292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81000" y="1828800"/>
            <a:ext cx="2286000" cy="4524315"/>
          </a:xfrm>
          <a:prstGeom prst="rect">
            <a:avLst/>
          </a:prstGeom>
        </p:spPr>
        <p:txBody>
          <a:bodyPr wrap="square">
            <a:spAutoFit/>
          </a:bodyPr>
          <a:lstStyle/>
          <a:p>
            <a:pPr>
              <a:buFont typeface="Wingdings" pitchFamily="2" charset="2"/>
              <a:buChar char="q"/>
            </a:pPr>
            <a:r>
              <a:rPr lang="en-US" b="1" dirty="0" smtClean="0"/>
              <a:t>A merged vector layer of bedrock outcrops and lakes (&gt;5 Acres) were both classified with a value of 0</a:t>
            </a:r>
          </a:p>
          <a:p>
            <a:pPr>
              <a:buFont typeface="Wingdings" pitchFamily="2" charset="2"/>
              <a:buChar char="q"/>
            </a:pPr>
            <a:r>
              <a:rPr lang="en-US" b="1" dirty="0" smtClean="0"/>
              <a:t>There is no potential for sand and gravel resources where bedrock is outcropping and usually where there are large lakes.</a:t>
            </a:r>
          </a:p>
          <a:p>
            <a:pPr>
              <a:buFont typeface="Wingdings" pitchFamily="2" charset="2"/>
              <a:buChar char="q"/>
            </a:pPr>
            <a:r>
              <a:rPr lang="en-US" b="1" dirty="0" smtClean="0"/>
              <a:t>These would be use to erase potential in the final model.</a:t>
            </a:r>
          </a:p>
        </p:txBody>
      </p:sp>
      <p:pic>
        <p:nvPicPr>
          <p:cNvPr id="21" name="Picture 20" descr="appendix3_inputE.tif"/>
          <p:cNvPicPr>
            <a:picLocks noChangeAspect="1"/>
          </p:cNvPicPr>
          <p:nvPr/>
        </p:nvPicPr>
        <p:blipFill>
          <a:blip r:embed="rId3" cstate="print"/>
          <a:stretch>
            <a:fillRect/>
          </a:stretch>
        </p:blipFill>
        <p:spPr>
          <a:xfrm>
            <a:off x="3505200" y="1676400"/>
            <a:ext cx="4687824" cy="468782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Summing Weighted Grids</a:t>
            </a:r>
            <a:endParaRPr lang="en-US" sz="2400" dirty="0"/>
          </a:p>
        </p:txBody>
      </p:sp>
      <p:pic>
        <p:nvPicPr>
          <p:cNvPr id="12" name="Picture 11" descr="appendixC.tif"/>
          <p:cNvPicPr>
            <a:picLocks noChangeAspect="1"/>
          </p:cNvPicPr>
          <p:nvPr/>
        </p:nvPicPr>
        <p:blipFill>
          <a:blip r:embed="rId3" cstate="print"/>
          <a:stretch>
            <a:fillRect/>
          </a:stretch>
        </p:blipFill>
        <p:spPr>
          <a:xfrm>
            <a:off x="609600" y="914400"/>
            <a:ext cx="7383891" cy="5943600"/>
          </a:xfrm>
          <a:prstGeom prst="rect">
            <a:avLst/>
          </a:prstGeom>
        </p:spPr>
      </p:pic>
      <p:sp>
        <p:nvSpPr>
          <p:cNvPr id="13" name="Rounded Rectangle 12"/>
          <p:cNvSpPr/>
          <p:nvPr/>
        </p:nvSpPr>
        <p:spPr>
          <a:xfrm>
            <a:off x="304800" y="914400"/>
            <a:ext cx="5715000" cy="762000"/>
          </a:xfrm>
          <a:prstGeom prst="roundRect">
            <a:avLst/>
          </a:prstGeom>
          <a:solidFill>
            <a:schemeClr val="bg2">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15334" y="990600"/>
            <a:ext cx="2885066" cy="338554"/>
          </a:xfrm>
          <a:prstGeom prst="rect">
            <a:avLst/>
          </a:prstGeom>
        </p:spPr>
        <p:txBody>
          <a:bodyPr wrap="square">
            <a:spAutoFit/>
          </a:bodyPr>
          <a:lstStyle/>
          <a:p>
            <a:r>
              <a:rPr lang="en-US" sz="1600" b="1" dirty="0" smtClean="0"/>
              <a:t>Final Grid = (Surficial Geology +</a:t>
            </a:r>
          </a:p>
        </p:txBody>
      </p:sp>
      <p:sp>
        <p:nvSpPr>
          <p:cNvPr id="8" name="Rectangle 7"/>
          <p:cNvSpPr/>
          <p:nvPr/>
        </p:nvSpPr>
        <p:spPr>
          <a:xfrm>
            <a:off x="533400" y="1752600"/>
            <a:ext cx="3733800" cy="25146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7200" y="1752600"/>
            <a:ext cx="3733800" cy="2514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3400" y="4267200"/>
            <a:ext cx="3733800" cy="2514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4267200"/>
            <a:ext cx="3733800" cy="2514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72200" y="914400"/>
            <a:ext cx="2209800"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71800" y="990600"/>
            <a:ext cx="1513466" cy="338554"/>
          </a:xfrm>
          <a:prstGeom prst="rect">
            <a:avLst/>
          </a:prstGeom>
        </p:spPr>
        <p:txBody>
          <a:bodyPr wrap="square">
            <a:spAutoFit/>
          </a:bodyPr>
          <a:lstStyle/>
          <a:p>
            <a:r>
              <a:rPr lang="en-US" sz="1600" b="1" dirty="0" smtClean="0"/>
              <a:t>SSURGO Soils +</a:t>
            </a:r>
          </a:p>
        </p:txBody>
      </p:sp>
      <p:sp>
        <p:nvSpPr>
          <p:cNvPr id="20" name="Rectangle 19"/>
          <p:cNvSpPr/>
          <p:nvPr/>
        </p:nvSpPr>
        <p:spPr>
          <a:xfrm>
            <a:off x="1371600" y="1261646"/>
            <a:ext cx="2209800" cy="338554"/>
          </a:xfrm>
          <a:prstGeom prst="rect">
            <a:avLst/>
          </a:prstGeom>
        </p:spPr>
        <p:txBody>
          <a:bodyPr wrap="square">
            <a:spAutoFit/>
          </a:bodyPr>
          <a:lstStyle/>
          <a:p>
            <a:r>
              <a:rPr lang="en-US" sz="1600" b="1" dirty="0" smtClean="0"/>
              <a:t>+ Identified Resources)</a:t>
            </a:r>
          </a:p>
        </p:txBody>
      </p:sp>
      <p:sp>
        <p:nvSpPr>
          <p:cNvPr id="21" name="Rectangle 20"/>
          <p:cNvSpPr/>
          <p:nvPr/>
        </p:nvSpPr>
        <p:spPr>
          <a:xfrm>
            <a:off x="3352800" y="1261646"/>
            <a:ext cx="1828800" cy="338554"/>
          </a:xfrm>
          <a:prstGeom prst="rect">
            <a:avLst/>
          </a:prstGeom>
        </p:spPr>
        <p:txBody>
          <a:bodyPr wrap="square">
            <a:spAutoFit/>
          </a:bodyPr>
          <a:lstStyle/>
          <a:p>
            <a:r>
              <a:rPr lang="en-US" sz="1600" b="1" dirty="0" smtClean="0"/>
              <a:t>(Lakes/Outcrops)</a:t>
            </a:r>
          </a:p>
        </p:txBody>
      </p:sp>
      <p:sp>
        <p:nvSpPr>
          <p:cNvPr id="22" name="Rectangle 21"/>
          <p:cNvSpPr/>
          <p:nvPr/>
        </p:nvSpPr>
        <p:spPr>
          <a:xfrm>
            <a:off x="4267200" y="990600"/>
            <a:ext cx="1981200" cy="338554"/>
          </a:xfrm>
          <a:prstGeom prst="rect">
            <a:avLst/>
          </a:prstGeom>
        </p:spPr>
        <p:txBody>
          <a:bodyPr wrap="square">
            <a:spAutoFit/>
          </a:bodyPr>
          <a:lstStyle/>
          <a:p>
            <a:r>
              <a:rPr lang="en-US" sz="1600" b="1" dirty="0" smtClean="0"/>
              <a:t> CWI Stratigraphy)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9" grpId="0" animBg="1"/>
      <p:bldP spid="10" grpId="0" animBg="1"/>
      <p:bldP spid="11" grpId="0" animBg="1"/>
      <p:bldP spid="16" grpId="0" animBg="1"/>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Final Grid</a:t>
            </a:r>
            <a:endParaRPr lang="en-US" sz="2400" dirty="0"/>
          </a:p>
        </p:txBody>
      </p:sp>
      <p:pic>
        <p:nvPicPr>
          <p:cNvPr id="8" name="Picture 7" descr="appendix4_inputA.tif"/>
          <p:cNvPicPr>
            <a:picLocks noChangeAspect="1"/>
          </p:cNvPicPr>
          <p:nvPr/>
        </p:nvPicPr>
        <p:blipFill>
          <a:blip r:embed="rId3" cstate="print"/>
          <a:stretch>
            <a:fillRect/>
          </a:stretch>
        </p:blipFill>
        <p:spPr>
          <a:xfrm>
            <a:off x="365760" y="1069848"/>
            <a:ext cx="8096310" cy="4919472"/>
          </a:xfrm>
          <a:prstGeom prst="rect">
            <a:avLst/>
          </a:prstGeom>
        </p:spPr>
      </p:pic>
      <p:sp>
        <p:nvSpPr>
          <p:cNvPr id="6" name="Rectangle 5"/>
          <p:cNvSpPr/>
          <p:nvPr/>
        </p:nvSpPr>
        <p:spPr>
          <a:xfrm>
            <a:off x="1752600" y="2888159"/>
            <a:ext cx="5105400" cy="1446550"/>
          </a:xfrm>
          <a:prstGeom prst="rect">
            <a:avLst/>
          </a:prstGeom>
          <a:solidFill>
            <a:srgbClr val="92D050">
              <a:alpha val="86000"/>
            </a:srgbClr>
          </a:solidFill>
          <a:ln w="12700">
            <a:solidFill>
              <a:schemeClr val="accent2">
                <a:lumMod val="20000"/>
                <a:lumOff val="80000"/>
              </a:schemeClr>
            </a:solidFill>
          </a:ln>
        </p:spPr>
        <p:txBody>
          <a:bodyPr wrap="square">
            <a:spAutoFit/>
          </a:bodyPr>
          <a:lstStyle/>
          <a:p>
            <a:pPr algn="ctr"/>
            <a:r>
              <a:rPr lang="en-US" sz="2200" b="1" dirty="0" smtClean="0"/>
              <a:t>Final step is to apply a GIS cell by cell comparative analysis to the completed Aggregate Resource Mapping Program map of the same area. </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Grid Comparative Analysis</a:t>
            </a:r>
            <a:endParaRPr lang="en-US" sz="2400" dirty="0"/>
          </a:p>
        </p:txBody>
      </p:sp>
      <p:pic>
        <p:nvPicPr>
          <p:cNvPr id="7" name="Picture 6" descr="appendix4_inputARMP.tif"/>
          <p:cNvPicPr>
            <a:picLocks noChangeAspect="1"/>
          </p:cNvPicPr>
          <p:nvPr/>
        </p:nvPicPr>
        <p:blipFill>
          <a:blip r:embed="rId3" cstate="print"/>
          <a:stretch>
            <a:fillRect/>
          </a:stretch>
        </p:blipFill>
        <p:spPr>
          <a:xfrm>
            <a:off x="228600" y="1865376"/>
            <a:ext cx="8091293" cy="4916424"/>
          </a:xfrm>
          <a:prstGeom prst="rect">
            <a:avLst/>
          </a:prstGeom>
        </p:spPr>
      </p:pic>
      <p:sp>
        <p:nvSpPr>
          <p:cNvPr id="6" name="Rectangle 5"/>
          <p:cNvSpPr/>
          <p:nvPr/>
        </p:nvSpPr>
        <p:spPr>
          <a:xfrm>
            <a:off x="6096000" y="868680"/>
            <a:ext cx="2286000" cy="4937760"/>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sz="2000" b="1" dirty="0" smtClean="0"/>
              <a:t>Seen here is the published Aggregate Map in four classes of sand and gravel potential.</a:t>
            </a:r>
          </a:p>
          <a:p>
            <a:pPr>
              <a:buFont typeface="Wingdings" pitchFamily="2" charset="2"/>
              <a:buChar char="q"/>
            </a:pPr>
            <a:r>
              <a:rPr lang="en-US" sz="2000" b="1" dirty="0" smtClean="0"/>
              <a:t>Converted the vector data to a 10-meter cell grid based on its potential classes.</a:t>
            </a:r>
          </a:p>
          <a:p>
            <a:pPr>
              <a:buFont typeface="Wingdings" pitchFamily="2" charset="2"/>
              <a:buChar char="q"/>
            </a:pPr>
            <a:r>
              <a:rPr lang="en-US" sz="2000" b="1" dirty="0" smtClean="0"/>
              <a:t>Compare cell-to-cell. </a:t>
            </a:r>
          </a:p>
          <a:p>
            <a:pPr>
              <a:buFont typeface="Wingdings" pitchFamily="2" charset="2"/>
              <a:buChar char="q"/>
            </a:pPr>
            <a:r>
              <a:rPr lang="en-US" sz="2000" b="1" dirty="0" smtClean="0"/>
              <a:t>Reclassify model scale of 0-200 to potential classes</a:t>
            </a:r>
          </a:p>
          <a:p>
            <a:pPr algn="ctr"/>
            <a:endParaRPr lang="en-US" sz="2200" b="1" dirty="0" smtClean="0"/>
          </a:p>
          <a:p>
            <a:pPr algn="ct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Grid Comparative Analysis</a:t>
            </a:r>
          </a:p>
          <a:p>
            <a:endParaRPr lang="en-US" sz="2400" dirty="0"/>
          </a:p>
        </p:txBody>
      </p:sp>
      <p:pic>
        <p:nvPicPr>
          <p:cNvPr id="9" name="Picture 8" descr="zonalstat_table_reclassarmpmodel.jpg"/>
          <p:cNvPicPr>
            <a:picLocks noChangeAspect="1"/>
          </p:cNvPicPr>
          <p:nvPr/>
        </p:nvPicPr>
        <p:blipFill>
          <a:blip r:embed="rId4" cstate="print"/>
          <a:stretch>
            <a:fillRect/>
          </a:stretch>
        </p:blipFill>
        <p:spPr>
          <a:xfrm>
            <a:off x="9448800" y="4572000"/>
            <a:ext cx="3089729" cy="1995450"/>
          </a:xfrm>
          <a:prstGeom prst="rect">
            <a:avLst/>
          </a:prstGeom>
        </p:spPr>
      </p:pic>
      <p:pic>
        <p:nvPicPr>
          <p:cNvPr id="11" name="Picture 10" descr="zonalstat_table_zonalstats.jpg"/>
          <p:cNvPicPr>
            <a:picLocks noChangeAspect="1"/>
          </p:cNvPicPr>
          <p:nvPr/>
        </p:nvPicPr>
        <p:blipFill>
          <a:blip r:embed="rId5" cstate="print"/>
          <a:stretch>
            <a:fillRect/>
          </a:stretch>
        </p:blipFill>
        <p:spPr>
          <a:xfrm>
            <a:off x="304800" y="990600"/>
            <a:ext cx="5427086" cy="3505200"/>
          </a:xfrm>
          <a:prstGeom prst="rect">
            <a:avLst/>
          </a:prstGeom>
        </p:spPr>
      </p:pic>
      <p:pic>
        <p:nvPicPr>
          <p:cNvPr id="12" name="Picture 11" descr="zonalstat_table_armpstats.jpg"/>
          <p:cNvPicPr>
            <a:picLocks noChangeAspect="1"/>
          </p:cNvPicPr>
          <p:nvPr/>
        </p:nvPicPr>
        <p:blipFill>
          <a:blip r:embed="rId6" cstate="print"/>
          <a:stretch>
            <a:fillRect/>
          </a:stretch>
        </p:blipFill>
        <p:spPr>
          <a:xfrm>
            <a:off x="9296400" y="1981200"/>
            <a:ext cx="3067809" cy="2390775"/>
          </a:xfrm>
          <a:prstGeom prst="rect">
            <a:avLst/>
          </a:prstGeom>
        </p:spPr>
      </p:pic>
      <p:sp>
        <p:nvSpPr>
          <p:cNvPr id="13" name="Rectangle 12"/>
          <p:cNvSpPr/>
          <p:nvPr/>
        </p:nvSpPr>
        <p:spPr>
          <a:xfrm>
            <a:off x="6096000" y="868680"/>
            <a:ext cx="2286000" cy="5416868"/>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b="1" dirty="0" smtClean="0"/>
              <a:t>In order to reclassify the modeled values  (0-200) to the needed four classes the ArcGIS Zonal Statistics tool was applied.</a:t>
            </a:r>
          </a:p>
          <a:p>
            <a:pPr>
              <a:buFont typeface="Wingdings" pitchFamily="2" charset="2"/>
              <a:buChar char="q"/>
            </a:pPr>
            <a:r>
              <a:rPr lang="en-US" b="1" dirty="0" smtClean="0"/>
              <a:t>Zonal statistics was able to determine the mean, median, and Standard deviation for the final model cells that fell into one of the four potential classes from the completed map.</a:t>
            </a:r>
          </a:p>
          <a:p>
            <a:pPr>
              <a:buFont typeface="Wingdings" pitchFamily="2" charset="2"/>
              <a:buChar char="q"/>
            </a:pPr>
            <a:r>
              <a:rPr lang="en-US" b="1" dirty="0" smtClean="0"/>
              <a:t>This is show in the table to the left.</a:t>
            </a:r>
          </a:p>
          <a:p>
            <a:pPr algn="ctr"/>
            <a:endParaRPr lang="en-US" sz="22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Grid Comparative Analysis</a:t>
            </a:r>
          </a:p>
          <a:p>
            <a:endParaRPr lang="en-US" sz="2400" dirty="0"/>
          </a:p>
        </p:txBody>
      </p:sp>
      <p:pic>
        <p:nvPicPr>
          <p:cNvPr id="9" name="Picture 8" descr="zonalstat_table_reclassarmpmodel.jpg"/>
          <p:cNvPicPr>
            <a:picLocks noChangeAspect="1"/>
          </p:cNvPicPr>
          <p:nvPr/>
        </p:nvPicPr>
        <p:blipFill>
          <a:blip r:embed="rId4" cstate="print"/>
          <a:stretch>
            <a:fillRect/>
          </a:stretch>
        </p:blipFill>
        <p:spPr>
          <a:xfrm>
            <a:off x="4564626" y="4114800"/>
            <a:ext cx="4011561" cy="2590800"/>
          </a:xfrm>
          <a:prstGeom prst="rect">
            <a:avLst/>
          </a:prstGeom>
        </p:spPr>
      </p:pic>
      <p:pic>
        <p:nvPicPr>
          <p:cNvPr id="10" name="Picture 9" descr="reclasstable.jpg"/>
          <p:cNvPicPr>
            <a:picLocks noChangeAspect="1"/>
          </p:cNvPicPr>
          <p:nvPr/>
        </p:nvPicPr>
        <p:blipFill>
          <a:blip r:embed="rId5" cstate="print">
            <a:duotone>
              <a:prstClr val="black"/>
              <a:schemeClr val="accent4">
                <a:tint val="45000"/>
                <a:satMod val="400000"/>
              </a:schemeClr>
            </a:duotone>
          </a:blip>
          <a:stretch>
            <a:fillRect/>
          </a:stretch>
        </p:blipFill>
        <p:spPr>
          <a:xfrm>
            <a:off x="228600" y="3657600"/>
            <a:ext cx="4234496" cy="1981200"/>
          </a:xfrm>
          <a:prstGeom prst="rect">
            <a:avLst/>
          </a:prstGeom>
        </p:spPr>
      </p:pic>
      <p:pic>
        <p:nvPicPr>
          <p:cNvPr id="11" name="Picture 10" descr="zonalstat_table_zonalstats.jpg"/>
          <p:cNvPicPr>
            <a:picLocks noChangeAspect="1"/>
          </p:cNvPicPr>
          <p:nvPr/>
        </p:nvPicPr>
        <p:blipFill>
          <a:blip r:embed="rId6" cstate="print"/>
          <a:stretch>
            <a:fillRect/>
          </a:stretch>
        </p:blipFill>
        <p:spPr>
          <a:xfrm>
            <a:off x="304800" y="914400"/>
            <a:ext cx="4191000" cy="2706847"/>
          </a:xfrm>
          <a:prstGeom prst="rect">
            <a:avLst/>
          </a:prstGeom>
        </p:spPr>
      </p:pic>
      <p:pic>
        <p:nvPicPr>
          <p:cNvPr id="12" name="Picture 11" descr="zonalstat_table_armpstats.jpg"/>
          <p:cNvPicPr>
            <a:picLocks noChangeAspect="1"/>
          </p:cNvPicPr>
          <p:nvPr/>
        </p:nvPicPr>
        <p:blipFill>
          <a:blip r:embed="rId7" cstate="print"/>
          <a:stretch>
            <a:fillRect/>
          </a:stretch>
        </p:blipFill>
        <p:spPr>
          <a:xfrm>
            <a:off x="9296400" y="1981200"/>
            <a:ext cx="3067809" cy="2390775"/>
          </a:xfrm>
          <a:prstGeom prst="rect">
            <a:avLst/>
          </a:prstGeom>
        </p:spPr>
      </p:pic>
      <p:sp>
        <p:nvSpPr>
          <p:cNvPr id="13" name="Rectangle 12"/>
          <p:cNvSpPr/>
          <p:nvPr/>
        </p:nvSpPr>
        <p:spPr>
          <a:xfrm>
            <a:off x="5715000" y="868680"/>
            <a:ext cx="2667000" cy="3139321"/>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b="1" dirty="0" smtClean="0"/>
              <a:t>The range of values selected for reclassification can be seen in the table at the bottom left. </a:t>
            </a:r>
          </a:p>
          <a:p>
            <a:pPr>
              <a:buFont typeface="Wingdings" pitchFamily="2" charset="2"/>
              <a:buChar char="q"/>
            </a:pPr>
            <a:r>
              <a:rPr lang="en-US" b="1" dirty="0" smtClean="0"/>
              <a:t>Zonal statistics was applied on the new reclassed modeled grid  (values 1-4)</a:t>
            </a:r>
          </a:p>
          <a:p>
            <a:pPr>
              <a:buFont typeface="Wingdings" pitchFamily="2" charset="2"/>
              <a:buChar char="q"/>
            </a:pPr>
            <a:r>
              <a:rPr lang="en-US" b="1" dirty="0" smtClean="0"/>
              <a:t> The results are shown in the table below.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childTnLst>
                                </p:cTn>
                              </p:par>
                            </p:childTnLst>
                          </p:cTn>
                        </p:par>
                        <p:par>
                          <p:cTn id="18" fill="hold">
                            <p:stCondLst>
                              <p:cond delay="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Grid Comparative Analysis</a:t>
            </a:r>
          </a:p>
          <a:p>
            <a:endParaRPr lang="en-US" sz="2400" dirty="0"/>
          </a:p>
        </p:txBody>
      </p:sp>
      <p:pic>
        <p:nvPicPr>
          <p:cNvPr id="9" name="Picture 8" descr="zonalstat_table_reclassarmpmodel.jpg"/>
          <p:cNvPicPr>
            <a:picLocks noChangeAspect="1"/>
          </p:cNvPicPr>
          <p:nvPr/>
        </p:nvPicPr>
        <p:blipFill>
          <a:blip r:embed="rId4" cstate="print"/>
          <a:stretch>
            <a:fillRect/>
          </a:stretch>
        </p:blipFill>
        <p:spPr>
          <a:xfrm>
            <a:off x="9448800" y="4572000"/>
            <a:ext cx="3089729" cy="1995450"/>
          </a:xfrm>
          <a:prstGeom prst="rect">
            <a:avLst/>
          </a:prstGeom>
        </p:spPr>
      </p:pic>
      <p:pic>
        <p:nvPicPr>
          <p:cNvPr id="10" name="Picture 9" descr="reclasstable.jpg"/>
          <p:cNvPicPr>
            <a:picLocks noChangeAspect="1"/>
          </p:cNvPicPr>
          <p:nvPr/>
        </p:nvPicPr>
        <p:blipFill>
          <a:blip r:embed="rId5" cstate="print">
            <a:duotone>
              <a:prstClr val="black"/>
              <a:schemeClr val="accent4">
                <a:tint val="45000"/>
                <a:satMod val="400000"/>
              </a:schemeClr>
            </a:duotone>
          </a:blip>
          <a:stretch>
            <a:fillRect/>
          </a:stretch>
        </p:blipFill>
        <p:spPr>
          <a:xfrm>
            <a:off x="228600" y="1066801"/>
            <a:ext cx="4885958" cy="2286000"/>
          </a:xfrm>
          <a:prstGeom prst="rect">
            <a:avLst/>
          </a:prstGeom>
        </p:spPr>
      </p:pic>
      <p:pic>
        <p:nvPicPr>
          <p:cNvPr id="12" name="Picture 11" descr="zonalstat_table_armpstats.jpg"/>
          <p:cNvPicPr>
            <a:picLocks noChangeAspect="1"/>
          </p:cNvPicPr>
          <p:nvPr/>
        </p:nvPicPr>
        <p:blipFill>
          <a:blip r:embed="rId6" cstate="print">
            <a:duotone>
              <a:prstClr val="black"/>
              <a:schemeClr val="accent6">
                <a:tint val="45000"/>
                <a:satMod val="400000"/>
              </a:schemeClr>
            </a:duotone>
          </a:blip>
          <a:stretch>
            <a:fillRect/>
          </a:stretch>
        </p:blipFill>
        <p:spPr>
          <a:xfrm>
            <a:off x="914400" y="3429000"/>
            <a:ext cx="4191000" cy="3266089"/>
          </a:xfrm>
          <a:prstGeom prst="rect">
            <a:avLst/>
          </a:prstGeom>
        </p:spPr>
      </p:pic>
      <p:sp>
        <p:nvSpPr>
          <p:cNvPr id="13" name="Rectangle 12"/>
          <p:cNvSpPr/>
          <p:nvPr/>
        </p:nvSpPr>
        <p:spPr>
          <a:xfrm>
            <a:off x="6096000" y="868680"/>
            <a:ext cx="2286000" cy="5847755"/>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sz="2200" b="1" dirty="0" smtClean="0"/>
              <a:t>Note the field percent total area and visually compare it to the published aggregate data in the table below. See similarities?</a:t>
            </a:r>
          </a:p>
          <a:p>
            <a:pPr>
              <a:buFont typeface="Wingdings" pitchFamily="2" charset="2"/>
              <a:buChar char="q"/>
            </a:pPr>
            <a:r>
              <a:rPr lang="en-US" sz="2200" b="1" dirty="0" smtClean="0"/>
              <a:t>It is very important to note how much area is taken up in the project area by nonsignificant potential (limited and low).</a:t>
            </a:r>
          </a:p>
          <a:p>
            <a:pPr>
              <a:buFont typeface="Wingdings" pitchFamily="2" charset="2"/>
              <a:buChar char="q"/>
            </a:pPr>
            <a:r>
              <a:rPr lang="en-US" sz="2200" b="1" dirty="0" smtClean="0"/>
              <a:t> 90-95%</a:t>
            </a:r>
          </a:p>
        </p:txBody>
      </p:sp>
      <p:sp>
        <p:nvSpPr>
          <p:cNvPr id="15" name="Rectangle 14"/>
          <p:cNvSpPr/>
          <p:nvPr/>
        </p:nvSpPr>
        <p:spPr>
          <a:xfrm>
            <a:off x="3810000" y="1066800"/>
            <a:ext cx="1295400" cy="5638800"/>
          </a:xfrm>
          <a:prstGeom prst="rect">
            <a:avLst/>
          </a:prstGeom>
          <a:noFill/>
          <a:ln w="666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62400" y="4267200"/>
            <a:ext cx="1066800" cy="3048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86200" y="2057400"/>
            <a:ext cx="1143000" cy="60960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GIS Grid Comparative Analysis</a:t>
            </a:r>
            <a:endParaRPr lang="en-US" sz="2400" dirty="0"/>
          </a:p>
        </p:txBody>
      </p:sp>
      <p:pic>
        <p:nvPicPr>
          <p:cNvPr id="6" name="Picture 5" descr="zonalstat_table_classifyequalto2classes2.jpg"/>
          <p:cNvPicPr>
            <a:picLocks noChangeAspect="1"/>
          </p:cNvPicPr>
          <p:nvPr/>
        </p:nvPicPr>
        <p:blipFill>
          <a:blip r:embed="rId4" cstate="print"/>
          <a:stretch>
            <a:fillRect/>
          </a:stretch>
        </p:blipFill>
        <p:spPr>
          <a:xfrm>
            <a:off x="304800" y="4038600"/>
            <a:ext cx="6289833" cy="2524768"/>
          </a:xfrm>
          <a:prstGeom prst="rect">
            <a:avLst/>
          </a:prstGeom>
        </p:spPr>
      </p:pic>
      <p:pic>
        <p:nvPicPr>
          <p:cNvPr id="8" name="Picture 7" descr="zonalstat_table_classifyequalto2.jpg"/>
          <p:cNvPicPr>
            <a:picLocks noChangeAspect="1"/>
          </p:cNvPicPr>
          <p:nvPr/>
        </p:nvPicPr>
        <p:blipFill>
          <a:blip r:embed="rId5" cstate="print"/>
          <a:stretch>
            <a:fillRect/>
          </a:stretch>
        </p:blipFill>
        <p:spPr>
          <a:xfrm>
            <a:off x="304800" y="914401"/>
            <a:ext cx="6248400" cy="2986762"/>
          </a:xfrm>
          <a:prstGeom prst="rect">
            <a:avLst/>
          </a:prstGeom>
        </p:spPr>
      </p:pic>
      <p:pic>
        <p:nvPicPr>
          <p:cNvPr id="9" name="Picture 8" descr="zonalstat_table_reclassarmpmodel.jpg"/>
          <p:cNvPicPr>
            <a:picLocks noChangeAspect="1"/>
          </p:cNvPicPr>
          <p:nvPr/>
        </p:nvPicPr>
        <p:blipFill>
          <a:blip r:embed="rId6" cstate="print"/>
          <a:stretch>
            <a:fillRect/>
          </a:stretch>
        </p:blipFill>
        <p:spPr>
          <a:xfrm>
            <a:off x="4876800" y="7086600"/>
            <a:ext cx="3089729" cy="1995450"/>
          </a:xfrm>
          <a:prstGeom prst="rect">
            <a:avLst/>
          </a:prstGeom>
        </p:spPr>
      </p:pic>
      <p:sp>
        <p:nvSpPr>
          <p:cNvPr id="13" name="Rectangle 12"/>
          <p:cNvSpPr/>
          <p:nvPr/>
        </p:nvSpPr>
        <p:spPr>
          <a:xfrm>
            <a:off x="6629400" y="868680"/>
            <a:ext cx="1752600" cy="5262979"/>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sz="1600" b="1" dirty="0" smtClean="0"/>
              <a:t>In order to do a cell-by-cell comparison of the model vs. the published map, ArcGIS raster calculator was applied</a:t>
            </a:r>
          </a:p>
          <a:p>
            <a:pPr>
              <a:buFont typeface="Wingdings" pitchFamily="2" charset="2"/>
              <a:buChar char="q"/>
            </a:pPr>
            <a:r>
              <a:rPr lang="en-US" sz="1600" b="1" dirty="0" smtClean="0"/>
              <a:t>The calculator was able to deliver a count of where the final model cell was equal to the aggregate mapping cell at the same location.</a:t>
            </a:r>
          </a:p>
          <a:p>
            <a:pPr>
              <a:buFont typeface="Wingdings" pitchFamily="2" charset="2"/>
              <a:buChar char="q"/>
            </a:pPr>
            <a:r>
              <a:rPr lang="en-US" sz="1600" b="1" dirty="0" smtClean="0"/>
              <a:t>Two tables were created to display the results</a:t>
            </a:r>
          </a:p>
          <a:p>
            <a:pPr>
              <a:buFont typeface="Wingdings" pitchFamily="2" charset="2"/>
              <a:buChar char="q"/>
            </a:pPr>
            <a:endParaRPr lang="en-US" sz="1600" b="1"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Background: Knowing What We Consume…</a:t>
            </a:r>
            <a:endParaRPr lang="en-US" sz="2400" dirty="0"/>
          </a:p>
        </p:txBody>
      </p:sp>
      <p:sp>
        <p:nvSpPr>
          <p:cNvPr id="4" name="Subtitle 2"/>
          <p:cNvSpPr txBox="1">
            <a:spLocks/>
          </p:cNvSpPr>
          <p:nvPr/>
        </p:nvSpPr>
        <p:spPr>
          <a:xfrm>
            <a:off x="304800" y="1123947"/>
            <a:ext cx="3886200" cy="640080"/>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SAND AND GRAVEL</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5" name="Text Placeholder 8"/>
          <p:cNvSpPr txBox="1">
            <a:spLocks/>
          </p:cNvSpPr>
          <p:nvPr/>
        </p:nvSpPr>
        <p:spPr>
          <a:xfrm>
            <a:off x="4495800" y="1123947"/>
            <a:ext cx="3886200" cy="64008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CRUSHED STONE</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12" name="Rounded Rectangle 11"/>
          <p:cNvSpPr/>
          <p:nvPr/>
        </p:nvSpPr>
        <p:spPr>
          <a:xfrm>
            <a:off x="1143000" y="6324600"/>
            <a:ext cx="6858000" cy="304800"/>
          </a:xfrm>
          <a:prstGeom prst="roundRect">
            <a:avLst/>
          </a:prstGeom>
          <a:solidFill>
            <a:schemeClr val="accent2">
              <a:lumMod val="40000"/>
              <a:lumOff val="60000"/>
              <a:alpha val="30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
          <p:cNvGrpSpPr>
            <a:grpSpLocks/>
          </p:cNvGrpSpPr>
          <p:nvPr/>
        </p:nvGrpSpPr>
        <p:grpSpPr bwMode="auto">
          <a:xfrm>
            <a:off x="1143000" y="990600"/>
            <a:ext cx="6858000" cy="5181600"/>
            <a:chOff x="816" y="720"/>
            <a:chExt cx="4320" cy="3264"/>
          </a:xfrm>
        </p:grpSpPr>
        <p:sp>
          <p:nvSpPr>
            <p:cNvPr id="24" name="Rectangle 5"/>
            <p:cNvSpPr>
              <a:spLocks noChangeArrowheads="1"/>
            </p:cNvSpPr>
            <p:nvPr/>
          </p:nvSpPr>
          <p:spPr bwMode="auto">
            <a:xfrm>
              <a:off x="816" y="720"/>
              <a:ext cx="4320" cy="3264"/>
            </a:xfrm>
            <a:prstGeom prst="rect">
              <a:avLst/>
            </a:prstGeom>
            <a:solidFill>
              <a:schemeClr val="tx1"/>
            </a:solidFill>
            <a:ln w="28575" cap="sq">
              <a:solidFill>
                <a:schemeClr val="bg1">
                  <a:lumMod val="95000"/>
                  <a:alpha val="71000"/>
                </a:schemeClr>
              </a:solidFill>
              <a:miter lim="800000"/>
              <a:headEnd type="none" w="sm" len="sm"/>
              <a:tailEnd type="none" w="sm" len="sm"/>
            </a:ln>
          </p:spPr>
          <p:txBody>
            <a:bodyPr wrap="none" anchor="ctr"/>
            <a:lstStyle/>
            <a:p>
              <a:endParaRPr lang="en-US"/>
            </a:p>
          </p:txBody>
        </p:sp>
        <p:pic>
          <p:nvPicPr>
            <p:cNvPr id="25" name="Picture 6"/>
            <p:cNvPicPr>
              <a:picLocks noChangeAspect="1" noChangeArrowheads="1"/>
            </p:cNvPicPr>
            <p:nvPr/>
          </p:nvPicPr>
          <p:blipFill>
            <a:blip r:embed="rId4" cstate="print">
              <a:duotone>
                <a:prstClr val="black"/>
                <a:srgbClr val="D9C3A5">
                  <a:tint val="50000"/>
                  <a:satMod val="180000"/>
                </a:srgbClr>
              </a:duotone>
            </a:blip>
            <a:srcRect l="13126" t="19531" r="12500" b="10938"/>
            <a:stretch>
              <a:fillRect/>
            </a:stretch>
          </p:blipFill>
          <p:spPr bwMode="auto">
            <a:xfrm>
              <a:off x="960" y="839"/>
              <a:ext cx="4032" cy="3016"/>
            </a:xfrm>
            <a:prstGeom prst="rect">
              <a:avLst/>
            </a:prstGeom>
            <a:noFill/>
            <a:ln>
              <a:noFill/>
            </a:ln>
          </p:spPr>
        </p:pic>
      </p:grpSp>
      <p:sp>
        <p:nvSpPr>
          <p:cNvPr id="26" name="Rectangle 7"/>
          <p:cNvSpPr>
            <a:spLocks noChangeArrowheads="1"/>
          </p:cNvSpPr>
          <p:nvPr/>
        </p:nvSpPr>
        <p:spPr bwMode="auto">
          <a:xfrm>
            <a:off x="5715000" y="1524000"/>
            <a:ext cx="1981200" cy="609600"/>
          </a:xfrm>
          <a:prstGeom prst="rect">
            <a:avLst/>
          </a:prstGeom>
          <a:solidFill>
            <a:schemeClr val="tx1">
              <a:alpha val="8000"/>
            </a:schemeClr>
          </a:solidFill>
          <a:ln w="66675" cap="sq">
            <a:solidFill>
              <a:schemeClr val="accent4"/>
            </a:solidFill>
            <a:miter lim="800000"/>
            <a:headEnd type="none" w="sm" len="sm"/>
            <a:tailEnd type="none" w="sm" len="sm"/>
          </a:ln>
        </p:spPr>
        <p:txBody>
          <a:bodyPr wrap="none" anchor="ctr"/>
          <a:lstStyle/>
          <a:p>
            <a:pPr algn="ctr"/>
            <a:endParaRPr lang="en-US" sz="1200"/>
          </a:p>
        </p:txBody>
      </p:sp>
      <p:sp>
        <p:nvSpPr>
          <p:cNvPr id="27" name="Text Box 3"/>
          <p:cNvSpPr txBox="1">
            <a:spLocks noChangeArrowheads="1"/>
          </p:cNvSpPr>
          <p:nvPr/>
        </p:nvSpPr>
        <p:spPr bwMode="auto">
          <a:xfrm>
            <a:off x="1219200" y="6290846"/>
            <a:ext cx="6477000" cy="338554"/>
          </a:xfrm>
          <a:prstGeom prst="rect">
            <a:avLst/>
          </a:prstGeom>
          <a:noFill/>
          <a:ln w="12700" cap="sq">
            <a:noFill/>
            <a:miter lim="800000"/>
            <a:headEnd type="none" w="sm" len="sm"/>
            <a:tailEnd type="none" w="sm" len="sm"/>
          </a:ln>
        </p:spPr>
        <p:txBody>
          <a:bodyPr wrap="square">
            <a:spAutoFit/>
          </a:bodyPr>
          <a:lstStyle/>
          <a:p>
            <a:r>
              <a:rPr lang="en-US" sz="1600" dirty="0"/>
              <a:t>Source: Minerals Information Institute, </a:t>
            </a:r>
            <a:r>
              <a:rPr lang="en-US" sz="1600" dirty="0" smtClean="0"/>
              <a:t>2006 - www.mii.org</a:t>
            </a:r>
            <a:endParaRPr lang="en-US" sz="1600" dirty="0"/>
          </a:p>
        </p:txBody>
      </p:sp>
    </p:spTree>
    <p:custDataLst>
      <p:tags r:id="rId1"/>
    </p:custDataLst>
  </p:cSld>
  <p:clrMapOvr>
    <a:masterClrMapping/>
  </p:clrMapOvr>
  <p:transition advTm="330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Finally the visual comparison…</a:t>
            </a:r>
            <a:endParaRPr lang="en-US" sz="2400" dirty="0"/>
          </a:p>
        </p:txBody>
      </p:sp>
      <p:pic>
        <p:nvPicPr>
          <p:cNvPr id="8" name="Picture 7" descr="appendix4_inputARMP.tif"/>
          <p:cNvPicPr>
            <a:picLocks noChangeAspect="1"/>
          </p:cNvPicPr>
          <p:nvPr/>
        </p:nvPicPr>
        <p:blipFill>
          <a:blip r:embed="rId3" cstate="print"/>
          <a:stretch>
            <a:fillRect/>
          </a:stretch>
        </p:blipFill>
        <p:spPr>
          <a:xfrm>
            <a:off x="365760" y="1069848"/>
            <a:ext cx="8091293" cy="4916424"/>
          </a:xfrm>
          <a:prstGeom prst="rect">
            <a:avLst/>
          </a:prstGeom>
        </p:spPr>
      </p:pic>
      <p:sp>
        <p:nvSpPr>
          <p:cNvPr id="9" name="Rectangle 8"/>
          <p:cNvSpPr/>
          <p:nvPr/>
        </p:nvSpPr>
        <p:spPr>
          <a:xfrm>
            <a:off x="5715000" y="914400"/>
            <a:ext cx="2667000" cy="400110"/>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sz="2000" b="1" dirty="0" smtClean="0"/>
              <a:t>Aggregate Program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Finally the visual comparison…</a:t>
            </a:r>
            <a:endParaRPr lang="en-US" sz="2400" dirty="0"/>
          </a:p>
        </p:txBody>
      </p:sp>
      <p:pic>
        <p:nvPicPr>
          <p:cNvPr id="6" name="Picture 5" descr="appendix5_inputA.tif"/>
          <p:cNvPicPr>
            <a:picLocks noChangeAspect="1"/>
          </p:cNvPicPr>
          <p:nvPr/>
        </p:nvPicPr>
        <p:blipFill>
          <a:blip r:embed="rId3" cstate="print"/>
          <a:stretch>
            <a:fillRect/>
          </a:stretch>
        </p:blipFill>
        <p:spPr>
          <a:xfrm>
            <a:off x="365760" y="1066800"/>
            <a:ext cx="8096309" cy="4919472"/>
          </a:xfrm>
          <a:prstGeom prst="rect">
            <a:avLst/>
          </a:prstGeom>
        </p:spPr>
      </p:pic>
      <p:sp>
        <p:nvSpPr>
          <p:cNvPr id="7" name="Rectangle 6"/>
          <p:cNvSpPr/>
          <p:nvPr/>
        </p:nvSpPr>
        <p:spPr>
          <a:xfrm>
            <a:off x="5715000" y="914400"/>
            <a:ext cx="2667000" cy="400110"/>
          </a:xfrm>
          <a:prstGeom prst="rect">
            <a:avLst/>
          </a:prstGeom>
          <a:solidFill>
            <a:srgbClr val="B87E3F">
              <a:alpha val="50000"/>
            </a:srgbClr>
          </a:solidFill>
          <a:ln w="12700">
            <a:solidFill>
              <a:schemeClr val="accent2">
                <a:lumMod val="20000"/>
                <a:lumOff val="80000"/>
              </a:schemeClr>
            </a:solidFill>
          </a:ln>
        </p:spPr>
        <p:txBody>
          <a:bodyPr wrap="square">
            <a:spAutoFit/>
          </a:bodyPr>
          <a:lstStyle/>
          <a:p>
            <a:pPr>
              <a:buFont typeface="Wingdings" pitchFamily="2" charset="2"/>
              <a:buChar char="q"/>
            </a:pPr>
            <a:r>
              <a:rPr lang="en-US" sz="2000" b="1" dirty="0" smtClean="0"/>
              <a:t>Sand &amp; Gravel Model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Was it worth it?</a:t>
            </a:r>
            <a:endParaRPr lang="en-US" sz="2400" dirty="0"/>
          </a:p>
        </p:txBody>
      </p:sp>
      <p:sp>
        <p:nvSpPr>
          <p:cNvPr id="8" name="Rectangle 7"/>
          <p:cNvSpPr/>
          <p:nvPr/>
        </p:nvSpPr>
        <p:spPr>
          <a:xfrm>
            <a:off x="304800" y="990600"/>
            <a:ext cx="8077200" cy="4832092"/>
          </a:xfrm>
          <a:prstGeom prst="rect">
            <a:avLst/>
          </a:prstGeom>
          <a:solidFill>
            <a:schemeClr val="accent2">
              <a:lumMod val="20000"/>
              <a:lumOff val="80000"/>
              <a:alpha val="82000"/>
            </a:schemeClr>
          </a:solidFill>
          <a:ln w="25400">
            <a:solidFill>
              <a:srgbClr val="B87E3F"/>
            </a:solidFill>
          </a:ln>
        </p:spPr>
        <p:txBody>
          <a:bodyPr wrap="square">
            <a:spAutoFit/>
          </a:bodyPr>
          <a:lstStyle/>
          <a:p>
            <a:pPr>
              <a:buFont typeface="Wingdings" pitchFamily="2" charset="2"/>
              <a:buChar char="q"/>
            </a:pPr>
            <a:r>
              <a:rPr lang="en-US" sz="2200" b="1" dirty="0" smtClean="0"/>
              <a:t>The model did well, however it can not replace the level of detail in digital data creation (attributes), confirmation drilling, and the geologist expert interpretation when digitizing landforms using air photos.</a:t>
            </a:r>
          </a:p>
          <a:p>
            <a:pPr>
              <a:buFont typeface="Wingdings" pitchFamily="2" charset="2"/>
              <a:buChar char="q"/>
            </a:pPr>
            <a:r>
              <a:rPr lang="en-US" sz="2200" b="1" dirty="0" smtClean="0"/>
              <a:t>The model can however, and has been, a tool to apply before the geologist begins a new project.</a:t>
            </a:r>
          </a:p>
          <a:p>
            <a:pPr>
              <a:buFont typeface="Wingdings" pitchFamily="2" charset="2"/>
              <a:buChar char="q"/>
            </a:pPr>
            <a:r>
              <a:rPr lang="en-US" sz="2200" b="1" dirty="0" smtClean="0"/>
              <a:t>In a sense the model is doing a lot of the interpretive geologic leg work prior to beginning a project.</a:t>
            </a:r>
          </a:p>
          <a:p>
            <a:pPr>
              <a:buFont typeface="Wingdings" pitchFamily="2" charset="2"/>
              <a:buChar char="q"/>
            </a:pPr>
            <a:r>
              <a:rPr lang="en-US" sz="2200" b="1" dirty="0" smtClean="0"/>
              <a:t>The model can be useful in the field and during drilling to focus the geologist field work and time to significant sand and gravel rich areas.</a:t>
            </a:r>
          </a:p>
          <a:p>
            <a:pPr>
              <a:buFont typeface="Wingdings" pitchFamily="2" charset="2"/>
              <a:buChar char="q"/>
            </a:pPr>
            <a:r>
              <a:rPr lang="en-US" sz="2200" b="1" dirty="0" smtClean="0"/>
              <a:t>Lastly the project geologist has a modeled grid to assist with or confirm their interpretations when delineating sand and gravel potential.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Development of GIS Model: Thank You</a:t>
            </a:r>
            <a:endParaRPr lang="en-US" sz="2400" dirty="0"/>
          </a:p>
        </p:txBody>
      </p:sp>
      <p:sp>
        <p:nvSpPr>
          <p:cNvPr id="8" name="Rectangle 7"/>
          <p:cNvSpPr/>
          <p:nvPr/>
        </p:nvSpPr>
        <p:spPr>
          <a:xfrm>
            <a:off x="4114800" y="990600"/>
            <a:ext cx="4267200" cy="2462213"/>
          </a:xfrm>
          <a:prstGeom prst="rect">
            <a:avLst/>
          </a:prstGeom>
          <a:solidFill>
            <a:schemeClr val="accent2">
              <a:lumMod val="20000"/>
              <a:lumOff val="80000"/>
              <a:alpha val="82000"/>
            </a:schemeClr>
          </a:solidFill>
          <a:ln w="25400">
            <a:solidFill>
              <a:srgbClr val="B87E3F"/>
            </a:solidFill>
          </a:ln>
        </p:spPr>
        <p:txBody>
          <a:bodyPr wrap="square">
            <a:spAutoFit/>
          </a:bodyPr>
          <a:lstStyle/>
          <a:p>
            <a:pPr>
              <a:buFont typeface="Wingdings" pitchFamily="2" charset="2"/>
              <a:buChar char="q"/>
            </a:pPr>
            <a:r>
              <a:rPr lang="en-US" sz="2200" b="1" dirty="0" smtClean="0"/>
              <a:t>QUESTIONS</a:t>
            </a:r>
          </a:p>
          <a:p>
            <a:pPr>
              <a:buFont typeface="Wingdings" pitchFamily="2" charset="2"/>
              <a:buChar char="q"/>
            </a:pPr>
            <a:r>
              <a:rPr lang="en-US" sz="2200" b="1" dirty="0" smtClean="0"/>
              <a:t>Thanks to the SMUMN GIS Staff for all their help</a:t>
            </a:r>
          </a:p>
          <a:p>
            <a:pPr>
              <a:buFont typeface="Wingdings" pitchFamily="2" charset="2"/>
              <a:buChar char="q"/>
            </a:pPr>
            <a:r>
              <a:rPr lang="en-US" sz="2200" b="1" dirty="0" smtClean="0"/>
              <a:t>Thanks to Hannah Friedrich, the aggregate geologist, who help me rank and weight the modeled grids.</a:t>
            </a:r>
          </a:p>
        </p:txBody>
      </p:sp>
      <p:pic>
        <p:nvPicPr>
          <p:cNvPr id="6" name="Picture 5" descr="FIELDWORK07.JPG"/>
          <p:cNvPicPr>
            <a:picLocks noChangeAspect="1"/>
          </p:cNvPicPr>
          <p:nvPr/>
        </p:nvPicPr>
        <p:blipFill>
          <a:blip r:embed="rId3" cstate="print"/>
          <a:stretch>
            <a:fillRect/>
          </a:stretch>
        </p:blipFill>
        <p:spPr>
          <a:xfrm>
            <a:off x="289684" y="1066801"/>
            <a:ext cx="3672715" cy="548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FIELDWORK09.JPG"/>
          <p:cNvPicPr>
            <a:picLocks noChangeAspect="1"/>
          </p:cNvPicPr>
          <p:nvPr/>
        </p:nvPicPr>
        <p:blipFill>
          <a:blip r:embed="rId4" cstate="print"/>
          <a:stretch>
            <a:fillRect/>
          </a:stretch>
        </p:blipFill>
        <p:spPr>
          <a:xfrm>
            <a:off x="4267200" y="3810000"/>
            <a:ext cx="4038600" cy="2703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What are Construction Aggregates?</a:t>
            </a:r>
            <a:endParaRPr lang="en-US" sz="2400" dirty="0"/>
          </a:p>
        </p:txBody>
      </p:sp>
      <p:sp>
        <p:nvSpPr>
          <p:cNvPr id="4" name="Subtitle 2"/>
          <p:cNvSpPr txBox="1">
            <a:spLocks/>
          </p:cNvSpPr>
          <p:nvPr/>
        </p:nvSpPr>
        <p:spPr>
          <a:xfrm>
            <a:off x="304800" y="1123947"/>
            <a:ext cx="3886200" cy="640080"/>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SAND AND GRAVEL</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5" name="Text Placeholder 8"/>
          <p:cNvSpPr txBox="1">
            <a:spLocks/>
          </p:cNvSpPr>
          <p:nvPr/>
        </p:nvSpPr>
        <p:spPr>
          <a:xfrm>
            <a:off x="4495800" y="1123947"/>
            <a:ext cx="3886200" cy="64008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CRUSHED STONE</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16" name="Rectangle 15"/>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8"/>
          <p:cNvGrpSpPr/>
          <p:nvPr/>
        </p:nvGrpSpPr>
        <p:grpSpPr>
          <a:xfrm>
            <a:off x="304800" y="1295400"/>
            <a:ext cx="4038600" cy="5227260"/>
            <a:chOff x="304800" y="1295400"/>
            <a:chExt cx="4038600" cy="5227260"/>
          </a:xfrm>
        </p:grpSpPr>
        <p:pic>
          <p:nvPicPr>
            <p:cNvPr id="6" name="Picture 8" descr="D:\Misc\Pictures\Project\Felton Pictures\Labeled\sandg.jpg"/>
            <p:cNvPicPr>
              <a:picLocks noChangeAspect="1" noChangeArrowheads="1"/>
            </p:cNvPicPr>
            <p:nvPr/>
          </p:nvPicPr>
          <p:blipFill>
            <a:blip r:embed="rId4" cstate="print">
              <a:grayscl/>
            </a:blip>
            <a:srcRect/>
            <a:stretch>
              <a:fillRect/>
            </a:stretch>
          </p:blipFill>
          <p:spPr bwMode="auto">
            <a:xfrm>
              <a:off x="304800" y="1809749"/>
              <a:ext cx="3886200" cy="2914651"/>
            </a:xfrm>
            <a:prstGeom prst="rect">
              <a:avLst/>
            </a:prstGeom>
            <a:ln>
              <a:noFill/>
            </a:ln>
            <a:effectLst>
              <a:outerShdw blurRad="190500" algn="tl" rotWithShape="0">
                <a:srgbClr val="000000">
                  <a:alpha val="70000"/>
                </a:srgbClr>
              </a:outerShdw>
            </a:effectLst>
          </p:spPr>
        </p:pic>
        <p:sp>
          <p:nvSpPr>
            <p:cNvPr id="10" name="Rounded Rectangle 9"/>
            <p:cNvSpPr/>
            <p:nvPr/>
          </p:nvSpPr>
          <p:spPr>
            <a:xfrm>
              <a:off x="304800" y="1295400"/>
              <a:ext cx="1905000" cy="381000"/>
            </a:xfrm>
            <a:prstGeom prst="roundRect">
              <a:avLst/>
            </a:prstGeom>
            <a:solidFill>
              <a:schemeClr val="accent6">
                <a:lumMod val="75000"/>
                <a:alpha val="41000"/>
              </a:schemeClr>
            </a:solidFill>
            <a:ln>
              <a:solidFill>
                <a:schemeClr val="tx1">
                  <a:lumMod val="85000"/>
                  <a:lumOff val="15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1295400"/>
              <a:ext cx="3962400" cy="381000"/>
            </a:xfrm>
            <a:prstGeom prst="rect">
              <a:avLst/>
            </a:prstGeom>
            <a:noFill/>
          </p:spPr>
          <p:txBody>
            <a:bodyPr wrap="square" rtlCol="0">
              <a:spAutoFit/>
            </a:bodyPr>
            <a:lstStyle/>
            <a:p>
              <a:r>
                <a:rPr lang="en-US" b="1" dirty="0" smtClean="0"/>
                <a:t>Sand and Gravel</a:t>
              </a:r>
              <a:endParaRPr lang="en-US" b="1" dirty="0"/>
            </a:p>
          </p:txBody>
        </p:sp>
        <p:sp>
          <p:nvSpPr>
            <p:cNvPr id="12" name="Rounded Rectangle 11"/>
            <p:cNvSpPr/>
            <p:nvPr/>
          </p:nvSpPr>
          <p:spPr>
            <a:xfrm>
              <a:off x="304800" y="4876800"/>
              <a:ext cx="3962400" cy="1600200"/>
            </a:xfrm>
            <a:prstGeom prst="roundRect">
              <a:avLst/>
            </a:prstGeom>
            <a:solidFill>
              <a:schemeClr val="accent6">
                <a:lumMod val="75000"/>
                <a:alpha val="57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Box 3"/>
            <p:cNvSpPr txBox="1">
              <a:spLocks noChangeArrowheads="1"/>
            </p:cNvSpPr>
            <p:nvPr/>
          </p:nvSpPr>
          <p:spPr bwMode="auto">
            <a:xfrm>
              <a:off x="381000" y="4953000"/>
              <a:ext cx="3886200" cy="1569660"/>
            </a:xfrm>
            <a:prstGeom prst="rect">
              <a:avLst/>
            </a:prstGeom>
            <a:noFill/>
            <a:ln w="12700" cap="sq">
              <a:noFill/>
              <a:miter lim="800000"/>
              <a:headEnd type="none" w="sm" len="sm"/>
              <a:tailEnd type="none" w="sm" len="sm"/>
            </a:ln>
          </p:spPr>
          <p:txBody>
            <a:bodyPr wrap="square">
              <a:spAutoFit/>
            </a:bodyPr>
            <a:lstStyle/>
            <a:p>
              <a:pPr>
                <a:buFont typeface="Wingdings" pitchFamily="2" charset="2"/>
                <a:buChar char="q"/>
              </a:pPr>
              <a:r>
                <a:rPr lang="en-US" sz="1600" dirty="0" smtClean="0"/>
                <a:t> Naturally occurring sediment (Glacial)</a:t>
              </a:r>
            </a:p>
            <a:p>
              <a:pPr>
                <a:buFont typeface="Wingdings" pitchFamily="2" charset="2"/>
                <a:buChar char="q"/>
              </a:pPr>
              <a:r>
                <a:rPr lang="en-US" sz="1600" dirty="0" smtClean="0"/>
                <a:t> Sorted and deposited from flowing water</a:t>
              </a:r>
            </a:p>
            <a:p>
              <a:pPr>
                <a:buFont typeface="Wingdings" pitchFamily="2" charset="2"/>
                <a:buChar char="q"/>
              </a:pPr>
              <a:r>
                <a:rPr lang="en-US" sz="1600" dirty="0" smtClean="0"/>
                <a:t>Mined from glacial outwash deposits</a:t>
              </a:r>
            </a:p>
            <a:p>
              <a:pPr>
                <a:buFont typeface="Wingdings" pitchFamily="2" charset="2"/>
                <a:buChar char="q"/>
              </a:pPr>
              <a:r>
                <a:rPr lang="en-US" sz="1600" dirty="0" smtClean="0"/>
                <a:t>Melting and retreating of glaciers from the last ice age.</a:t>
              </a:r>
            </a:p>
            <a:p>
              <a:pPr>
                <a:buFont typeface="Wingdings" pitchFamily="2" charset="2"/>
                <a:buChar char="q"/>
              </a:pPr>
              <a:endParaRPr lang="en-US" sz="1600" dirty="0"/>
            </a:p>
          </p:txBody>
        </p:sp>
      </p:grpSp>
      <p:grpSp>
        <p:nvGrpSpPr>
          <p:cNvPr id="14" name="Group 20"/>
          <p:cNvGrpSpPr/>
          <p:nvPr/>
        </p:nvGrpSpPr>
        <p:grpSpPr>
          <a:xfrm>
            <a:off x="4495800" y="1295400"/>
            <a:ext cx="4038600" cy="5181600"/>
            <a:chOff x="4495800" y="1295400"/>
            <a:chExt cx="4038600" cy="5181600"/>
          </a:xfrm>
        </p:grpSpPr>
        <p:sp>
          <p:nvSpPr>
            <p:cNvPr id="9" name="TextBox 8"/>
            <p:cNvSpPr txBox="1"/>
            <p:nvPr/>
          </p:nvSpPr>
          <p:spPr>
            <a:xfrm>
              <a:off x="4572000" y="1295400"/>
              <a:ext cx="3962400" cy="381000"/>
            </a:xfrm>
            <a:prstGeom prst="rect">
              <a:avLst/>
            </a:prstGeom>
            <a:noFill/>
          </p:spPr>
          <p:txBody>
            <a:bodyPr wrap="square" rtlCol="0">
              <a:spAutoFit/>
            </a:bodyPr>
            <a:lstStyle/>
            <a:p>
              <a:r>
                <a:rPr lang="en-US" b="1" dirty="0" smtClean="0"/>
                <a:t>Crushed Stone</a:t>
              </a:r>
              <a:endParaRPr lang="en-US" b="1" dirty="0"/>
            </a:p>
          </p:txBody>
        </p:sp>
        <p:sp>
          <p:nvSpPr>
            <p:cNvPr id="15" name="Rounded Rectangle 14"/>
            <p:cNvSpPr/>
            <p:nvPr/>
          </p:nvSpPr>
          <p:spPr>
            <a:xfrm>
              <a:off x="4572000" y="4876800"/>
              <a:ext cx="3810000" cy="1600200"/>
            </a:xfrm>
            <a:prstGeom prst="roundRect">
              <a:avLst/>
            </a:prstGeom>
            <a:solidFill>
              <a:schemeClr val="accent6">
                <a:lumMod val="75000"/>
                <a:alpha val="57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9"/>
            <p:cNvGrpSpPr/>
            <p:nvPr/>
          </p:nvGrpSpPr>
          <p:grpSpPr>
            <a:xfrm>
              <a:off x="4495800" y="1295400"/>
              <a:ext cx="3962400" cy="5181600"/>
              <a:chOff x="4495800" y="1295400"/>
              <a:chExt cx="3962400" cy="5181600"/>
            </a:xfrm>
          </p:grpSpPr>
          <p:pic>
            <p:nvPicPr>
              <p:cNvPr id="7" name="Content Placeholder 13" descr="D:\Misc. Projects\Images\JD_SE_LS\Disk3\MVC-006F.JPG"/>
              <p:cNvPicPr>
                <a:picLocks noChangeAspect="1" noChangeArrowheads="1"/>
              </p:cNvPicPr>
              <p:nvPr/>
            </p:nvPicPr>
            <p:blipFill>
              <a:blip r:embed="rId5" cstate="print">
                <a:grayscl/>
              </a:blip>
              <a:srcRect/>
              <a:stretch>
                <a:fillRect/>
              </a:stretch>
            </p:blipFill>
            <p:spPr bwMode="auto">
              <a:xfrm>
                <a:off x="4495800" y="1809749"/>
                <a:ext cx="3886200" cy="2914651"/>
              </a:xfrm>
              <a:prstGeom prst="rect">
                <a:avLst/>
              </a:prstGeom>
              <a:ln>
                <a:noFill/>
              </a:ln>
              <a:effectLst>
                <a:outerShdw blurRad="190500" algn="tl" rotWithShape="0">
                  <a:srgbClr val="000000">
                    <a:alpha val="70000"/>
                  </a:srgbClr>
                </a:outerShdw>
              </a:effectLst>
            </p:spPr>
          </p:pic>
          <p:sp>
            <p:nvSpPr>
              <p:cNvPr id="11" name="Rounded Rectangle 10"/>
              <p:cNvSpPr/>
              <p:nvPr/>
            </p:nvSpPr>
            <p:spPr>
              <a:xfrm>
                <a:off x="4495800" y="1295400"/>
                <a:ext cx="1905000" cy="381000"/>
              </a:xfrm>
              <a:prstGeom prst="roundRect">
                <a:avLst/>
              </a:prstGeom>
              <a:solidFill>
                <a:schemeClr val="accent6">
                  <a:lumMod val="75000"/>
                  <a:alpha val="40000"/>
                </a:schemeClr>
              </a:solidFill>
              <a:ln>
                <a:solidFill>
                  <a:schemeClr val="tx1">
                    <a:lumMod val="85000"/>
                    <a:lumOff val="15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3"/>
              <p:cNvSpPr txBox="1">
                <a:spLocks noChangeArrowheads="1"/>
              </p:cNvSpPr>
              <p:nvPr/>
            </p:nvSpPr>
            <p:spPr bwMode="auto">
              <a:xfrm>
                <a:off x="4572000" y="4907340"/>
                <a:ext cx="3886200" cy="1569660"/>
              </a:xfrm>
              <a:prstGeom prst="rect">
                <a:avLst/>
              </a:prstGeom>
              <a:noFill/>
              <a:ln w="12700" cap="sq">
                <a:noFill/>
                <a:miter lim="800000"/>
                <a:headEnd type="none" w="sm" len="sm"/>
                <a:tailEnd type="none" w="sm" len="sm"/>
              </a:ln>
            </p:spPr>
            <p:txBody>
              <a:bodyPr wrap="square">
                <a:spAutoFit/>
              </a:bodyPr>
              <a:lstStyle/>
              <a:p>
                <a:pPr>
                  <a:buFont typeface="Wingdings" pitchFamily="2" charset="2"/>
                  <a:buChar char="q"/>
                </a:pPr>
                <a:r>
                  <a:rPr lang="en-US" sz="1600" dirty="0" smtClean="0"/>
                  <a:t> Product of mechanically breaking down bedrock like granites, quartzites, basalts, and limestones.</a:t>
                </a:r>
              </a:p>
              <a:p>
                <a:pPr>
                  <a:buFont typeface="Wingdings" pitchFamily="2" charset="2"/>
                  <a:buChar char="q"/>
                </a:pPr>
                <a:r>
                  <a:rPr lang="en-US" sz="1600" dirty="0" smtClean="0"/>
                  <a:t> Distribution determined by two factors; the type of bedrock and how close the bedrock is to the surface.</a:t>
                </a:r>
              </a:p>
            </p:txBody>
          </p:sp>
        </p:grpSp>
      </p:grpSp>
      <p:grpSp>
        <p:nvGrpSpPr>
          <p:cNvPr id="22" name="Group 21"/>
          <p:cNvGrpSpPr/>
          <p:nvPr/>
        </p:nvGrpSpPr>
        <p:grpSpPr>
          <a:xfrm>
            <a:off x="4419600" y="990600"/>
            <a:ext cx="4038600" cy="5715000"/>
            <a:chOff x="4419600" y="990600"/>
            <a:chExt cx="4038600" cy="5715000"/>
          </a:xfrm>
        </p:grpSpPr>
        <p:sp>
          <p:nvSpPr>
            <p:cNvPr id="20" name="Rounded Rectangle 19"/>
            <p:cNvSpPr/>
            <p:nvPr/>
          </p:nvSpPr>
          <p:spPr>
            <a:xfrm>
              <a:off x="4419600" y="990600"/>
              <a:ext cx="4038600" cy="5715000"/>
            </a:xfrm>
            <a:prstGeom prst="roundRect">
              <a:avLst/>
            </a:prstGeom>
            <a:solidFill>
              <a:schemeClr val="bg1">
                <a:lumMod val="50000"/>
                <a:alpha val="89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724400" y="2514600"/>
              <a:ext cx="3352800" cy="1200329"/>
            </a:xfrm>
            <a:prstGeom prst="rect">
              <a:avLst/>
            </a:prstGeom>
          </p:spPr>
          <p:txBody>
            <a:bodyPr wrap="square">
              <a:spAutoFit/>
            </a:bodyPr>
            <a:lstStyle/>
            <a:p>
              <a:pPr algn="ctr"/>
              <a:r>
                <a:rPr lang="en-US" sz="2400" b="1" dirty="0" smtClean="0"/>
                <a:t>Not Modeling Crushed Stone So I will Skip Discussing It</a:t>
              </a:r>
              <a:endParaRPr lang="en-US" sz="2400" b="1" dirty="0"/>
            </a:p>
          </p:txBody>
        </p:sp>
      </p:grpSp>
    </p:spTree>
    <p:custDataLst>
      <p:tags r:id="rId1"/>
    </p:custDataLst>
  </p:cSld>
  <p:clrMapOvr>
    <a:masterClrMapping/>
  </p:clrMapOvr>
  <p:transition advTm="1316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The Worldwide Construction Aggregate Industry</a:t>
            </a:r>
            <a:endParaRPr lang="en-US" sz="2400" dirty="0"/>
          </a:p>
        </p:txBody>
      </p:sp>
      <p:sp>
        <p:nvSpPr>
          <p:cNvPr id="22" name="Rectangle 21"/>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579" name="Object 3"/>
          <p:cNvGraphicFramePr>
            <a:graphicFrameLocks noChangeAspect="1"/>
          </p:cNvGraphicFramePr>
          <p:nvPr/>
        </p:nvGraphicFramePr>
        <p:xfrm>
          <a:off x="304800" y="2260267"/>
          <a:ext cx="8011234" cy="3988133"/>
        </p:xfrm>
        <a:graphic>
          <a:graphicData uri="http://schemas.openxmlformats.org/presentationml/2006/ole">
            <p:oleObj spid="_x0000_s1026" name="Chart" r:id="rId5" imgW="8624880" imgH="5974200" progId="Excel.Sheet.8">
              <p:embed/>
            </p:oleObj>
          </a:graphicData>
        </a:graphic>
      </p:graphicFrame>
      <p:sp>
        <p:nvSpPr>
          <p:cNvPr id="24" name="Rounded Rectangle 23"/>
          <p:cNvSpPr/>
          <p:nvPr/>
        </p:nvSpPr>
        <p:spPr>
          <a:xfrm>
            <a:off x="533400" y="990600"/>
            <a:ext cx="7543800" cy="9906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457200" y="1074003"/>
            <a:ext cx="7696200" cy="830997"/>
          </a:xfrm>
          <a:prstGeom prst="rect">
            <a:avLst/>
          </a:prstGeom>
        </p:spPr>
        <p:txBody>
          <a:bodyPr wrap="square">
            <a:spAutoFit/>
          </a:bodyPr>
          <a:lstStyle/>
          <a:p>
            <a:pPr algn="ctr"/>
            <a:r>
              <a:rPr lang="en-US" sz="2400" b="1" dirty="0" smtClean="0"/>
              <a:t>Largest Non-Fuel Minerals Industry in the World </a:t>
            </a:r>
          </a:p>
          <a:p>
            <a:pPr algn="ctr"/>
            <a:r>
              <a:rPr lang="en-US" sz="2400" b="1" dirty="0" smtClean="0"/>
              <a:t>(Value and Volume)</a:t>
            </a:r>
            <a:endParaRPr lang="en-US" sz="2400" b="1" dirty="0"/>
          </a:p>
        </p:txBody>
      </p:sp>
      <p:grpSp>
        <p:nvGrpSpPr>
          <p:cNvPr id="4" name="Group 10"/>
          <p:cNvGrpSpPr/>
          <p:nvPr/>
        </p:nvGrpSpPr>
        <p:grpSpPr>
          <a:xfrm>
            <a:off x="4299857" y="3984171"/>
            <a:ext cx="3146405" cy="1349829"/>
            <a:chOff x="4299857" y="3984171"/>
            <a:chExt cx="3146405" cy="1349829"/>
          </a:xfrm>
        </p:grpSpPr>
        <p:sp>
          <p:nvSpPr>
            <p:cNvPr id="25" name="Rounded Rectangle 24"/>
            <p:cNvSpPr/>
            <p:nvPr/>
          </p:nvSpPr>
          <p:spPr>
            <a:xfrm>
              <a:off x="6324600" y="4165267"/>
              <a:ext cx="1121662" cy="520065"/>
            </a:xfrm>
            <a:prstGeom prst="roundRect">
              <a:avLst/>
            </a:prstGeom>
            <a:noFill/>
            <a:ln w="603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299857" y="3984171"/>
              <a:ext cx="1948543" cy="1349829"/>
            </a:xfrm>
            <a:custGeom>
              <a:avLst/>
              <a:gdLst>
                <a:gd name="connsiteX0" fmla="*/ 10886 w 1948543"/>
                <a:gd name="connsiteY0" fmla="*/ 0 h 1349829"/>
                <a:gd name="connsiteX1" fmla="*/ 0 w 1948543"/>
                <a:gd name="connsiteY1" fmla="*/ 468086 h 1349829"/>
                <a:gd name="connsiteX2" fmla="*/ 1317172 w 1948543"/>
                <a:gd name="connsiteY2" fmla="*/ 827315 h 1349829"/>
                <a:gd name="connsiteX3" fmla="*/ 1306286 w 1948543"/>
                <a:gd name="connsiteY3" fmla="*/ 1349829 h 1349829"/>
                <a:gd name="connsiteX4" fmla="*/ 1665514 w 1948543"/>
                <a:gd name="connsiteY4" fmla="*/ 1230086 h 1349829"/>
                <a:gd name="connsiteX5" fmla="*/ 1883229 w 1948543"/>
                <a:gd name="connsiteY5" fmla="*/ 1110343 h 1349829"/>
                <a:gd name="connsiteX6" fmla="*/ 1948543 w 1948543"/>
                <a:gd name="connsiteY6" fmla="*/ 947058 h 1349829"/>
                <a:gd name="connsiteX7" fmla="*/ 1926772 w 1948543"/>
                <a:gd name="connsiteY7" fmla="*/ 435429 h 1349829"/>
                <a:gd name="connsiteX8" fmla="*/ 1763486 w 1948543"/>
                <a:gd name="connsiteY8" fmla="*/ 272143 h 1349829"/>
                <a:gd name="connsiteX9" fmla="*/ 1491343 w 1948543"/>
                <a:gd name="connsiteY9" fmla="*/ 174172 h 1349829"/>
                <a:gd name="connsiteX10" fmla="*/ 1197429 w 1948543"/>
                <a:gd name="connsiteY10" fmla="*/ 108858 h 1349829"/>
                <a:gd name="connsiteX11" fmla="*/ 892629 w 1948543"/>
                <a:gd name="connsiteY11" fmla="*/ 54429 h 1349829"/>
                <a:gd name="connsiteX12" fmla="*/ 544286 w 1948543"/>
                <a:gd name="connsiteY12" fmla="*/ 32658 h 1349829"/>
                <a:gd name="connsiteX13" fmla="*/ 304800 w 1948543"/>
                <a:gd name="connsiteY13" fmla="*/ 21772 h 1349829"/>
                <a:gd name="connsiteX14" fmla="*/ 10886 w 1948543"/>
                <a:gd name="connsiteY14" fmla="*/ 0 h 134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543" h="1349829">
                  <a:moveTo>
                    <a:pt x="10886" y="0"/>
                  </a:moveTo>
                  <a:lnTo>
                    <a:pt x="0" y="468086"/>
                  </a:lnTo>
                  <a:lnTo>
                    <a:pt x="1317172" y="827315"/>
                  </a:lnTo>
                  <a:lnTo>
                    <a:pt x="1306286" y="1349829"/>
                  </a:lnTo>
                  <a:lnTo>
                    <a:pt x="1665514" y="1230086"/>
                  </a:lnTo>
                  <a:lnTo>
                    <a:pt x="1883229" y="1110343"/>
                  </a:lnTo>
                  <a:lnTo>
                    <a:pt x="1948543" y="947058"/>
                  </a:lnTo>
                  <a:lnTo>
                    <a:pt x="1926772" y="435429"/>
                  </a:lnTo>
                  <a:lnTo>
                    <a:pt x="1763486" y="272143"/>
                  </a:lnTo>
                  <a:lnTo>
                    <a:pt x="1491343" y="174172"/>
                  </a:lnTo>
                  <a:lnTo>
                    <a:pt x="1197429" y="108858"/>
                  </a:lnTo>
                  <a:lnTo>
                    <a:pt x="892629" y="54429"/>
                  </a:lnTo>
                  <a:lnTo>
                    <a:pt x="544286" y="32658"/>
                  </a:lnTo>
                  <a:lnTo>
                    <a:pt x="304800" y="21772"/>
                  </a:lnTo>
                  <a:lnTo>
                    <a:pt x="10886"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76200" y="6521450"/>
            <a:ext cx="4724400" cy="336550"/>
          </a:xfrm>
          <a:prstGeom prst="rect">
            <a:avLst/>
          </a:prstGeom>
          <a:noFill/>
          <a:ln w="12700" cap="sq">
            <a:noFill/>
            <a:miter lim="800000"/>
            <a:headEnd type="none" w="sm" len="sm"/>
            <a:tailEnd type="none" w="sm" len="sm"/>
          </a:ln>
        </p:spPr>
        <p:txBody>
          <a:bodyPr>
            <a:spAutoFit/>
          </a:bodyPr>
          <a:lstStyle/>
          <a:p>
            <a:pPr>
              <a:spcBef>
                <a:spcPct val="50000"/>
              </a:spcBef>
            </a:pPr>
            <a:r>
              <a:rPr lang="en-US" sz="1600" dirty="0"/>
              <a:t>Source:  USGS – Miscellaneous Reports &amp;</a:t>
            </a:r>
            <a:r>
              <a:rPr lang="en-US" sz="1400" dirty="0"/>
              <a:t> </a:t>
            </a:r>
            <a:r>
              <a:rPr lang="en-US" sz="1600" dirty="0"/>
              <a:t>Talks</a:t>
            </a:r>
          </a:p>
        </p:txBody>
      </p:sp>
      <p:sp>
        <p:nvSpPr>
          <p:cNvPr id="12" name="Rounded Rectangle 11"/>
          <p:cNvSpPr/>
          <p:nvPr/>
        </p:nvSpPr>
        <p:spPr>
          <a:xfrm>
            <a:off x="5562600" y="5410200"/>
            <a:ext cx="8382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29000" y="5562600"/>
            <a:ext cx="6096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cSld>
  <p:clrMapOvr>
    <a:masterClrMapping/>
  </p:clrMapOvr>
  <p:transition advTm="72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04800" y="381000"/>
            <a:ext cx="8077200" cy="457200"/>
          </a:xfrm>
        </p:spPr>
        <p:txBody>
          <a:bodyPr>
            <a:noAutofit/>
          </a:bodyPr>
          <a:lstStyle/>
          <a:p>
            <a:r>
              <a:rPr lang="en-US" sz="2400" dirty="0" smtClean="0"/>
              <a:t>Current Aggregate Resource Mapping Program Status</a:t>
            </a:r>
            <a:endParaRPr lang="en-US" sz="2400" dirty="0"/>
          </a:p>
        </p:txBody>
      </p:sp>
      <p:sp>
        <p:nvSpPr>
          <p:cNvPr id="10"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12" name="Rectangle 11"/>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rmp_statusnov2010.jpg"/>
          <p:cNvPicPr>
            <a:picLocks noChangeAspect="1"/>
          </p:cNvPicPr>
          <p:nvPr/>
        </p:nvPicPr>
        <p:blipFill>
          <a:blip r:embed="rId3" cstate="print">
            <a:lum bright="3000" contrast="6000"/>
          </a:blip>
          <a:stretch>
            <a:fillRect/>
          </a:stretch>
        </p:blipFill>
        <p:spPr>
          <a:xfrm>
            <a:off x="304800" y="838200"/>
            <a:ext cx="7967749" cy="5943600"/>
          </a:xfrm>
          <a:prstGeom prst="rect">
            <a:avLst/>
          </a:prstGeom>
          <a:noFill/>
          <a:ln>
            <a:noFill/>
          </a:ln>
        </p:spPr>
      </p:pic>
      <p:sp>
        <p:nvSpPr>
          <p:cNvPr id="8" name="Rounded Rectangle 7"/>
          <p:cNvSpPr/>
          <p:nvPr/>
        </p:nvSpPr>
        <p:spPr>
          <a:xfrm>
            <a:off x="1828800" y="2443877"/>
            <a:ext cx="4343400" cy="2737723"/>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5000" y="2514600"/>
            <a:ext cx="4572000" cy="4662815"/>
          </a:xfrm>
          <a:prstGeom prst="rect">
            <a:avLst/>
          </a:prstGeom>
        </p:spPr>
        <p:txBody>
          <a:bodyPr wrap="square">
            <a:spAutoFit/>
          </a:bodyPr>
          <a:lstStyle/>
          <a:p>
            <a:pPr>
              <a:spcBef>
                <a:spcPct val="50000"/>
              </a:spcBef>
            </a:pPr>
            <a:r>
              <a:rPr lang="en-US" sz="2200" b="1" dirty="0" smtClean="0"/>
              <a:t>State of MN’s Aggregate Resource Mapping Program                              (</a:t>
            </a:r>
            <a:r>
              <a:rPr lang="en-US" sz="2200" b="1" i="1" dirty="0" smtClean="0"/>
              <a:t>MN Statutes Sec. 84.94 )</a:t>
            </a:r>
            <a:endParaRPr lang="en-US" sz="2200" b="1" dirty="0" smtClean="0"/>
          </a:p>
          <a:p>
            <a:pPr>
              <a:spcBef>
                <a:spcPct val="50000"/>
              </a:spcBef>
            </a:pPr>
            <a:r>
              <a:rPr lang="en-US" sz="2200" b="1" dirty="0" smtClean="0"/>
              <a:t>Identify and classify aggregate resources to assist in local land use planning and aggregate resource protection. </a:t>
            </a:r>
          </a:p>
          <a:p>
            <a:pPr>
              <a:spcBef>
                <a:spcPct val="50000"/>
              </a:spcBef>
            </a:pPr>
            <a:r>
              <a:rPr lang="en-US" sz="2400" b="1" dirty="0" smtClean="0"/>
              <a:t> </a:t>
            </a:r>
            <a:endParaRPr lang="en-US" sz="2400" b="1" i="1" dirty="0" smtClean="0"/>
          </a:p>
          <a:p>
            <a:pPr lvl="1"/>
            <a:endParaRPr lang="en-US" dirty="0" smtClean="0"/>
          </a:p>
          <a:p>
            <a:pPr lvl="1">
              <a:buFont typeface="Wingdings" pitchFamily="2" charset="2"/>
              <a:buChar char="q"/>
            </a:pPr>
            <a:endParaRPr lang="en-US" dirty="0" smtClean="0"/>
          </a:p>
          <a:p>
            <a:pPr lvl="1">
              <a:buFont typeface="Wingdings" pitchFamily="2" charset="2"/>
              <a:buChar char="q"/>
            </a:pPr>
            <a:endParaRPr lang="en-US" dirty="0" smtClean="0">
              <a:latin typeface="+mj-lt"/>
            </a:endParaRPr>
          </a:p>
          <a:p>
            <a:pPr lvl="1">
              <a:buFont typeface="Wingdings" pitchFamily="2" charset="2"/>
              <a:buChar char="q"/>
            </a:pPr>
            <a:endParaRPr lang="en-US" dirty="0" smtClean="0">
              <a:latin typeface="+mj-lt"/>
            </a:endParaRPr>
          </a:p>
          <a:p>
            <a:pPr algn="ctr"/>
            <a:endParaRPr lang="en-US" sz="2400" b="1" dirty="0">
              <a:latin typeface="+mj-lt"/>
            </a:endParaRPr>
          </a:p>
        </p:txBody>
      </p:sp>
    </p:spTree>
  </p:cSld>
  <p:clrMapOvr>
    <a:masterClrMapping/>
  </p:clrMapOvr>
  <p:transition advTm="11154">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ACCELERATION….Proposal to Map 12- County Area</a:t>
            </a:r>
            <a:endParaRPr lang="en-US" sz="2400" dirty="0"/>
          </a:p>
        </p:txBody>
      </p:sp>
      <p:sp>
        <p:nvSpPr>
          <p:cNvPr id="1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13" name="Rectangle 12"/>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rmp_status_proposednov.jpg"/>
          <p:cNvPicPr>
            <a:picLocks noChangeAspect="1"/>
          </p:cNvPicPr>
          <p:nvPr/>
        </p:nvPicPr>
        <p:blipFill>
          <a:blip r:embed="rId4" cstate="print"/>
          <a:stretch>
            <a:fillRect/>
          </a:stretch>
        </p:blipFill>
        <p:spPr>
          <a:xfrm>
            <a:off x="301752" y="838200"/>
            <a:ext cx="7969828" cy="5943600"/>
          </a:xfrm>
          <a:prstGeom prst="rect">
            <a:avLst/>
          </a:prstGeom>
        </p:spPr>
      </p:pic>
      <p:grpSp>
        <p:nvGrpSpPr>
          <p:cNvPr id="2" name="Group 8"/>
          <p:cNvGrpSpPr/>
          <p:nvPr/>
        </p:nvGrpSpPr>
        <p:grpSpPr>
          <a:xfrm>
            <a:off x="1828800" y="2443877"/>
            <a:ext cx="4343400" cy="4847986"/>
            <a:chOff x="1828800" y="2443877"/>
            <a:chExt cx="4343400" cy="4847986"/>
          </a:xfrm>
        </p:grpSpPr>
        <p:sp>
          <p:nvSpPr>
            <p:cNvPr id="6" name="Rounded Rectangle 5"/>
            <p:cNvSpPr/>
            <p:nvPr/>
          </p:nvSpPr>
          <p:spPr>
            <a:xfrm>
              <a:off x="1828800" y="2443877"/>
              <a:ext cx="4343400" cy="2890123"/>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81200" y="2582882"/>
              <a:ext cx="4114800" cy="4708981"/>
            </a:xfrm>
            <a:prstGeom prst="rect">
              <a:avLst/>
            </a:prstGeom>
          </p:spPr>
          <p:txBody>
            <a:bodyPr wrap="square">
              <a:spAutoFit/>
            </a:bodyPr>
            <a:lstStyle/>
            <a:p>
              <a:pPr>
                <a:spcBef>
                  <a:spcPct val="50000"/>
                </a:spcBef>
              </a:pPr>
              <a:r>
                <a:rPr lang="en-US" sz="2400" b="1" dirty="0" smtClean="0"/>
                <a:t>Can GIS model sand and gravel resource potential using existing datasets and achieve similar spatial results to the Aggregate Resource Mapping Program’s 4 Potential Classifications? </a:t>
              </a:r>
            </a:p>
            <a:p>
              <a:pPr>
                <a:spcBef>
                  <a:spcPct val="50000"/>
                </a:spcBef>
              </a:pPr>
              <a:r>
                <a:rPr lang="en-US" sz="2400" b="1" dirty="0" smtClean="0"/>
                <a:t> </a:t>
              </a:r>
              <a:endParaRPr lang="en-US" sz="2400" b="1" i="1" dirty="0" smtClean="0"/>
            </a:p>
            <a:p>
              <a:pPr lvl="1"/>
              <a:endParaRPr lang="en-US" dirty="0" smtClean="0"/>
            </a:p>
            <a:p>
              <a:pPr lvl="1">
                <a:buFont typeface="Wingdings" pitchFamily="2" charset="2"/>
                <a:buChar char="q"/>
              </a:pPr>
              <a:endParaRPr lang="en-US" dirty="0" smtClean="0"/>
            </a:p>
            <a:p>
              <a:pPr lvl="1">
                <a:buFont typeface="Wingdings" pitchFamily="2" charset="2"/>
                <a:buChar char="q"/>
              </a:pPr>
              <a:endParaRPr lang="en-US" dirty="0" smtClean="0">
                <a:latin typeface="+mj-lt"/>
              </a:endParaRPr>
            </a:p>
            <a:p>
              <a:pPr lvl="1">
                <a:buFont typeface="Wingdings" pitchFamily="2" charset="2"/>
                <a:buChar char="q"/>
              </a:pPr>
              <a:endParaRPr lang="en-US" dirty="0" smtClean="0">
                <a:latin typeface="+mj-lt"/>
              </a:endParaRPr>
            </a:p>
            <a:p>
              <a:pPr algn="ctr"/>
              <a:endParaRPr lang="en-US" sz="2400" b="1" dirty="0">
                <a:latin typeface="+mj-lt"/>
              </a:endParaRPr>
            </a:p>
          </p:txBody>
        </p:sp>
      </p:grpSp>
    </p:spTree>
    <p:custDataLst>
      <p:tags r:id="rId1"/>
    </p:custDataLst>
  </p:cSld>
  <p:clrMapOvr>
    <a:masterClrMapping/>
  </p:clrMapOvr>
  <p:transition advTm="81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MN DNR’s Current Aggregate Mapping  Methods (Simplified) </a:t>
            </a:r>
            <a:endParaRPr lang="en-US" sz="2400" dirty="0"/>
          </a:p>
        </p:txBody>
      </p:sp>
      <p:sp>
        <p:nvSpPr>
          <p:cNvPr id="4" name="Subtitle 2"/>
          <p:cNvSpPr txBox="1">
            <a:spLocks/>
          </p:cNvSpPr>
          <p:nvPr/>
        </p:nvSpPr>
        <p:spPr>
          <a:xfrm>
            <a:off x="304800" y="1123947"/>
            <a:ext cx="3886200" cy="640080"/>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dirty="0" smtClean="0">
                <a:ln>
                  <a:noFill/>
                </a:ln>
                <a:solidFill>
                  <a:schemeClr val="bg1"/>
                </a:solidFill>
                <a:effectLst/>
                <a:uLnTx/>
                <a:uFillTx/>
                <a:latin typeface="+mj-lt"/>
                <a:ea typeface="+mn-ea"/>
                <a:cs typeface="+mn-cs"/>
              </a:rPr>
              <a:t>SAND AND GRAVEL</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5" name="Text Placeholder 8"/>
          <p:cNvSpPr txBox="1">
            <a:spLocks/>
          </p:cNvSpPr>
          <p:nvPr/>
        </p:nvSpPr>
        <p:spPr>
          <a:xfrm>
            <a:off x="4495800" y="1123947"/>
            <a:ext cx="3886200" cy="640080"/>
          </a:xfrm>
          <a:prstGeom prst="rect">
            <a:avLst/>
          </a:prstGeom>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100" b="0" i="0" u="none" strike="noStrike" kern="0" cap="none" spc="0" normalizeH="0" baseline="0" noProof="0" smtClean="0">
                <a:ln>
                  <a:noFill/>
                </a:ln>
                <a:solidFill>
                  <a:schemeClr val="bg1"/>
                </a:solidFill>
                <a:effectLst/>
                <a:uLnTx/>
                <a:uFillTx/>
                <a:latin typeface="+mj-lt"/>
                <a:ea typeface="+mn-ea"/>
                <a:cs typeface="+mn-cs"/>
              </a:rPr>
              <a:t>CRUSHED STONE</a:t>
            </a:r>
            <a:endParaRPr kumimoji="0" lang="en-US" sz="1100" b="0" i="0" u="none" strike="noStrike" kern="0" cap="none" spc="0" normalizeH="0" baseline="0" noProof="0" dirty="0">
              <a:ln>
                <a:noFill/>
              </a:ln>
              <a:solidFill>
                <a:schemeClr val="bg1"/>
              </a:solidFill>
              <a:effectLst/>
              <a:uLnTx/>
              <a:uFillTx/>
              <a:latin typeface="+mj-lt"/>
              <a:ea typeface="+mn-ea"/>
              <a:cs typeface="+mn-cs"/>
            </a:endParaRPr>
          </a:p>
        </p:txBody>
      </p:sp>
      <p:sp>
        <p:nvSpPr>
          <p:cNvPr id="11" name="Rectangle 10"/>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olmstedplateA_02b.JPG"/>
          <p:cNvPicPr>
            <a:picLocks noChangeAspect="1"/>
          </p:cNvPicPr>
          <p:nvPr/>
        </p:nvPicPr>
        <p:blipFill>
          <a:blip r:embed="rId4" cstate="print">
            <a:lum contrast="16000"/>
          </a:blip>
          <a:stretch>
            <a:fillRect/>
          </a:stretch>
        </p:blipFill>
        <p:spPr>
          <a:xfrm>
            <a:off x="2895600" y="990600"/>
            <a:ext cx="5410200" cy="5653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304800" y="1219200"/>
            <a:ext cx="4648200" cy="5170646"/>
          </a:xfrm>
          <a:prstGeom prst="rect">
            <a:avLst/>
          </a:prstGeom>
          <a:solidFill>
            <a:schemeClr val="accent2">
              <a:lumMod val="20000"/>
              <a:lumOff val="80000"/>
              <a:alpha val="82000"/>
            </a:schemeClr>
          </a:solidFill>
          <a:ln w="25400">
            <a:solidFill>
              <a:srgbClr val="B87E3F"/>
            </a:solidFill>
          </a:ln>
        </p:spPr>
        <p:txBody>
          <a:bodyPr wrap="square">
            <a:spAutoFit/>
          </a:bodyPr>
          <a:lstStyle/>
          <a:p>
            <a:pPr>
              <a:buFont typeface="Wingdings" pitchFamily="2" charset="2"/>
              <a:buChar char="q"/>
            </a:pPr>
            <a:r>
              <a:rPr lang="en-US" sz="2200" b="1" dirty="0" smtClean="0"/>
              <a:t>Collect digital and historical data</a:t>
            </a:r>
          </a:p>
          <a:p>
            <a:pPr lvl="1">
              <a:buFont typeface="Wingdings" pitchFamily="2" charset="2"/>
              <a:buChar char="§"/>
            </a:pPr>
            <a:r>
              <a:rPr lang="en-US" sz="2000" dirty="0" smtClean="0"/>
              <a:t>Literature review and digital data (GIS) compilation for the project area.</a:t>
            </a:r>
          </a:p>
          <a:p>
            <a:pPr>
              <a:buFont typeface="Wingdings" pitchFamily="2" charset="2"/>
              <a:buChar char="q"/>
            </a:pPr>
            <a:r>
              <a:rPr lang="en-US" sz="2200" b="1" dirty="0" smtClean="0"/>
              <a:t>Conduct reconnaissance field work</a:t>
            </a:r>
          </a:p>
          <a:p>
            <a:pPr lvl="1">
              <a:buFont typeface="Wingdings" pitchFamily="2" charset="2"/>
              <a:buChar char="§"/>
            </a:pPr>
            <a:r>
              <a:rPr lang="en-US" sz="2000" dirty="0" smtClean="0"/>
              <a:t>Drive all accessible roads taking field observations and inventorying gravel pits.</a:t>
            </a:r>
          </a:p>
          <a:p>
            <a:pPr>
              <a:buFont typeface="Wingdings" pitchFamily="2" charset="2"/>
              <a:buChar char="q"/>
            </a:pPr>
            <a:r>
              <a:rPr lang="en-US" sz="2200" b="1" dirty="0" smtClean="0"/>
              <a:t>Start constructing field maps </a:t>
            </a:r>
          </a:p>
          <a:p>
            <a:pPr lvl="1">
              <a:buFont typeface="Wingdings" pitchFamily="2" charset="2"/>
              <a:buChar char="§"/>
            </a:pPr>
            <a:r>
              <a:rPr lang="en-US" sz="2000" dirty="0" smtClean="0"/>
              <a:t>Delineate surficial geologic landforms and label (point) with aggregate resource attributes using Landsystems Approach.</a:t>
            </a:r>
          </a:p>
          <a:p>
            <a:pPr>
              <a:buFont typeface="Wingdings" pitchFamily="2" charset="2"/>
              <a:buChar char="q"/>
            </a:pPr>
            <a:r>
              <a:rPr lang="en-US" sz="2200" b="1" dirty="0" smtClean="0"/>
              <a:t>Fieldwork- drilling </a:t>
            </a:r>
          </a:p>
          <a:p>
            <a:pPr lvl="1">
              <a:buFont typeface="Wingdings" pitchFamily="2" charset="2"/>
              <a:buChar char="§"/>
            </a:pPr>
            <a:r>
              <a:rPr lang="en-US" sz="2000" dirty="0" smtClean="0"/>
              <a:t>Confirmation drilling in areas of probable sand and gravel resources.</a:t>
            </a:r>
          </a:p>
          <a:p>
            <a:pPr>
              <a:buFont typeface="Wingdings" pitchFamily="2" charset="2"/>
              <a:buChar char="q"/>
            </a:pPr>
            <a:r>
              <a:rPr lang="en-US" sz="2200" b="1" dirty="0" smtClean="0"/>
              <a:t>Complete maps and digital GIS data</a:t>
            </a:r>
            <a:r>
              <a:rPr lang="en-US" sz="2200" dirty="0" smtClean="0"/>
              <a:t>.</a:t>
            </a:r>
            <a:endParaRPr lang="en-US" sz="2200" dirty="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anim calcmode="lin" valueType="num">
                                      <p:cBhvr additive="base">
                                        <p:cTn id="41" dur="500" fill="hold"/>
                                        <p:tgtEl>
                                          <p:spTgt spid="1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 calcmode="lin" valueType="num">
                                      <p:cBhvr additive="base">
                                        <p:cTn id="47" dur="500" fill="hold"/>
                                        <p:tgtEl>
                                          <p:spTgt spid="1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0" y="381000"/>
            <a:ext cx="533400" cy="6324600"/>
          </a:xfrm>
        </p:spPr>
        <p:txBody>
          <a:bodyPr>
            <a:normAutofit fontScale="90000"/>
          </a:bodyPr>
          <a:lstStyle/>
          <a:p>
            <a:r>
              <a:rPr lang="en-US" dirty="0" smtClean="0"/>
              <a:t>GIS Modeling of Sand and Gravel Resource Potential</a:t>
            </a:r>
            <a:endParaRPr lang="en-US" dirty="0"/>
          </a:p>
        </p:txBody>
      </p:sp>
      <p:sp>
        <p:nvSpPr>
          <p:cNvPr id="3" name="Text Placeholder 2"/>
          <p:cNvSpPr>
            <a:spLocks noGrp="1"/>
          </p:cNvSpPr>
          <p:nvPr>
            <p:ph type="body" sz="quarter" idx="13"/>
          </p:nvPr>
        </p:nvSpPr>
        <p:spPr>
          <a:xfrm>
            <a:off x="304800" y="381000"/>
            <a:ext cx="8077200" cy="457200"/>
          </a:xfrm>
        </p:spPr>
        <p:txBody>
          <a:bodyPr>
            <a:noAutofit/>
          </a:bodyPr>
          <a:lstStyle/>
          <a:p>
            <a:r>
              <a:rPr lang="en-US" sz="2400" dirty="0" smtClean="0"/>
              <a:t>Developing the GIS Model for Sand and Gravel Resources</a:t>
            </a:r>
            <a:endParaRPr lang="en-US" sz="2400" dirty="0"/>
          </a:p>
        </p:txBody>
      </p:sp>
      <p:sp>
        <p:nvSpPr>
          <p:cNvPr id="14" name="Rectangle 13"/>
          <p:cNvSpPr/>
          <p:nvPr/>
        </p:nvSpPr>
        <p:spPr>
          <a:xfrm>
            <a:off x="7543800" y="6172200"/>
            <a:ext cx="990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gure0.tif"/>
          <p:cNvPicPr>
            <a:picLocks noChangeAspect="1"/>
          </p:cNvPicPr>
          <p:nvPr/>
        </p:nvPicPr>
        <p:blipFill>
          <a:blip r:embed="rId4" cstate="print"/>
          <a:stretch>
            <a:fillRect/>
          </a:stretch>
        </p:blipFill>
        <p:spPr>
          <a:xfrm>
            <a:off x="304800" y="4839637"/>
            <a:ext cx="1752600" cy="2018363"/>
          </a:xfrm>
          <a:prstGeom prst="rect">
            <a:avLst/>
          </a:prstGeom>
        </p:spPr>
      </p:pic>
      <p:pic>
        <p:nvPicPr>
          <p:cNvPr id="8" name="Picture 7" descr="figure0a.tif"/>
          <p:cNvPicPr>
            <a:picLocks noChangeAspect="1"/>
          </p:cNvPicPr>
          <p:nvPr/>
        </p:nvPicPr>
        <p:blipFill>
          <a:blip r:embed="rId5" cstate="print"/>
          <a:stretch>
            <a:fillRect/>
          </a:stretch>
        </p:blipFill>
        <p:spPr>
          <a:xfrm>
            <a:off x="3657600" y="1295400"/>
            <a:ext cx="4879848" cy="4879848"/>
          </a:xfrm>
          <a:prstGeom prst="rect">
            <a:avLst/>
          </a:prstGeom>
        </p:spPr>
      </p:pic>
      <p:sp>
        <p:nvSpPr>
          <p:cNvPr id="9" name="Rounded Rectangle 8"/>
          <p:cNvSpPr/>
          <p:nvPr/>
        </p:nvSpPr>
        <p:spPr>
          <a:xfrm>
            <a:off x="228600" y="914400"/>
            <a:ext cx="3352800" cy="3733800"/>
          </a:xfrm>
          <a:prstGeom prst="roundRect">
            <a:avLst/>
          </a:prstGeom>
          <a:solidFill>
            <a:schemeClr val="accent2">
              <a:lumMod val="20000"/>
              <a:lumOff val="80000"/>
              <a:alpha val="82000"/>
            </a:schemeClr>
          </a:solidFill>
          <a:ln>
            <a:solidFill>
              <a:schemeClr val="accent6">
                <a:lumMod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57200" y="1074003"/>
            <a:ext cx="3124200" cy="4755148"/>
          </a:xfrm>
          <a:prstGeom prst="rect">
            <a:avLst/>
          </a:prstGeom>
        </p:spPr>
        <p:txBody>
          <a:bodyPr wrap="square">
            <a:spAutoFit/>
          </a:bodyPr>
          <a:lstStyle/>
          <a:p>
            <a:pPr>
              <a:spcBef>
                <a:spcPct val="50000"/>
              </a:spcBef>
            </a:pPr>
            <a:r>
              <a:rPr lang="en-US" sz="2400" b="1" dirty="0" smtClean="0"/>
              <a:t>Selecting a project area to develop and apply the GIS model</a:t>
            </a:r>
          </a:p>
          <a:p>
            <a:pPr>
              <a:spcBef>
                <a:spcPct val="50000"/>
              </a:spcBef>
              <a:buFont typeface="Wingdings" pitchFamily="2" charset="2"/>
              <a:buChar char="q"/>
            </a:pPr>
            <a:r>
              <a:rPr lang="en-US" dirty="0" smtClean="0"/>
              <a:t>Carlton County, MN and Fond du Lac Reservation </a:t>
            </a:r>
          </a:p>
          <a:p>
            <a:pPr>
              <a:spcBef>
                <a:spcPct val="50000"/>
              </a:spcBef>
              <a:buFont typeface="Wingdings" pitchFamily="2" charset="2"/>
              <a:buChar char="q"/>
            </a:pPr>
            <a:r>
              <a:rPr lang="en-US" dirty="0" smtClean="0"/>
              <a:t>Mapped by Aggregate  Mapping in 2009</a:t>
            </a:r>
          </a:p>
          <a:p>
            <a:pPr>
              <a:spcBef>
                <a:spcPct val="50000"/>
              </a:spcBef>
              <a:buFont typeface="Wingdings" pitchFamily="2" charset="2"/>
              <a:buChar char="q"/>
            </a:pPr>
            <a:r>
              <a:rPr lang="en-US" dirty="0" smtClean="0"/>
              <a:t>Use the published map to compare with the GIS model at a 10-meter raster cell level.</a:t>
            </a:r>
          </a:p>
          <a:p>
            <a:pPr lvl="1">
              <a:buFont typeface="Wingdings" pitchFamily="2" charset="2"/>
              <a:buChar char="q"/>
            </a:pPr>
            <a:endParaRPr lang="en-US" dirty="0" smtClean="0"/>
          </a:p>
          <a:p>
            <a:pPr lvl="1">
              <a:buFont typeface="Wingdings" pitchFamily="2" charset="2"/>
              <a:buChar char="q"/>
            </a:pPr>
            <a:endParaRPr lang="en-US" dirty="0" smtClean="0">
              <a:latin typeface="+mj-lt"/>
            </a:endParaRPr>
          </a:p>
          <a:p>
            <a:pPr lvl="1">
              <a:buFont typeface="Wingdings" pitchFamily="2" charset="2"/>
              <a:buChar char="q"/>
            </a:pPr>
            <a:endParaRPr lang="en-US" dirty="0" smtClean="0">
              <a:latin typeface="+mj-lt"/>
            </a:endParaRPr>
          </a:p>
          <a:p>
            <a:pPr algn="ctr"/>
            <a:endParaRPr lang="en-US" sz="2400" b="1" dirty="0">
              <a:latin typeface="+mj-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0-#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4.3"/>
</p:tagLst>
</file>

<file path=ppt/tags/tag10.xml><?xml version="1.0" encoding="utf-8"?>
<p:tagLst xmlns:a="http://schemas.openxmlformats.org/drawingml/2006/main" xmlns:r="http://schemas.openxmlformats.org/officeDocument/2006/relationships" xmlns:p="http://schemas.openxmlformats.org/presentationml/2006/main">
  <p:tag name="TIMING" val="|0.9|4.6|4.5|2.4"/>
</p:tagLst>
</file>

<file path=ppt/tags/tag11.xml><?xml version="1.0" encoding="utf-8"?>
<p:tagLst xmlns:a="http://schemas.openxmlformats.org/drawingml/2006/main" xmlns:r="http://schemas.openxmlformats.org/officeDocument/2006/relationships" xmlns:p="http://schemas.openxmlformats.org/presentationml/2006/main">
  <p:tag name="TIMING" val="|0.2|1.7|5.7|14.5"/>
</p:tagLst>
</file>

<file path=ppt/tags/tag12.xml><?xml version="1.0" encoding="utf-8"?>
<p:tagLst xmlns:a="http://schemas.openxmlformats.org/drawingml/2006/main" xmlns:r="http://schemas.openxmlformats.org/officeDocument/2006/relationships" xmlns:p="http://schemas.openxmlformats.org/presentationml/2006/main">
  <p:tag name="TIMING" val="|1.2|2.2"/>
</p:tagLst>
</file>

<file path=ppt/tags/tag13.xml><?xml version="1.0" encoding="utf-8"?>
<p:tagLst xmlns:a="http://schemas.openxmlformats.org/drawingml/2006/main" xmlns:r="http://schemas.openxmlformats.org/officeDocument/2006/relationships" xmlns:p="http://schemas.openxmlformats.org/presentationml/2006/main">
  <p:tag name="TIMING" val="|0.7|4.3|2.8|9.3|5.5"/>
</p:tagLst>
</file>

<file path=ppt/tags/tag14.xml><?xml version="1.0" encoding="utf-8"?>
<p:tagLst xmlns:a="http://schemas.openxmlformats.org/drawingml/2006/main" xmlns:r="http://schemas.openxmlformats.org/officeDocument/2006/relationships" xmlns:p="http://schemas.openxmlformats.org/presentationml/2006/main">
  <p:tag name="TIMING" val="|0.7|3.2|1.9|1.9|8.7|4.4"/>
</p:tagLst>
</file>

<file path=ppt/tags/tag15.xml><?xml version="1.0" encoding="utf-8"?>
<p:tagLst xmlns:a="http://schemas.openxmlformats.org/drawingml/2006/main" xmlns:r="http://schemas.openxmlformats.org/officeDocument/2006/relationships" xmlns:p="http://schemas.openxmlformats.org/presentationml/2006/main">
  <p:tag name="TIMING" val="|1|4.9|31.7|7.8|4.6"/>
</p:tagLst>
</file>

<file path=ppt/tags/tag16.xml><?xml version="1.0" encoding="utf-8"?>
<p:tagLst xmlns:a="http://schemas.openxmlformats.org/drawingml/2006/main" xmlns:r="http://schemas.openxmlformats.org/officeDocument/2006/relationships" xmlns:p="http://schemas.openxmlformats.org/presentationml/2006/main">
  <p:tag name="TIMING" val="|2.2|6.8|4.2"/>
</p:tagLst>
</file>

<file path=ppt/tags/tag17.xml><?xml version="1.0" encoding="utf-8"?>
<p:tagLst xmlns:a="http://schemas.openxmlformats.org/drawingml/2006/main" xmlns:r="http://schemas.openxmlformats.org/officeDocument/2006/relationships" xmlns:p="http://schemas.openxmlformats.org/presentationml/2006/main">
  <p:tag name="TIMING" val="|7.4|3.4"/>
</p:tagLst>
</file>

<file path=ppt/tags/tag18.xml><?xml version="1.0" encoding="utf-8"?>
<p:tagLst xmlns:a="http://schemas.openxmlformats.org/drawingml/2006/main" xmlns:r="http://schemas.openxmlformats.org/officeDocument/2006/relationships" xmlns:p="http://schemas.openxmlformats.org/presentationml/2006/main">
  <p:tag name="TIMING" val="|0.3|0.7|0.6"/>
</p:tagLst>
</file>

<file path=ppt/tags/tag19.xml><?xml version="1.0" encoding="utf-8"?>
<p:tagLst xmlns:a="http://schemas.openxmlformats.org/drawingml/2006/main" xmlns:r="http://schemas.openxmlformats.org/officeDocument/2006/relationships" xmlns:p="http://schemas.openxmlformats.org/presentationml/2006/main">
  <p:tag name="TIMING" val="|0.4|0.4|0.4"/>
</p:tagLst>
</file>

<file path=ppt/tags/tag2.xml><?xml version="1.0" encoding="utf-8"?>
<p:tagLst xmlns:a="http://schemas.openxmlformats.org/drawingml/2006/main" xmlns:r="http://schemas.openxmlformats.org/officeDocument/2006/relationships" xmlns:p="http://schemas.openxmlformats.org/presentationml/2006/main">
  <p:tag name="TIMING" val="|0.5|4.4|3.1"/>
</p:tagLst>
</file>

<file path=ppt/tags/tag20.xml><?xml version="1.0" encoding="utf-8"?>
<p:tagLst xmlns:a="http://schemas.openxmlformats.org/drawingml/2006/main" xmlns:r="http://schemas.openxmlformats.org/officeDocument/2006/relationships" xmlns:p="http://schemas.openxmlformats.org/presentationml/2006/main">
  <p:tag name="TIMING" val="|0.4|6.9|6.9"/>
</p:tagLst>
</file>

<file path=ppt/tags/tag21.xml><?xml version="1.0" encoding="utf-8"?>
<p:tagLst xmlns:a="http://schemas.openxmlformats.org/drawingml/2006/main" xmlns:r="http://schemas.openxmlformats.org/officeDocument/2006/relationships" xmlns:p="http://schemas.openxmlformats.org/presentationml/2006/main">
  <p:tag name="TIMING" val="|5.6|6.8"/>
</p:tagLst>
</file>

<file path=ppt/tags/tag22.xml><?xml version="1.0" encoding="utf-8"?>
<p:tagLst xmlns:a="http://schemas.openxmlformats.org/drawingml/2006/main" xmlns:r="http://schemas.openxmlformats.org/officeDocument/2006/relationships" xmlns:p="http://schemas.openxmlformats.org/presentationml/2006/main">
  <p:tag name="TIMING" val="|0.3|3.4|2.2|23.8"/>
</p:tagLst>
</file>

<file path=ppt/tags/tag23.xml><?xml version="1.0" encoding="utf-8"?>
<p:tagLst xmlns:a="http://schemas.openxmlformats.org/drawingml/2006/main" xmlns:r="http://schemas.openxmlformats.org/officeDocument/2006/relationships" xmlns:p="http://schemas.openxmlformats.org/presentationml/2006/main">
  <p:tag name="TIMING" val="|0.4|4.4|3.1|4.8|5.3"/>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0.1|8.5"/>
</p:tagLst>
</file>

<file path=ppt/tags/tag5.xml><?xml version="1.0" encoding="utf-8"?>
<p:tagLst xmlns:a="http://schemas.openxmlformats.org/drawingml/2006/main" xmlns:r="http://schemas.openxmlformats.org/officeDocument/2006/relationships" xmlns:p="http://schemas.openxmlformats.org/presentationml/2006/main">
  <p:tag name="TIMING" val="|4.9|3.5"/>
</p:tagLst>
</file>

<file path=ppt/tags/tag6.xml><?xml version="1.0" encoding="utf-8"?>
<p:tagLst xmlns:a="http://schemas.openxmlformats.org/drawingml/2006/main" xmlns:r="http://schemas.openxmlformats.org/officeDocument/2006/relationships" xmlns:p="http://schemas.openxmlformats.org/presentationml/2006/main">
  <p:tag name="TIMING" val="|5.5"/>
</p:tagLst>
</file>

<file path=ppt/tags/tag7.xml><?xml version="1.0" encoding="utf-8"?>
<p:tagLst xmlns:a="http://schemas.openxmlformats.org/drawingml/2006/main" xmlns:r="http://schemas.openxmlformats.org/officeDocument/2006/relationships" xmlns:p="http://schemas.openxmlformats.org/presentationml/2006/main">
  <p:tag name="TIMING" val="|0.2|5.9|2.8|4.2|7"/>
</p:tagLst>
</file>

<file path=ppt/tags/tag8.xml><?xml version="1.0" encoding="utf-8"?>
<p:tagLst xmlns:a="http://schemas.openxmlformats.org/drawingml/2006/main" xmlns:r="http://schemas.openxmlformats.org/officeDocument/2006/relationships" xmlns:p="http://schemas.openxmlformats.org/presentationml/2006/main">
  <p:tag name="TIMING" val="|1.7|2.3|2.4|2.4|1.9"/>
</p:tagLst>
</file>

<file path=ppt/tags/tag9.xml><?xml version="1.0" encoding="utf-8"?>
<p:tagLst xmlns:a="http://schemas.openxmlformats.org/drawingml/2006/main" xmlns:r="http://schemas.openxmlformats.org/officeDocument/2006/relationships" xmlns:p="http://schemas.openxmlformats.org/presentationml/2006/main">
  <p:tag name="TIMING" val="|1.1|5.1|7.1|7.2"/>
</p:tagLst>
</file>

<file path=ppt/theme/theme1.xml><?xml version="1.0" encoding="utf-8"?>
<a:theme xmlns:a="http://schemas.openxmlformats.org/drawingml/2006/main" name="Pitchboo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TS010176928</Template>
  <TotalTime>1884</TotalTime>
  <Words>4472</Words>
  <Application>Microsoft Office PowerPoint</Application>
  <PresentationFormat>On-screen Show (4:3)</PresentationFormat>
  <Paragraphs>293</Paragraphs>
  <Slides>33</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Pitchbook</vt:lpstr>
      <vt:lpstr>Chart</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lpstr>GIS Modeling of Sand and Gravel Resource Potential</vt:lpstr>
    </vt:vector>
  </TitlesOfParts>
  <Company>MN Dept Of Natural Resources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mndnr</dc:creator>
  <cp:lastModifiedBy>kehanson</cp:lastModifiedBy>
  <cp:revision>324</cp:revision>
  <dcterms:created xsi:type="dcterms:W3CDTF">2010-11-09T16:36:51Z</dcterms:created>
  <dcterms:modified xsi:type="dcterms:W3CDTF">2011-10-08T22:37:34Z</dcterms:modified>
</cp:coreProperties>
</file>