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76" r:id="rId6"/>
    <p:sldId id="277" r:id="rId7"/>
    <p:sldId id="260" r:id="rId8"/>
    <p:sldId id="265" r:id="rId9"/>
    <p:sldId id="271" r:id="rId10"/>
    <p:sldId id="261" r:id="rId11"/>
    <p:sldId id="266" r:id="rId12"/>
    <p:sldId id="263" r:id="rId13"/>
    <p:sldId id="267" r:id="rId14"/>
    <p:sldId id="268" r:id="rId15"/>
    <p:sldId id="273" r:id="rId16"/>
    <p:sldId id="274" r:id="rId17"/>
    <p:sldId id="264" r:id="rId18"/>
    <p:sldId id="278" r:id="rId19"/>
    <p:sldId id="280" r:id="rId20"/>
    <p:sldId id="279"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am mousav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108C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88485" autoAdjust="0"/>
  </p:normalViewPr>
  <p:slideViewPr>
    <p:cSldViewPr>
      <p:cViewPr varScale="1">
        <p:scale>
          <a:sx n="62" d="100"/>
          <a:sy n="62" d="100"/>
        </p:scale>
        <p:origin x="-684" y="-90"/>
      </p:cViewPr>
      <p:guideLst>
        <p:guide orient="horz" pos="2160"/>
        <p:guide pos="2880"/>
      </p:guideLst>
    </p:cSldViewPr>
  </p:slideViewPr>
  <p:notesTextViewPr>
    <p:cViewPr>
      <p:scale>
        <a:sx n="100" d="100"/>
        <a:sy n="100" d="100"/>
      </p:scale>
      <p:origin x="0" y="0"/>
    </p:cViewPr>
  </p:notesTextViewPr>
  <p:notesViewPr>
    <p:cSldViewPr>
      <p:cViewPr varScale="1">
        <p:scale>
          <a:sx n="97" d="100"/>
          <a:sy n="97" d="100"/>
        </p:scale>
        <p:origin x="-2574" y="-114"/>
      </p:cViewPr>
      <p:guideLst>
        <p:guide orient="horz" pos="2880"/>
        <p:guide pos="216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D19CF8E-D2AB-4CD6-A8FF-C9691B64292B}" type="datetimeFigureOut">
              <a:rPr lang="en-US"/>
              <a:pPr>
                <a:defRPr/>
              </a:pPr>
              <a:t>10/9/2011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DDFA17D-6BF3-4794-B7FC-7D46FE89829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Major exploration target along Gulf Coast </a:t>
            </a:r>
          </a:p>
          <a:p>
            <a:pPr>
              <a:spcBef>
                <a:spcPct val="0"/>
              </a:spcBef>
            </a:pPr>
            <a:r>
              <a:rPr lang="en-US" smtClean="0"/>
              <a:t>exploration has targeted on-shelf highstand and transgressive systems tracts and lowstand prograding-wedge systems tracts with great success</a:t>
            </a:r>
          </a:p>
          <a:p>
            <a:pPr>
              <a:spcBef>
                <a:spcPct val="0"/>
              </a:spcBef>
            </a:pPr>
            <a:r>
              <a:rPr lang="en-US" smtClean="0"/>
              <a:t>Slope and basin-floor-fan sandstone reservoirs in the Frio lowstand growth-faulted subbasins are promising exploration targets</a:t>
            </a:r>
          </a:p>
          <a:p>
            <a:pPr>
              <a:spcBef>
                <a:spcPct val="0"/>
              </a:spcBef>
            </a:pPr>
            <a:r>
              <a:rPr lang="en-US" smtClean="0"/>
              <a:t>Distribution, thickness, and pathways of BFF and SF gravity-transported sediments are not well understood and are more complex than HST, TST and PW systems tracts </a:t>
            </a:r>
          </a:p>
          <a:p>
            <a:pPr>
              <a:spcBef>
                <a:spcPct val="0"/>
              </a:spcBef>
            </a:pPr>
            <a:r>
              <a:rPr lang="en-US" smtClean="0"/>
              <a:t>By the time of growth fault initiated movement, as evidenced by slope fans showing expansion and rollover into the landward growth fault</a:t>
            </a:r>
          </a:p>
          <a:p>
            <a:pPr>
              <a:spcBef>
                <a:spcPct val="0"/>
              </a:spcBef>
            </a:pPr>
            <a:endParaRPr lang="en-US" smtClean="0"/>
          </a:p>
          <a:p>
            <a:pPr>
              <a:spcBef>
                <a:spcPct val="0"/>
              </a:spcBef>
            </a:pPr>
            <a:r>
              <a:rPr lang="en-US" smtClean="0"/>
              <a:t>Rapid loading of coarser-grained sediments resulted in overpressure, subsequent slope failure, and creation of a sediment ridge resulting from fine-grained sediments that were plowed into a ridge, a process that has been observed in overpressured basins around the world</a:t>
            </a:r>
          </a:p>
          <a:p>
            <a:pPr>
              <a:spcBef>
                <a:spcPct val="0"/>
              </a:spcBef>
            </a:pPr>
            <a:r>
              <a:rPr lang="en-US" smtClean="0"/>
              <a:t>As the prograding-wedge system prograded over the slope fans during late lowstand time, sediment-ridge and growth-fault movement ceased </a:t>
            </a:r>
          </a:p>
          <a:p>
            <a:pPr>
              <a:spcBef>
                <a:spcPct val="0"/>
              </a:spcBef>
            </a:pPr>
            <a:r>
              <a:rPr lang="en-US" smtClean="0"/>
              <a:t>Transgressive and highstand systems tracts completed the subbasin deposition sequence</a:t>
            </a:r>
          </a:p>
          <a:p>
            <a:pPr>
              <a:spcBef>
                <a:spcPct val="0"/>
              </a:spcBef>
            </a:pPr>
            <a:r>
              <a:rPr lang="en-US" smtClean="0"/>
              <a:t>A new sequence initiated with the next sea-level lowstand</a:t>
            </a:r>
          </a:p>
          <a:p>
            <a:pPr>
              <a:spcBef>
                <a:spcPct val="0"/>
              </a:spcBef>
            </a:pPr>
            <a:r>
              <a:rPr lang="en-US" smtClean="0"/>
              <a:t>The sediment ridge by then was dewatered and solidified and created the next third-order shelf edge and slope </a:t>
            </a:r>
          </a:p>
          <a:p>
            <a:pPr>
              <a:spcBef>
                <a:spcPct val="0"/>
              </a:spcBef>
            </a:pPr>
            <a:endParaRPr lang="en-US" smtClean="0"/>
          </a:p>
          <a:p>
            <a:pPr>
              <a:spcBef>
                <a:spcPct val="0"/>
              </a:spcBef>
            </a:pPr>
            <a:endParaRPr lang="en-US"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FF45B4-7B56-4A6F-8E1E-22E24034BB42}"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what we see on seismic and the next slide shows what we see on logs.  Therefore, we want to stratigraphic forward model the genesis of these subbasins to investigate the timing of growth faulting and sedimentation.</a:t>
            </a:r>
          </a:p>
          <a:p>
            <a:pPr>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227578-A067-4B66-B19E-B1838390E346}"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434199-EF3E-4A58-96CB-E0D2BED5BE3E}"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marL="0" lvl="2">
              <a:spcBef>
                <a:spcPct val="0"/>
              </a:spcBef>
            </a:pPr>
            <a:r>
              <a:rPr lang="en-US" smtClean="0"/>
              <a:t>Subsidence has a number of components which two of those are principal: compactional subsidence and fault induced subsidence </a:t>
            </a:r>
          </a:p>
          <a:p>
            <a:pPr marL="0" lvl="1">
              <a:spcBef>
                <a:spcPct val="0"/>
              </a:spcBef>
            </a:pPr>
            <a:r>
              <a:rPr lang="en-US" smtClean="0"/>
              <a:t>Water discharge: The ability of the river to flow and transport sediment </a:t>
            </a:r>
          </a:p>
          <a:p>
            <a:pPr>
              <a:spcBef>
                <a:spcPct val="0"/>
              </a:spcBef>
            </a:pPr>
            <a:endParaRPr lang="en-US"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01EDF1-5A93-4084-B31C-801C83EB4F19}"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Transport efficiency tells how easily deposition and erosion take place. Higher coefficient means higher sediment transports</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4A3160-7A1C-4F1D-AC20-79752AC2F553}"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CE2979-D5C7-4F56-84A8-4241912D8630}"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Sea level: variations in the eustasy based on Brown et al. (2004) model and Brown and Loucks (2009) Frio sequences .</a:t>
            </a:r>
          </a:p>
          <a:p>
            <a:pPr marL="0" lvl="1">
              <a:spcBef>
                <a:spcPct val="0"/>
              </a:spcBef>
            </a:pPr>
            <a:r>
              <a:rPr lang="en-US" sz="2400" b="1" smtClean="0"/>
              <a:t>Prediction of the tectonic portion of the subsidence is very difficult to establish (Kolb and van Lopik, 1958) therefore we add constant subsidence (roughly) to the model increasing through time to make more accommodation space in the main depocenters</a:t>
            </a:r>
          </a:p>
          <a:p>
            <a:pPr>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541068-A7DF-43D8-9454-C0D17B96200A}"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A67C0C8-3493-46BD-81EF-C7AA9893ADBD}" type="datetimeFigureOut">
              <a:rPr lang="en-US"/>
              <a:pPr>
                <a:defRPr/>
              </a:pPr>
              <a:t>10/9/2011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9C6CA3-BD6D-4A5D-B071-F4F2EBDB779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5A23AA-5F0C-41DA-89DD-71E7CD92594E}" type="datetimeFigureOut">
              <a:rPr lang="en-US"/>
              <a:pPr>
                <a:defRPr/>
              </a:pPr>
              <a:t>10/9/2011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4FF38E-D113-4212-B270-6EE43B4B812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DC1DE5-27FA-4554-8219-2E92A6A313FE}" type="datetimeFigureOut">
              <a:rPr lang="en-US"/>
              <a:pPr>
                <a:defRPr/>
              </a:pPr>
              <a:t>10/9/2011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2A32EA-3EC3-487E-A377-2C110DE2042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38F6B7-51DF-4D46-9AC9-ABFA20EC7D7C}" type="datetimeFigureOut">
              <a:rPr lang="en-US"/>
              <a:pPr>
                <a:defRPr/>
              </a:pPr>
              <a:t>10/9/2011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0A1C96-2DA0-4698-AA75-BE9753D5DC8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D56722-A10B-4C17-B9E7-45F573828819}" type="datetimeFigureOut">
              <a:rPr lang="en-US"/>
              <a:pPr>
                <a:defRPr/>
              </a:pPr>
              <a:t>10/9/2011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101D67-4E60-46A5-8F68-9F5E15F1DA4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C122E38-AF96-4EC1-9257-6D08DAEDD849}" type="datetimeFigureOut">
              <a:rPr lang="en-US"/>
              <a:pPr>
                <a:defRPr/>
              </a:pPr>
              <a:t>10/9/2011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DCE438-374B-49F3-8951-923ACB41F2F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2D6CE34-F267-4D85-B583-CA553B44DCB8}" type="datetimeFigureOut">
              <a:rPr lang="en-US"/>
              <a:pPr>
                <a:defRPr/>
              </a:pPr>
              <a:t>10/9/2011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107D47A-1EE1-4EE4-94A3-20351B74D64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060FDF5-A483-46EF-8EF0-9D3003637645}" type="datetimeFigureOut">
              <a:rPr lang="en-US"/>
              <a:pPr>
                <a:defRPr/>
              </a:pPr>
              <a:t>10/9/2011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6512211-DA22-439D-8749-AE6DFA123CE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775400D-FABA-48C3-8905-562F41C9A291}" type="datetimeFigureOut">
              <a:rPr lang="en-US"/>
              <a:pPr>
                <a:defRPr/>
              </a:pPr>
              <a:t>10/9/2011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8EDF176-0880-42E2-9FA3-93F87D3D040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055B92-9F2E-49C3-B5D7-514A0D38D6F7}" type="datetimeFigureOut">
              <a:rPr lang="en-US"/>
              <a:pPr>
                <a:defRPr/>
              </a:pPr>
              <a:t>10/9/2011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2D47DD-E193-46EF-B9E9-8B3F48B76AC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21F0AA-C0A7-4FDE-AEA1-CC86BCACB756}" type="datetimeFigureOut">
              <a:rPr lang="en-US"/>
              <a:pPr>
                <a:defRPr/>
              </a:pPr>
              <a:t>10/9/2011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0635A7-8F3F-465E-9BA9-DC06CE40D5C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02060"/>
            </a:gs>
            <a:gs pos="70000">
              <a:srgbClr val="002060"/>
            </a:gs>
            <a:gs pos="88000">
              <a:srgbClr val="1108C2"/>
            </a:gs>
            <a:gs pos="100000">
              <a:srgbClr val="0070C0"/>
            </a:gs>
          </a:gsLst>
          <a:lin ang="5400000" scaled="1"/>
        </a:gradFill>
        <a:effectLst/>
      </p:bgPr>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B8A5178-9C42-45D6-AD14-BD223258FD7B}" type="datetimeFigureOut">
              <a:rPr lang="en-US"/>
              <a:pPr>
                <a:defRPr/>
              </a:pPr>
              <a:t>10/9/2011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0A1F601-7DAD-473D-A41C-4F300F8FC8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rgbClr val="FFFF00"/>
          </a:solidFill>
          <a:latin typeface="+mj-lt"/>
          <a:ea typeface="+mj-ea"/>
          <a:cs typeface="+mj-cs"/>
        </a:defRPr>
      </a:lvl1pPr>
      <a:lvl2pPr algn="ctr" rtl="0" fontAlgn="base">
        <a:spcBef>
          <a:spcPct val="0"/>
        </a:spcBef>
        <a:spcAft>
          <a:spcPct val="0"/>
        </a:spcAft>
        <a:defRPr sz="4400">
          <a:solidFill>
            <a:srgbClr val="FFFF00"/>
          </a:solidFill>
          <a:latin typeface="Calibri" pitchFamily="34" charset="0"/>
        </a:defRPr>
      </a:lvl2pPr>
      <a:lvl3pPr algn="ctr" rtl="0" fontAlgn="base">
        <a:spcBef>
          <a:spcPct val="0"/>
        </a:spcBef>
        <a:spcAft>
          <a:spcPct val="0"/>
        </a:spcAft>
        <a:defRPr sz="4400">
          <a:solidFill>
            <a:srgbClr val="FFFF00"/>
          </a:solidFill>
          <a:latin typeface="Calibri" pitchFamily="34" charset="0"/>
        </a:defRPr>
      </a:lvl3pPr>
      <a:lvl4pPr algn="ctr" rtl="0" fontAlgn="base">
        <a:spcBef>
          <a:spcPct val="0"/>
        </a:spcBef>
        <a:spcAft>
          <a:spcPct val="0"/>
        </a:spcAft>
        <a:defRPr sz="4400">
          <a:solidFill>
            <a:srgbClr val="FFFF00"/>
          </a:solidFill>
          <a:latin typeface="Calibri" pitchFamily="34" charset="0"/>
        </a:defRPr>
      </a:lvl4pPr>
      <a:lvl5pPr algn="ctr" rtl="0" fontAlgn="base">
        <a:spcBef>
          <a:spcPct val="0"/>
        </a:spcBef>
        <a:spcAft>
          <a:spcPct val="0"/>
        </a:spcAft>
        <a:defRPr sz="4400">
          <a:solidFill>
            <a:srgbClr val="FFFF00"/>
          </a:solidFill>
          <a:latin typeface="Calibri" pitchFamily="34" charset="0"/>
        </a:defRPr>
      </a:lvl5pPr>
      <a:lvl6pPr marL="457200" algn="ctr" rtl="0" fontAlgn="base">
        <a:spcBef>
          <a:spcPct val="0"/>
        </a:spcBef>
        <a:spcAft>
          <a:spcPct val="0"/>
        </a:spcAft>
        <a:defRPr sz="4400">
          <a:solidFill>
            <a:srgbClr val="FFFF00"/>
          </a:solidFill>
          <a:latin typeface="Calibri" pitchFamily="34" charset="0"/>
        </a:defRPr>
      </a:lvl6pPr>
      <a:lvl7pPr marL="914400" algn="ctr" rtl="0" fontAlgn="base">
        <a:spcBef>
          <a:spcPct val="0"/>
        </a:spcBef>
        <a:spcAft>
          <a:spcPct val="0"/>
        </a:spcAft>
        <a:defRPr sz="4400">
          <a:solidFill>
            <a:srgbClr val="FFFF00"/>
          </a:solidFill>
          <a:latin typeface="Calibri" pitchFamily="34" charset="0"/>
        </a:defRPr>
      </a:lvl7pPr>
      <a:lvl8pPr marL="1371600" algn="ctr" rtl="0" fontAlgn="base">
        <a:spcBef>
          <a:spcPct val="0"/>
        </a:spcBef>
        <a:spcAft>
          <a:spcPct val="0"/>
        </a:spcAft>
        <a:defRPr sz="4400">
          <a:solidFill>
            <a:srgbClr val="FFFF00"/>
          </a:solidFill>
          <a:latin typeface="Calibri" pitchFamily="34" charset="0"/>
        </a:defRPr>
      </a:lvl8pPr>
      <a:lvl9pPr marL="1828800" algn="ctr" rtl="0" fontAlgn="base">
        <a:spcBef>
          <a:spcPct val="0"/>
        </a:spcBef>
        <a:spcAft>
          <a:spcPct val="0"/>
        </a:spcAft>
        <a:defRPr sz="4400">
          <a:solidFill>
            <a:srgbClr val="FFFF00"/>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en-US" b="1" dirty="0" err="1"/>
              <a:t>Stratigraphic</a:t>
            </a:r>
            <a:r>
              <a:rPr lang="en-US" b="1" dirty="0"/>
              <a:t> forward modeling of a growth-faulted sub-basin, Frio Formation, Corpus Christi area, South Texas Gulf Coast</a:t>
            </a:r>
            <a:r>
              <a:rPr lang="en-US" dirty="0"/>
              <a:t/>
            </a:r>
            <a:br>
              <a:rPr lang="en-US" dirty="0"/>
            </a:br>
            <a:endParaRPr lang="en-US" dirty="0"/>
          </a:p>
        </p:txBody>
      </p:sp>
      <p:sp>
        <p:nvSpPr>
          <p:cNvPr id="3" name="Subtitle 2"/>
          <p:cNvSpPr>
            <a:spLocks noGrp="1"/>
          </p:cNvSpPr>
          <p:nvPr>
            <p:ph type="subTitle" idx="1"/>
          </p:nvPr>
        </p:nvSpPr>
        <p:spPr>
          <a:xfrm>
            <a:off x="609600" y="4267200"/>
            <a:ext cx="8001000" cy="1752600"/>
          </a:xfrm>
        </p:spPr>
        <p:txBody>
          <a:bodyPr rtlCol="0">
            <a:noAutofit/>
          </a:bodyPr>
          <a:lstStyle/>
          <a:p>
            <a:pPr fontAlgn="auto">
              <a:spcAft>
                <a:spcPts val="0"/>
              </a:spcAft>
              <a:buFont typeface="Arial" pitchFamily="34" charset="0"/>
              <a:buNone/>
              <a:defRPr/>
            </a:pPr>
            <a:r>
              <a:rPr lang="en-US" b="1" dirty="0" smtClean="0">
                <a:solidFill>
                  <a:schemeClr val="bg1"/>
                </a:solidFill>
                <a:effectLst>
                  <a:outerShdw blurRad="38100" dist="38100" dir="2700000" algn="tl">
                    <a:srgbClr val="000000">
                      <a:alpha val="43137"/>
                    </a:srgbClr>
                  </a:outerShdw>
                </a:effectLst>
              </a:rPr>
              <a:t>Maryam A. Mousavi, Ursula Hammes, Florence </a:t>
            </a:r>
            <a:r>
              <a:rPr lang="en-US" b="1" dirty="0" err="1" smtClean="0">
                <a:solidFill>
                  <a:schemeClr val="bg1"/>
                </a:solidFill>
                <a:effectLst>
                  <a:outerShdw blurRad="38100" dist="38100" dir="2700000" algn="tl">
                    <a:srgbClr val="000000">
                      <a:alpha val="43137"/>
                    </a:srgbClr>
                  </a:outerShdw>
                </a:effectLst>
              </a:rPr>
              <a:t>Bonnaffé</a:t>
            </a:r>
            <a:r>
              <a:rPr lang="en-US" b="1" dirty="0" smtClean="0">
                <a:solidFill>
                  <a:schemeClr val="bg1"/>
                </a:solidFill>
                <a:effectLst>
                  <a:outerShdw blurRad="38100" dist="38100" dir="2700000" algn="tl">
                    <a:srgbClr val="000000">
                      <a:alpha val="43137"/>
                    </a:srgbClr>
                  </a:outerShdw>
                </a:effectLst>
              </a:rPr>
              <a:t> and Didier </a:t>
            </a:r>
            <a:r>
              <a:rPr lang="en-US" b="1" dirty="0" err="1" smtClean="0">
                <a:solidFill>
                  <a:schemeClr val="bg1"/>
                </a:solidFill>
                <a:effectLst>
                  <a:outerShdw blurRad="38100" dist="38100" dir="2700000" algn="tl">
                    <a:srgbClr val="000000">
                      <a:alpha val="43137"/>
                    </a:srgbClr>
                  </a:outerShdw>
                </a:effectLst>
              </a:rPr>
              <a:t>Granjeon</a:t>
            </a:r>
            <a:endParaRPr lang="en-US" b="1" dirty="0" smtClean="0">
              <a:solidFill>
                <a:schemeClr val="bg1"/>
              </a:solidFill>
              <a:effectLst>
                <a:outerShdw blurRad="38100" dist="38100" dir="2700000" algn="tl">
                  <a:srgbClr val="000000">
                    <a:alpha val="43137"/>
                  </a:srgbClr>
                </a:outerShdw>
              </a:effectLst>
            </a:endParaRPr>
          </a:p>
          <a:p>
            <a:pPr fontAlgn="auto">
              <a:spcAft>
                <a:spcPts val="0"/>
              </a:spcAft>
              <a:buFont typeface="Arial" pitchFamily="34" charset="0"/>
              <a:buNone/>
              <a:defRPr/>
            </a:pPr>
            <a:r>
              <a:rPr lang="en-US" sz="2800" b="1" dirty="0" smtClean="0">
                <a:solidFill>
                  <a:schemeClr val="bg1"/>
                </a:solidFill>
                <a:effectLst>
                  <a:outerShdw blurRad="38100" dist="38100" dir="2700000" algn="tl">
                    <a:srgbClr val="000000">
                      <a:alpha val="43137"/>
                    </a:srgbClr>
                  </a:outerShdw>
                </a:effectLst>
              </a:rPr>
              <a:t>Bureau of Economic Geology, The University of Texas</a:t>
            </a:r>
          </a:p>
        </p:txBody>
      </p:sp>
      <p:pic>
        <p:nvPicPr>
          <p:cNvPr id="14339" name="Picture 26" descr="BEG_logo_x600wh"/>
          <p:cNvPicPr>
            <a:picLocks noChangeAspect="1" noChangeArrowheads="1"/>
          </p:cNvPicPr>
          <p:nvPr/>
        </p:nvPicPr>
        <p:blipFill>
          <a:blip r:embed="rId2" cstate="print"/>
          <a:srcRect/>
          <a:stretch>
            <a:fillRect/>
          </a:stretch>
        </p:blipFill>
        <p:spPr bwMode="auto">
          <a:xfrm>
            <a:off x="0" y="0"/>
            <a:ext cx="3563888" cy="1371600"/>
          </a:xfrm>
          <a:prstGeom prst="rect">
            <a:avLst/>
          </a:prstGeom>
          <a:noFill/>
          <a:ln w="9525">
            <a:noFill/>
            <a:miter lim="800000"/>
            <a:headEnd/>
            <a:tailEnd/>
          </a:ln>
        </p:spPr>
      </p:pic>
      <p:pic>
        <p:nvPicPr>
          <p:cNvPr id="14340" name="Picture 12" descr="STARR Banner (PRINT)"/>
          <p:cNvPicPr>
            <a:picLocks noChangeAspect="1" noChangeArrowheads="1"/>
          </p:cNvPicPr>
          <p:nvPr/>
        </p:nvPicPr>
        <p:blipFill>
          <a:blip r:embed="rId3" cstate="print"/>
          <a:srcRect/>
          <a:stretch>
            <a:fillRect/>
          </a:stretch>
        </p:blipFill>
        <p:spPr bwMode="auto">
          <a:xfrm>
            <a:off x="6499225" y="0"/>
            <a:ext cx="2644775" cy="9906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09600"/>
          </a:xfrm>
        </p:spPr>
        <p:txBody>
          <a:bodyPr rtlCol="0">
            <a:normAutofit fontScale="90000"/>
          </a:bodyPr>
          <a:lstStyle/>
          <a:p>
            <a:pPr fontAlgn="auto">
              <a:spcAft>
                <a:spcPts val="0"/>
              </a:spcAft>
              <a:defRPr/>
            </a:pPr>
            <a:r>
              <a:rPr lang="en-US" b="1" dirty="0" smtClean="0">
                <a:effectLst>
                  <a:outerShdw blurRad="38100" dist="38100" dir="2700000" algn="tl">
                    <a:srgbClr val="000000">
                      <a:alpha val="43137"/>
                    </a:srgbClr>
                  </a:outerShdw>
                </a:effectLst>
              </a:rPr>
              <a:t>2D </a:t>
            </a:r>
            <a:r>
              <a:rPr lang="en-US" b="1" dirty="0" err="1" smtClean="0">
                <a:effectLst>
                  <a:outerShdw blurRad="38100" dist="38100" dir="2700000" algn="tl">
                    <a:srgbClr val="000000">
                      <a:alpha val="43137"/>
                    </a:srgbClr>
                  </a:outerShdw>
                </a:effectLst>
              </a:rPr>
              <a:t>stratigraphic</a:t>
            </a:r>
            <a:r>
              <a:rPr lang="en-US" b="1" dirty="0" smtClean="0">
                <a:effectLst>
                  <a:outerShdw blurRad="38100" dist="38100" dir="2700000" algn="tl">
                    <a:srgbClr val="000000">
                      <a:alpha val="43137"/>
                    </a:srgbClr>
                  </a:outerShdw>
                </a:effectLst>
              </a:rPr>
              <a:t> forward modeling in Frio growth faulted </a:t>
            </a:r>
            <a:r>
              <a:rPr lang="en-US" b="1" dirty="0" err="1" smtClean="0">
                <a:effectLst>
                  <a:outerShdw blurRad="38100" dist="38100" dir="2700000" algn="tl">
                    <a:srgbClr val="000000">
                      <a:alpha val="43137"/>
                    </a:srgbClr>
                  </a:outerShdw>
                </a:effectLst>
              </a:rPr>
              <a:t>subbasins</a:t>
            </a:r>
            <a:endParaRPr lang="en-US" b="1" dirty="0">
              <a:effectLst>
                <a:outerShdw blurRad="38100" dist="38100" dir="2700000" algn="tl">
                  <a:srgbClr val="000000">
                    <a:alpha val="43137"/>
                  </a:srgbClr>
                </a:outerShdw>
              </a:effectLst>
            </a:endParaRPr>
          </a:p>
        </p:txBody>
      </p:sp>
      <p:sp>
        <p:nvSpPr>
          <p:cNvPr id="29698" name="Content Placeholder 2"/>
          <p:cNvSpPr>
            <a:spLocks noGrp="1"/>
          </p:cNvSpPr>
          <p:nvPr>
            <p:ph idx="1"/>
          </p:nvPr>
        </p:nvSpPr>
        <p:spPr>
          <a:xfrm>
            <a:off x="457200" y="1524000"/>
            <a:ext cx="8229600" cy="4602163"/>
          </a:xfrm>
        </p:spPr>
        <p:txBody>
          <a:bodyPr/>
          <a:lstStyle/>
          <a:p>
            <a:r>
              <a:rPr lang="en-US" sz="2400" smtClean="0"/>
              <a:t>2-D stratigraphic forward modeling of two adjacent sub-basins that are progressively younger in age in the dip direction .</a:t>
            </a:r>
          </a:p>
          <a:p>
            <a:r>
              <a:rPr lang="en-US" sz="2400" smtClean="0"/>
              <a:t>Purpose:</a:t>
            </a:r>
          </a:p>
          <a:p>
            <a:pPr lvl="1"/>
            <a:r>
              <a:rPr lang="en-US" sz="2400" smtClean="0"/>
              <a:t>To simulate the development of two adjacent subbasins and the structural and sedimentologic controls in concert with sea-level fluctuations. </a:t>
            </a:r>
          </a:p>
          <a:p>
            <a:pPr lvl="1"/>
            <a:r>
              <a:rPr lang="en-US" sz="2400" smtClean="0"/>
              <a:t>To test relationship of growth faults, influence of sea-level fluctuations, sedimentation, role of underlying shale and rise of sediment ridge</a:t>
            </a:r>
          </a:p>
          <a:p>
            <a:r>
              <a:rPr lang="en-US" sz="2400" smtClean="0"/>
              <a:t>The numerical study focused on lower Oligocene from 30.9 to 28.5 Ma separated into 2 simulation runs. </a:t>
            </a:r>
          </a:p>
          <a:p>
            <a:pPr lvl="1"/>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3"/>
          </a:xfrm>
        </p:spPr>
        <p:txBody>
          <a:bodyPr rtlCol="0">
            <a:normAutofit fontScale="90000"/>
          </a:bodyPr>
          <a:lstStyle/>
          <a:p>
            <a:pPr fontAlgn="auto">
              <a:spcAft>
                <a:spcPts val="0"/>
              </a:spcAft>
              <a:defRPr/>
            </a:pPr>
            <a:r>
              <a:rPr lang="en-US" b="1" dirty="0" smtClean="0">
                <a:effectLst>
                  <a:outerShdw blurRad="38100" dist="38100" dir="2700000" algn="tl">
                    <a:srgbClr val="000000">
                      <a:alpha val="43137"/>
                    </a:srgbClr>
                  </a:outerShdw>
                </a:effectLst>
              </a:rPr>
              <a:t>Input parameters to the model</a:t>
            </a:r>
            <a:endParaRPr lang="en-US"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143000"/>
            <a:ext cx="8305800" cy="5181600"/>
          </a:xfrm>
        </p:spPr>
        <p:txBody>
          <a:bodyPr rtlCol="0">
            <a:normAutofit fontScale="92500" lnSpcReduction="20000"/>
          </a:bodyPr>
          <a:lstStyle/>
          <a:p>
            <a:pPr fontAlgn="auto">
              <a:spcAft>
                <a:spcPts val="0"/>
              </a:spcAft>
              <a:buFont typeface="Arial" pitchFamily="34" charset="0"/>
              <a:buChar char="•"/>
              <a:defRPr/>
            </a:pPr>
            <a:r>
              <a:rPr lang="en-US" sz="2800" dirty="0" smtClean="0"/>
              <a:t>Initial bathymetry</a:t>
            </a:r>
          </a:p>
          <a:p>
            <a:pPr fontAlgn="auto">
              <a:spcAft>
                <a:spcPts val="0"/>
              </a:spcAft>
              <a:buFont typeface="Arial" pitchFamily="34" charset="0"/>
              <a:buChar char="•"/>
              <a:defRPr/>
            </a:pPr>
            <a:r>
              <a:rPr lang="en-US" sz="2800" dirty="0" smtClean="0"/>
              <a:t>2D model; 100 km in dip direction and 4 km in strike direction. However, each individual </a:t>
            </a:r>
            <a:r>
              <a:rPr lang="en-US" sz="2800" dirty="0" err="1" smtClean="0"/>
              <a:t>subbasin</a:t>
            </a:r>
            <a:r>
              <a:rPr lang="en-US" sz="2800" dirty="0" smtClean="0"/>
              <a:t> is only 10 km long. </a:t>
            </a:r>
          </a:p>
          <a:p>
            <a:pPr fontAlgn="auto">
              <a:spcAft>
                <a:spcPts val="0"/>
              </a:spcAft>
              <a:buFont typeface="Arial" pitchFamily="34" charset="0"/>
              <a:buChar char="•"/>
              <a:defRPr/>
            </a:pPr>
            <a:r>
              <a:rPr lang="en-US" sz="2800" dirty="0" smtClean="0"/>
              <a:t>Sand/shale </a:t>
            </a:r>
            <a:r>
              <a:rPr lang="en-US" sz="2800" dirty="0" err="1" smtClean="0"/>
              <a:t>lithology</a:t>
            </a:r>
            <a:r>
              <a:rPr lang="en-US" sz="2800" dirty="0" smtClean="0"/>
              <a:t> based on well logs</a:t>
            </a:r>
          </a:p>
          <a:p>
            <a:pPr lvl="1" fontAlgn="auto">
              <a:spcAft>
                <a:spcPts val="0"/>
              </a:spcAft>
              <a:buFont typeface="Arial" pitchFamily="34" charset="0"/>
              <a:buChar char="–"/>
              <a:defRPr/>
            </a:pPr>
            <a:r>
              <a:rPr lang="en-US" sz="2400" dirty="0" smtClean="0"/>
              <a:t>Sand mean grain size 0.5 mm </a:t>
            </a:r>
          </a:p>
          <a:p>
            <a:pPr lvl="1" fontAlgn="auto">
              <a:spcAft>
                <a:spcPts val="0"/>
              </a:spcAft>
              <a:buFont typeface="Arial" pitchFamily="34" charset="0"/>
              <a:buChar char="–"/>
              <a:defRPr/>
            </a:pPr>
            <a:r>
              <a:rPr lang="en-US" sz="2400" dirty="0" smtClean="0"/>
              <a:t>Shale mean grain size 0.002 mm</a:t>
            </a:r>
          </a:p>
          <a:p>
            <a:pPr fontAlgn="auto">
              <a:spcAft>
                <a:spcPts val="0"/>
              </a:spcAft>
              <a:buFont typeface="Arial" pitchFamily="34" charset="0"/>
              <a:buChar char="•"/>
              <a:defRPr/>
            </a:pPr>
            <a:r>
              <a:rPr lang="en-US" sz="2800" dirty="0" smtClean="0"/>
              <a:t>Sediment supply values from wire-line log data by estimating sand/shale ratios</a:t>
            </a:r>
          </a:p>
          <a:p>
            <a:pPr fontAlgn="auto">
              <a:spcAft>
                <a:spcPts val="0"/>
              </a:spcAft>
              <a:buFont typeface="Arial" pitchFamily="34" charset="0"/>
              <a:buChar char="•"/>
              <a:defRPr/>
            </a:pPr>
            <a:r>
              <a:rPr lang="en-US" sz="2800" dirty="0" smtClean="0">
                <a:latin typeface="Symbol" pitchFamily="18" charset="2"/>
              </a:rPr>
              <a:t>D</a:t>
            </a:r>
            <a:r>
              <a:rPr lang="en-US" sz="2800" dirty="0" smtClean="0"/>
              <a:t> Sea level modeled using 2.0 My period, 50 m amplitude sinusoid plus user-defined</a:t>
            </a:r>
          </a:p>
          <a:p>
            <a:pPr fontAlgn="auto">
              <a:spcAft>
                <a:spcPts val="0"/>
              </a:spcAft>
              <a:buFont typeface="Arial" pitchFamily="34" charset="0"/>
              <a:buChar char="•"/>
              <a:defRPr/>
            </a:pPr>
            <a:r>
              <a:rPr lang="en-US" sz="2800" dirty="0" smtClean="0"/>
              <a:t>Fault induced subsidence as a major subsidence</a:t>
            </a:r>
          </a:p>
          <a:p>
            <a:pPr fontAlgn="auto">
              <a:spcAft>
                <a:spcPts val="0"/>
              </a:spcAft>
              <a:buFont typeface="Arial" pitchFamily="34" charset="0"/>
              <a:buChar char="•"/>
              <a:defRPr/>
            </a:pPr>
            <a:r>
              <a:rPr lang="en-US" sz="2800" dirty="0" smtClean="0"/>
              <a:t>Low and high energy sediment transport </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3"/>
          </a:xfrm>
        </p:spPr>
        <p:txBody>
          <a:bodyPr rtlCol="0">
            <a:normAutofit fontScale="90000"/>
          </a:bodyPr>
          <a:lstStyle/>
          <a:p>
            <a:pPr fontAlgn="auto">
              <a:spcAft>
                <a:spcPts val="0"/>
              </a:spcAft>
              <a:defRPr/>
            </a:pPr>
            <a:r>
              <a:rPr lang="en-US" b="1" dirty="0" smtClean="0">
                <a:effectLst>
                  <a:outerShdw blurRad="38100" dist="38100" dir="2700000" algn="tl">
                    <a:srgbClr val="000000">
                      <a:alpha val="43137"/>
                    </a:srgbClr>
                  </a:outerShdw>
                </a:effectLst>
              </a:rPr>
              <a:t>Results (</a:t>
            </a:r>
            <a:r>
              <a:rPr lang="en-US" b="1" dirty="0" err="1" smtClean="0">
                <a:effectLst>
                  <a:outerShdw blurRad="38100" dist="38100" dir="2700000" algn="tl">
                    <a:srgbClr val="000000">
                      <a:alpha val="43137"/>
                    </a:srgbClr>
                  </a:outerShdw>
                </a:effectLst>
              </a:rPr>
              <a:t>Subbasin</a:t>
            </a:r>
            <a:r>
              <a:rPr lang="en-US" b="1" dirty="0" smtClean="0">
                <a:effectLst>
                  <a:outerShdw blurRad="38100" dist="38100" dir="2700000" algn="tl">
                    <a:srgbClr val="000000">
                      <a:alpha val="43137"/>
                    </a:srgbClr>
                  </a:outerShdw>
                </a:effectLst>
              </a:rPr>
              <a:t> 2: </a:t>
            </a:r>
            <a:r>
              <a:rPr lang="en-US" b="1" dirty="0" smtClean="0">
                <a:effectLst>
                  <a:outerShdw blurRad="38100" dist="38100" dir="2700000" algn="tl">
                    <a:srgbClr val="000000">
                      <a:alpha val="43137"/>
                    </a:srgbClr>
                  </a:outerShdw>
                </a:effectLst>
              </a:rPr>
              <a:t>30.7</a:t>
            </a:r>
            <a:r>
              <a:rPr lang="en-US" b="1" dirty="0" smtClean="0">
                <a:effectLst>
                  <a:outerShdw blurRad="38100" dist="38100" dir="2700000" algn="tl">
                    <a:srgbClr val="000000">
                      <a:alpha val="43137"/>
                    </a:srgbClr>
                  </a:outerShdw>
                </a:effectLst>
              </a:rPr>
              <a:t>-</a:t>
            </a:r>
            <a:r>
              <a:rPr lang="en-US" b="1" dirty="0" smtClean="0">
                <a:effectLst>
                  <a:outerShdw blurRad="38100" dist="38100" dir="2700000" algn="tl">
                    <a:srgbClr val="000000">
                      <a:alpha val="43137"/>
                    </a:srgbClr>
                  </a:outerShdw>
                </a:effectLst>
              </a:rPr>
              <a:t>29.5 </a:t>
            </a:r>
            <a:r>
              <a:rPr lang="en-US" b="1" dirty="0" smtClean="0">
                <a:effectLst>
                  <a:outerShdw blurRad="38100" dist="38100" dir="2700000" algn="tl">
                    <a:srgbClr val="000000">
                      <a:alpha val="43137"/>
                    </a:srgbClr>
                  </a:outerShdw>
                </a:effectLst>
              </a:rPr>
              <a:t>Ma)</a:t>
            </a:r>
            <a:endParaRPr lang="en-US" dirty="0"/>
          </a:p>
        </p:txBody>
      </p:sp>
      <p:pic>
        <p:nvPicPr>
          <p:cNvPr id="4" name="Picture 3" descr="Presentation6.tif"/>
          <p:cNvPicPr>
            <a:picLocks noChangeAspect="1"/>
          </p:cNvPicPr>
          <p:nvPr/>
        </p:nvPicPr>
        <p:blipFill>
          <a:blip r:embed="rId2" cstate="print"/>
          <a:stretch>
            <a:fillRect/>
          </a:stretch>
        </p:blipFill>
        <p:spPr>
          <a:xfrm>
            <a:off x="6264188" y="1905000"/>
            <a:ext cx="2856148" cy="2856148"/>
          </a:xfrm>
          <a:prstGeom prst="rect">
            <a:avLst/>
          </a:prstGeom>
        </p:spPr>
      </p:pic>
      <p:grpSp>
        <p:nvGrpSpPr>
          <p:cNvPr id="6" name="Group 5"/>
          <p:cNvGrpSpPr/>
          <p:nvPr/>
        </p:nvGrpSpPr>
        <p:grpSpPr>
          <a:xfrm>
            <a:off x="143508" y="909638"/>
            <a:ext cx="6084676" cy="5651710"/>
            <a:chOff x="609600" y="909638"/>
            <a:chExt cx="5638800" cy="5262562"/>
          </a:xfrm>
        </p:grpSpPr>
        <p:pic>
          <p:nvPicPr>
            <p:cNvPr id="34818" name="Picture 5" descr="Figure 7 Mousavi and Hammes QAd9589.png"/>
            <p:cNvPicPr>
              <a:picLocks noChangeAspect="1"/>
            </p:cNvPicPr>
            <p:nvPr/>
          </p:nvPicPr>
          <p:blipFill>
            <a:blip r:embed="rId3" cstate="print"/>
            <a:srcRect b="9203"/>
            <a:stretch>
              <a:fillRect/>
            </a:stretch>
          </p:blipFill>
          <p:spPr bwMode="auto">
            <a:xfrm>
              <a:off x="609600" y="909638"/>
              <a:ext cx="5638800" cy="5262562"/>
            </a:xfrm>
            <a:prstGeom prst="rect">
              <a:avLst/>
            </a:prstGeom>
            <a:noFill/>
            <a:ln w="9525">
              <a:noFill/>
              <a:miter lim="800000"/>
              <a:headEnd/>
              <a:tailEnd/>
            </a:ln>
          </p:spPr>
        </p:pic>
        <p:sp>
          <p:nvSpPr>
            <p:cNvPr id="5" name="Rectangle 4"/>
            <p:cNvSpPr/>
            <p:nvPr/>
          </p:nvSpPr>
          <p:spPr>
            <a:xfrm>
              <a:off x="990600" y="5985284"/>
              <a:ext cx="533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rtlCol="0">
            <a:normAutofit fontScale="90000"/>
          </a:bodyPr>
          <a:lstStyle/>
          <a:p>
            <a:pPr fontAlgn="auto">
              <a:spcAft>
                <a:spcPts val="0"/>
              </a:spcAft>
              <a:defRPr/>
            </a:pPr>
            <a:r>
              <a:rPr lang="en-US" b="1" dirty="0" smtClean="0">
                <a:effectLst>
                  <a:outerShdw blurRad="38100" dist="38100" dir="2700000" algn="tl">
                    <a:srgbClr val="000000">
                      <a:alpha val="43137"/>
                    </a:srgbClr>
                  </a:outerShdw>
                </a:effectLst>
              </a:rPr>
              <a:t>Results (</a:t>
            </a:r>
            <a:r>
              <a:rPr lang="en-US" b="1" dirty="0" err="1" smtClean="0">
                <a:effectLst>
                  <a:outerShdw blurRad="38100" dist="38100" dir="2700000" algn="tl">
                    <a:srgbClr val="000000">
                      <a:alpha val="43137"/>
                    </a:srgbClr>
                  </a:outerShdw>
                </a:effectLst>
              </a:rPr>
              <a:t>Subbasin</a:t>
            </a:r>
            <a:r>
              <a:rPr lang="en-US" b="1" dirty="0" smtClean="0">
                <a:effectLst>
                  <a:outerShdw blurRad="38100" dist="38100" dir="2700000" algn="tl">
                    <a:srgbClr val="000000">
                      <a:alpha val="43137"/>
                    </a:srgbClr>
                  </a:outerShdw>
                </a:effectLst>
              </a:rPr>
              <a:t> 3: </a:t>
            </a:r>
            <a:r>
              <a:rPr lang="en-US" b="1" dirty="0" smtClean="0">
                <a:effectLst>
                  <a:outerShdw blurRad="38100" dist="38100" dir="2700000" algn="tl">
                    <a:srgbClr val="000000">
                      <a:alpha val="43137"/>
                    </a:srgbClr>
                  </a:outerShdw>
                </a:effectLst>
              </a:rPr>
              <a:t>29.5</a:t>
            </a:r>
            <a:r>
              <a:rPr lang="en-US" b="1" dirty="0" smtClean="0">
                <a:effectLst>
                  <a:outerShdw blurRad="38100" dist="38100" dir="2700000" algn="tl">
                    <a:srgbClr val="000000">
                      <a:alpha val="43137"/>
                    </a:srgbClr>
                  </a:outerShdw>
                </a:effectLst>
              </a:rPr>
              <a:t> - </a:t>
            </a:r>
            <a:r>
              <a:rPr lang="en-US" b="1" dirty="0" smtClean="0">
                <a:effectLst>
                  <a:outerShdw blurRad="38100" dist="38100" dir="2700000" algn="tl">
                    <a:srgbClr val="000000">
                      <a:alpha val="43137"/>
                    </a:srgbClr>
                  </a:outerShdw>
                </a:effectLst>
              </a:rPr>
              <a:t>28.5 </a:t>
            </a:r>
            <a:r>
              <a:rPr lang="en-US" b="1" dirty="0" smtClean="0">
                <a:effectLst>
                  <a:outerShdw blurRad="38100" dist="38100" dir="2700000" algn="tl">
                    <a:srgbClr val="000000">
                      <a:alpha val="43137"/>
                    </a:srgbClr>
                  </a:outerShdw>
                </a:effectLst>
              </a:rPr>
              <a:t>Ma)</a:t>
            </a:r>
            <a:endParaRPr lang="en-US" dirty="0"/>
          </a:p>
        </p:txBody>
      </p:sp>
      <p:grpSp>
        <p:nvGrpSpPr>
          <p:cNvPr id="5" name="Group 4"/>
          <p:cNvGrpSpPr/>
          <p:nvPr/>
        </p:nvGrpSpPr>
        <p:grpSpPr>
          <a:xfrm>
            <a:off x="216334" y="692696"/>
            <a:ext cx="5111750" cy="6100762"/>
            <a:chOff x="914400" y="757238"/>
            <a:chExt cx="4197350" cy="5480074"/>
          </a:xfrm>
        </p:grpSpPr>
        <p:pic>
          <p:nvPicPr>
            <p:cNvPr id="35842" name="Picture 7" descr="Figure 8 Mousavi and Hammes QAd9591.png"/>
            <p:cNvPicPr>
              <a:picLocks noChangeAspect="1"/>
            </p:cNvPicPr>
            <p:nvPr/>
          </p:nvPicPr>
          <p:blipFill>
            <a:blip r:embed="rId2" cstate="print"/>
            <a:srcRect b="6904"/>
            <a:stretch>
              <a:fillRect/>
            </a:stretch>
          </p:blipFill>
          <p:spPr bwMode="auto">
            <a:xfrm>
              <a:off x="914400" y="757238"/>
              <a:ext cx="4197350" cy="5480074"/>
            </a:xfrm>
            <a:prstGeom prst="rect">
              <a:avLst/>
            </a:prstGeom>
            <a:noFill/>
            <a:ln w="9525">
              <a:noFill/>
              <a:miter lim="800000"/>
              <a:headEnd/>
              <a:tailEnd/>
            </a:ln>
          </p:spPr>
        </p:pic>
        <p:sp>
          <p:nvSpPr>
            <p:cNvPr id="4" name="Rectangle 3"/>
            <p:cNvSpPr/>
            <p:nvPr/>
          </p:nvSpPr>
          <p:spPr>
            <a:xfrm>
              <a:off x="1295636" y="6093296"/>
              <a:ext cx="468052" cy="108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Presentation6.tif"/>
          <p:cNvPicPr>
            <a:picLocks noChangeAspect="1"/>
          </p:cNvPicPr>
          <p:nvPr/>
        </p:nvPicPr>
        <p:blipFill>
          <a:blip r:embed="rId3" cstate="print"/>
          <a:stretch>
            <a:fillRect/>
          </a:stretch>
        </p:blipFill>
        <p:spPr>
          <a:xfrm>
            <a:off x="5868144" y="1952836"/>
            <a:ext cx="2856148" cy="285614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rtlCol="0">
            <a:normAutofit fontScale="90000"/>
          </a:bodyPr>
          <a:lstStyle/>
          <a:p>
            <a:pPr fontAlgn="auto">
              <a:spcAft>
                <a:spcPts val="0"/>
              </a:spcAft>
              <a:defRPr/>
            </a:pPr>
            <a:r>
              <a:rPr lang="en-US" dirty="0" smtClean="0"/>
              <a:t>Results</a:t>
            </a:r>
            <a:endParaRPr lang="en-US" dirty="0"/>
          </a:p>
        </p:txBody>
      </p:sp>
      <p:grpSp>
        <p:nvGrpSpPr>
          <p:cNvPr id="36866" name="Group 8"/>
          <p:cNvGrpSpPr>
            <a:grpSpLocks/>
          </p:cNvGrpSpPr>
          <p:nvPr/>
        </p:nvGrpSpPr>
        <p:grpSpPr bwMode="auto">
          <a:xfrm>
            <a:off x="0" y="914400"/>
            <a:ext cx="9144000" cy="5334000"/>
            <a:chOff x="304800" y="990600"/>
            <a:chExt cx="8686800" cy="4876800"/>
          </a:xfrm>
        </p:grpSpPr>
        <p:sp>
          <p:nvSpPr>
            <p:cNvPr id="8" name="Rectangle 7"/>
            <p:cNvSpPr/>
            <p:nvPr/>
          </p:nvSpPr>
          <p:spPr>
            <a:xfrm>
              <a:off x="304800" y="990600"/>
              <a:ext cx="8686800" cy="4876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6868" name="Picture 6" descr="Figure 10 Mousavi and Hammes QAd9592.png"/>
            <p:cNvPicPr>
              <a:picLocks noChangeAspect="1"/>
            </p:cNvPicPr>
            <p:nvPr/>
          </p:nvPicPr>
          <p:blipFill>
            <a:blip r:embed="rId2" cstate="print"/>
            <a:srcRect/>
            <a:stretch>
              <a:fillRect/>
            </a:stretch>
          </p:blipFill>
          <p:spPr bwMode="auto">
            <a:xfrm>
              <a:off x="456777" y="1066800"/>
              <a:ext cx="8363197" cy="48006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3"/>
          </a:xfrm>
        </p:spPr>
        <p:txBody>
          <a:bodyPr rtlCol="0">
            <a:normAutofit/>
          </a:bodyPr>
          <a:lstStyle/>
          <a:p>
            <a:pPr fontAlgn="auto">
              <a:spcAft>
                <a:spcPts val="0"/>
              </a:spcAft>
              <a:defRPr/>
            </a:pPr>
            <a:r>
              <a:rPr lang="en-US" sz="4000" b="1" dirty="0" smtClean="0">
                <a:effectLst>
                  <a:outerShdw blurRad="38100" dist="38100" dir="2700000" algn="tl">
                    <a:srgbClr val="000000">
                      <a:alpha val="43137"/>
                    </a:srgbClr>
                  </a:outerShdw>
                </a:effectLst>
              </a:rPr>
              <a:t>Result</a:t>
            </a:r>
            <a:endParaRPr lang="en-US" sz="4000" b="1" dirty="0">
              <a:effectLst>
                <a:outerShdw blurRad="38100" dist="38100" dir="2700000" algn="tl">
                  <a:srgbClr val="000000">
                    <a:alpha val="43137"/>
                  </a:srgbClr>
                </a:outerShdw>
              </a:effectLst>
            </a:endParaRPr>
          </a:p>
        </p:txBody>
      </p:sp>
      <p:sp>
        <p:nvSpPr>
          <p:cNvPr id="5" name="Rectangle 4"/>
          <p:cNvSpPr/>
          <p:nvPr/>
        </p:nvSpPr>
        <p:spPr>
          <a:xfrm>
            <a:off x="76200" y="1066800"/>
            <a:ext cx="8991600" cy="5562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7891" name="Picture 5" descr="Figure 9 Mousavi and Hammes QAd9595(a).png"/>
          <p:cNvPicPr>
            <a:picLocks noChangeAspect="1"/>
          </p:cNvPicPr>
          <p:nvPr/>
        </p:nvPicPr>
        <p:blipFill>
          <a:blip r:embed="rId2" cstate="print"/>
          <a:srcRect/>
          <a:stretch>
            <a:fillRect/>
          </a:stretch>
        </p:blipFill>
        <p:spPr bwMode="auto">
          <a:xfrm>
            <a:off x="225425" y="1143000"/>
            <a:ext cx="8689975" cy="5410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3"/>
          </a:xfrm>
        </p:spPr>
        <p:txBody>
          <a:bodyPr rtlCol="0">
            <a:normAutofit fontScale="90000"/>
          </a:bodyPr>
          <a:lstStyle/>
          <a:p>
            <a:pPr fontAlgn="auto">
              <a:spcAft>
                <a:spcPts val="0"/>
              </a:spcAft>
              <a:defRPr/>
            </a:pPr>
            <a:r>
              <a:rPr lang="en-US" b="1" dirty="0" smtClean="0">
                <a:effectLst>
                  <a:outerShdw blurRad="38100" dist="38100" dir="2700000" algn="tl">
                    <a:srgbClr val="000000">
                      <a:alpha val="43137"/>
                    </a:srgbClr>
                  </a:outerShdw>
                </a:effectLst>
              </a:rPr>
              <a:t>Result</a:t>
            </a:r>
            <a:endParaRPr lang="en-US" b="1" dirty="0">
              <a:effectLst>
                <a:outerShdw blurRad="38100" dist="38100" dir="2700000" algn="tl">
                  <a:srgbClr val="000000">
                    <a:alpha val="43137"/>
                  </a:srgbClr>
                </a:outerShdw>
              </a:effectLst>
            </a:endParaRPr>
          </a:p>
        </p:txBody>
      </p:sp>
      <p:sp>
        <p:nvSpPr>
          <p:cNvPr id="3" name="Rectangle 2"/>
          <p:cNvSpPr/>
          <p:nvPr/>
        </p:nvSpPr>
        <p:spPr>
          <a:xfrm>
            <a:off x="76200" y="838200"/>
            <a:ext cx="8991600" cy="57912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8915" name="Picture 3" descr="Figure 9 Mousavi and Hammes QAd9595(b).png"/>
          <p:cNvPicPr>
            <a:picLocks noChangeAspect="1"/>
          </p:cNvPicPr>
          <p:nvPr/>
        </p:nvPicPr>
        <p:blipFill>
          <a:blip r:embed="rId2" cstate="print"/>
          <a:srcRect/>
          <a:stretch>
            <a:fillRect/>
          </a:stretch>
        </p:blipFill>
        <p:spPr bwMode="auto">
          <a:xfrm>
            <a:off x="566738" y="858838"/>
            <a:ext cx="8010525" cy="561816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rtlCol="0">
            <a:normAutofit fontScale="90000"/>
          </a:bodyPr>
          <a:lstStyle/>
          <a:p>
            <a:pPr fontAlgn="auto">
              <a:spcAft>
                <a:spcPts val="0"/>
              </a:spcAft>
              <a:defRPr/>
            </a:pPr>
            <a:r>
              <a:rPr lang="en-US" b="1" dirty="0" smtClean="0">
                <a:effectLst>
                  <a:outerShdw blurRad="38100" dist="38100" dir="2700000" algn="tl">
                    <a:srgbClr val="000000">
                      <a:alpha val="43137"/>
                    </a:srgbClr>
                  </a:outerShdw>
                </a:effectLst>
              </a:rPr>
              <a:t>Conclusion</a:t>
            </a:r>
            <a:endParaRPr lang="en-US" b="1" dirty="0">
              <a:effectLst>
                <a:outerShdw blurRad="38100" dist="38100" dir="2700000" algn="tl">
                  <a:srgbClr val="000000">
                    <a:alpha val="43137"/>
                  </a:srgbClr>
                </a:outerShdw>
              </a:effectLst>
            </a:endParaRPr>
          </a:p>
        </p:txBody>
      </p:sp>
      <p:sp>
        <p:nvSpPr>
          <p:cNvPr id="39938" name="Content Placeholder 2"/>
          <p:cNvSpPr>
            <a:spLocks noGrp="1"/>
          </p:cNvSpPr>
          <p:nvPr>
            <p:ph idx="1"/>
          </p:nvPr>
        </p:nvSpPr>
        <p:spPr>
          <a:xfrm>
            <a:off x="457200" y="990600"/>
            <a:ext cx="8229600" cy="5059363"/>
          </a:xfrm>
        </p:spPr>
        <p:txBody>
          <a:bodyPr/>
          <a:lstStyle/>
          <a:p>
            <a:r>
              <a:rPr lang="en-US" smtClean="0"/>
              <a:t>2D stratigraphic forward model using Dionisos</a:t>
            </a:r>
            <a:r>
              <a:rPr lang="en-US" baseline="30000" smtClean="0"/>
              <a:t>TM</a:t>
            </a:r>
            <a:r>
              <a:rPr lang="en-US" smtClean="0"/>
              <a:t> software was constructed of two growth-faulted subbasins in the South Texas Gulf coast area.</a:t>
            </a:r>
          </a:p>
          <a:p>
            <a:r>
              <a:rPr lang="en-US" smtClean="0"/>
              <a:t>Model predicted sediment geometry, sediment types, and timing of growth faulting in Frio subbasins.</a:t>
            </a:r>
          </a:p>
          <a:p>
            <a:r>
              <a:rPr lang="en-US" smtClean="0"/>
              <a:t>Input parameters derived from available data from local wire-line logs and seismic.</a:t>
            </a:r>
          </a:p>
          <a:p>
            <a:r>
              <a:rPr lang="en-US" smtClean="0"/>
              <a:t>Result was compared to 2D cross section with actual data</a:t>
            </a:r>
          </a:p>
          <a:p>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rtlCol="0">
            <a:normAutofit fontScale="90000"/>
          </a:bodyPr>
          <a:lstStyle/>
          <a:p>
            <a:pPr fontAlgn="auto">
              <a:spcAft>
                <a:spcPts val="0"/>
              </a:spcAft>
              <a:defRPr/>
            </a:pPr>
            <a:r>
              <a:rPr lang="en-US" b="1" dirty="0" smtClean="0">
                <a:effectLst>
                  <a:outerShdw blurRad="38100" dist="38100" dir="2700000" algn="tl">
                    <a:srgbClr val="000000">
                      <a:alpha val="43137"/>
                    </a:srgbClr>
                  </a:outerShdw>
                </a:effectLst>
              </a:rPr>
              <a:t>Conclusion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66800"/>
            <a:ext cx="8229600" cy="5059363"/>
          </a:xfrm>
        </p:spPr>
        <p:txBody>
          <a:bodyPr rtlCol="0">
            <a:normAutofit lnSpcReduction="10000"/>
          </a:bodyPr>
          <a:lstStyle/>
          <a:p>
            <a:pPr fontAlgn="auto">
              <a:spcAft>
                <a:spcPts val="0"/>
              </a:spcAft>
              <a:buFont typeface="Arial" pitchFamily="34" charset="0"/>
              <a:buChar char="•"/>
              <a:defRPr/>
            </a:pPr>
            <a:r>
              <a:rPr lang="en-US" dirty="0" smtClean="0"/>
              <a:t>Defines the relationship of growth faults, influence of sea-level fluctuations, sedimentation rates, role of underlying shale and rise of sediment ridge</a:t>
            </a:r>
          </a:p>
          <a:p>
            <a:pPr fontAlgn="auto">
              <a:spcAft>
                <a:spcPts val="0"/>
              </a:spcAft>
              <a:buFont typeface="Arial" pitchFamily="34" charset="0"/>
              <a:buChar char="•"/>
              <a:defRPr/>
            </a:pPr>
            <a:r>
              <a:rPr lang="en-US" dirty="0" err="1" smtClean="0"/>
              <a:t>Stratigraphic</a:t>
            </a:r>
            <a:r>
              <a:rPr lang="en-US" dirty="0" smtClean="0"/>
              <a:t> forward modeling facilitates prediction of </a:t>
            </a:r>
            <a:r>
              <a:rPr lang="en-US" dirty="0" err="1" smtClean="0"/>
              <a:t>stratigraphic</a:t>
            </a:r>
            <a:r>
              <a:rPr lang="en-US" dirty="0" smtClean="0"/>
              <a:t> sequences, </a:t>
            </a:r>
            <a:r>
              <a:rPr lang="en-US" dirty="0" err="1" smtClean="0"/>
              <a:t>lithology</a:t>
            </a:r>
            <a:r>
              <a:rPr lang="en-US" dirty="0" smtClean="0"/>
              <a:t>, </a:t>
            </a:r>
            <a:r>
              <a:rPr lang="en-US" dirty="0" err="1" smtClean="0"/>
              <a:t>syn</a:t>
            </a:r>
            <a:r>
              <a:rPr lang="en-US" dirty="0" smtClean="0"/>
              <a:t>-sedimentary tectonics, and distribution of deeply buried </a:t>
            </a:r>
            <a:r>
              <a:rPr lang="en-US" dirty="0" err="1" smtClean="0"/>
              <a:t>lowstand</a:t>
            </a:r>
            <a:r>
              <a:rPr lang="en-US" dirty="0" smtClean="0"/>
              <a:t> reservoir systems and traps.</a:t>
            </a:r>
          </a:p>
          <a:p>
            <a:pPr fontAlgn="auto">
              <a:spcAft>
                <a:spcPts val="0"/>
              </a:spcAft>
              <a:buFont typeface="Arial" pitchFamily="34" charset="0"/>
              <a:buChar char="•"/>
              <a:defRPr/>
            </a:pPr>
            <a:r>
              <a:rPr lang="en-US" dirty="0" smtClean="0"/>
              <a:t>Next step: 3D model.</a:t>
            </a:r>
          </a:p>
          <a:p>
            <a:pPr fontAlgn="auto">
              <a:spcAft>
                <a:spcPts val="0"/>
              </a:spcAft>
              <a:buFont typeface="Arial" pitchFamily="34" charset="0"/>
              <a:buChar char="•"/>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32" y="2708920"/>
            <a:ext cx="8229600" cy="1143000"/>
          </a:xfrm>
        </p:spPr>
        <p:txBody>
          <a:bodyPr/>
          <a:lstStyle/>
          <a:p>
            <a:r>
              <a:rPr lang="en-US" b="1" dirty="0" smtClean="0"/>
              <a:t>Thank you</a:t>
            </a:r>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rtlCol="0">
            <a:normAutofit fontScale="90000"/>
          </a:bodyPr>
          <a:lstStyle/>
          <a:p>
            <a:pPr fontAlgn="auto">
              <a:spcAft>
                <a:spcPts val="0"/>
              </a:spcAft>
              <a:defRPr/>
            </a:pPr>
            <a:r>
              <a:rPr lang="en-US" b="1" dirty="0" smtClean="0">
                <a:effectLst>
                  <a:outerShdw blurRad="38100" dist="38100" dir="2700000" algn="tl">
                    <a:srgbClr val="000000">
                      <a:alpha val="43137"/>
                    </a:srgbClr>
                  </a:outerShdw>
                </a:effectLst>
              </a:rPr>
              <a:t>Outline</a:t>
            </a:r>
            <a:endParaRPr lang="en-US" b="1" dirty="0">
              <a:effectLst>
                <a:outerShdw blurRad="38100" dist="38100" dir="2700000" algn="tl">
                  <a:srgbClr val="000000">
                    <a:alpha val="43137"/>
                  </a:srgbClr>
                </a:outerShdw>
              </a:effectLst>
            </a:endParaRPr>
          </a:p>
        </p:txBody>
      </p:sp>
      <p:sp>
        <p:nvSpPr>
          <p:cNvPr id="15362" name="Content Placeholder 2"/>
          <p:cNvSpPr>
            <a:spLocks noGrp="1"/>
          </p:cNvSpPr>
          <p:nvPr>
            <p:ph idx="1"/>
          </p:nvPr>
        </p:nvSpPr>
        <p:spPr>
          <a:xfrm>
            <a:off x="457200" y="1371600"/>
            <a:ext cx="8229600" cy="4754563"/>
          </a:xfrm>
        </p:spPr>
        <p:txBody>
          <a:bodyPr/>
          <a:lstStyle/>
          <a:p>
            <a:r>
              <a:rPr lang="en-US" smtClean="0"/>
              <a:t>Background and study area</a:t>
            </a:r>
          </a:p>
          <a:p>
            <a:r>
              <a:rPr lang="en-US" smtClean="0"/>
              <a:t>Modeling perspective</a:t>
            </a:r>
          </a:p>
          <a:p>
            <a:r>
              <a:rPr lang="en-US" smtClean="0"/>
              <a:t>2D stratigraphic forward modeling in Frio growth faulted subbasins</a:t>
            </a:r>
          </a:p>
          <a:p>
            <a:r>
              <a:rPr lang="en-US" smtClean="0"/>
              <a:t>Input parameters</a:t>
            </a:r>
          </a:p>
          <a:p>
            <a:r>
              <a:rPr lang="en-US" smtClean="0"/>
              <a:t>Results</a:t>
            </a:r>
          </a:p>
          <a:p>
            <a:r>
              <a:rPr lang="en-US" smtClean="0"/>
              <a:t>Conclusion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3"/>
          </a:xfrm>
        </p:spPr>
        <p:txBody>
          <a:bodyPr rtlCol="0">
            <a:normAutofit fontScale="90000"/>
          </a:bodyPr>
          <a:lstStyle/>
          <a:p>
            <a:pPr fontAlgn="auto">
              <a:spcAft>
                <a:spcPts val="0"/>
              </a:spcAft>
              <a:defRPr/>
            </a:pPr>
            <a:r>
              <a:rPr lang="en-US" dirty="0" smtClean="0"/>
              <a:t>Input parameters to the model </a:t>
            </a:r>
            <a:r>
              <a:rPr lang="en-US" sz="3100" i="1" dirty="0" smtClean="0"/>
              <a:t>cont</a:t>
            </a:r>
            <a:r>
              <a:rPr lang="en-US" dirty="0" smtClean="0"/>
              <a:t>.</a:t>
            </a:r>
            <a:endParaRPr lang="en-US" dirty="0"/>
          </a:p>
        </p:txBody>
      </p:sp>
      <p:sp>
        <p:nvSpPr>
          <p:cNvPr id="5" name="Content Placeholder 4"/>
          <p:cNvSpPr>
            <a:spLocks noGrp="1"/>
          </p:cNvSpPr>
          <p:nvPr>
            <p:ph idx="1"/>
          </p:nvPr>
        </p:nvSpPr>
        <p:spPr>
          <a:xfrm>
            <a:off x="457200" y="1143000"/>
            <a:ext cx="8305800" cy="5181600"/>
          </a:xfrm>
        </p:spPr>
        <p:txBody>
          <a:bodyPr rtlCol="0">
            <a:normAutofit fontScale="92500" lnSpcReduction="20000"/>
          </a:bodyPr>
          <a:lstStyle/>
          <a:p>
            <a:pPr fontAlgn="auto">
              <a:spcAft>
                <a:spcPts val="0"/>
              </a:spcAft>
              <a:buFont typeface="Arial" pitchFamily="34" charset="0"/>
              <a:buChar char="•"/>
              <a:defRPr/>
            </a:pPr>
            <a:r>
              <a:rPr lang="en-US" dirty="0" smtClean="0"/>
              <a:t>Oscillations of sea level are modeled using 2.0 My period, 50 m amplitude sinusoid plus some user-defined variation in the </a:t>
            </a:r>
            <a:r>
              <a:rPr lang="en-US" dirty="0" err="1" smtClean="0"/>
              <a:t>eustasy</a:t>
            </a:r>
            <a:r>
              <a:rPr lang="en-US" dirty="0" smtClean="0"/>
              <a:t> based on Brown et al. (2004) model and Brown and Loucks (2009) Frio sequences </a:t>
            </a:r>
          </a:p>
          <a:p>
            <a:pPr fontAlgn="auto">
              <a:spcAft>
                <a:spcPts val="0"/>
              </a:spcAft>
              <a:buFont typeface="Arial" pitchFamily="34" charset="0"/>
              <a:buChar char="•"/>
              <a:defRPr/>
            </a:pPr>
            <a:r>
              <a:rPr lang="en-US" dirty="0" smtClean="0"/>
              <a:t>Fault induced subsidence as a major subsidence</a:t>
            </a:r>
          </a:p>
          <a:p>
            <a:pPr lvl="1" fontAlgn="auto">
              <a:spcAft>
                <a:spcPts val="0"/>
              </a:spcAft>
              <a:buFont typeface="Arial" pitchFamily="34" charset="0"/>
              <a:buChar char="–"/>
              <a:defRPr/>
            </a:pPr>
            <a:r>
              <a:rPr lang="en-US" dirty="0" smtClean="0"/>
              <a:t>Prediction of the tectonic portion of the subsidence is very difficult to establish (Kolb and van </a:t>
            </a:r>
            <a:r>
              <a:rPr lang="en-US" dirty="0" err="1" smtClean="0"/>
              <a:t>Lopik</a:t>
            </a:r>
            <a:r>
              <a:rPr lang="en-US" dirty="0" smtClean="0"/>
              <a:t>, 1958) therefore we add constant subsidence (roughly) to the model increasing through time to make more accommodation space in the main </a:t>
            </a:r>
            <a:r>
              <a:rPr lang="en-US" dirty="0" err="1" smtClean="0"/>
              <a:t>depocenters</a:t>
            </a:r>
            <a:endParaRPr lang="en-US" dirty="0" smtClean="0"/>
          </a:p>
          <a:p>
            <a:pPr fontAlgn="auto">
              <a:spcAft>
                <a:spcPts val="0"/>
              </a:spcAft>
              <a:buFont typeface="Arial" pitchFamily="34" charset="0"/>
              <a:buChar char="•"/>
              <a:defRPr/>
            </a:pPr>
            <a:r>
              <a:rPr lang="en-US" dirty="0" smtClean="0"/>
              <a:t>We used both low and high energy sediment transport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rtlCol="0">
            <a:noAutofit/>
          </a:bodyPr>
          <a:lstStyle/>
          <a:p>
            <a:pPr fontAlgn="auto">
              <a:spcAft>
                <a:spcPts val="0"/>
              </a:spcAft>
              <a:defRPr/>
            </a:pPr>
            <a:r>
              <a:rPr lang="en-US" sz="4000" b="1" dirty="0" smtClean="0">
                <a:effectLst>
                  <a:outerShdw blurRad="38100" dist="38100" dir="2700000" algn="tl">
                    <a:srgbClr val="000000">
                      <a:alpha val="43137"/>
                    </a:srgbClr>
                  </a:outerShdw>
                </a:effectLst>
                <a:ea typeface="Verdana" pitchFamily="34" charset="0"/>
                <a:cs typeface="Verdana" pitchFamily="34" charset="0"/>
              </a:rPr>
              <a:t>Study area</a:t>
            </a:r>
            <a:endParaRPr lang="en-US" sz="4000" b="1" dirty="0">
              <a:effectLst>
                <a:outerShdw blurRad="38100" dist="38100" dir="2700000" algn="tl">
                  <a:srgbClr val="000000">
                    <a:alpha val="43137"/>
                  </a:srgbClr>
                </a:outerShdw>
              </a:effectLst>
              <a:ea typeface="Verdana" pitchFamily="34" charset="0"/>
              <a:cs typeface="Verdana" pitchFamily="34" charset="0"/>
            </a:endParaRPr>
          </a:p>
        </p:txBody>
      </p:sp>
      <p:pic>
        <p:nvPicPr>
          <p:cNvPr id="16386" name="Content Placeholder 5" descr="Fig 1 copy.eps"/>
          <p:cNvPicPr>
            <a:picLocks noGrp="1" noChangeAspect="1"/>
          </p:cNvPicPr>
          <p:nvPr>
            <p:ph idx="1"/>
          </p:nvPr>
        </p:nvPicPr>
        <p:blipFill>
          <a:blip r:embed="rId2" cstate="print"/>
          <a:srcRect/>
          <a:stretch>
            <a:fillRect/>
          </a:stretch>
        </p:blipFill>
        <p:spPr>
          <a:xfrm>
            <a:off x="2743200" y="523875"/>
            <a:ext cx="6299200" cy="6334125"/>
          </a:xfrm>
        </p:spPr>
      </p:pic>
      <p:sp>
        <p:nvSpPr>
          <p:cNvPr id="16387" name="TextBox 3"/>
          <p:cNvSpPr txBox="1">
            <a:spLocks noChangeArrowheads="1"/>
          </p:cNvSpPr>
          <p:nvPr/>
        </p:nvSpPr>
        <p:spPr bwMode="auto">
          <a:xfrm>
            <a:off x="304800" y="2819400"/>
            <a:ext cx="2743200" cy="2678113"/>
          </a:xfrm>
          <a:prstGeom prst="rect">
            <a:avLst/>
          </a:prstGeom>
          <a:noFill/>
          <a:ln w="9525">
            <a:noFill/>
            <a:miter lim="800000"/>
            <a:headEnd/>
            <a:tailEnd/>
          </a:ln>
        </p:spPr>
        <p:txBody>
          <a:bodyPr>
            <a:spAutoFit/>
          </a:bodyPr>
          <a:lstStyle/>
          <a:p>
            <a:pPr>
              <a:buFont typeface="Arial" charset="0"/>
              <a:buChar char="•"/>
            </a:pPr>
            <a:r>
              <a:rPr lang="en-US" sz="2800">
                <a:solidFill>
                  <a:schemeClr val="bg1"/>
                </a:solidFill>
                <a:latin typeface="Calibri" pitchFamily="34" charset="0"/>
              </a:rPr>
              <a:t>Corpus Christi area </a:t>
            </a:r>
          </a:p>
          <a:p>
            <a:pPr>
              <a:buFont typeface="Arial" charset="0"/>
              <a:buChar char="•"/>
            </a:pPr>
            <a:r>
              <a:rPr lang="en-US" sz="2800">
                <a:solidFill>
                  <a:schemeClr val="bg1"/>
                </a:solidFill>
                <a:latin typeface="Calibri" pitchFamily="34" charset="0"/>
              </a:rPr>
              <a:t>Six sub-basins were defined by Brown et al., 2004 </a:t>
            </a:r>
          </a:p>
        </p:txBody>
      </p:sp>
      <p:sp>
        <p:nvSpPr>
          <p:cNvPr id="5" name="Rectangle 4"/>
          <p:cNvSpPr/>
          <p:nvPr/>
        </p:nvSpPr>
        <p:spPr>
          <a:xfrm>
            <a:off x="6553200" y="2743200"/>
            <a:ext cx="2514600" cy="923925"/>
          </a:xfrm>
          <a:prstGeom prst="rect">
            <a:avLst/>
          </a:prstGeom>
        </p:spPr>
        <p:txBody>
          <a:bodyPr>
            <a:spAutoFit/>
          </a:bodyPr>
          <a:lstStyle/>
          <a:p>
            <a:pPr fontAlgn="auto">
              <a:spcBef>
                <a:spcPts val="0"/>
              </a:spcBef>
              <a:spcAft>
                <a:spcPts val="0"/>
              </a:spcAft>
              <a:defRPr/>
            </a:pPr>
            <a:r>
              <a:rPr lang="en-US" b="1" spc="150" dirty="0">
                <a:ln w="11430"/>
                <a:effectLst>
                  <a:outerShdw blurRad="25400" algn="tl" rotWithShape="0">
                    <a:srgbClr val="000000">
                      <a:alpha val="43000"/>
                    </a:srgbClr>
                  </a:outerShdw>
                </a:effectLst>
                <a:latin typeface="+mn-lt"/>
                <a:cs typeface="+mn-cs"/>
              </a:rPr>
              <a:t>Testing Brown et al. (2004) </a:t>
            </a:r>
            <a:br>
              <a:rPr lang="en-US" b="1" spc="150" dirty="0">
                <a:ln w="11430"/>
                <a:effectLst>
                  <a:outerShdw blurRad="25400" algn="tl" rotWithShape="0">
                    <a:srgbClr val="000000">
                      <a:alpha val="43000"/>
                    </a:srgbClr>
                  </a:outerShdw>
                </a:effectLst>
                <a:latin typeface="+mn-lt"/>
                <a:cs typeface="+mn-cs"/>
              </a:rPr>
            </a:br>
            <a:r>
              <a:rPr lang="en-US" b="1" spc="150" dirty="0" err="1">
                <a:ln w="11430"/>
                <a:effectLst>
                  <a:outerShdw blurRad="25400" algn="tl" rotWithShape="0">
                    <a:srgbClr val="000000">
                      <a:alpha val="43000"/>
                    </a:srgbClr>
                  </a:outerShdw>
                </a:effectLst>
                <a:latin typeface="+mn-lt"/>
                <a:cs typeface="+mn-cs"/>
              </a:rPr>
              <a:t>Subbasin</a:t>
            </a:r>
            <a:r>
              <a:rPr lang="en-US" b="1" spc="150" dirty="0">
                <a:ln w="11430"/>
                <a:effectLst>
                  <a:outerShdw blurRad="25400" algn="tl" rotWithShape="0">
                    <a:srgbClr val="000000">
                      <a:alpha val="43000"/>
                    </a:srgbClr>
                  </a:outerShdw>
                </a:effectLst>
                <a:latin typeface="+mn-lt"/>
                <a:cs typeface="+mn-cs"/>
              </a:rPr>
              <a:t> Model</a:t>
            </a:r>
            <a:endParaRPr lang="en-US" dirty="0">
              <a:latin typeface="+mn-lt"/>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457200"/>
          </a:xfrm>
        </p:spPr>
        <p:txBody>
          <a:bodyPr rtlCol="0">
            <a:noAutofit/>
          </a:bodyPr>
          <a:lstStyle/>
          <a:p>
            <a:pPr fontAlgn="auto">
              <a:spcAft>
                <a:spcPts val="0"/>
              </a:spcAft>
              <a:defRPr/>
            </a:pPr>
            <a:r>
              <a:rPr lang="en-US" sz="4000" b="1" dirty="0" smtClean="0">
                <a:effectLst>
                  <a:outerShdw blurRad="38100" dist="38100" dir="2700000" algn="tl">
                    <a:srgbClr val="000000">
                      <a:alpha val="43137"/>
                    </a:srgbClr>
                  </a:outerShdw>
                </a:effectLst>
              </a:rPr>
              <a:t>Background</a:t>
            </a:r>
            <a:endParaRPr lang="en-US" sz="4000" b="1" dirty="0">
              <a:effectLst>
                <a:outerShdw blurRad="38100" dist="38100" dir="2700000" algn="tl">
                  <a:srgbClr val="000000">
                    <a:alpha val="43137"/>
                  </a:srgbClr>
                </a:outerShdw>
              </a:effectLst>
            </a:endParaRPr>
          </a:p>
        </p:txBody>
      </p:sp>
      <p:sp>
        <p:nvSpPr>
          <p:cNvPr id="17410" name="Content Placeholder 2"/>
          <p:cNvSpPr>
            <a:spLocks noGrp="1"/>
          </p:cNvSpPr>
          <p:nvPr>
            <p:ph idx="1"/>
          </p:nvPr>
        </p:nvSpPr>
        <p:spPr>
          <a:xfrm>
            <a:off x="533400" y="838200"/>
            <a:ext cx="8229600" cy="3048000"/>
          </a:xfrm>
        </p:spPr>
        <p:txBody>
          <a:bodyPr/>
          <a:lstStyle/>
          <a:p>
            <a:r>
              <a:rPr lang="en-US" sz="2200" smtClean="0"/>
              <a:t>Brown et al. (2004) model: Frio subbasin stratigraphy composed of lowstand (slope and basin-floor fans, prograding wedge), transgressive, and highstand sediments.</a:t>
            </a:r>
          </a:p>
          <a:p>
            <a:r>
              <a:rPr lang="en-US" sz="2200" smtClean="0"/>
              <a:t>Subbasins becoming progressively younger basinward.</a:t>
            </a:r>
          </a:p>
          <a:p>
            <a:r>
              <a:rPr lang="en-US" sz="2200" smtClean="0"/>
              <a:t>Growth faults important in generating roll over and creating traps.</a:t>
            </a:r>
          </a:p>
          <a:p>
            <a:r>
              <a:rPr lang="en-US" sz="2200" smtClean="0"/>
              <a:t>Distribution, thickness, pathways of BFF and SF gravity-transported sediments, and timing of sedimentation/ faulting  not well known.</a:t>
            </a:r>
          </a:p>
        </p:txBody>
      </p:sp>
      <p:pic>
        <p:nvPicPr>
          <p:cNvPr id="17411" name="Picture 3"/>
          <p:cNvPicPr>
            <a:picLocks noChangeAspect="1" noChangeArrowheads="1"/>
          </p:cNvPicPr>
          <p:nvPr/>
        </p:nvPicPr>
        <p:blipFill>
          <a:blip r:embed="rId3" cstate="print"/>
          <a:srcRect/>
          <a:stretch>
            <a:fillRect/>
          </a:stretch>
        </p:blipFill>
        <p:spPr bwMode="auto">
          <a:xfrm>
            <a:off x="76200" y="3611563"/>
            <a:ext cx="8839200" cy="3246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28600" y="381000"/>
            <a:ext cx="8229600" cy="1139825"/>
          </a:xfrm>
          <a:prstGeom prst="rect">
            <a:avLst/>
          </a:prstGeom>
          <a:noFill/>
          <a:ln w="9525">
            <a:noFill/>
            <a:miter lim="800000"/>
            <a:headEnd/>
            <a:tailEnd/>
          </a:ln>
          <a:effectLst/>
        </p:spPr>
        <p:txBody>
          <a:bodyPr anchor="ctr" anchorCtr="1"/>
          <a:lstStyle/>
          <a:p>
            <a:pPr algn="ctr" fontAlgn="auto">
              <a:spcBef>
                <a:spcPts val="0"/>
              </a:spcBef>
              <a:spcAft>
                <a:spcPts val="0"/>
              </a:spcAft>
              <a:defRPr/>
            </a:pPr>
            <a:r>
              <a:rPr lang="en-US" sz="4000" b="1" dirty="0">
                <a:solidFill>
                  <a:srgbClr val="FFFF00"/>
                </a:solidFill>
                <a:effectLst>
                  <a:outerShdw blurRad="38100" dist="38100" dir="2700000" algn="tl">
                    <a:srgbClr val="000000"/>
                  </a:outerShdw>
                </a:effectLst>
                <a:latin typeface="+mj-lt"/>
                <a:cs typeface="+mn-cs"/>
              </a:rPr>
              <a:t>Frio 3</a:t>
            </a:r>
            <a:r>
              <a:rPr lang="en-US" sz="4000" b="1" baseline="30000" dirty="0">
                <a:solidFill>
                  <a:srgbClr val="FFFF00"/>
                </a:solidFill>
                <a:effectLst>
                  <a:outerShdw blurRad="38100" dist="38100" dir="2700000" algn="tl">
                    <a:srgbClr val="000000"/>
                  </a:outerShdw>
                </a:effectLst>
                <a:latin typeface="+mj-lt"/>
                <a:cs typeface="+mn-cs"/>
              </a:rPr>
              <a:t>rd</a:t>
            </a:r>
            <a:r>
              <a:rPr lang="en-US" sz="4000" b="1" dirty="0">
                <a:solidFill>
                  <a:srgbClr val="FFFF00"/>
                </a:solidFill>
                <a:effectLst>
                  <a:outerShdw blurRad="38100" dist="38100" dir="2700000" algn="tl">
                    <a:srgbClr val="000000"/>
                  </a:outerShdw>
                </a:effectLst>
                <a:latin typeface="+mj-lt"/>
                <a:cs typeface="+mn-cs"/>
              </a:rPr>
              <a:t>-Order </a:t>
            </a:r>
            <a:r>
              <a:rPr lang="en-US" sz="4000" b="1" dirty="0" err="1">
                <a:solidFill>
                  <a:srgbClr val="FFFF00"/>
                </a:solidFill>
                <a:effectLst>
                  <a:outerShdw blurRad="38100" dist="38100" dir="2700000" algn="tl">
                    <a:srgbClr val="000000"/>
                  </a:outerShdw>
                </a:effectLst>
                <a:latin typeface="+mj-lt"/>
                <a:cs typeface="+mn-cs"/>
              </a:rPr>
              <a:t>Subbasins</a:t>
            </a:r>
            <a:endParaRPr lang="en-US" sz="4000" b="1" dirty="0">
              <a:solidFill>
                <a:srgbClr val="FFFF00"/>
              </a:solidFill>
              <a:effectLst>
                <a:outerShdw blurRad="38100" dist="38100" dir="2700000" algn="tl">
                  <a:srgbClr val="000000"/>
                </a:outerShdw>
              </a:effectLst>
              <a:latin typeface="+mj-lt"/>
              <a:cs typeface="+mn-cs"/>
            </a:endParaRPr>
          </a:p>
          <a:p>
            <a:pPr algn="ctr" fontAlgn="auto">
              <a:spcBef>
                <a:spcPts val="0"/>
              </a:spcBef>
              <a:spcAft>
                <a:spcPts val="0"/>
              </a:spcAft>
              <a:defRPr/>
            </a:pPr>
            <a:r>
              <a:rPr lang="en-US" sz="4000" b="1" dirty="0">
                <a:solidFill>
                  <a:srgbClr val="FFFF00"/>
                </a:solidFill>
                <a:effectLst>
                  <a:outerShdw blurRad="38100" dist="38100" dir="2700000" algn="tl">
                    <a:srgbClr val="000000"/>
                  </a:outerShdw>
                </a:effectLst>
                <a:latin typeface="+mj-lt"/>
                <a:cs typeface="+mn-cs"/>
              </a:rPr>
              <a:t>3D seismic line</a:t>
            </a:r>
          </a:p>
        </p:txBody>
      </p:sp>
      <p:grpSp>
        <p:nvGrpSpPr>
          <p:cNvPr id="19458" name="Group 4"/>
          <p:cNvGrpSpPr>
            <a:grpSpLocks/>
          </p:cNvGrpSpPr>
          <p:nvPr/>
        </p:nvGrpSpPr>
        <p:grpSpPr bwMode="auto">
          <a:xfrm>
            <a:off x="-76200" y="2286000"/>
            <a:ext cx="9144000" cy="4381500"/>
            <a:chOff x="123825" y="1636713"/>
            <a:chExt cx="8855075" cy="4002087"/>
          </a:xfrm>
        </p:grpSpPr>
        <p:pic>
          <p:nvPicPr>
            <p:cNvPr id="19459" name="Picture 6" descr="ScreenShot126"/>
            <p:cNvPicPr>
              <a:picLocks noChangeAspect="1" noChangeArrowheads="1"/>
            </p:cNvPicPr>
            <p:nvPr/>
          </p:nvPicPr>
          <p:blipFill>
            <a:blip r:embed="rId3" cstate="print"/>
            <a:srcRect l="5522" t="24928" r="19388" b="18997"/>
            <a:stretch>
              <a:fillRect/>
            </a:stretch>
          </p:blipFill>
          <p:spPr bwMode="auto">
            <a:xfrm>
              <a:off x="123825" y="1636713"/>
              <a:ext cx="8855075" cy="3975100"/>
            </a:xfrm>
            <a:prstGeom prst="rect">
              <a:avLst/>
            </a:prstGeom>
            <a:noFill/>
            <a:ln w="9525">
              <a:noFill/>
              <a:miter lim="800000"/>
              <a:headEnd/>
              <a:tailEnd/>
            </a:ln>
          </p:spPr>
        </p:pic>
        <p:sp>
          <p:nvSpPr>
            <p:cNvPr id="19460" name="Freeform 7"/>
            <p:cNvSpPr>
              <a:spLocks/>
            </p:cNvSpPr>
            <p:nvPr/>
          </p:nvSpPr>
          <p:spPr bwMode="auto">
            <a:xfrm>
              <a:off x="1308100" y="1892300"/>
              <a:ext cx="4864100" cy="3009900"/>
            </a:xfrm>
            <a:custGeom>
              <a:avLst/>
              <a:gdLst>
                <a:gd name="T0" fmla="*/ 0 w 3064"/>
                <a:gd name="T1" fmla="*/ 0 h 1896"/>
                <a:gd name="T2" fmla="*/ 248 w 3064"/>
                <a:gd name="T3" fmla="*/ 456 h 1896"/>
                <a:gd name="T4" fmla="*/ 752 w 3064"/>
                <a:gd name="T5" fmla="*/ 872 h 1896"/>
                <a:gd name="T6" fmla="*/ 1656 w 3064"/>
                <a:gd name="T7" fmla="*/ 1368 h 1896"/>
                <a:gd name="T8" fmla="*/ 2176 w 3064"/>
                <a:gd name="T9" fmla="*/ 1648 h 1896"/>
                <a:gd name="T10" fmla="*/ 2584 w 3064"/>
                <a:gd name="T11" fmla="*/ 1848 h 1896"/>
                <a:gd name="T12" fmla="*/ 3064 w 3064"/>
                <a:gd name="T13" fmla="*/ 1896 h 1896"/>
                <a:gd name="T14" fmla="*/ 0 60000 65536"/>
                <a:gd name="T15" fmla="*/ 0 60000 65536"/>
                <a:gd name="T16" fmla="*/ 0 60000 65536"/>
                <a:gd name="T17" fmla="*/ 0 60000 65536"/>
                <a:gd name="T18" fmla="*/ 0 60000 65536"/>
                <a:gd name="T19" fmla="*/ 0 60000 65536"/>
                <a:gd name="T20" fmla="*/ 0 60000 65536"/>
                <a:gd name="T21" fmla="*/ 0 w 3064"/>
                <a:gd name="T22" fmla="*/ 0 h 1896"/>
                <a:gd name="T23" fmla="*/ 3064 w 3064"/>
                <a:gd name="T24" fmla="*/ 1896 h 18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64" h="1896">
                  <a:moveTo>
                    <a:pt x="0" y="0"/>
                  </a:moveTo>
                  <a:cubicBezTo>
                    <a:pt x="61" y="155"/>
                    <a:pt x="123" y="311"/>
                    <a:pt x="248" y="456"/>
                  </a:cubicBezTo>
                  <a:cubicBezTo>
                    <a:pt x="373" y="601"/>
                    <a:pt x="517" y="720"/>
                    <a:pt x="752" y="872"/>
                  </a:cubicBezTo>
                  <a:cubicBezTo>
                    <a:pt x="987" y="1024"/>
                    <a:pt x="1419" y="1239"/>
                    <a:pt x="1656" y="1368"/>
                  </a:cubicBezTo>
                  <a:cubicBezTo>
                    <a:pt x="1893" y="1497"/>
                    <a:pt x="2021" y="1568"/>
                    <a:pt x="2176" y="1648"/>
                  </a:cubicBezTo>
                  <a:cubicBezTo>
                    <a:pt x="2331" y="1728"/>
                    <a:pt x="2436" y="1807"/>
                    <a:pt x="2584" y="1848"/>
                  </a:cubicBezTo>
                  <a:cubicBezTo>
                    <a:pt x="2732" y="1889"/>
                    <a:pt x="2898" y="1892"/>
                    <a:pt x="3064" y="1896"/>
                  </a:cubicBezTo>
                </a:path>
              </a:pathLst>
            </a:custGeom>
            <a:noFill/>
            <a:ln w="57150" cmpd="sng">
              <a:solidFill>
                <a:srgbClr val="0000FF"/>
              </a:solidFill>
              <a:round/>
              <a:headEnd/>
              <a:tailEnd/>
            </a:ln>
          </p:spPr>
          <p:txBody>
            <a:bodyPr/>
            <a:lstStyle/>
            <a:p>
              <a:endParaRPr lang="en-US"/>
            </a:p>
          </p:txBody>
        </p:sp>
        <p:sp>
          <p:nvSpPr>
            <p:cNvPr id="19461" name="Line 9"/>
            <p:cNvSpPr>
              <a:spLocks noChangeShapeType="1"/>
            </p:cNvSpPr>
            <p:nvPr/>
          </p:nvSpPr>
          <p:spPr bwMode="auto">
            <a:xfrm flipH="1">
              <a:off x="1866900" y="1803400"/>
              <a:ext cx="381000" cy="965200"/>
            </a:xfrm>
            <a:prstGeom prst="line">
              <a:avLst/>
            </a:prstGeom>
            <a:noFill/>
            <a:ln w="28575">
              <a:solidFill>
                <a:schemeClr val="tx1"/>
              </a:solidFill>
              <a:round/>
              <a:headEnd/>
              <a:tailEnd/>
            </a:ln>
          </p:spPr>
          <p:txBody>
            <a:bodyPr/>
            <a:lstStyle/>
            <a:p>
              <a:endParaRPr lang="en-US"/>
            </a:p>
          </p:txBody>
        </p:sp>
        <p:sp>
          <p:nvSpPr>
            <p:cNvPr id="19462" name="Line 10"/>
            <p:cNvSpPr>
              <a:spLocks noChangeShapeType="1"/>
            </p:cNvSpPr>
            <p:nvPr/>
          </p:nvSpPr>
          <p:spPr bwMode="auto">
            <a:xfrm flipH="1">
              <a:off x="7124700" y="3225800"/>
              <a:ext cx="292100" cy="546100"/>
            </a:xfrm>
            <a:prstGeom prst="line">
              <a:avLst/>
            </a:prstGeom>
            <a:noFill/>
            <a:ln w="28575">
              <a:solidFill>
                <a:schemeClr val="tx1"/>
              </a:solidFill>
              <a:round/>
              <a:headEnd/>
              <a:tailEnd/>
            </a:ln>
          </p:spPr>
          <p:txBody>
            <a:bodyPr/>
            <a:lstStyle/>
            <a:p>
              <a:endParaRPr lang="en-US"/>
            </a:p>
          </p:txBody>
        </p:sp>
        <p:sp>
          <p:nvSpPr>
            <p:cNvPr id="19463" name="Freeform 11"/>
            <p:cNvSpPr>
              <a:spLocks/>
            </p:cNvSpPr>
            <p:nvPr/>
          </p:nvSpPr>
          <p:spPr bwMode="auto">
            <a:xfrm>
              <a:off x="2260600" y="4978400"/>
              <a:ext cx="114300" cy="17463"/>
            </a:xfrm>
            <a:custGeom>
              <a:avLst/>
              <a:gdLst>
                <a:gd name="T0" fmla="*/ 72 w 72"/>
                <a:gd name="T1" fmla="*/ 0 h 11"/>
                <a:gd name="T2" fmla="*/ 0 w 72"/>
                <a:gd name="T3" fmla="*/ 8 h 11"/>
                <a:gd name="T4" fmla="*/ 72 w 72"/>
                <a:gd name="T5" fmla="*/ 0 h 11"/>
                <a:gd name="T6" fmla="*/ 0 60000 65536"/>
                <a:gd name="T7" fmla="*/ 0 60000 65536"/>
                <a:gd name="T8" fmla="*/ 0 60000 65536"/>
                <a:gd name="T9" fmla="*/ 0 w 72"/>
                <a:gd name="T10" fmla="*/ 0 h 11"/>
                <a:gd name="T11" fmla="*/ 72 w 72"/>
                <a:gd name="T12" fmla="*/ 11 h 11"/>
              </a:gdLst>
              <a:ahLst/>
              <a:cxnLst>
                <a:cxn ang="T6">
                  <a:pos x="T0" y="T1"/>
                </a:cxn>
                <a:cxn ang="T7">
                  <a:pos x="T2" y="T3"/>
                </a:cxn>
                <a:cxn ang="T8">
                  <a:pos x="T4" y="T5"/>
                </a:cxn>
              </a:cxnLst>
              <a:rect l="T9" t="T10" r="T11" b="T12"/>
              <a:pathLst>
                <a:path w="72" h="11">
                  <a:moveTo>
                    <a:pt x="72" y="0"/>
                  </a:moveTo>
                  <a:cubicBezTo>
                    <a:pt x="72" y="0"/>
                    <a:pt x="0" y="11"/>
                    <a:pt x="0" y="8"/>
                  </a:cubicBezTo>
                  <a:cubicBezTo>
                    <a:pt x="0" y="5"/>
                    <a:pt x="72" y="0"/>
                    <a:pt x="72" y="0"/>
                  </a:cubicBezTo>
                  <a:close/>
                </a:path>
              </a:pathLst>
            </a:custGeom>
            <a:solidFill>
              <a:schemeClr val="accent1"/>
            </a:solidFill>
            <a:ln w="9525">
              <a:solidFill>
                <a:schemeClr val="tx1"/>
              </a:solidFill>
              <a:round/>
              <a:headEnd/>
              <a:tailEnd/>
            </a:ln>
          </p:spPr>
          <p:txBody>
            <a:bodyPr/>
            <a:lstStyle/>
            <a:p>
              <a:endParaRPr lang="en-US"/>
            </a:p>
          </p:txBody>
        </p:sp>
        <p:sp>
          <p:nvSpPr>
            <p:cNvPr id="19464" name="Freeform 12"/>
            <p:cNvSpPr>
              <a:spLocks/>
            </p:cNvSpPr>
            <p:nvPr/>
          </p:nvSpPr>
          <p:spPr bwMode="auto">
            <a:xfrm>
              <a:off x="596900" y="4894263"/>
              <a:ext cx="8318500" cy="244475"/>
            </a:xfrm>
            <a:custGeom>
              <a:avLst/>
              <a:gdLst>
                <a:gd name="T0" fmla="*/ 5240 w 5240"/>
                <a:gd name="T1" fmla="*/ 85 h 154"/>
                <a:gd name="T2" fmla="*/ 4592 w 5240"/>
                <a:gd name="T3" fmla="*/ 125 h 154"/>
                <a:gd name="T4" fmla="*/ 3864 w 5240"/>
                <a:gd name="T5" fmla="*/ 133 h 154"/>
                <a:gd name="T6" fmla="*/ 3056 w 5240"/>
                <a:gd name="T7" fmla="*/ 133 h 154"/>
                <a:gd name="T8" fmla="*/ 2496 w 5240"/>
                <a:gd name="T9" fmla="*/ 149 h 154"/>
                <a:gd name="T10" fmla="*/ 1904 w 5240"/>
                <a:gd name="T11" fmla="*/ 133 h 154"/>
                <a:gd name="T12" fmla="*/ 1528 w 5240"/>
                <a:gd name="T13" fmla="*/ 21 h 154"/>
                <a:gd name="T14" fmla="*/ 1208 w 5240"/>
                <a:gd name="T15" fmla="*/ 21 h 154"/>
                <a:gd name="T16" fmla="*/ 848 w 5240"/>
                <a:gd name="T17" fmla="*/ 5 h 154"/>
                <a:gd name="T18" fmla="*/ 376 w 5240"/>
                <a:gd name="T19" fmla="*/ 5 h 154"/>
                <a:gd name="T20" fmla="*/ 0 w 5240"/>
                <a:gd name="T21" fmla="*/ 3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40"/>
                <a:gd name="T34" fmla="*/ 0 h 154"/>
                <a:gd name="T35" fmla="*/ 5240 w 5240"/>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40" h="154">
                  <a:moveTo>
                    <a:pt x="5240" y="85"/>
                  </a:moveTo>
                  <a:cubicBezTo>
                    <a:pt x="5030" y="101"/>
                    <a:pt x="4821" y="117"/>
                    <a:pt x="4592" y="125"/>
                  </a:cubicBezTo>
                  <a:cubicBezTo>
                    <a:pt x="4363" y="133"/>
                    <a:pt x="4120" y="132"/>
                    <a:pt x="3864" y="133"/>
                  </a:cubicBezTo>
                  <a:cubicBezTo>
                    <a:pt x="3608" y="134"/>
                    <a:pt x="3284" y="130"/>
                    <a:pt x="3056" y="133"/>
                  </a:cubicBezTo>
                  <a:cubicBezTo>
                    <a:pt x="2828" y="136"/>
                    <a:pt x="2688" y="149"/>
                    <a:pt x="2496" y="149"/>
                  </a:cubicBezTo>
                  <a:cubicBezTo>
                    <a:pt x="2304" y="149"/>
                    <a:pt x="2065" y="154"/>
                    <a:pt x="1904" y="133"/>
                  </a:cubicBezTo>
                  <a:cubicBezTo>
                    <a:pt x="1743" y="112"/>
                    <a:pt x="1644" y="40"/>
                    <a:pt x="1528" y="21"/>
                  </a:cubicBezTo>
                  <a:cubicBezTo>
                    <a:pt x="1412" y="2"/>
                    <a:pt x="1321" y="24"/>
                    <a:pt x="1208" y="21"/>
                  </a:cubicBezTo>
                  <a:cubicBezTo>
                    <a:pt x="1095" y="18"/>
                    <a:pt x="987" y="8"/>
                    <a:pt x="848" y="5"/>
                  </a:cubicBezTo>
                  <a:cubicBezTo>
                    <a:pt x="709" y="2"/>
                    <a:pt x="517" y="0"/>
                    <a:pt x="376" y="5"/>
                  </a:cubicBezTo>
                  <a:cubicBezTo>
                    <a:pt x="235" y="10"/>
                    <a:pt x="67" y="32"/>
                    <a:pt x="0" y="37"/>
                  </a:cubicBezTo>
                </a:path>
              </a:pathLst>
            </a:custGeom>
            <a:noFill/>
            <a:ln w="38100" cmpd="sng">
              <a:solidFill>
                <a:srgbClr val="CC00CC"/>
              </a:solidFill>
              <a:round/>
              <a:headEnd/>
              <a:tailEnd/>
            </a:ln>
          </p:spPr>
          <p:txBody>
            <a:bodyPr/>
            <a:lstStyle/>
            <a:p>
              <a:endParaRPr lang="en-US"/>
            </a:p>
          </p:txBody>
        </p:sp>
        <p:sp>
          <p:nvSpPr>
            <p:cNvPr id="19465" name="Freeform 13"/>
            <p:cNvSpPr>
              <a:spLocks/>
            </p:cNvSpPr>
            <p:nvPr/>
          </p:nvSpPr>
          <p:spPr bwMode="auto">
            <a:xfrm>
              <a:off x="342900" y="3895725"/>
              <a:ext cx="8623300" cy="1209675"/>
            </a:xfrm>
            <a:custGeom>
              <a:avLst/>
              <a:gdLst>
                <a:gd name="T0" fmla="*/ 204 w 5432"/>
                <a:gd name="T1" fmla="*/ 480 h 762"/>
                <a:gd name="T2" fmla="*/ 540 w 5432"/>
                <a:gd name="T3" fmla="*/ 426 h 762"/>
                <a:gd name="T4" fmla="*/ 720 w 5432"/>
                <a:gd name="T5" fmla="*/ 282 h 762"/>
                <a:gd name="T6" fmla="*/ 804 w 5432"/>
                <a:gd name="T7" fmla="*/ 168 h 762"/>
                <a:gd name="T8" fmla="*/ 990 w 5432"/>
                <a:gd name="T9" fmla="*/ 0 h 762"/>
                <a:gd name="T10" fmla="*/ 1170 w 5432"/>
                <a:gd name="T11" fmla="*/ 0 h 762"/>
                <a:gd name="T12" fmla="*/ 1440 w 5432"/>
                <a:gd name="T13" fmla="*/ 222 h 762"/>
                <a:gd name="T14" fmla="*/ 1650 w 5432"/>
                <a:gd name="T15" fmla="*/ 282 h 762"/>
                <a:gd name="T16" fmla="*/ 1956 w 5432"/>
                <a:gd name="T17" fmla="*/ 132 h 762"/>
                <a:gd name="T18" fmla="*/ 2238 w 5432"/>
                <a:gd name="T19" fmla="*/ 126 h 762"/>
                <a:gd name="T20" fmla="*/ 2442 w 5432"/>
                <a:gd name="T21" fmla="*/ 234 h 762"/>
                <a:gd name="T22" fmla="*/ 2520 w 5432"/>
                <a:gd name="T23" fmla="*/ 276 h 762"/>
                <a:gd name="T24" fmla="*/ 2920 w 5432"/>
                <a:gd name="T25" fmla="*/ 506 h 762"/>
                <a:gd name="T26" fmla="*/ 3336 w 5432"/>
                <a:gd name="T27" fmla="*/ 650 h 762"/>
                <a:gd name="T28" fmla="*/ 3688 w 5432"/>
                <a:gd name="T29" fmla="*/ 658 h 762"/>
                <a:gd name="T30" fmla="*/ 3240 w 5432"/>
                <a:gd name="T31" fmla="*/ 576 h 762"/>
                <a:gd name="T32" fmla="*/ 3330 w 5432"/>
                <a:gd name="T33" fmla="*/ 450 h 762"/>
                <a:gd name="T34" fmla="*/ 3576 w 5432"/>
                <a:gd name="T35" fmla="*/ 324 h 762"/>
                <a:gd name="T36" fmla="*/ 3786 w 5432"/>
                <a:gd name="T37" fmla="*/ 264 h 762"/>
                <a:gd name="T38" fmla="*/ 4050 w 5432"/>
                <a:gd name="T39" fmla="*/ 240 h 762"/>
                <a:gd name="T40" fmla="*/ 4248 w 5432"/>
                <a:gd name="T41" fmla="*/ 120 h 762"/>
                <a:gd name="T42" fmla="*/ 4494 w 5432"/>
                <a:gd name="T43" fmla="*/ 144 h 762"/>
                <a:gd name="T44" fmla="*/ 4938 w 5432"/>
                <a:gd name="T45" fmla="*/ 390 h 762"/>
                <a:gd name="T46" fmla="*/ 5432 w 5432"/>
                <a:gd name="T47" fmla="*/ 618 h 762"/>
                <a:gd name="T48" fmla="*/ 5376 w 5432"/>
                <a:gd name="T49" fmla="*/ 698 h 762"/>
                <a:gd name="T50" fmla="*/ 4792 w 5432"/>
                <a:gd name="T51" fmla="*/ 730 h 762"/>
                <a:gd name="T52" fmla="*/ 4016 w 5432"/>
                <a:gd name="T53" fmla="*/ 722 h 762"/>
                <a:gd name="T54" fmla="*/ 3424 w 5432"/>
                <a:gd name="T55" fmla="*/ 730 h 762"/>
                <a:gd name="T56" fmla="*/ 2800 w 5432"/>
                <a:gd name="T57" fmla="*/ 762 h 762"/>
                <a:gd name="T58" fmla="*/ 2112 w 5432"/>
                <a:gd name="T59" fmla="*/ 746 h 762"/>
                <a:gd name="T60" fmla="*/ 1888 w 5432"/>
                <a:gd name="T61" fmla="*/ 666 h 762"/>
                <a:gd name="T62" fmla="*/ 1576 w 5432"/>
                <a:gd name="T63" fmla="*/ 618 h 762"/>
                <a:gd name="T64" fmla="*/ 1120 w 5432"/>
                <a:gd name="T65" fmla="*/ 618 h 762"/>
                <a:gd name="T66" fmla="*/ 224 w 5432"/>
                <a:gd name="T67" fmla="*/ 610 h 762"/>
                <a:gd name="T68" fmla="*/ 0 w 5432"/>
                <a:gd name="T69" fmla="*/ 602 h 762"/>
                <a:gd name="T70" fmla="*/ 204 w 5432"/>
                <a:gd name="T71" fmla="*/ 480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432"/>
                <a:gd name="T109" fmla="*/ 0 h 762"/>
                <a:gd name="T110" fmla="*/ 5432 w 5432"/>
                <a:gd name="T111" fmla="*/ 762 h 76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432" h="762">
                  <a:moveTo>
                    <a:pt x="204" y="480"/>
                  </a:moveTo>
                  <a:lnTo>
                    <a:pt x="540" y="426"/>
                  </a:lnTo>
                  <a:lnTo>
                    <a:pt x="720" y="282"/>
                  </a:lnTo>
                  <a:lnTo>
                    <a:pt x="804" y="168"/>
                  </a:lnTo>
                  <a:lnTo>
                    <a:pt x="990" y="0"/>
                  </a:lnTo>
                  <a:lnTo>
                    <a:pt x="1170" y="0"/>
                  </a:lnTo>
                  <a:lnTo>
                    <a:pt x="1440" y="222"/>
                  </a:lnTo>
                  <a:lnTo>
                    <a:pt x="1650" y="282"/>
                  </a:lnTo>
                  <a:lnTo>
                    <a:pt x="1956" y="132"/>
                  </a:lnTo>
                  <a:lnTo>
                    <a:pt x="2238" y="126"/>
                  </a:lnTo>
                  <a:lnTo>
                    <a:pt x="2442" y="234"/>
                  </a:lnTo>
                  <a:lnTo>
                    <a:pt x="2520" y="276"/>
                  </a:lnTo>
                  <a:lnTo>
                    <a:pt x="2920" y="506"/>
                  </a:lnTo>
                  <a:lnTo>
                    <a:pt x="3336" y="650"/>
                  </a:lnTo>
                  <a:lnTo>
                    <a:pt x="3688" y="658"/>
                  </a:lnTo>
                  <a:lnTo>
                    <a:pt x="3240" y="576"/>
                  </a:lnTo>
                  <a:lnTo>
                    <a:pt x="3330" y="450"/>
                  </a:lnTo>
                  <a:lnTo>
                    <a:pt x="3576" y="324"/>
                  </a:lnTo>
                  <a:lnTo>
                    <a:pt x="3786" y="264"/>
                  </a:lnTo>
                  <a:lnTo>
                    <a:pt x="4050" y="240"/>
                  </a:lnTo>
                  <a:lnTo>
                    <a:pt x="4248" y="120"/>
                  </a:lnTo>
                  <a:lnTo>
                    <a:pt x="4494" y="144"/>
                  </a:lnTo>
                  <a:lnTo>
                    <a:pt x="4938" y="390"/>
                  </a:lnTo>
                  <a:lnTo>
                    <a:pt x="5432" y="618"/>
                  </a:lnTo>
                  <a:lnTo>
                    <a:pt x="5376" y="698"/>
                  </a:lnTo>
                  <a:lnTo>
                    <a:pt x="4792" y="730"/>
                  </a:lnTo>
                  <a:lnTo>
                    <a:pt x="4016" y="722"/>
                  </a:lnTo>
                  <a:lnTo>
                    <a:pt x="3424" y="730"/>
                  </a:lnTo>
                  <a:lnTo>
                    <a:pt x="2800" y="762"/>
                  </a:lnTo>
                  <a:lnTo>
                    <a:pt x="2112" y="746"/>
                  </a:lnTo>
                  <a:lnTo>
                    <a:pt x="1888" y="666"/>
                  </a:lnTo>
                  <a:lnTo>
                    <a:pt x="1576" y="618"/>
                  </a:lnTo>
                  <a:lnTo>
                    <a:pt x="1120" y="618"/>
                  </a:lnTo>
                  <a:lnTo>
                    <a:pt x="224" y="610"/>
                  </a:lnTo>
                  <a:lnTo>
                    <a:pt x="0" y="602"/>
                  </a:lnTo>
                  <a:lnTo>
                    <a:pt x="204" y="480"/>
                  </a:lnTo>
                  <a:close/>
                </a:path>
              </a:pathLst>
            </a:custGeom>
            <a:solidFill>
              <a:srgbClr val="663300">
                <a:alpha val="49019"/>
              </a:srgbClr>
            </a:solidFill>
            <a:ln w="9525">
              <a:noFill/>
              <a:round/>
              <a:headEnd/>
              <a:tailEnd/>
            </a:ln>
          </p:spPr>
          <p:txBody>
            <a:bodyPr/>
            <a:lstStyle/>
            <a:p>
              <a:endParaRPr lang="en-US"/>
            </a:p>
          </p:txBody>
        </p:sp>
        <p:grpSp>
          <p:nvGrpSpPr>
            <p:cNvPr id="19466" name="Group 14"/>
            <p:cNvGrpSpPr>
              <a:grpSpLocks/>
            </p:cNvGrpSpPr>
            <p:nvPr/>
          </p:nvGrpSpPr>
          <p:grpSpPr bwMode="auto">
            <a:xfrm>
              <a:off x="2409826" y="5294313"/>
              <a:ext cx="1011238" cy="344487"/>
              <a:chOff x="1518" y="3247"/>
              <a:chExt cx="637" cy="217"/>
            </a:xfrm>
          </p:grpSpPr>
          <p:sp>
            <p:nvSpPr>
              <p:cNvPr id="19487" name="Line 15"/>
              <p:cNvSpPr>
                <a:spLocks noChangeShapeType="1"/>
              </p:cNvSpPr>
              <p:nvPr/>
            </p:nvSpPr>
            <p:spPr bwMode="auto">
              <a:xfrm>
                <a:off x="1664" y="3464"/>
                <a:ext cx="368" cy="0"/>
              </a:xfrm>
              <a:prstGeom prst="line">
                <a:avLst/>
              </a:prstGeom>
              <a:noFill/>
              <a:ln w="38100">
                <a:solidFill>
                  <a:schemeClr val="tx1"/>
                </a:solidFill>
                <a:round/>
                <a:headEnd type="diamond" w="med" len="med"/>
                <a:tailEnd type="diamond" w="med" len="med"/>
              </a:ln>
            </p:spPr>
            <p:txBody>
              <a:bodyPr/>
              <a:lstStyle/>
              <a:p>
                <a:endParaRPr lang="en-US"/>
              </a:p>
            </p:txBody>
          </p:sp>
          <p:sp>
            <p:nvSpPr>
              <p:cNvPr id="19488" name="Text Box 16"/>
              <p:cNvSpPr txBox="1">
                <a:spLocks noChangeArrowheads="1"/>
              </p:cNvSpPr>
              <p:nvPr/>
            </p:nvSpPr>
            <p:spPr bwMode="auto">
              <a:xfrm>
                <a:off x="1518" y="3247"/>
                <a:ext cx="637" cy="213"/>
              </a:xfrm>
              <a:prstGeom prst="rect">
                <a:avLst/>
              </a:prstGeom>
              <a:noFill/>
              <a:ln w="9525">
                <a:noFill/>
                <a:miter lim="800000"/>
                <a:headEnd/>
                <a:tailEnd/>
              </a:ln>
            </p:spPr>
            <p:txBody>
              <a:bodyPr wrap="none">
                <a:spAutoFit/>
              </a:bodyPr>
              <a:lstStyle/>
              <a:p>
                <a:r>
                  <a:rPr lang="en-US" b="1">
                    <a:solidFill>
                      <a:srgbClr val="FFFF00"/>
                    </a:solidFill>
                  </a:rPr>
                  <a:t>5400 FT</a:t>
                </a:r>
              </a:p>
            </p:txBody>
          </p:sp>
        </p:grpSp>
        <p:grpSp>
          <p:nvGrpSpPr>
            <p:cNvPr id="19467" name="Group 17"/>
            <p:cNvGrpSpPr>
              <a:grpSpLocks/>
            </p:cNvGrpSpPr>
            <p:nvPr/>
          </p:nvGrpSpPr>
          <p:grpSpPr bwMode="auto">
            <a:xfrm>
              <a:off x="6677028" y="5294312"/>
              <a:ext cx="1011238" cy="338137"/>
              <a:chOff x="3598" y="3207"/>
              <a:chExt cx="637" cy="213"/>
            </a:xfrm>
          </p:grpSpPr>
          <p:sp>
            <p:nvSpPr>
              <p:cNvPr id="19485" name="Line 18"/>
              <p:cNvSpPr>
                <a:spLocks noChangeShapeType="1"/>
              </p:cNvSpPr>
              <p:nvPr/>
            </p:nvSpPr>
            <p:spPr bwMode="auto">
              <a:xfrm>
                <a:off x="3712" y="3416"/>
                <a:ext cx="368" cy="0"/>
              </a:xfrm>
              <a:prstGeom prst="line">
                <a:avLst/>
              </a:prstGeom>
              <a:noFill/>
              <a:ln w="38100">
                <a:solidFill>
                  <a:schemeClr val="tx1"/>
                </a:solidFill>
                <a:round/>
                <a:headEnd type="diamond" w="med" len="med"/>
                <a:tailEnd type="diamond" w="med" len="med"/>
              </a:ln>
            </p:spPr>
            <p:txBody>
              <a:bodyPr/>
              <a:lstStyle/>
              <a:p>
                <a:endParaRPr lang="en-US"/>
              </a:p>
            </p:txBody>
          </p:sp>
          <p:sp>
            <p:nvSpPr>
              <p:cNvPr id="19486" name="Text Box 19"/>
              <p:cNvSpPr txBox="1">
                <a:spLocks noChangeArrowheads="1"/>
              </p:cNvSpPr>
              <p:nvPr/>
            </p:nvSpPr>
            <p:spPr bwMode="auto">
              <a:xfrm>
                <a:off x="3598" y="3207"/>
                <a:ext cx="637" cy="213"/>
              </a:xfrm>
              <a:prstGeom prst="rect">
                <a:avLst/>
              </a:prstGeom>
              <a:noFill/>
              <a:ln w="9525">
                <a:noFill/>
                <a:miter lim="800000"/>
                <a:headEnd/>
                <a:tailEnd/>
              </a:ln>
            </p:spPr>
            <p:txBody>
              <a:bodyPr wrap="none">
                <a:spAutoFit/>
              </a:bodyPr>
              <a:lstStyle/>
              <a:p>
                <a:r>
                  <a:rPr lang="en-US" b="1">
                    <a:solidFill>
                      <a:srgbClr val="FFFF00"/>
                    </a:solidFill>
                  </a:rPr>
                  <a:t>4500 FT</a:t>
                </a:r>
              </a:p>
            </p:txBody>
          </p:sp>
        </p:grpSp>
        <p:sp>
          <p:nvSpPr>
            <p:cNvPr id="19468" name="Freeform 20"/>
            <p:cNvSpPr>
              <a:spLocks/>
            </p:cNvSpPr>
            <p:nvPr/>
          </p:nvSpPr>
          <p:spPr bwMode="auto">
            <a:xfrm>
              <a:off x="2114550" y="2952750"/>
              <a:ext cx="4276725" cy="838200"/>
            </a:xfrm>
            <a:custGeom>
              <a:avLst/>
              <a:gdLst>
                <a:gd name="T0" fmla="*/ 42 w 2694"/>
                <a:gd name="T1" fmla="*/ 6 h 528"/>
                <a:gd name="T2" fmla="*/ 420 w 2694"/>
                <a:gd name="T3" fmla="*/ 0 h 528"/>
                <a:gd name="T4" fmla="*/ 924 w 2694"/>
                <a:gd name="T5" fmla="*/ 18 h 528"/>
                <a:gd name="T6" fmla="*/ 1572 w 2694"/>
                <a:gd name="T7" fmla="*/ 24 h 528"/>
                <a:gd name="T8" fmla="*/ 1944 w 2694"/>
                <a:gd name="T9" fmla="*/ 24 h 528"/>
                <a:gd name="T10" fmla="*/ 2232 w 2694"/>
                <a:gd name="T11" fmla="*/ 6 h 528"/>
                <a:gd name="T12" fmla="*/ 2466 w 2694"/>
                <a:gd name="T13" fmla="*/ 0 h 528"/>
                <a:gd name="T14" fmla="*/ 2694 w 2694"/>
                <a:gd name="T15" fmla="*/ 246 h 528"/>
                <a:gd name="T16" fmla="*/ 2388 w 2694"/>
                <a:gd name="T17" fmla="*/ 336 h 528"/>
                <a:gd name="T18" fmla="*/ 2028 w 2694"/>
                <a:gd name="T19" fmla="*/ 384 h 528"/>
                <a:gd name="T20" fmla="*/ 1536 w 2694"/>
                <a:gd name="T21" fmla="*/ 402 h 528"/>
                <a:gd name="T22" fmla="*/ 1242 w 2694"/>
                <a:gd name="T23" fmla="*/ 420 h 528"/>
                <a:gd name="T24" fmla="*/ 870 w 2694"/>
                <a:gd name="T25" fmla="*/ 528 h 528"/>
                <a:gd name="T26" fmla="*/ 606 w 2694"/>
                <a:gd name="T27" fmla="*/ 408 h 528"/>
                <a:gd name="T28" fmla="*/ 240 w 2694"/>
                <a:gd name="T29" fmla="*/ 180 h 528"/>
                <a:gd name="T30" fmla="*/ 0 w 2694"/>
                <a:gd name="T31" fmla="*/ 12 h 5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4"/>
                <a:gd name="T49" fmla="*/ 0 h 528"/>
                <a:gd name="T50" fmla="*/ 2694 w 2694"/>
                <a:gd name="T51" fmla="*/ 528 h 5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4" h="528">
                  <a:moveTo>
                    <a:pt x="42" y="6"/>
                  </a:moveTo>
                  <a:lnTo>
                    <a:pt x="420" y="0"/>
                  </a:lnTo>
                  <a:lnTo>
                    <a:pt x="924" y="18"/>
                  </a:lnTo>
                  <a:lnTo>
                    <a:pt x="1572" y="24"/>
                  </a:lnTo>
                  <a:lnTo>
                    <a:pt x="1944" y="24"/>
                  </a:lnTo>
                  <a:lnTo>
                    <a:pt x="2232" y="6"/>
                  </a:lnTo>
                  <a:lnTo>
                    <a:pt x="2466" y="0"/>
                  </a:lnTo>
                  <a:lnTo>
                    <a:pt x="2694" y="246"/>
                  </a:lnTo>
                  <a:lnTo>
                    <a:pt x="2388" y="336"/>
                  </a:lnTo>
                  <a:lnTo>
                    <a:pt x="2028" y="384"/>
                  </a:lnTo>
                  <a:lnTo>
                    <a:pt x="1536" y="402"/>
                  </a:lnTo>
                  <a:lnTo>
                    <a:pt x="1242" y="420"/>
                  </a:lnTo>
                  <a:lnTo>
                    <a:pt x="870" y="528"/>
                  </a:lnTo>
                  <a:lnTo>
                    <a:pt x="606" y="408"/>
                  </a:lnTo>
                  <a:lnTo>
                    <a:pt x="240" y="180"/>
                  </a:lnTo>
                  <a:lnTo>
                    <a:pt x="0" y="12"/>
                  </a:lnTo>
                </a:path>
              </a:pathLst>
            </a:custGeom>
            <a:gradFill rotWithShape="1">
              <a:gsLst>
                <a:gs pos="0">
                  <a:srgbClr val="FF33CC">
                    <a:alpha val="48000"/>
                  </a:srgbClr>
                </a:gs>
                <a:gs pos="100000">
                  <a:srgbClr val="FF33CC">
                    <a:alpha val="46001"/>
                  </a:srgbClr>
                </a:gs>
              </a:gsLst>
              <a:lin ang="5400000" scaled="1"/>
            </a:gradFill>
            <a:ln w="57150" cmpd="sng">
              <a:noFill/>
              <a:round/>
              <a:headEnd/>
              <a:tailEnd/>
            </a:ln>
          </p:spPr>
          <p:txBody>
            <a:bodyPr/>
            <a:lstStyle/>
            <a:p>
              <a:endParaRPr lang="en-US"/>
            </a:p>
          </p:txBody>
        </p:sp>
        <p:sp>
          <p:nvSpPr>
            <p:cNvPr id="19469" name="Freeform 21"/>
            <p:cNvSpPr>
              <a:spLocks/>
            </p:cNvSpPr>
            <p:nvPr/>
          </p:nvSpPr>
          <p:spPr bwMode="auto">
            <a:xfrm>
              <a:off x="3457575" y="3305175"/>
              <a:ext cx="4029075" cy="1476375"/>
            </a:xfrm>
            <a:custGeom>
              <a:avLst/>
              <a:gdLst>
                <a:gd name="T0" fmla="*/ 0 w 2538"/>
                <a:gd name="T1" fmla="*/ 294 h 930"/>
                <a:gd name="T2" fmla="*/ 240 w 2538"/>
                <a:gd name="T3" fmla="*/ 210 h 930"/>
                <a:gd name="T4" fmla="*/ 570 w 2538"/>
                <a:gd name="T5" fmla="*/ 180 h 930"/>
                <a:gd name="T6" fmla="*/ 852 w 2538"/>
                <a:gd name="T7" fmla="*/ 162 h 930"/>
                <a:gd name="T8" fmla="*/ 1212 w 2538"/>
                <a:gd name="T9" fmla="*/ 150 h 930"/>
                <a:gd name="T10" fmla="*/ 1494 w 2538"/>
                <a:gd name="T11" fmla="*/ 120 h 930"/>
                <a:gd name="T12" fmla="*/ 1836 w 2538"/>
                <a:gd name="T13" fmla="*/ 0 h 930"/>
                <a:gd name="T14" fmla="*/ 2244 w 2538"/>
                <a:gd name="T15" fmla="*/ 330 h 930"/>
                <a:gd name="T16" fmla="*/ 2538 w 2538"/>
                <a:gd name="T17" fmla="*/ 528 h 930"/>
                <a:gd name="T18" fmla="*/ 2256 w 2538"/>
                <a:gd name="T19" fmla="*/ 510 h 930"/>
                <a:gd name="T20" fmla="*/ 2022 w 2538"/>
                <a:gd name="T21" fmla="*/ 624 h 930"/>
                <a:gd name="T22" fmla="*/ 1842 w 2538"/>
                <a:gd name="T23" fmla="*/ 624 h 930"/>
                <a:gd name="T24" fmla="*/ 1560 w 2538"/>
                <a:gd name="T25" fmla="*/ 708 h 930"/>
                <a:gd name="T26" fmla="*/ 1314 w 2538"/>
                <a:gd name="T27" fmla="*/ 906 h 930"/>
                <a:gd name="T28" fmla="*/ 1230 w 2538"/>
                <a:gd name="T29" fmla="*/ 930 h 930"/>
                <a:gd name="T30" fmla="*/ 996 w 2538"/>
                <a:gd name="T31" fmla="*/ 840 h 930"/>
                <a:gd name="T32" fmla="*/ 786 w 2538"/>
                <a:gd name="T33" fmla="*/ 720 h 930"/>
                <a:gd name="T34" fmla="*/ 570 w 2538"/>
                <a:gd name="T35" fmla="*/ 606 h 930"/>
                <a:gd name="T36" fmla="*/ 384 w 2538"/>
                <a:gd name="T37" fmla="*/ 498 h 930"/>
                <a:gd name="T38" fmla="*/ 192 w 2538"/>
                <a:gd name="T39" fmla="*/ 372 h 930"/>
                <a:gd name="T40" fmla="*/ 0 w 2538"/>
                <a:gd name="T41" fmla="*/ 294 h 9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38"/>
                <a:gd name="T64" fmla="*/ 0 h 930"/>
                <a:gd name="T65" fmla="*/ 2538 w 2538"/>
                <a:gd name="T66" fmla="*/ 930 h 9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38" h="930">
                  <a:moveTo>
                    <a:pt x="0" y="294"/>
                  </a:moveTo>
                  <a:lnTo>
                    <a:pt x="240" y="210"/>
                  </a:lnTo>
                  <a:lnTo>
                    <a:pt x="570" y="180"/>
                  </a:lnTo>
                  <a:lnTo>
                    <a:pt x="852" y="162"/>
                  </a:lnTo>
                  <a:lnTo>
                    <a:pt x="1212" y="150"/>
                  </a:lnTo>
                  <a:lnTo>
                    <a:pt x="1494" y="120"/>
                  </a:lnTo>
                  <a:lnTo>
                    <a:pt x="1836" y="0"/>
                  </a:lnTo>
                  <a:lnTo>
                    <a:pt x="2244" y="330"/>
                  </a:lnTo>
                  <a:lnTo>
                    <a:pt x="2538" y="528"/>
                  </a:lnTo>
                  <a:lnTo>
                    <a:pt x="2256" y="510"/>
                  </a:lnTo>
                  <a:lnTo>
                    <a:pt x="2022" y="624"/>
                  </a:lnTo>
                  <a:lnTo>
                    <a:pt x="1842" y="624"/>
                  </a:lnTo>
                  <a:lnTo>
                    <a:pt x="1560" y="708"/>
                  </a:lnTo>
                  <a:lnTo>
                    <a:pt x="1314" y="906"/>
                  </a:lnTo>
                  <a:lnTo>
                    <a:pt x="1230" y="930"/>
                  </a:lnTo>
                  <a:lnTo>
                    <a:pt x="996" y="840"/>
                  </a:lnTo>
                  <a:lnTo>
                    <a:pt x="786" y="720"/>
                  </a:lnTo>
                  <a:lnTo>
                    <a:pt x="570" y="606"/>
                  </a:lnTo>
                  <a:lnTo>
                    <a:pt x="384" y="498"/>
                  </a:lnTo>
                  <a:lnTo>
                    <a:pt x="192" y="372"/>
                  </a:lnTo>
                  <a:lnTo>
                    <a:pt x="0" y="294"/>
                  </a:lnTo>
                  <a:close/>
                </a:path>
              </a:pathLst>
            </a:custGeom>
            <a:gradFill rotWithShape="1">
              <a:gsLst>
                <a:gs pos="0">
                  <a:srgbClr val="996600">
                    <a:alpha val="42000"/>
                  </a:srgbClr>
                </a:gs>
                <a:gs pos="100000">
                  <a:srgbClr val="996600">
                    <a:alpha val="39000"/>
                  </a:srgbClr>
                </a:gs>
              </a:gsLst>
              <a:lin ang="5400000" scaled="1"/>
            </a:gradFill>
            <a:ln w="9525">
              <a:noFill/>
              <a:round/>
              <a:headEnd/>
              <a:tailEnd/>
            </a:ln>
          </p:spPr>
          <p:txBody>
            <a:bodyPr/>
            <a:lstStyle/>
            <a:p>
              <a:endParaRPr lang="en-US"/>
            </a:p>
          </p:txBody>
        </p:sp>
        <p:sp>
          <p:nvSpPr>
            <p:cNvPr id="19470" name="Text Box 22"/>
            <p:cNvSpPr txBox="1">
              <a:spLocks noChangeArrowheads="1"/>
            </p:cNvSpPr>
            <p:nvPr/>
          </p:nvSpPr>
          <p:spPr bwMode="auto">
            <a:xfrm>
              <a:off x="4222750" y="3017838"/>
              <a:ext cx="501650" cy="366712"/>
            </a:xfrm>
            <a:prstGeom prst="rect">
              <a:avLst/>
            </a:prstGeom>
            <a:noFill/>
            <a:ln w="9525">
              <a:noFill/>
              <a:miter lim="800000"/>
              <a:headEnd/>
              <a:tailEnd/>
            </a:ln>
          </p:spPr>
          <p:txBody>
            <a:bodyPr wrap="none">
              <a:spAutoFit/>
            </a:bodyPr>
            <a:lstStyle/>
            <a:p>
              <a:r>
                <a:rPr lang="en-US" b="1"/>
                <a:t>pw</a:t>
              </a:r>
            </a:p>
          </p:txBody>
        </p:sp>
        <p:sp>
          <p:nvSpPr>
            <p:cNvPr id="19471" name="Text Box 23"/>
            <p:cNvSpPr txBox="1">
              <a:spLocks noChangeArrowheads="1"/>
            </p:cNvSpPr>
            <p:nvPr/>
          </p:nvSpPr>
          <p:spPr bwMode="auto">
            <a:xfrm>
              <a:off x="4956175" y="3751263"/>
              <a:ext cx="855656" cy="337390"/>
            </a:xfrm>
            <a:prstGeom prst="rect">
              <a:avLst/>
            </a:prstGeom>
            <a:noFill/>
            <a:ln w="9525">
              <a:noFill/>
              <a:miter lim="800000"/>
              <a:headEnd/>
              <a:tailEnd/>
            </a:ln>
          </p:spPr>
          <p:txBody>
            <a:bodyPr wrap="none">
              <a:spAutoFit/>
            </a:bodyPr>
            <a:lstStyle/>
            <a:p>
              <a:r>
                <a:rPr lang="en-US" b="1">
                  <a:solidFill>
                    <a:srgbClr val="FFFF00"/>
                  </a:solidFill>
                </a:rPr>
                <a:t>sf +bff</a:t>
              </a:r>
            </a:p>
          </p:txBody>
        </p:sp>
        <p:sp>
          <p:nvSpPr>
            <p:cNvPr id="19472" name="Text Box 24"/>
            <p:cNvSpPr txBox="1">
              <a:spLocks noChangeArrowheads="1"/>
            </p:cNvSpPr>
            <p:nvPr/>
          </p:nvSpPr>
          <p:spPr bwMode="auto">
            <a:xfrm>
              <a:off x="6556375" y="4589463"/>
              <a:ext cx="1768440" cy="337390"/>
            </a:xfrm>
            <a:prstGeom prst="rect">
              <a:avLst/>
            </a:prstGeom>
            <a:noFill/>
            <a:ln w="9525">
              <a:noFill/>
              <a:miter lim="800000"/>
              <a:headEnd/>
              <a:tailEnd/>
            </a:ln>
          </p:spPr>
          <p:txBody>
            <a:bodyPr wrap="none">
              <a:spAutoFit/>
            </a:bodyPr>
            <a:lstStyle/>
            <a:p>
              <a:r>
                <a:rPr lang="en-US" b="1">
                  <a:solidFill>
                    <a:srgbClr val="FFFF00"/>
                  </a:solidFill>
                </a:rPr>
                <a:t>sediment ridge</a:t>
              </a:r>
            </a:p>
          </p:txBody>
        </p:sp>
        <p:sp>
          <p:nvSpPr>
            <p:cNvPr id="19473" name="Text Box 25"/>
            <p:cNvSpPr txBox="1">
              <a:spLocks noChangeArrowheads="1"/>
            </p:cNvSpPr>
            <p:nvPr/>
          </p:nvSpPr>
          <p:spPr bwMode="auto">
            <a:xfrm>
              <a:off x="2365375" y="4465638"/>
              <a:ext cx="1768440" cy="337390"/>
            </a:xfrm>
            <a:prstGeom prst="rect">
              <a:avLst/>
            </a:prstGeom>
            <a:noFill/>
            <a:ln w="9525">
              <a:noFill/>
              <a:miter lim="800000"/>
              <a:headEnd/>
              <a:tailEnd/>
            </a:ln>
          </p:spPr>
          <p:txBody>
            <a:bodyPr wrap="none">
              <a:spAutoFit/>
            </a:bodyPr>
            <a:lstStyle/>
            <a:p>
              <a:r>
                <a:rPr lang="en-US" b="1">
                  <a:solidFill>
                    <a:srgbClr val="FFFF00"/>
                  </a:solidFill>
                </a:rPr>
                <a:t>sediment ridge</a:t>
              </a:r>
            </a:p>
          </p:txBody>
        </p:sp>
        <p:sp>
          <p:nvSpPr>
            <p:cNvPr id="19474" name="Text Box 26"/>
            <p:cNvSpPr txBox="1">
              <a:spLocks noChangeArrowheads="1"/>
            </p:cNvSpPr>
            <p:nvPr/>
          </p:nvSpPr>
          <p:spPr bwMode="auto">
            <a:xfrm>
              <a:off x="1260475" y="2055813"/>
              <a:ext cx="400050" cy="366712"/>
            </a:xfrm>
            <a:prstGeom prst="rect">
              <a:avLst/>
            </a:prstGeom>
            <a:noFill/>
            <a:ln w="9525">
              <a:noFill/>
              <a:miter lim="800000"/>
              <a:headEnd/>
              <a:tailEnd/>
            </a:ln>
          </p:spPr>
          <p:txBody>
            <a:bodyPr wrap="none">
              <a:spAutoFit/>
            </a:bodyPr>
            <a:lstStyle/>
            <a:p>
              <a:r>
                <a:rPr lang="en-US" b="1"/>
                <a:t>gf</a:t>
              </a:r>
            </a:p>
          </p:txBody>
        </p:sp>
        <p:sp>
          <p:nvSpPr>
            <p:cNvPr id="19475" name="Line 27"/>
            <p:cNvSpPr>
              <a:spLocks noChangeShapeType="1"/>
            </p:cNvSpPr>
            <p:nvPr/>
          </p:nvSpPr>
          <p:spPr bwMode="auto">
            <a:xfrm>
              <a:off x="2019300" y="2762250"/>
              <a:ext cx="447675" cy="352425"/>
            </a:xfrm>
            <a:prstGeom prst="line">
              <a:avLst/>
            </a:prstGeom>
            <a:noFill/>
            <a:ln w="38100">
              <a:solidFill>
                <a:srgbClr val="0000FF"/>
              </a:solidFill>
              <a:round/>
              <a:headEnd/>
              <a:tailEnd type="triangle" w="med" len="med"/>
            </a:ln>
          </p:spPr>
          <p:txBody>
            <a:bodyPr/>
            <a:lstStyle/>
            <a:p>
              <a:endParaRPr lang="en-US"/>
            </a:p>
          </p:txBody>
        </p:sp>
        <p:sp>
          <p:nvSpPr>
            <p:cNvPr id="19476" name="Line 28"/>
            <p:cNvSpPr>
              <a:spLocks noChangeShapeType="1"/>
            </p:cNvSpPr>
            <p:nvPr/>
          </p:nvSpPr>
          <p:spPr bwMode="auto">
            <a:xfrm>
              <a:off x="5943600" y="2638425"/>
              <a:ext cx="371475" cy="400050"/>
            </a:xfrm>
            <a:prstGeom prst="line">
              <a:avLst/>
            </a:prstGeom>
            <a:noFill/>
            <a:ln w="38100">
              <a:solidFill>
                <a:srgbClr val="0000FF"/>
              </a:solidFill>
              <a:round/>
              <a:headEnd/>
              <a:tailEnd type="triangle" w="med" len="med"/>
            </a:ln>
          </p:spPr>
          <p:txBody>
            <a:bodyPr/>
            <a:lstStyle/>
            <a:p>
              <a:endParaRPr lang="en-US"/>
            </a:p>
          </p:txBody>
        </p:sp>
        <p:sp>
          <p:nvSpPr>
            <p:cNvPr id="19477" name="Freeform 29"/>
            <p:cNvSpPr>
              <a:spLocks/>
            </p:cNvSpPr>
            <p:nvPr/>
          </p:nvSpPr>
          <p:spPr bwMode="auto">
            <a:xfrm>
              <a:off x="1517650" y="2266950"/>
              <a:ext cx="4514850" cy="717550"/>
            </a:xfrm>
            <a:custGeom>
              <a:avLst/>
              <a:gdLst>
                <a:gd name="T0" fmla="*/ 360 w 2844"/>
                <a:gd name="T1" fmla="*/ 0 h 452"/>
                <a:gd name="T2" fmla="*/ 544 w 2844"/>
                <a:gd name="T3" fmla="*/ 0 h 452"/>
                <a:gd name="T4" fmla="*/ 844 w 2844"/>
                <a:gd name="T5" fmla="*/ 0 h 452"/>
                <a:gd name="T6" fmla="*/ 1092 w 2844"/>
                <a:gd name="T7" fmla="*/ 16 h 452"/>
                <a:gd name="T8" fmla="*/ 1392 w 2844"/>
                <a:gd name="T9" fmla="*/ 40 h 452"/>
                <a:gd name="T10" fmla="*/ 1752 w 2844"/>
                <a:gd name="T11" fmla="*/ 56 h 452"/>
                <a:gd name="T12" fmla="*/ 2068 w 2844"/>
                <a:gd name="T13" fmla="*/ 64 h 452"/>
                <a:gd name="T14" fmla="*/ 2640 w 2844"/>
                <a:gd name="T15" fmla="*/ 100 h 452"/>
                <a:gd name="T16" fmla="*/ 2844 w 2844"/>
                <a:gd name="T17" fmla="*/ 428 h 452"/>
                <a:gd name="T18" fmla="*/ 2772 w 2844"/>
                <a:gd name="T19" fmla="*/ 432 h 452"/>
                <a:gd name="T20" fmla="*/ 2668 w 2844"/>
                <a:gd name="T21" fmla="*/ 452 h 452"/>
                <a:gd name="T22" fmla="*/ 2528 w 2844"/>
                <a:gd name="T23" fmla="*/ 428 h 452"/>
                <a:gd name="T24" fmla="*/ 2224 w 2844"/>
                <a:gd name="T25" fmla="*/ 452 h 452"/>
                <a:gd name="T26" fmla="*/ 1876 w 2844"/>
                <a:gd name="T27" fmla="*/ 452 h 452"/>
                <a:gd name="T28" fmla="*/ 1292 w 2844"/>
                <a:gd name="T29" fmla="*/ 444 h 452"/>
                <a:gd name="T30" fmla="*/ 680 w 2844"/>
                <a:gd name="T31" fmla="*/ 420 h 452"/>
                <a:gd name="T32" fmla="*/ 448 w 2844"/>
                <a:gd name="T33" fmla="*/ 424 h 452"/>
                <a:gd name="T34" fmla="*/ 344 w 2844"/>
                <a:gd name="T35" fmla="*/ 416 h 452"/>
                <a:gd name="T36" fmla="*/ 220 w 2844"/>
                <a:gd name="T37" fmla="*/ 304 h 452"/>
                <a:gd name="T38" fmla="*/ 0 w 2844"/>
                <a:gd name="T39" fmla="*/ 48 h 452"/>
                <a:gd name="T40" fmla="*/ 324 w 2844"/>
                <a:gd name="T41" fmla="*/ 28 h 452"/>
                <a:gd name="T42" fmla="*/ 360 w 2844"/>
                <a:gd name="T43" fmla="*/ 0 h 4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44"/>
                <a:gd name="T67" fmla="*/ 0 h 452"/>
                <a:gd name="T68" fmla="*/ 2844 w 2844"/>
                <a:gd name="T69" fmla="*/ 452 h 4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44" h="452">
                  <a:moveTo>
                    <a:pt x="360" y="0"/>
                  </a:moveTo>
                  <a:lnTo>
                    <a:pt x="544" y="0"/>
                  </a:lnTo>
                  <a:lnTo>
                    <a:pt x="844" y="0"/>
                  </a:lnTo>
                  <a:lnTo>
                    <a:pt x="1092" y="16"/>
                  </a:lnTo>
                  <a:lnTo>
                    <a:pt x="1392" y="40"/>
                  </a:lnTo>
                  <a:lnTo>
                    <a:pt x="1752" y="56"/>
                  </a:lnTo>
                  <a:lnTo>
                    <a:pt x="2068" y="64"/>
                  </a:lnTo>
                  <a:lnTo>
                    <a:pt x="2640" y="100"/>
                  </a:lnTo>
                  <a:lnTo>
                    <a:pt x="2844" y="428"/>
                  </a:lnTo>
                  <a:lnTo>
                    <a:pt x="2772" y="432"/>
                  </a:lnTo>
                  <a:lnTo>
                    <a:pt x="2668" y="452"/>
                  </a:lnTo>
                  <a:lnTo>
                    <a:pt x="2528" y="428"/>
                  </a:lnTo>
                  <a:lnTo>
                    <a:pt x="2224" y="452"/>
                  </a:lnTo>
                  <a:lnTo>
                    <a:pt x="1876" y="452"/>
                  </a:lnTo>
                  <a:lnTo>
                    <a:pt x="1292" y="444"/>
                  </a:lnTo>
                  <a:lnTo>
                    <a:pt x="680" y="420"/>
                  </a:lnTo>
                  <a:lnTo>
                    <a:pt x="448" y="424"/>
                  </a:lnTo>
                  <a:lnTo>
                    <a:pt x="344" y="416"/>
                  </a:lnTo>
                  <a:lnTo>
                    <a:pt x="220" y="304"/>
                  </a:lnTo>
                  <a:lnTo>
                    <a:pt x="0" y="48"/>
                  </a:lnTo>
                  <a:lnTo>
                    <a:pt x="324" y="28"/>
                  </a:lnTo>
                  <a:lnTo>
                    <a:pt x="360" y="0"/>
                  </a:lnTo>
                  <a:close/>
                </a:path>
              </a:pathLst>
            </a:custGeom>
            <a:solidFill>
              <a:srgbClr val="FFFF00">
                <a:alpha val="34901"/>
              </a:srgbClr>
            </a:solidFill>
            <a:ln w="9525">
              <a:noFill/>
              <a:round/>
              <a:headEnd/>
              <a:tailEnd/>
            </a:ln>
          </p:spPr>
          <p:txBody>
            <a:bodyPr/>
            <a:lstStyle/>
            <a:p>
              <a:endParaRPr lang="en-US"/>
            </a:p>
          </p:txBody>
        </p:sp>
        <p:sp>
          <p:nvSpPr>
            <p:cNvPr id="19478" name="Text Box 30"/>
            <p:cNvSpPr txBox="1">
              <a:spLocks noChangeArrowheads="1"/>
            </p:cNvSpPr>
            <p:nvPr/>
          </p:nvSpPr>
          <p:spPr bwMode="auto">
            <a:xfrm>
              <a:off x="3622675" y="2455863"/>
              <a:ext cx="1110243" cy="337390"/>
            </a:xfrm>
            <a:prstGeom prst="rect">
              <a:avLst/>
            </a:prstGeom>
            <a:noFill/>
            <a:ln w="9525">
              <a:noFill/>
              <a:miter lim="800000"/>
              <a:headEnd/>
              <a:tailEnd/>
            </a:ln>
          </p:spPr>
          <p:txBody>
            <a:bodyPr wrap="none">
              <a:spAutoFit/>
            </a:bodyPr>
            <a:lstStyle/>
            <a:p>
              <a:r>
                <a:rPr lang="en-US" b="1"/>
                <a:t>HST/TST</a:t>
              </a:r>
            </a:p>
          </p:txBody>
        </p:sp>
        <p:sp>
          <p:nvSpPr>
            <p:cNvPr id="19479" name="Text Box 31"/>
            <p:cNvSpPr txBox="1">
              <a:spLocks noChangeArrowheads="1"/>
            </p:cNvSpPr>
            <p:nvPr/>
          </p:nvSpPr>
          <p:spPr bwMode="auto">
            <a:xfrm>
              <a:off x="5394325" y="3208338"/>
              <a:ext cx="615950" cy="366712"/>
            </a:xfrm>
            <a:prstGeom prst="rect">
              <a:avLst/>
            </a:prstGeom>
            <a:noFill/>
            <a:ln w="9525">
              <a:noFill/>
              <a:miter lim="800000"/>
              <a:headEnd/>
              <a:tailEnd/>
            </a:ln>
          </p:spPr>
          <p:txBody>
            <a:bodyPr wrap="none">
              <a:spAutoFit/>
            </a:bodyPr>
            <a:lstStyle/>
            <a:p>
              <a:r>
                <a:rPr lang="en-US" b="1"/>
                <a:t>LST</a:t>
              </a:r>
            </a:p>
          </p:txBody>
        </p:sp>
        <p:sp>
          <p:nvSpPr>
            <p:cNvPr id="19480" name="Text Box 32"/>
            <p:cNvSpPr txBox="1">
              <a:spLocks noChangeArrowheads="1"/>
            </p:cNvSpPr>
            <p:nvPr/>
          </p:nvSpPr>
          <p:spPr bwMode="auto">
            <a:xfrm>
              <a:off x="5499100" y="2246313"/>
              <a:ext cx="400050" cy="366712"/>
            </a:xfrm>
            <a:prstGeom prst="rect">
              <a:avLst/>
            </a:prstGeom>
            <a:noFill/>
            <a:ln w="9525">
              <a:noFill/>
              <a:miter lim="800000"/>
              <a:headEnd/>
              <a:tailEnd/>
            </a:ln>
          </p:spPr>
          <p:txBody>
            <a:bodyPr wrap="none">
              <a:spAutoFit/>
            </a:bodyPr>
            <a:lstStyle/>
            <a:p>
              <a:r>
                <a:rPr lang="en-US" b="1"/>
                <a:t>gf</a:t>
              </a:r>
            </a:p>
          </p:txBody>
        </p:sp>
        <p:sp>
          <p:nvSpPr>
            <p:cNvPr id="19481" name="Freeform 33"/>
            <p:cNvSpPr>
              <a:spLocks/>
            </p:cNvSpPr>
            <p:nvPr/>
          </p:nvSpPr>
          <p:spPr bwMode="auto">
            <a:xfrm>
              <a:off x="2105025" y="2276475"/>
              <a:ext cx="28575" cy="19050"/>
            </a:xfrm>
            <a:custGeom>
              <a:avLst/>
              <a:gdLst>
                <a:gd name="T0" fmla="*/ 0 w 18"/>
                <a:gd name="T1" fmla="*/ 0 h 12"/>
                <a:gd name="T2" fmla="*/ 18 w 18"/>
                <a:gd name="T3" fmla="*/ 12 h 12"/>
                <a:gd name="T4" fmla="*/ 0 w 18"/>
                <a:gd name="T5" fmla="*/ 0 h 12"/>
                <a:gd name="T6" fmla="*/ 0 60000 65536"/>
                <a:gd name="T7" fmla="*/ 0 60000 65536"/>
                <a:gd name="T8" fmla="*/ 0 60000 65536"/>
                <a:gd name="T9" fmla="*/ 0 w 18"/>
                <a:gd name="T10" fmla="*/ 0 h 12"/>
                <a:gd name="T11" fmla="*/ 18 w 18"/>
                <a:gd name="T12" fmla="*/ 12 h 12"/>
              </a:gdLst>
              <a:ahLst/>
              <a:cxnLst>
                <a:cxn ang="T6">
                  <a:pos x="T0" y="T1"/>
                </a:cxn>
                <a:cxn ang="T7">
                  <a:pos x="T2" y="T3"/>
                </a:cxn>
                <a:cxn ang="T8">
                  <a:pos x="T4" y="T5"/>
                </a:cxn>
              </a:cxnLst>
              <a:rect l="T9" t="T10" r="T11" b="T12"/>
              <a:pathLst>
                <a:path w="18" h="12">
                  <a:moveTo>
                    <a:pt x="0" y="0"/>
                  </a:moveTo>
                  <a:cubicBezTo>
                    <a:pt x="6" y="4"/>
                    <a:pt x="18" y="12"/>
                    <a:pt x="18" y="12"/>
                  </a:cubicBezTo>
                  <a:cubicBezTo>
                    <a:pt x="18" y="12"/>
                    <a:pt x="6" y="4"/>
                    <a:pt x="0" y="0"/>
                  </a:cubicBezTo>
                  <a:close/>
                </a:path>
              </a:pathLst>
            </a:custGeom>
            <a:solidFill>
              <a:schemeClr val="accent1"/>
            </a:solidFill>
            <a:ln w="9525">
              <a:solidFill>
                <a:schemeClr val="tx1"/>
              </a:solidFill>
              <a:round/>
              <a:headEnd/>
              <a:tailEnd/>
            </a:ln>
          </p:spPr>
          <p:txBody>
            <a:bodyPr/>
            <a:lstStyle/>
            <a:p>
              <a:endParaRPr lang="en-US"/>
            </a:p>
          </p:txBody>
        </p:sp>
        <p:sp>
          <p:nvSpPr>
            <p:cNvPr id="29" name="TextBox 28"/>
            <p:cNvSpPr txBox="1"/>
            <p:nvPr/>
          </p:nvSpPr>
          <p:spPr>
            <a:xfrm>
              <a:off x="228364" y="1752716"/>
              <a:ext cx="1180677" cy="337858"/>
            </a:xfrm>
            <a:prstGeom prst="rect">
              <a:avLst/>
            </a:prstGeom>
            <a:noFill/>
          </p:spPr>
          <p:txBody>
            <a:bodyPr wrap="none">
              <a:spAutoFit/>
            </a:bodyPr>
            <a:lstStyle/>
            <a:p>
              <a:pPr fontAlgn="auto">
                <a:spcBef>
                  <a:spcPts val="0"/>
                </a:spcBef>
                <a:spcAft>
                  <a:spcPts val="0"/>
                </a:spcAft>
                <a:defRPr/>
              </a:pPr>
              <a:r>
                <a:rPr lang="en-US" b="1" dirty="0" err="1">
                  <a:solidFill>
                    <a:srgbClr val="FFFF00"/>
                  </a:solidFill>
                  <a:effectLst>
                    <a:outerShdw blurRad="38100" dist="38100" dir="2700000" algn="tl">
                      <a:srgbClr val="000000">
                        <a:alpha val="43137"/>
                      </a:srgbClr>
                    </a:outerShdw>
                  </a:effectLst>
                  <a:latin typeface="+mn-lt"/>
                  <a:cs typeface="+mn-cs"/>
                </a:rPr>
                <a:t>Subbasin</a:t>
              </a:r>
              <a:r>
                <a:rPr lang="en-US" b="1" dirty="0">
                  <a:solidFill>
                    <a:srgbClr val="FFFF00"/>
                  </a:solidFill>
                  <a:effectLst>
                    <a:outerShdw blurRad="38100" dist="38100" dir="2700000" algn="tl">
                      <a:srgbClr val="000000">
                        <a:alpha val="43137"/>
                      </a:srgbClr>
                    </a:outerShdw>
                  </a:effectLst>
                  <a:latin typeface="+mn-lt"/>
                  <a:cs typeface="+mn-cs"/>
                </a:rPr>
                <a:t> 3</a:t>
              </a:r>
            </a:p>
          </p:txBody>
        </p:sp>
        <p:sp>
          <p:nvSpPr>
            <p:cNvPr id="30" name="TextBox 29"/>
            <p:cNvSpPr txBox="1"/>
            <p:nvPr/>
          </p:nvSpPr>
          <p:spPr>
            <a:xfrm>
              <a:off x="2514388" y="1828117"/>
              <a:ext cx="1180677" cy="337858"/>
            </a:xfrm>
            <a:prstGeom prst="rect">
              <a:avLst/>
            </a:prstGeom>
            <a:noFill/>
          </p:spPr>
          <p:txBody>
            <a:bodyPr wrap="none">
              <a:spAutoFit/>
            </a:bodyPr>
            <a:lstStyle/>
            <a:p>
              <a:pPr fontAlgn="auto">
                <a:spcBef>
                  <a:spcPts val="0"/>
                </a:spcBef>
                <a:spcAft>
                  <a:spcPts val="0"/>
                </a:spcAft>
                <a:defRPr/>
              </a:pPr>
              <a:r>
                <a:rPr lang="en-US" b="1" dirty="0" err="1">
                  <a:solidFill>
                    <a:srgbClr val="FFFF00"/>
                  </a:solidFill>
                  <a:effectLst>
                    <a:outerShdw blurRad="38100" dist="38100" dir="2700000" algn="tl">
                      <a:srgbClr val="000000">
                        <a:alpha val="43137"/>
                      </a:srgbClr>
                    </a:outerShdw>
                  </a:effectLst>
                  <a:latin typeface="+mn-lt"/>
                  <a:cs typeface="+mn-cs"/>
                </a:rPr>
                <a:t>Subbasin</a:t>
              </a:r>
              <a:r>
                <a:rPr lang="en-US" b="1" dirty="0">
                  <a:solidFill>
                    <a:srgbClr val="FFFF00"/>
                  </a:solidFill>
                  <a:effectLst>
                    <a:outerShdw blurRad="38100" dist="38100" dir="2700000" algn="tl">
                      <a:srgbClr val="000000">
                        <a:alpha val="43137"/>
                      </a:srgbClr>
                    </a:outerShdw>
                  </a:effectLst>
                  <a:latin typeface="+mn-lt"/>
                  <a:cs typeface="+mn-cs"/>
                </a:rPr>
                <a:t> 4</a:t>
              </a:r>
            </a:p>
          </p:txBody>
        </p:sp>
        <p:sp>
          <p:nvSpPr>
            <p:cNvPr id="31" name="TextBox 30"/>
            <p:cNvSpPr txBox="1"/>
            <p:nvPr/>
          </p:nvSpPr>
          <p:spPr>
            <a:xfrm>
              <a:off x="6096389" y="1828117"/>
              <a:ext cx="1179139" cy="337858"/>
            </a:xfrm>
            <a:prstGeom prst="rect">
              <a:avLst/>
            </a:prstGeom>
            <a:noFill/>
          </p:spPr>
          <p:txBody>
            <a:bodyPr wrap="none">
              <a:spAutoFit/>
            </a:bodyPr>
            <a:lstStyle/>
            <a:p>
              <a:pPr fontAlgn="auto">
                <a:spcBef>
                  <a:spcPts val="0"/>
                </a:spcBef>
                <a:spcAft>
                  <a:spcPts val="0"/>
                </a:spcAft>
                <a:defRPr/>
              </a:pPr>
              <a:r>
                <a:rPr lang="en-US" b="1" dirty="0" err="1">
                  <a:solidFill>
                    <a:srgbClr val="FFFF00"/>
                  </a:solidFill>
                  <a:effectLst>
                    <a:outerShdw blurRad="38100" dist="38100" dir="2700000" algn="tl">
                      <a:srgbClr val="000000">
                        <a:alpha val="43137"/>
                      </a:srgbClr>
                    </a:outerShdw>
                  </a:effectLst>
                  <a:latin typeface="+mn-lt"/>
                  <a:cs typeface="+mn-cs"/>
                </a:rPr>
                <a:t>Subbasin</a:t>
              </a:r>
              <a:r>
                <a:rPr lang="en-US" b="1" dirty="0">
                  <a:solidFill>
                    <a:srgbClr val="FFFF00"/>
                  </a:solidFill>
                  <a:effectLst>
                    <a:outerShdw blurRad="38100" dist="38100" dir="2700000" algn="tl">
                      <a:srgbClr val="000000">
                        <a:alpha val="43137"/>
                      </a:srgbClr>
                    </a:outerShdw>
                  </a:effectLst>
                  <a:latin typeface="+mn-lt"/>
                  <a:cs typeface="+mn-cs"/>
                </a:rPr>
                <a:t> 5</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8" name="Group 41"/>
          <p:cNvGrpSpPr>
            <a:grpSpLocks/>
          </p:cNvGrpSpPr>
          <p:nvPr/>
        </p:nvGrpSpPr>
        <p:grpSpPr bwMode="auto">
          <a:xfrm>
            <a:off x="588963" y="369888"/>
            <a:ext cx="7993062" cy="6440487"/>
            <a:chOff x="588963" y="369888"/>
            <a:chExt cx="7993062" cy="6440487"/>
          </a:xfrm>
        </p:grpSpPr>
        <p:sp>
          <p:nvSpPr>
            <p:cNvPr id="1038" name="Freeform 6"/>
            <p:cNvSpPr>
              <a:spLocks/>
            </p:cNvSpPr>
            <p:nvPr/>
          </p:nvSpPr>
          <p:spPr bwMode="auto">
            <a:xfrm>
              <a:off x="614363" y="3930650"/>
              <a:ext cx="5151437" cy="2879725"/>
            </a:xfrm>
            <a:custGeom>
              <a:avLst/>
              <a:gdLst>
                <a:gd name="T0" fmla="*/ 0 w 3245"/>
                <a:gd name="T1" fmla="*/ 90 h 1814"/>
                <a:gd name="T2" fmla="*/ 271 w 3245"/>
                <a:gd name="T3" fmla="*/ 90 h 1814"/>
                <a:gd name="T4" fmla="*/ 370 w 3245"/>
                <a:gd name="T5" fmla="*/ 17 h 1814"/>
                <a:gd name="T6" fmla="*/ 636 w 3245"/>
                <a:gd name="T7" fmla="*/ 17 h 1814"/>
                <a:gd name="T8" fmla="*/ 739 w 3245"/>
                <a:gd name="T9" fmla="*/ 0 h 1814"/>
                <a:gd name="T10" fmla="*/ 997 w 3245"/>
                <a:gd name="T11" fmla="*/ 0 h 1814"/>
                <a:gd name="T12" fmla="*/ 1113 w 3245"/>
                <a:gd name="T13" fmla="*/ 99 h 1814"/>
                <a:gd name="T14" fmla="*/ 1375 w 3245"/>
                <a:gd name="T15" fmla="*/ 99 h 1814"/>
                <a:gd name="T16" fmla="*/ 1483 w 3245"/>
                <a:gd name="T17" fmla="*/ 945 h 1814"/>
                <a:gd name="T18" fmla="*/ 1754 w 3245"/>
                <a:gd name="T19" fmla="*/ 945 h 1814"/>
                <a:gd name="T20" fmla="*/ 1848 w 3245"/>
                <a:gd name="T21" fmla="*/ 920 h 1814"/>
                <a:gd name="T22" fmla="*/ 2132 w 3245"/>
                <a:gd name="T23" fmla="*/ 915 h 1814"/>
                <a:gd name="T24" fmla="*/ 2214 w 3245"/>
                <a:gd name="T25" fmla="*/ 950 h 1814"/>
                <a:gd name="T26" fmla="*/ 2502 w 3245"/>
                <a:gd name="T27" fmla="*/ 945 h 1814"/>
                <a:gd name="T28" fmla="*/ 2588 w 3245"/>
                <a:gd name="T29" fmla="*/ 945 h 1814"/>
                <a:gd name="T30" fmla="*/ 2888 w 3245"/>
                <a:gd name="T31" fmla="*/ 945 h 1814"/>
                <a:gd name="T32" fmla="*/ 2996 w 3245"/>
                <a:gd name="T33" fmla="*/ 1203 h 1814"/>
                <a:gd name="T34" fmla="*/ 3245 w 3245"/>
                <a:gd name="T35" fmla="*/ 1809 h 1814"/>
                <a:gd name="T36" fmla="*/ 4 w 3245"/>
                <a:gd name="T37" fmla="*/ 1814 h 1814"/>
                <a:gd name="T38" fmla="*/ 0 w 3245"/>
                <a:gd name="T39" fmla="*/ 90 h 18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45"/>
                <a:gd name="T61" fmla="*/ 0 h 1814"/>
                <a:gd name="T62" fmla="*/ 3245 w 3245"/>
                <a:gd name="T63" fmla="*/ 1814 h 18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45" h="1814">
                  <a:moveTo>
                    <a:pt x="0" y="90"/>
                  </a:moveTo>
                  <a:lnTo>
                    <a:pt x="271" y="90"/>
                  </a:lnTo>
                  <a:lnTo>
                    <a:pt x="370" y="17"/>
                  </a:lnTo>
                  <a:lnTo>
                    <a:pt x="636" y="17"/>
                  </a:lnTo>
                  <a:lnTo>
                    <a:pt x="739" y="0"/>
                  </a:lnTo>
                  <a:lnTo>
                    <a:pt x="997" y="0"/>
                  </a:lnTo>
                  <a:lnTo>
                    <a:pt x="1113" y="99"/>
                  </a:lnTo>
                  <a:lnTo>
                    <a:pt x="1375" y="99"/>
                  </a:lnTo>
                  <a:lnTo>
                    <a:pt x="1483" y="945"/>
                  </a:lnTo>
                  <a:lnTo>
                    <a:pt x="1754" y="945"/>
                  </a:lnTo>
                  <a:lnTo>
                    <a:pt x="1848" y="920"/>
                  </a:lnTo>
                  <a:lnTo>
                    <a:pt x="2132" y="915"/>
                  </a:lnTo>
                  <a:lnTo>
                    <a:pt x="2214" y="950"/>
                  </a:lnTo>
                  <a:lnTo>
                    <a:pt x="2502" y="945"/>
                  </a:lnTo>
                  <a:lnTo>
                    <a:pt x="2588" y="945"/>
                  </a:lnTo>
                  <a:lnTo>
                    <a:pt x="2888" y="945"/>
                  </a:lnTo>
                  <a:lnTo>
                    <a:pt x="2996" y="1203"/>
                  </a:lnTo>
                  <a:lnTo>
                    <a:pt x="3245" y="1809"/>
                  </a:lnTo>
                  <a:lnTo>
                    <a:pt x="4" y="1814"/>
                  </a:lnTo>
                  <a:lnTo>
                    <a:pt x="0" y="90"/>
                  </a:lnTo>
                  <a:close/>
                </a:path>
              </a:pathLst>
            </a:custGeom>
            <a:gradFill rotWithShape="1">
              <a:gsLst>
                <a:gs pos="0">
                  <a:srgbClr val="4E8EF5">
                    <a:alpha val="39998"/>
                  </a:srgbClr>
                </a:gs>
                <a:gs pos="100000">
                  <a:srgbClr val="4588F5">
                    <a:alpha val="60001"/>
                  </a:srgbClr>
                </a:gs>
              </a:gsLst>
              <a:lin ang="5400000" scaled="1"/>
            </a:gradFill>
            <a:ln w="9525">
              <a:solidFill>
                <a:schemeClr val="tx1"/>
              </a:solidFill>
              <a:round/>
              <a:headEnd/>
              <a:tailEnd/>
            </a:ln>
          </p:spPr>
          <p:txBody>
            <a:bodyPr/>
            <a:lstStyle/>
            <a:p>
              <a:endParaRPr lang="en-US"/>
            </a:p>
          </p:txBody>
        </p:sp>
        <p:graphicFrame>
          <p:nvGraphicFramePr>
            <p:cNvPr id="1027" name="Object 3"/>
            <p:cNvGraphicFramePr>
              <a:graphicFrameLocks noChangeAspect="1"/>
            </p:cNvGraphicFramePr>
            <p:nvPr/>
          </p:nvGraphicFramePr>
          <p:xfrm>
            <a:off x="588963" y="369888"/>
            <a:ext cx="7993062" cy="6410325"/>
          </p:xfrm>
          <a:graphic>
            <a:graphicData uri="http://schemas.openxmlformats.org/presentationml/2006/ole">
              <p:oleObj spid="_x0000_s1027" name="Image" r:id="rId4" imgW="12571429" imgH="10082540" progId="">
                <p:embed/>
              </p:oleObj>
            </a:graphicData>
          </a:graphic>
        </p:graphicFrame>
        <p:sp>
          <p:nvSpPr>
            <p:cNvPr id="1039" name="Freeform 7"/>
            <p:cNvSpPr>
              <a:spLocks/>
            </p:cNvSpPr>
            <p:nvPr/>
          </p:nvSpPr>
          <p:spPr bwMode="auto">
            <a:xfrm>
              <a:off x="603250" y="3833813"/>
              <a:ext cx="2219325" cy="266700"/>
            </a:xfrm>
            <a:custGeom>
              <a:avLst/>
              <a:gdLst>
                <a:gd name="T0" fmla="*/ 0 w 1398"/>
                <a:gd name="T1" fmla="*/ 74 h 168"/>
                <a:gd name="T2" fmla="*/ 272 w 1398"/>
                <a:gd name="T3" fmla="*/ 73 h 168"/>
                <a:gd name="T4" fmla="*/ 375 w 1398"/>
                <a:gd name="T5" fmla="*/ 13 h 168"/>
                <a:gd name="T6" fmla="*/ 655 w 1398"/>
                <a:gd name="T7" fmla="*/ 13 h 168"/>
                <a:gd name="T8" fmla="*/ 741 w 1398"/>
                <a:gd name="T9" fmla="*/ 0 h 168"/>
                <a:gd name="T10" fmla="*/ 1007 w 1398"/>
                <a:gd name="T11" fmla="*/ 0 h 168"/>
                <a:gd name="T12" fmla="*/ 1123 w 1398"/>
                <a:gd name="T13" fmla="*/ 121 h 168"/>
                <a:gd name="T14" fmla="*/ 1390 w 1398"/>
                <a:gd name="T15" fmla="*/ 121 h 168"/>
                <a:gd name="T16" fmla="*/ 1398 w 1398"/>
                <a:gd name="T17" fmla="*/ 168 h 168"/>
                <a:gd name="T18" fmla="*/ 1123 w 1398"/>
                <a:gd name="T19" fmla="*/ 168 h 168"/>
                <a:gd name="T20" fmla="*/ 1008 w 1398"/>
                <a:gd name="T21" fmla="*/ 63 h 168"/>
                <a:gd name="T22" fmla="*/ 762 w 1398"/>
                <a:gd name="T23" fmla="*/ 60 h 168"/>
                <a:gd name="T24" fmla="*/ 646 w 1398"/>
                <a:gd name="T25" fmla="*/ 82 h 168"/>
                <a:gd name="T26" fmla="*/ 372 w 1398"/>
                <a:gd name="T27" fmla="*/ 75 h 168"/>
                <a:gd name="T28" fmla="*/ 271 w 1398"/>
                <a:gd name="T29" fmla="*/ 156 h 168"/>
                <a:gd name="T30" fmla="*/ 0 w 1398"/>
                <a:gd name="T31" fmla="*/ 149 h 168"/>
                <a:gd name="T32" fmla="*/ 0 w 1398"/>
                <a:gd name="T33" fmla="*/ 74 h 1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8"/>
                <a:gd name="T52" fmla="*/ 0 h 168"/>
                <a:gd name="T53" fmla="*/ 1398 w 1398"/>
                <a:gd name="T54" fmla="*/ 168 h 1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8" h="168">
                  <a:moveTo>
                    <a:pt x="0" y="74"/>
                  </a:moveTo>
                  <a:lnTo>
                    <a:pt x="272" y="73"/>
                  </a:lnTo>
                  <a:lnTo>
                    <a:pt x="375" y="13"/>
                  </a:lnTo>
                  <a:lnTo>
                    <a:pt x="655" y="13"/>
                  </a:lnTo>
                  <a:lnTo>
                    <a:pt x="741" y="0"/>
                  </a:lnTo>
                  <a:lnTo>
                    <a:pt x="1007" y="0"/>
                  </a:lnTo>
                  <a:lnTo>
                    <a:pt x="1123" y="121"/>
                  </a:lnTo>
                  <a:lnTo>
                    <a:pt x="1390" y="121"/>
                  </a:lnTo>
                  <a:lnTo>
                    <a:pt x="1398" y="168"/>
                  </a:lnTo>
                  <a:lnTo>
                    <a:pt x="1123" y="168"/>
                  </a:lnTo>
                  <a:lnTo>
                    <a:pt x="1008" y="63"/>
                  </a:lnTo>
                  <a:lnTo>
                    <a:pt x="762" y="60"/>
                  </a:lnTo>
                  <a:lnTo>
                    <a:pt x="646" y="82"/>
                  </a:lnTo>
                  <a:lnTo>
                    <a:pt x="372" y="75"/>
                  </a:lnTo>
                  <a:lnTo>
                    <a:pt x="271" y="156"/>
                  </a:lnTo>
                  <a:lnTo>
                    <a:pt x="0" y="149"/>
                  </a:lnTo>
                  <a:lnTo>
                    <a:pt x="0" y="74"/>
                  </a:lnTo>
                  <a:close/>
                </a:path>
              </a:pathLst>
            </a:custGeom>
            <a:solidFill>
              <a:srgbClr val="FF9966">
                <a:alpha val="39999"/>
              </a:srgbClr>
            </a:solidFill>
            <a:ln w="9525">
              <a:solidFill>
                <a:schemeClr val="tx1"/>
              </a:solidFill>
              <a:round/>
              <a:headEnd/>
              <a:tailEnd/>
            </a:ln>
          </p:spPr>
          <p:txBody>
            <a:bodyPr/>
            <a:lstStyle/>
            <a:p>
              <a:endParaRPr lang="en-US"/>
            </a:p>
          </p:txBody>
        </p:sp>
        <p:sp>
          <p:nvSpPr>
            <p:cNvPr id="1040" name="Freeform 8"/>
            <p:cNvSpPr>
              <a:spLocks/>
            </p:cNvSpPr>
            <p:nvPr/>
          </p:nvSpPr>
          <p:spPr bwMode="auto">
            <a:xfrm>
              <a:off x="603250" y="3630613"/>
              <a:ext cx="2130425" cy="388937"/>
            </a:xfrm>
            <a:custGeom>
              <a:avLst/>
              <a:gdLst>
                <a:gd name="T0" fmla="*/ 2 w 1342"/>
                <a:gd name="T1" fmla="*/ 37 h 245"/>
                <a:gd name="T2" fmla="*/ 264 w 1342"/>
                <a:gd name="T3" fmla="*/ 38 h 245"/>
                <a:gd name="T4" fmla="*/ 367 w 1342"/>
                <a:gd name="T5" fmla="*/ 4 h 245"/>
                <a:gd name="T6" fmla="*/ 664 w 1342"/>
                <a:gd name="T7" fmla="*/ 13 h 245"/>
                <a:gd name="T8" fmla="*/ 745 w 1342"/>
                <a:gd name="T9" fmla="*/ 0 h 245"/>
                <a:gd name="T10" fmla="*/ 1020 w 1342"/>
                <a:gd name="T11" fmla="*/ 0 h 245"/>
                <a:gd name="T12" fmla="*/ 1115 w 1342"/>
                <a:gd name="T13" fmla="*/ 94 h 245"/>
                <a:gd name="T14" fmla="*/ 1333 w 1342"/>
                <a:gd name="T15" fmla="*/ 95 h 245"/>
                <a:gd name="T16" fmla="*/ 1342 w 1342"/>
                <a:gd name="T17" fmla="*/ 245 h 245"/>
                <a:gd name="T18" fmla="*/ 1123 w 1342"/>
                <a:gd name="T19" fmla="*/ 236 h 245"/>
                <a:gd name="T20" fmla="*/ 1016 w 1342"/>
                <a:gd name="T21" fmla="*/ 116 h 245"/>
                <a:gd name="T22" fmla="*/ 732 w 1342"/>
                <a:gd name="T23" fmla="*/ 124 h 245"/>
                <a:gd name="T24" fmla="*/ 642 w 1342"/>
                <a:gd name="T25" fmla="*/ 146 h 245"/>
                <a:gd name="T26" fmla="*/ 367 w 1342"/>
                <a:gd name="T27" fmla="*/ 137 h 245"/>
                <a:gd name="T28" fmla="*/ 272 w 1342"/>
                <a:gd name="T29" fmla="*/ 197 h 245"/>
                <a:gd name="T30" fmla="*/ 0 w 1342"/>
                <a:gd name="T31" fmla="*/ 194 h 245"/>
                <a:gd name="T32" fmla="*/ 0 w 1342"/>
                <a:gd name="T33" fmla="*/ 88 h 245"/>
                <a:gd name="T34" fmla="*/ 2 w 1342"/>
                <a:gd name="T35" fmla="*/ 37 h 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2"/>
                <a:gd name="T55" fmla="*/ 0 h 245"/>
                <a:gd name="T56" fmla="*/ 1342 w 1342"/>
                <a:gd name="T57" fmla="*/ 245 h 2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2" h="245">
                  <a:moveTo>
                    <a:pt x="2" y="37"/>
                  </a:moveTo>
                  <a:lnTo>
                    <a:pt x="264" y="38"/>
                  </a:lnTo>
                  <a:lnTo>
                    <a:pt x="367" y="4"/>
                  </a:lnTo>
                  <a:lnTo>
                    <a:pt x="664" y="13"/>
                  </a:lnTo>
                  <a:lnTo>
                    <a:pt x="745" y="0"/>
                  </a:lnTo>
                  <a:lnTo>
                    <a:pt x="1020" y="0"/>
                  </a:lnTo>
                  <a:lnTo>
                    <a:pt x="1115" y="94"/>
                  </a:lnTo>
                  <a:lnTo>
                    <a:pt x="1333" y="95"/>
                  </a:lnTo>
                  <a:lnTo>
                    <a:pt x="1342" y="245"/>
                  </a:lnTo>
                  <a:lnTo>
                    <a:pt x="1123" y="236"/>
                  </a:lnTo>
                  <a:lnTo>
                    <a:pt x="1016" y="116"/>
                  </a:lnTo>
                  <a:lnTo>
                    <a:pt x="732" y="124"/>
                  </a:lnTo>
                  <a:lnTo>
                    <a:pt x="642" y="146"/>
                  </a:lnTo>
                  <a:lnTo>
                    <a:pt x="367" y="137"/>
                  </a:lnTo>
                  <a:lnTo>
                    <a:pt x="272" y="197"/>
                  </a:lnTo>
                  <a:lnTo>
                    <a:pt x="0" y="194"/>
                  </a:lnTo>
                  <a:lnTo>
                    <a:pt x="0" y="88"/>
                  </a:lnTo>
                  <a:lnTo>
                    <a:pt x="2" y="37"/>
                  </a:lnTo>
                  <a:close/>
                </a:path>
              </a:pathLst>
            </a:custGeom>
            <a:gradFill rotWithShape="1">
              <a:gsLst>
                <a:gs pos="0">
                  <a:srgbClr val="F3EE18">
                    <a:alpha val="39998"/>
                  </a:srgbClr>
                </a:gs>
                <a:gs pos="100000">
                  <a:srgbClr val="FFFA19">
                    <a:alpha val="39998"/>
                  </a:srgbClr>
                </a:gs>
              </a:gsLst>
              <a:lin ang="5400000" scaled="1"/>
            </a:gradFill>
            <a:ln w="9525">
              <a:solidFill>
                <a:schemeClr val="tx1"/>
              </a:solidFill>
              <a:round/>
              <a:headEnd/>
              <a:tailEnd/>
            </a:ln>
          </p:spPr>
          <p:txBody>
            <a:bodyPr/>
            <a:lstStyle/>
            <a:p>
              <a:endParaRPr lang="en-US"/>
            </a:p>
          </p:txBody>
        </p:sp>
        <p:sp>
          <p:nvSpPr>
            <p:cNvPr id="1041" name="Freeform 9"/>
            <p:cNvSpPr>
              <a:spLocks/>
            </p:cNvSpPr>
            <p:nvPr/>
          </p:nvSpPr>
          <p:spPr bwMode="auto">
            <a:xfrm>
              <a:off x="2733675" y="3910013"/>
              <a:ext cx="3292475" cy="2886075"/>
            </a:xfrm>
            <a:custGeom>
              <a:avLst/>
              <a:gdLst>
                <a:gd name="T0" fmla="*/ 15 w 2074"/>
                <a:gd name="T1" fmla="*/ 69 h 1818"/>
                <a:gd name="T2" fmla="*/ 152 w 2074"/>
                <a:gd name="T3" fmla="*/ 954 h 1818"/>
                <a:gd name="T4" fmla="*/ 423 w 2074"/>
                <a:gd name="T5" fmla="*/ 963 h 1818"/>
                <a:gd name="T6" fmla="*/ 498 w 2074"/>
                <a:gd name="T7" fmla="*/ 933 h 1818"/>
                <a:gd name="T8" fmla="*/ 801 w 2074"/>
                <a:gd name="T9" fmla="*/ 928 h 1818"/>
                <a:gd name="T10" fmla="*/ 879 w 2074"/>
                <a:gd name="T11" fmla="*/ 958 h 1818"/>
                <a:gd name="T12" fmla="*/ 1253 w 2074"/>
                <a:gd name="T13" fmla="*/ 958 h 1818"/>
                <a:gd name="T14" fmla="*/ 1551 w 2074"/>
                <a:gd name="T15" fmla="*/ 959 h 1818"/>
                <a:gd name="T16" fmla="*/ 1657 w 2074"/>
                <a:gd name="T17" fmla="*/ 1216 h 1818"/>
                <a:gd name="T18" fmla="*/ 1906 w 2074"/>
                <a:gd name="T19" fmla="*/ 1818 h 1818"/>
                <a:gd name="T20" fmla="*/ 2074 w 2074"/>
                <a:gd name="T21" fmla="*/ 1818 h 1818"/>
                <a:gd name="T22" fmla="*/ 1971 w 2074"/>
                <a:gd name="T23" fmla="*/ 1197 h 1818"/>
                <a:gd name="T24" fmla="*/ 1895 w 2074"/>
                <a:gd name="T25" fmla="*/ 110 h 1818"/>
                <a:gd name="T26" fmla="*/ 1632 w 2074"/>
                <a:gd name="T27" fmla="*/ 110 h 1818"/>
                <a:gd name="T28" fmla="*/ 1545 w 2074"/>
                <a:gd name="T29" fmla="*/ 150 h 1818"/>
                <a:gd name="T30" fmla="*/ 1263 w 2074"/>
                <a:gd name="T31" fmla="*/ 159 h 1818"/>
                <a:gd name="T32" fmla="*/ 1137 w 2074"/>
                <a:gd name="T33" fmla="*/ 113 h 1818"/>
                <a:gd name="T34" fmla="*/ 882 w 2074"/>
                <a:gd name="T35" fmla="*/ 114 h 1818"/>
                <a:gd name="T36" fmla="*/ 770 w 2074"/>
                <a:gd name="T37" fmla="*/ 50 h 1818"/>
                <a:gd name="T38" fmla="*/ 524 w 2074"/>
                <a:gd name="T39" fmla="*/ 45 h 1818"/>
                <a:gd name="T40" fmla="*/ 431 w 2074"/>
                <a:gd name="T41" fmla="*/ 89 h 1818"/>
                <a:gd name="T42" fmla="*/ 148 w 2074"/>
                <a:gd name="T43" fmla="*/ 90 h 1818"/>
                <a:gd name="T44" fmla="*/ 42 w 2074"/>
                <a:gd name="T45" fmla="*/ 6 h 1818"/>
                <a:gd name="T46" fmla="*/ 0 w 2074"/>
                <a:gd name="T47" fmla="*/ 0 h 1818"/>
                <a:gd name="T48" fmla="*/ 15 w 2074"/>
                <a:gd name="T49" fmla="*/ 69 h 18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74"/>
                <a:gd name="T76" fmla="*/ 0 h 1818"/>
                <a:gd name="T77" fmla="*/ 2074 w 2074"/>
                <a:gd name="T78" fmla="*/ 1818 h 18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74" h="1818">
                  <a:moveTo>
                    <a:pt x="15" y="69"/>
                  </a:moveTo>
                  <a:lnTo>
                    <a:pt x="152" y="954"/>
                  </a:lnTo>
                  <a:lnTo>
                    <a:pt x="423" y="963"/>
                  </a:lnTo>
                  <a:lnTo>
                    <a:pt x="498" y="933"/>
                  </a:lnTo>
                  <a:lnTo>
                    <a:pt x="801" y="928"/>
                  </a:lnTo>
                  <a:lnTo>
                    <a:pt x="879" y="958"/>
                  </a:lnTo>
                  <a:lnTo>
                    <a:pt x="1253" y="958"/>
                  </a:lnTo>
                  <a:lnTo>
                    <a:pt x="1551" y="959"/>
                  </a:lnTo>
                  <a:lnTo>
                    <a:pt x="1657" y="1216"/>
                  </a:lnTo>
                  <a:lnTo>
                    <a:pt x="1906" y="1818"/>
                  </a:lnTo>
                  <a:lnTo>
                    <a:pt x="2074" y="1818"/>
                  </a:lnTo>
                  <a:lnTo>
                    <a:pt x="1971" y="1197"/>
                  </a:lnTo>
                  <a:lnTo>
                    <a:pt x="1895" y="110"/>
                  </a:lnTo>
                  <a:lnTo>
                    <a:pt x="1632" y="110"/>
                  </a:lnTo>
                  <a:lnTo>
                    <a:pt x="1545" y="150"/>
                  </a:lnTo>
                  <a:lnTo>
                    <a:pt x="1263" y="159"/>
                  </a:lnTo>
                  <a:lnTo>
                    <a:pt x="1137" y="113"/>
                  </a:lnTo>
                  <a:lnTo>
                    <a:pt x="882" y="114"/>
                  </a:lnTo>
                  <a:lnTo>
                    <a:pt x="770" y="50"/>
                  </a:lnTo>
                  <a:lnTo>
                    <a:pt x="524" y="45"/>
                  </a:lnTo>
                  <a:lnTo>
                    <a:pt x="431" y="89"/>
                  </a:lnTo>
                  <a:lnTo>
                    <a:pt x="148" y="90"/>
                  </a:lnTo>
                  <a:lnTo>
                    <a:pt x="42" y="6"/>
                  </a:lnTo>
                  <a:lnTo>
                    <a:pt x="0" y="0"/>
                  </a:lnTo>
                  <a:lnTo>
                    <a:pt x="15" y="69"/>
                  </a:lnTo>
                  <a:close/>
                </a:path>
              </a:pathLst>
            </a:custGeom>
            <a:gradFill rotWithShape="1">
              <a:gsLst>
                <a:gs pos="0">
                  <a:srgbClr val="ED5C1B">
                    <a:alpha val="39998"/>
                  </a:srgbClr>
                </a:gs>
                <a:gs pos="100000">
                  <a:srgbClr val="EE6426">
                    <a:alpha val="60001"/>
                  </a:srgbClr>
                </a:gs>
              </a:gsLst>
              <a:lin ang="5400000" scaled="1"/>
            </a:gradFill>
            <a:ln w="9525">
              <a:solidFill>
                <a:schemeClr val="tx1"/>
              </a:solidFill>
              <a:round/>
              <a:headEnd/>
              <a:tailEnd/>
            </a:ln>
          </p:spPr>
          <p:txBody>
            <a:bodyPr/>
            <a:lstStyle/>
            <a:p>
              <a:endParaRPr lang="en-US"/>
            </a:p>
          </p:txBody>
        </p:sp>
        <p:sp>
          <p:nvSpPr>
            <p:cNvPr id="1042" name="Freeform 10"/>
            <p:cNvSpPr>
              <a:spLocks/>
            </p:cNvSpPr>
            <p:nvPr/>
          </p:nvSpPr>
          <p:spPr bwMode="auto">
            <a:xfrm>
              <a:off x="5738813" y="4052888"/>
              <a:ext cx="2347912" cy="2722562"/>
            </a:xfrm>
            <a:custGeom>
              <a:avLst/>
              <a:gdLst>
                <a:gd name="T0" fmla="*/ 0 w 1479"/>
                <a:gd name="T1" fmla="*/ 0 h 1715"/>
                <a:gd name="T2" fmla="*/ 104 w 1479"/>
                <a:gd name="T3" fmla="*/ 917 h 1715"/>
                <a:gd name="T4" fmla="*/ 391 w 1479"/>
                <a:gd name="T5" fmla="*/ 907 h 1715"/>
                <a:gd name="T6" fmla="*/ 490 w 1479"/>
                <a:gd name="T7" fmla="*/ 933 h 1715"/>
                <a:gd name="T8" fmla="*/ 851 w 1479"/>
                <a:gd name="T9" fmla="*/ 924 h 1715"/>
                <a:gd name="T10" fmla="*/ 1053 w 1479"/>
                <a:gd name="T11" fmla="*/ 924 h 1715"/>
                <a:gd name="T12" fmla="*/ 1302 w 1479"/>
                <a:gd name="T13" fmla="*/ 920 h 1715"/>
                <a:gd name="T14" fmla="*/ 1479 w 1479"/>
                <a:gd name="T15" fmla="*/ 916 h 1715"/>
                <a:gd name="T16" fmla="*/ 1479 w 1479"/>
                <a:gd name="T17" fmla="*/ 1715 h 1715"/>
                <a:gd name="T18" fmla="*/ 176 w 1479"/>
                <a:gd name="T19" fmla="*/ 1715 h 1715"/>
                <a:gd name="T20" fmla="*/ 77 w 1479"/>
                <a:gd name="T21" fmla="*/ 1096 h 1715"/>
                <a:gd name="T22" fmla="*/ 0 w 1479"/>
                <a:gd name="T23" fmla="*/ 0 h 17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79"/>
                <a:gd name="T37" fmla="*/ 0 h 1715"/>
                <a:gd name="T38" fmla="*/ 1479 w 1479"/>
                <a:gd name="T39" fmla="*/ 1715 h 17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79" h="1715">
                  <a:moveTo>
                    <a:pt x="0" y="0"/>
                  </a:moveTo>
                  <a:lnTo>
                    <a:pt x="104" y="917"/>
                  </a:lnTo>
                  <a:lnTo>
                    <a:pt x="391" y="907"/>
                  </a:lnTo>
                  <a:lnTo>
                    <a:pt x="490" y="933"/>
                  </a:lnTo>
                  <a:lnTo>
                    <a:pt x="851" y="924"/>
                  </a:lnTo>
                  <a:lnTo>
                    <a:pt x="1053" y="924"/>
                  </a:lnTo>
                  <a:lnTo>
                    <a:pt x="1302" y="920"/>
                  </a:lnTo>
                  <a:lnTo>
                    <a:pt x="1479" y="916"/>
                  </a:lnTo>
                  <a:lnTo>
                    <a:pt x="1479" y="1715"/>
                  </a:lnTo>
                  <a:lnTo>
                    <a:pt x="176" y="1715"/>
                  </a:lnTo>
                  <a:lnTo>
                    <a:pt x="77" y="1096"/>
                  </a:lnTo>
                  <a:lnTo>
                    <a:pt x="0" y="0"/>
                  </a:lnTo>
                  <a:close/>
                </a:path>
              </a:pathLst>
            </a:custGeom>
            <a:gradFill rotWithShape="1">
              <a:gsLst>
                <a:gs pos="0">
                  <a:srgbClr val="669900">
                    <a:alpha val="39998"/>
                  </a:srgbClr>
                </a:gs>
                <a:gs pos="100000">
                  <a:srgbClr val="77A41C">
                    <a:alpha val="60001"/>
                  </a:srgbClr>
                </a:gs>
              </a:gsLst>
              <a:lin ang="5400000" scaled="1"/>
            </a:gradFill>
            <a:ln w="9525">
              <a:solidFill>
                <a:schemeClr val="tx1"/>
              </a:solidFill>
              <a:round/>
              <a:headEnd/>
              <a:tailEnd/>
            </a:ln>
          </p:spPr>
          <p:txBody>
            <a:bodyPr/>
            <a:lstStyle/>
            <a:p>
              <a:endParaRPr lang="en-US"/>
            </a:p>
          </p:txBody>
        </p:sp>
        <p:sp>
          <p:nvSpPr>
            <p:cNvPr id="1043" name="Freeform 11"/>
            <p:cNvSpPr>
              <a:spLocks/>
            </p:cNvSpPr>
            <p:nvPr/>
          </p:nvSpPr>
          <p:spPr bwMode="auto">
            <a:xfrm>
              <a:off x="608013" y="2844800"/>
              <a:ext cx="7472362" cy="2689225"/>
            </a:xfrm>
            <a:custGeom>
              <a:avLst/>
              <a:gdLst>
                <a:gd name="T0" fmla="*/ 0 w 4707"/>
                <a:gd name="T1" fmla="*/ 0 h 1694"/>
                <a:gd name="T2" fmla="*/ 288 w 4707"/>
                <a:gd name="T3" fmla="*/ 0 h 1694"/>
                <a:gd name="T4" fmla="*/ 374 w 4707"/>
                <a:gd name="T5" fmla="*/ 13 h 1694"/>
                <a:gd name="T6" fmla="*/ 670 w 4707"/>
                <a:gd name="T7" fmla="*/ 9 h 1694"/>
                <a:gd name="T8" fmla="*/ 722 w 4707"/>
                <a:gd name="T9" fmla="*/ 5 h 1694"/>
                <a:gd name="T10" fmla="*/ 1031 w 4707"/>
                <a:gd name="T11" fmla="*/ 0 h 1694"/>
                <a:gd name="T12" fmla="*/ 1109 w 4707"/>
                <a:gd name="T13" fmla="*/ 17 h 1694"/>
                <a:gd name="T14" fmla="*/ 1384 w 4707"/>
                <a:gd name="T15" fmla="*/ 22 h 1694"/>
                <a:gd name="T16" fmla="*/ 1491 w 4707"/>
                <a:gd name="T17" fmla="*/ 164 h 1694"/>
                <a:gd name="T18" fmla="*/ 1788 w 4707"/>
                <a:gd name="T19" fmla="*/ 164 h 1694"/>
                <a:gd name="T20" fmla="*/ 1848 w 4707"/>
                <a:gd name="T21" fmla="*/ 177 h 1694"/>
                <a:gd name="T22" fmla="*/ 2149 w 4707"/>
                <a:gd name="T23" fmla="*/ 172 h 1694"/>
                <a:gd name="T24" fmla="*/ 2230 w 4707"/>
                <a:gd name="T25" fmla="*/ 181 h 1694"/>
                <a:gd name="T26" fmla="*/ 2506 w 4707"/>
                <a:gd name="T27" fmla="*/ 177 h 1694"/>
                <a:gd name="T28" fmla="*/ 2596 w 4707"/>
                <a:gd name="T29" fmla="*/ 116 h 1694"/>
                <a:gd name="T30" fmla="*/ 2888 w 4707"/>
                <a:gd name="T31" fmla="*/ 112 h 1694"/>
                <a:gd name="T32" fmla="*/ 2974 w 4707"/>
                <a:gd name="T33" fmla="*/ 108 h 1694"/>
                <a:gd name="T34" fmla="*/ 3236 w 4707"/>
                <a:gd name="T35" fmla="*/ 112 h 1694"/>
                <a:gd name="T36" fmla="*/ 3335 w 4707"/>
                <a:gd name="T37" fmla="*/ 383 h 1694"/>
                <a:gd name="T38" fmla="*/ 3576 w 4707"/>
                <a:gd name="T39" fmla="*/ 387 h 1694"/>
                <a:gd name="T40" fmla="*/ 3722 w 4707"/>
                <a:gd name="T41" fmla="*/ 361 h 1694"/>
                <a:gd name="T42" fmla="*/ 3980 w 4707"/>
                <a:gd name="T43" fmla="*/ 361 h 1694"/>
                <a:gd name="T44" fmla="*/ 4083 w 4707"/>
                <a:gd name="T45" fmla="*/ 383 h 1694"/>
                <a:gd name="T46" fmla="*/ 4341 w 4707"/>
                <a:gd name="T47" fmla="*/ 379 h 1694"/>
                <a:gd name="T48" fmla="*/ 4470 w 4707"/>
                <a:gd name="T49" fmla="*/ 353 h 1694"/>
                <a:gd name="T50" fmla="*/ 4694 w 4707"/>
                <a:gd name="T51" fmla="*/ 340 h 1694"/>
                <a:gd name="T52" fmla="*/ 4707 w 4707"/>
                <a:gd name="T53" fmla="*/ 1678 h 1694"/>
                <a:gd name="T54" fmla="*/ 3855 w 4707"/>
                <a:gd name="T55" fmla="*/ 1690 h 1694"/>
                <a:gd name="T56" fmla="*/ 3692 w 4707"/>
                <a:gd name="T57" fmla="*/ 1694 h 1694"/>
                <a:gd name="T58" fmla="*/ 3623 w 4707"/>
                <a:gd name="T59" fmla="*/ 1672 h 1694"/>
                <a:gd name="T60" fmla="*/ 3336 w 4707"/>
                <a:gd name="T61" fmla="*/ 1679 h 1694"/>
                <a:gd name="T62" fmla="*/ 3235 w 4707"/>
                <a:gd name="T63" fmla="*/ 751 h 1694"/>
                <a:gd name="T64" fmla="*/ 2964 w 4707"/>
                <a:gd name="T65" fmla="*/ 758 h 1694"/>
                <a:gd name="T66" fmla="*/ 2849 w 4707"/>
                <a:gd name="T67" fmla="*/ 804 h 1694"/>
                <a:gd name="T68" fmla="*/ 2596 w 4707"/>
                <a:gd name="T69" fmla="*/ 796 h 1694"/>
                <a:gd name="T70" fmla="*/ 2493 w 4707"/>
                <a:gd name="T71" fmla="*/ 753 h 1694"/>
                <a:gd name="T72" fmla="*/ 2230 w 4707"/>
                <a:gd name="T73" fmla="*/ 753 h 1694"/>
                <a:gd name="T74" fmla="*/ 2127 w 4707"/>
                <a:gd name="T75" fmla="*/ 701 h 1694"/>
                <a:gd name="T76" fmla="*/ 1857 w 4707"/>
                <a:gd name="T77" fmla="*/ 694 h 1694"/>
                <a:gd name="T78" fmla="*/ 1764 w 4707"/>
                <a:gd name="T79" fmla="*/ 736 h 1694"/>
                <a:gd name="T80" fmla="*/ 1480 w 4707"/>
                <a:gd name="T81" fmla="*/ 730 h 1694"/>
                <a:gd name="T82" fmla="*/ 1392 w 4707"/>
                <a:gd name="T83" fmla="*/ 593 h 1694"/>
                <a:gd name="T84" fmla="*/ 1113 w 4707"/>
                <a:gd name="T85" fmla="*/ 589 h 1694"/>
                <a:gd name="T86" fmla="*/ 1023 w 4707"/>
                <a:gd name="T87" fmla="*/ 495 h 1694"/>
                <a:gd name="T88" fmla="*/ 739 w 4707"/>
                <a:gd name="T89" fmla="*/ 490 h 1694"/>
                <a:gd name="T90" fmla="*/ 631 w 4707"/>
                <a:gd name="T91" fmla="*/ 508 h 1694"/>
                <a:gd name="T92" fmla="*/ 361 w 4707"/>
                <a:gd name="T93" fmla="*/ 499 h 1694"/>
                <a:gd name="T94" fmla="*/ 275 w 4707"/>
                <a:gd name="T95" fmla="*/ 533 h 1694"/>
                <a:gd name="T96" fmla="*/ 0 w 4707"/>
                <a:gd name="T97" fmla="*/ 533 h 1694"/>
                <a:gd name="T98" fmla="*/ 0 w 4707"/>
                <a:gd name="T99" fmla="*/ 112 h 1694"/>
                <a:gd name="T100" fmla="*/ 0 w 4707"/>
                <a:gd name="T101" fmla="*/ 0 h 1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07"/>
                <a:gd name="T154" fmla="*/ 0 h 1694"/>
                <a:gd name="T155" fmla="*/ 4707 w 4707"/>
                <a:gd name="T156" fmla="*/ 1694 h 16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07" h="1694">
                  <a:moveTo>
                    <a:pt x="0" y="0"/>
                  </a:moveTo>
                  <a:lnTo>
                    <a:pt x="288" y="0"/>
                  </a:lnTo>
                  <a:lnTo>
                    <a:pt x="374" y="13"/>
                  </a:lnTo>
                  <a:lnTo>
                    <a:pt x="670" y="9"/>
                  </a:lnTo>
                  <a:lnTo>
                    <a:pt x="722" y="5"/>
                  </a:lnTo>
                  <a:lnTo>
                    <a:pt x="1031" y="0"/>
                  </a:lnTo>
                  <a:lnTo>
                    <a:pt x="1109" y="17"/>
                  </a:lnTo>
                  <a:lnTo>
                    <a:pt x="1384" y="22"/>
                  </a:lnTo>
                  <a:lnTo>
                    <a:pt x="1491" y="164"/>
                  </a:lnTo>
                  <a:lnTo>
                    <a:pt x="1788" y="164"/>
                  </a:lnTo>
                  <a:lnTo>
                    <a:pt x="1848" y="177"/>
                  </a:lnTo>
                  <a:lnTo>
                    <a:pt x="2149" y="172"/>
                  </a:lnTo>
                  <a:lnTo>
                    <a:pt x="2230" y="181"/>
                  </a:lnTo>
                  <a:lnTo>
                    <a:pt x="2506" y="177"/>
                  </a:lnTo>
                  <a:lnTo>
                    <a:pt x="2596" y="116"/>
                  </a:lnTo>
                  <a:lnTo>
                    <a:pt x="2888" y="112"/>
                  </a:lnTo>
                  <a:lnTo>
                    <a:pt x="2974" y="108"/>
                  </a:lnTo>
                  <a:lnTo>
                    <a:pt x="3236" y="112"/>
                  </a:lnTo>
                  <a:lnTo>
                    <a:pt x="3335" y="383"/>
                  </a:lnTo>
                  <a:lnTo>
                    <a:pt x="3576" y="387"/>
                  </a:lnTo>
                  <a:lnTo>
                    <a:pt x="3722" y="361"/>
                  </a:lnTo>
                  <a:lnTo>
                    <a:pt x="3980" y="361"/>
                  </a:lnTo>
                  <a:lnTo>
                    <a:pt x="4083" y="383"/>
                  </a:lnTo>
                  <a:lnTo>
                    <a:pt x="4341" y="379"/>
                  </a:lnTo>
                  <a:lnTo>
                    <a:pt x="4470" y="353"/>
                  </a:lnTo>
                  <a:lnTo>
                    <a:pt x="4694" y="340"/>
                  </a:lnTo>
                  <a:lnTo>
                    <a:pt x="4707" y="1678"/>
                  </a:lnTo>
                  <a:lnTo>
                    <a:pt x="3855" y="1690"/>
                  </a:lnTo>
                  <a:lnTo>
                    <a:pt x="3692" y="1694"/>
                  </a:lnTo>
                  <a:lnTo>
                    <a:pt x="3623" y="1672"/>
                  </a:lnTo>
                  <a:lnTo>
                    <a:pt x="3336" y="1679"/>
                  </a:lnTo>
                  <a:lnTo>
                    <a:pt x="3235" y="751"/>
                  </a:lnTo>
                  <a:lnTo>
                    <a:pt x="2964" y="758"/>
                  </a:lnTo>
                  <a:lnTo>
                    <a:pt x="2849" y="804"/>
                  </a:lnTo>
                  <a:lnTo>
                    <a:pt x="2596" y="796"/>
                  </a:lnTo>
                  <a:lnTo>
                    <a:pt x="2493" y="753"/>
                  </a:lnTo>
                  <a:lnTo>
                    <a:pt x="2230" y="753"/>
                  </a:lnTo>
                  <a:lnTo>
                    <a:pt x="2127" y="701"/>
                  </a:lnTo>
                  <a:lnTo>
                    <a:pt x="1857" y="694"/>
                  </a:lnTo>
                  <a:lnTo>
                    <a:pt x="1764" y="736"/>
                  </a:lnTo>
                  <a:lnTo>
                    <a:pt x="1480" y="730"/>
                  </a:lnTo>
                  <a:lnTo>
                    <a:pt x="1392" y="593"/>
                  </a:lnTo>
                  <a:lnTo>
                    <a:pt x="1113" y="589"/>
                  </a:lnTo>
                  <a:lnTo>
                    <a:pt x="1023" y="495"/>
                  </a:lnTo>
                  <a:lnTo>
                    <a:pt x="739" y="490"/>
                  </a:lnTo>
                  <a:lnTo>
                    <a:pt x="631" y="508"/>
                  </a:lnTo>
                  <a:lnTo>
                    <a:pt x="361" y="499"/>
                  </a:lnTo>
                  <a:lnTo>
                    <a:pt x="275" y="533"/>
                  </a:lnTo>
                  <a:lnTo>
                    <a:pt x="0" y="533"/>
                  </a:lnTo>
                  <a:lnTo>
                    <a:pt x="0" y="112"/>
                  </a:lnTo>
                  <a:lnTo>
                    <a:pt x="0" y="0"/>
                  </a:lnTo>
                  <a:close/>
                </a:path>
              </a:pathLst>
            </a:custGeom>
            <a:gradFill rotWithShape="1">
              <a:gsLst>
                <a:gs pos="0">
                  <a:srgbClr val="1804B0">
                    <a:alpha val="39998"/>
                  </a:srgbClr>
                </a:gs>
                <a:gs pos="100000">
                  <a:srgbClr val="4838C0">
                    <a:alpha val="70000"/>
                  </a:srgbClr>
                </a:gs>
              </a:gsLst>
              <a:lin ang="5400000" scaled="1"/>
            </a:gradFill>
            <a:ln w="9525">
              <a:solidFill>
                <a:schemeClr val="tx1"/>
              </a:solidFill>
              <a:round/>
              <a:headEnd/>
              <a:tailEnd/>
            </a:ln>
          </p:spPr>
          <p:txBody>
            <a:bodyPr/>
            <a:lstStyle/>
            <a:p>
              <a:endParaRPr lang="en-US"/>
            </a:p>
          </p:txBody>
        </p:sp>
        <p:sp>
          <p:nvSpPr>
            <p:cNvPr id="1044" name="Freeform 12"/>
            <p:cNvSpPr>
              <a:spLocks/>
            </p:cNvSpPr>
            <p:nvPr/>
          </p:nvSpPr>
          <p:spPr bwMode="auto">
            <a:xfrm>
              <a:off x="603250" y="2371725"/>
              <a:ext cx="7456488" cy="1081088"/>
            </a:xfrm>
            <a:custGeom>
              <a:avLst/>
              <a:gdLst>
                <a:gd name="T0" fmla="*/ 3 w 4697"/>
                <a:gd name="T1" fmla="*/ 2 h 681"/>
                <a:gd name="T2" fmla="*/ 4697 w 4697"/>
                <a:gd name="T3" fmla="*/ 2 h 681"/>
                <a:gd name="T4" fmla="*/ 4688 w 4697"/>
                <a:gd name="T5" fmla="*/ 638 h 681"/>
                <a:gd name="T6" fmla="*/ 4452 w 4697"/>
                <a:gd name="T7" fmla="*/ 648 h 681"/>
                <a:gd name="T8" fmla="*/ 4340 w 4697"/>
                <a:gd name="T9" fmla="*/ 672 h 681"/>
                <a:gd name="T10" fmla="*/ 4090 w 4697"/>
                <a:gd name="T11" fmla="*/ 677 h 681"/>
                <a:gd name="T12" fmla="*/ 3993 w 4697"/>
                <a:gd name="T13" fmla="*/ 662 h 681"/>
                <a:gd name="T14" fmla="*/ 3708 w 4697"/>
                <a:gd name="T15" fmla="*/ 664 h 681"/>
                <a:gd name="T16" fmla="*/ 3588 w 4697"/>
                <a:gd name="T17" fmla="*/ 681 h 681"/>
                <a:gd name="T18" fmla="*/ 3337 w 4697"/>
                <a:gd name="T19" fmla="*/ 681 h 681"/>
                <a:gd name="T20" fmla="*/ 3238 w 4697"/>
                <a:gd name="T21" fmla="*/ 411 h 681"/>
                <a:gd name="T22" fmla="*/ 2616 w 4697"/>
                <a:gd name="T23" fmla="*/ 414 h 681"/>
                <a:gd name="T24" fmla="*/ 2497 w 4697"/>
                <a:gd name="T25" fmla="*/ 482 h 681"/>
                <a:gd name="T26" fmla="*/ 2199 w 4697"/>
                <a:gd name="T27" fmla="*/ 479 h 681"/>
                <a:gd name="T28" fmla="*/ 2142 w 4697"/>
                <a:gd name="T29" fmla="*/ 470 h 681"/>
                <a:gd name="T30" fmla="*/ 1840 w 4697"/>
                <a:gd name="T31" fmla="*/ 474 h 681"/>
                <a:gd name="T32" fmla="*/ 1771 w 4697"/>
                <a:gd name="T33" fmla="*/ 462 h 681"/>
                <a:gd name="T34" fmla="*/ 1489 w 4697"/>
                <a:gd name="T35" fmla="*/ 462 h 681"/>
                <a:gd name="T36" fmla="*/ 1378 w 4697"/>
                <a:gd name="T37" fmla="*/ 318 h 681"/>
                <a:gd name="T38" fmla="*/ 1112 w 4697"/>
                <a:gd name="T39" fmla="*/ 320 h 681"/>
                <a:gd name="T40" fmla="*/ 991 w 4697"/>
                <a:gd name="T41" fmla="*/ 303 h 681"/>
                <a:gd name="T42" fmla="*/ 691 w 4697"/>
                <a:gd name="T43" fmla="*/ 306 h 681"/>
                <a:gd name="T44" fmla="*/ 531 w 4697"/>
                <a:gd name="T45" fmla="*/ 311 h 681"/>
                <a:gd name="T46" fmla="*/ 368 w 4697"/>
                <a:gd name="T47" fmla="*/ 311 h 681"/>
                <a:gd name="T48" fmla="*/ 249 w 4697"/>
                <a:gd name="T49" fmla="*/ 300 h 681"/>
                <a:gd name="T50" fmla="*/ 4 w 4697"/>
                <a:gd name="T51" fmla="*/ 297 h 681"/>
                <a:gd name="T52" fmla="*/ 0 w 4697"/>
                <a:gd name="T53" fmla="*/ 45 h 681"/>
                <a:gd name="T54" fmla="*/ 1 w 4697"/>
                <a:gd name="T55" fmla="*/ 0 h 681"/>
                <a:gd name="T56" fmla="*/ 3 w 4697"/>
                <a:gd name="T57" fmla="*/ 2 h 6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97"/>
                <a:gd name="T88" fmla="*/ 0 h 681"/>
                <a:gd name="T89" fmla="*/ 4697 w 4697"/>
                <a:gd name="T90" fmla="*/ 681 h 68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97" h="681">
                  <a:moveTo>
                    <a:pt x="3" y="2"/>
                  </a:moveTo>
                  <a:lnTo>
                    <a:pt x="4697" y="2"/>
                  </a:lnTo>
                  <a:lnTo>
                    <a:pt x="4688" y="638"/>
                  </a:lnTo>
                  <a:lnTo>
                    <a:pt x="4452" y="648"/>
                  </a:lnTo>
                  <a:lnTo>
                    <a:pt x="4340" y="672"/>
                  </a:lnTo>
                  <a:lnTo>
                    <a:pt x="4090" y="677"/>
                  </a:lnTo>
                  <a:lnTo>
                    <a:pt x="3993" y="662"/>
                  </a:lnTo>
                  <a:lnTo>
                    <a:pt x="3708" y="664"/>
                  </a:lnTo>
                  <a:lnTo>
                    <a:pt x="3588" y="681"/>
                  </a:lnTo>
                  <a:lnTo>
                    <a:pt x="3337" y="681"/>
                  </a:lnTo>
                  <a:lnTo>
                    <a:pt x="3238" y="411"/>
                  </a:lnTo>
                  <a:lnTo>
                    <a:pt x="2616" y="414"/>
                  </a:lnTo>
                  <a:lnTo>
                    <a:pt x="2497" y="482"/>
                  </a:lnTo>
                  <a:lnTo>
                    <a:pt x="2199" y="479"/>
                  </a:lnTo>
                  <a:lnTo>
                    <a:pt x="2142" y="470"/>
                  </a:lnTo>
                  <a:lnTo>
                    <a:pt x="1840" y="474"/>
                  </a:lnTo>
                  <a:lnTo>
                    <a:pt x="1771" y="462"/>
                  </a:lnTo>
                  <a:lnTo>
                    <a:pt x="1489" y="462"/>
                  </a:lnTo>
                  <a:lnTo>
                    <a:pt x="1378" y="318"/>
                  </a:lnTo>
                  <a:lnTo>
                    <a:pt x="1112" y="320"/>
                  </a:lnTo>
                  <a:lnTo>
                    <a:pt x="991" y="303"/>
                  </a:lnTo>
                  <a:lnTo>
                    <a:pt x="691" y="306"/>
                  </a:lnTo>
                  <a:lnTo>
                    <a:pt x="531" y="311"/>
                  </a:lnTo>
                  <a:lnTo>
                    <a:pt x="368" y="311"/>
                  </a:lnTo>
                  <a:lnTo>
                    <a:pt x="249" y="300"/>
                  </a:lnTo>
                  <a:lnTo>
                    <a:pt x="4" y="297"/>
                  </a:lnTo>
                  <a:lnTo>
                    <a:pt x="0" y="45"/>
                  </a:lnTo>
                  <a:lnTo>
                    <a:pt x="1" y="0"/>
                  </a:lnTo>
                  <a:lnTo>
                    <a:pt x="3" y="2"/>
                  </a:lnTo>
                  <a:close/>
                </a:path>
              </a:pathLst>
            </a:custGeom>
            <a:gradFill rotWithShape="0">
              <a:gsLst>
                <a:gs pos="0">
                  <a:srgbClr val="008000">
                    <a:alpha val="39998"/>
                  </a:srgbClr>
                </a:gs>
                <a:gs pos="100000">
                  <a:srgbClr val="1C8E1C">
                    <a:alpha val="60001"/>
                  </a:srgbClr>
                </a:gs>
              </a:gsLst>
              <a:lin ang="5400000" scaled="1"/>
            </a:gradFill>
            <a:ln w="9525">
              <a:solidFill>
                <a:schemeClr val="tx1"/>
              </a:solidFill>
              <a:round/>
              <a:headEnd/>
              <a:tailEnd/>
            </a:ln>
          </p:spPr>
          <p:txBody>
            <a:bodyPr/>
            <a:lstStyle/>
            <a:p>
              <a:endParaRPr lang="en-US"/>
            </a:p>
          </p:txBody>
        </p:sp>
        <p:grpSp>
          <p:nvGrpSpPr>
            <p:cNvPr id="1045" name="Group 21"/>
            <p:cNvGrpSpPr>
              <a:grpSpLocks/>
            </p:cNvGrpSpPr>
            <p:nvPr/>
          </p:nvGrpSpPr>
          <p:grpSpPr bwMode="auto">
            <a:xfrm>
              <a:off x="2684463" y="3605213"/>
              <a:ext cx="3054350" cy="3149600"/>
              <a:chOff x="1691" y="2271"/>
              <a:chExt cx="1924" cy="1984"/>
            </a:xfrm>
          </p:grpSpPr>
          <p:sp>
            <p:nvSpPr>
              <p:cNvPr id="1056" name="Freeform 16"/>
              <p:cNvSpPr>
                <a:spLocks/>
              </p:cNvSpPr>
              <p:nvPr/>
            </p:nvSpPr>
            <p:spPr bwMode="auto">
              <a:xfrm>
                <a:off x="1691" y="2271"/>
                <a:ext cx="1924" cy="1984"/>
              </a:xfrm>
              <a:custGeom>
                <a:avLst/>
                <a:gdLst>
                  <a:gd name="T0" fmla="*/ 0 w 1924"/>
                  <a:gd name="T1" fmla="*/ 0 h 1984"/>
                  <a:gd name="T2" fmla="*/ 37 w 1924"/>
                  <a:gd name="T3" fmla="*/ 321 h 1984"/>
                  <a:gd name="T4" fmla="*/ 130 w 1924"/>
                  <a:gd name="T5" fmla="*/ 855 h 1984"/>
                  <a:gd name="T6" fmla="*/ 231 w 1924"/>
                  <a:gd name="T7" fmla="*/ 1073 h 1984"/>
                  <a:gd name="T8" fmla="*/ 877 w 1924"/>
                  <a:gd name="T9" fmla="*/ 1144 h 1984"/>
                  <a:gd name="T10" fmla="*/ 1489 w 1924"/>
                  <a:gd name="T11" fmla="*/ 1297 h 1984"/>
                  <a:gd name="T12" fmla="*/ 1924 w 1924"/>
                  <a:gd name="T13" fmla="*/ 1984 h 1984"/>
                  <a:gd name="T14" fmla="*/ 0 60000 65536"/>
                  <a:gd name="T15" fmla="*/ 0 60000 65536"/>
                  <a:gd name="T16" fmla="*/ 0 60000 65536"/>
                  <a:gd name="T17" fmla="*/ 0 60000 65536"/>
                  <a:gd name="T18" fmla="*/ 0 60000 65536"/>
                  <a:gd name="T19" fmla="*/ 0 60000 65536"/>
                  <a:gd name="T20" fmla="*/ 0 60000 65536"/>
                  <a:gd name="T21" fmla="*/ 0 w 1924"/>
                  <a:gd name="T22" fmla="*/ 0 h 1984"/>
                  <a:gd name="T23" fmla="*/ 1924 w 1924"/>
                  <a:gd name="T24" fmla="*/ 1984 h 19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4" h="1984">
                    <a:moveTo>
                      <a:pt x="0" y="0"/>
                    </a:moveTo>
                    <a:cubicBezTo>
                      <a:pt x="7" y="53"/>
                      <a:pt x="15" y="179"/>
                      <a:pt x="37" y="321"/>
                    </a:cubicBezTo>
                    <a:cubicBezTo>
                      <a:pt x="61" y="457"/>
                      <a:pt x="106" y="711"/>
                      <a:pt x="130" y="855"/>
                    </a:cubicBezTo>
                    <a:cubicBezTo>
                      <a:pt x="154" y="998"/>
                      <a:pt x="107" y="1025"/>
                      <a:pt x="231" y="1073"/>
                    </a:cubicBezTo>
                    <a:cubicBezTo>
                      <a:pt x="355" y="1121"/>
                      <a:pt x="667" y="1107"/>
                      <a:pt x="877" y="1144"/>
                    </a:cubicBezTo>
                    <a:cubicBezTo>
                      <a:pt x="1087" y="1181"/>
                      <a:pt x="1315" y="1157"/>
                      <a:pt x="1489" y="1297"/>
                    </a:cubicBezTo>
                    <a:cubicBezTo>
                      <a:pt x="1663" y="1437"/>
                      <a:pt x="1833" y="1841"/>
                      <a:pt x="1924" y="1984"/>
                    </a:cubicBezTo>
                  </a:path>
                </a:pathLst>
              </a:custGeom>
              <a:noFill/>
              <a:ln w="57150" cmpd="sng">
                <a:solidFill>
                  <a:schemeClr val="tx1"/>
                </a:solidFill>
                <a:round/>
                <a:headEnd/>
                <a:tailEnd/>
              </a:ln>
            </p:spPr>
            <p:txBody>
              <a:bodyPr/>
              <a:lstStyle/>
              <a:p>
                <a:endParaRPr lang="en-US"/>
              </a:p>
            </p:txBody>
          </p:sp>
          <p:sp>
            <p:nvSpPr>
              <p:cNvPr id="1057" name="Freeform 19"/>
              <p:cNvSpPr>
                <a:spLocks/>
              </p:cNvSpPr>
              <p:nvPr/>
            </p:nvSpPr>
            <p:spPr bwMode="auto">
              <a:xfrm>
                <a:off x="1857" y="2880"/>
                <a:ext cx="94" cy="155"/>
              </a:xfrm>
              <a:custGeom>
                <a:avLst/>
                <a:gdLst>
                  <a:gd name="T0" fmla="*/ 0 w 94"/>
                  <a:gd name="T1" fmla="*/ 0 h 155"/>
                  <a:gd name="T2" fmla="*/ 24 w 94"/>
                  <a:gd name="T3" fmla="*/ 106 h 155"/>
                  <a:gd name="T4" fmla="*/ 36 w 94"/>
                  <a:gd name="T5" fmla="*/ 153 h 155"/>
                  <a:gd name="T6" fmla="*/ 94 w 94"/>
                  <a:gd name="T7" fmla="*/ 65 h 155"/>
                  <a:gd name="T8" fmla="*/ 0 60000 65536"/>
                  <a:gd name="T9" fmla="*/ 0 60000 65536"/>
                  <a:gd name="T10" fmla="*/ 0 60000 65536"/>
                  <a:gd name="T11" fmla="*/ 0 60000 65536"/>
                  <a:gd name="T12" fmla="*/ 0 w 94"/>
                  <a:gd name="T13" fmla="*/ 0 h 155"/>
                  <a:gd name="T14" fmla="*/ 94 w 94"/>
                  <a:gd name="T15" fmla="*/ 155 h 155"/>
                </a:gdLst>
                <a:ahLst/>
                <a:cxnLst>
                  <a:cxn ang="T8">
                    <a:pos x="T0" y="T1"/>
                  </a:cxn>
                  <a:cxn ang="T9">
                    <a:pos x="T2" y="T3"/>
                  </a:cxn>
                  <a:cxn ang="T10">
                    <a:pos x="T4" y="T5"/>
                  </a:cxn>
                  <a:cxn ang="T11">
                    <a:pos x="T6" y="T7"/>
                  </a:cxn>
                </a:cxnLst>
                <a:rect l="T12" t="T13" r="T14" b="T15"/>
                <a:pathLst>
                  <a:path w="94" h="155">
                    <a:moveTo>
                      <a:pt x="0" y="0"/>
                    </a:moveTo>
                    <a:cubicBezTo>
                      <a:pt x="12" y="36"/>
                      <a:pt x="17" y="70"/>
                      <a:pt x="24" y="106"/>
                    </a:cubicBezTo>
                    <a:cubicBezTo>
                      <a:pt x="27" y="122"/>
                      <a:pt x="36" y="153"/>
                      <a:pt x="36" y="153"/>
                    </a:cubicBezTo>
                    <a:cubicBezTo>
                      <a:pt x="48" y="155"/>
                      <a:pt x="84" y="71"/>
                      <a:pt x="94" y="65"/>
                    </a:cubicBezTo>
                  </a:path>
                </a:pathLst>
              </a:custGeom>
              <a:noFill/>
              <a:ln w="38100" cmpd="sng">
                <a:solidFill>
                  <a:schemeClr val="tx1"/>
                </a:solidFill>
                <a:round/>
                <a:headEnd/>
                <a:tailEnd/>
              </a:ln>
            </p:spPr>
            <p:txBody>
              <a:bodyPr/>
              <a:lstStyle/>
              <a:p>
                <a:endParaRPr lang="en-US"/>
              </a:p>
            </p:txBody>
          </p:sp>
        </p:grpSp>
        <p:grpSp>
          <p:nvGrpSpPr>
            <p:cNvPr id="1046" name="Group 22"/>
            <p:cNvGrpSpPr>
              <a:grpSpLocks/>
            </p:cNvGrpSpPr>
            <p:nvPr/>
          </p:nvGrpSpPr>
          <p:grpSpPr bwMode="auto">
            <a:xfrm>
              <a:off x="5691188" y="3946525"/>
              <a:ext cx="635000" cy="2732088"/>
              <a:chOff x="3585" y="2486"/>
              <a:chExt cx="400" cy="1721"/>
            </a:xfrm>
          </p:grpSpPr>
          <p:sp>
            <p:nvSpPr>
              <p:cNvPr id="1054" name="Freeform 17"/>
              <p:cNvSpPr>
                <a:spLocks/>
              </p:cNvSpPr>
              <p:nvPr/>
            </p:nvSpPr>
            <p:spPr bwMode="auto">
              <a:xfrm>
                <a:off x="3585" y="2486"/>
                <a:ext cx="400" cy="1721"/>
              </a:xfrm>
              <a:custGeom>
                <a:avLst/>
                <a:gdLst>
                  <a:gd name="T0" fmla="*/ 0 w 400"/>
                  <a:gd name="T1" fmla="*/ 0 h 1721"/>
                  <a:gd name="T2" fmla="*/ 47 w 400"/>
                  <a:gd name="T3" fmla="*/ 318 h 1721"/>
                  <a:gd name="T4" fmla="*/ 141 w 400"/>
                  <a:gd name="T5" fmla="*/ 957 h 1721"/>
                  <a:gd name="T6" fmla="*/ 400 w 400"/>
                  <a:gd name="T7" fmla="*/ 1721 h 1721"/>
                  <a:gd name="T8" fmla="*/ 0 60000 65536"/>
                  <a:gd name="T9" fmla="*/ 0 60000 65536"/>
                  <a:gd name="T10" fmla="*/ 0 60000 65536"/>
                  <a:gd name="T11" fmla="*/ 0 60000 65536"/>
                  <a:gd name="T12" fmla="*/ 0 w 400"/>
                  <a:gd name="T13" fmla="*/ 0 h 1721"/>
                  <a:gd name="T14" fmla="*/ 400 w 400"/>
                  <a:gd name="T15" fmla="*/ 1721 h 1721"/>
                </a:gdLst>
                <a:ahLst/>
                <a:cxnLst>
                  <a:cxn ang="T8">
                    <a:pos x="T0" y="T1"/>
                  </a:cxn>
                  <a:cxn ang="T9">
                    <a:pos x="T2" y="T3"/>
                  </a:cxn>
                  <a:cxn ang="T10">
                    <a:pos x="T4" y="T5"/>
                  </a:cxn>
                  <a:cxn ang="T11">
                    <a:pos x="T6" y="T7"/>
                  </a:cxn>
                </a:cxnLst>
                <a:rect l="T12" t="T13" r="T14" b="T15"/>
                <a:pathLst>
                  <a:path w="400" h="1721">
                    <a:moveTo>
                      <a:pt x="0" y="0"/>
                    </a:moveTo>
                    <a:cubicBezTo>
                      <a:pt x="8" y="54"/>
                      <a:pt x="24" y="159"/>
                      <a:pt x="47" y="318"/>
                    </a:cubicBezTo>
                    <a:cubicBezTo>
                      <a:pt x="71" y="454"/>
                      <a:pt x="76" y="722"/>
                      <a:pt x="141" y="957"/>
                    </a:cubicBezTo>
                    <a:cubicBezTo>
                      <a:pt x="206" y="1192"/>
                      <a:pt x="346" y="1562"/>
                      <a:pt x="400" y="1721"/>
                    </a:cubicBezTo>
                  </a:path>
                </a:pathLst>
              </a:custGeom>
              <a:noFill/>
              <a:ln w="57150" cmpd="sng">
                <a:solidFill>
                  <a:schemeClr val="tx1"/>
                </a:solidFill>
                <a:round/>
                <a:headEnd/>
                <a:tailEnd/>
              </a:ln>
            </p:spPr>
            <p:txBody>
              <a:bodyPr/>
              <a:lstStyle/>
              <a:p>
                <a:endParaRPr lang="en-US"/>
              </a:p>
            </p:txBody>
          </p:sp>
          <p:sp>
            <p:nvSpPr>
              <p:cNvPr id="1055" name="Freeform 20"/>
              <p:cNvSpPr>
                <a:spLocks/>
              </p:cNvSpPr>
              <p:nvPr/>
            </p:nvSpPr>
            <p:spPr bwMode="auto">
              <a:xfrm>
                <a:off x="3696" y="2832"/>
                <a:ext cx="94" cy="155"/>
              </a:xfrm>
              <a:custGeom>
                <a:avLst/>
                <a:gdLst>
                  <a:gd name="T0" fmla="*/ 0 w 94"/>
                  <a:gd name="T1" fmla="*/ 0 h 155"/>
                  <a:gd name="T2" fmla="*/ 24 w 94"/>
                  <a:gd name="T3" fmla="*/ 106 h 155"/>
                  <a:gd name="T4" fmla="*/ 36 w 94"/>
                  <a:gd name="T5" fmla="*/ 153 h 155"/>
                  <a:gd name="T6" fmla="*/ 94 w 94"/>
                  <a:gd name="T7" fmla="*/ 65 h 155"/>
                  <a:gd name="T8" fmla="*/ 0 60000 65536"/>
                  <a:gd name="T9" fmla="*/ 0 60000 65536"/>
                  <a:gd name="T10" fmla="*/ 0 60000 65536"/>
                  <a:gd name="T11" fmla="*/ 0 60000 65536"/>
                  <a:gd name="T12" fmla="*/ 0 w 94"/>
                  <a:gd name="T13" fmla="*/ 0 h 155"/>
                  <a:gd name="T14" fmla="*/ 94 w 94"/>
                  <a:gd name="T15" fmla="*/ 155 h 155"/>
                </a:gdLst>
                <a:ahLst/>
                <a:cxnLst>
                  <a:cxn ang="T8">
                    <a:pos x="T0" y="T1"/>
                  </a:cxn>
                  <a:cxn ang="T9">
                    <a:pos x="T2" y="T3"/>
                  </a:cxn>
                  <a:cxn ang="T10">
                    <a:pos x="T4" y="T5"/>
                  </a:cxn>
                  <a:cxn ang="T11">
                    <a:pos x="T6" y="T7"/>
                  </a:cxn>
                </a:cxnLst>
                <a:rect l="T12" t="T13" r="T14" b="T15"/>
                <a:pathLst>
                  <a:path w="94" h="155">
                    <a:moveTo>
                      <a:pt x="0" y="0"/>
                    </a:moveTo>
                    <a:cubicBezTo>
                      <a:pt x="12" y="36"/>
                      <a:pt x="17" y="70"/>
                      <a:pt x="24" y="106"/>
                    </a:cubicBezTo>
                    <a:cubicBezTo>
                      <a:pt x="27" y="122"/>
                      <a:pt x="36" y="153"/>
                      <a:pt x="36" y="153"/>
                    </a:cubicBezTo>
                    <a:cubicBezTo>
                      <a:pt x="48" y="155"/>
                      <a:pt x="84" y="71"/>
                      <a:pt x="94" y="65"/>
                    </a:cubicBezTo>
                  </a:path>
                </a:pathLst>
              </a:custGeom>
              <a:noFill/>
              <a:ln w="38100" cmpd="sng">
                <a:solidFill>
                  <a:schemeClr val="tx1"/>
                </a:solidFill>
                <a:round/>
                <a:headEnd/>
                <a:tailEnd/>
              </a:ln>
            </p:spPr>
            <p:txBody>
              <a:bodyPr/>
              <a:lstStyle/>
              <a:p>
                <a:endParaRPr lang="en-US"/>
              </a:p>
            </p:txBody>
          </p:sp>
        </p:grpSp>
        <p:sp>
          <p:nvSpPr>
            <p:cNvPr id="23" name="Text Box 23"/>
            <p:cNvSpPr txBox="1">
              <a:spLocks noChangeArrowheads="1"/>
            </p:cNvSpPr>
            <p:nvPr/>
          </p:nvSpPr>
          <p:spPr bwMode="auto">
            <a:xfrm>
              <a:off x="1143000" y="5562600"/>
              <a:ext cx="833438" cy="461963"/>
            </a:xfrm>
            <a:prstGeom prst="rect">
              <a:avLst/>
            </a:prstGeom>
            <a:noFill/>
            <a:ln w="9525">
              <a:solidFill>
                <a:schemeClr val="tx1"/>
              </a:solidFill>
              <a:miter lim="800000"/>
              <a:headEnd/>
              <a:tailEnd/>
            </a:ln>
            <a:effectLst/>
          </p:spPr>
          <p:txBody>
            <a:bodyPr wrap="none">
              <a:spAutoFit/>
            </a:bodyPr>
            <a:lstStyle/>
            <a:p>
              <a:pPr fontAlgn="auto">
                <a:spcBef>
                  <a:spcPts val="0"/>
                </a:spcBef>
                <a:spcAft>
                  <a:spcPts val="0"/>
                </a:spcAft>
                <a:defRPr/>
              </a:pPr>
              <a:r>
                <a:rPr lang="en-US" sz="2400" b="1">
                  <a:effectLst>
                    <a:outerShdw blurRad="38100" dist="38100" dir="2700000" algn="tl">
                      <a:srgbClr val="FFFFFF"/>
                    </a:outerShdw>
                  </a:effectLst>
                  <a:latin typeface="+mn-lt"/>
                  <a:cs typeface="+mn-cs"/>
                </a:rPr>
                <a:t>LST 3</a:t>
              </a:r>
            </a:p>
          </p:txBody>
        </p:sp>
        <p:sp>
          <p:nvSpPr>
            <p:cNvPr id="24" name="Text Box 24"/>
            <p:cNvSpPr txBox="1">
              <a:spLocks noChangeArrowheads="1"/>
            </p:cNvSpPr>
            <p:nvPr/>
          </p:nvSpPr>
          <p:spPr bwMode="auto">
            <a:xfrm>
              <a:off x="3581400" y="4572000"/>
              <a:ext cx="833438" cy="461963"/>
            </a:xfrm>
            <a:prstGeom prst="rect">
              <a:avLst/>
            </a:prstGeom>
            <a:noFill/>
            <a:ln w="9525">
              <a:solidFill>
                <a:schemeClr val="tx1"/>
              </a:solidFill>
              <a:miter lim="800000"/>
              <a:headEnd/>
              <a:tailEnd/>
            </a:ln>
            <a:effectLst/>
          </p:spPr>
          <p:txBody>
            <a:bodyPr wrap="none">
              <a:spAutoFit/>
            </a:bodyPr>
            <a:lstStyle/>
            <a:p>
              <a:pPr fontAlgn="auto">
                <a:spcBef>
                  <a:spcPts val="0"/>
                </a:spcBef>
                <a:spcAft>
                  <a:spcPts val="0"/>
                </a:spcAft>
                <a:defRPr/>
              </a:pPr>
              <a:r>
                <a:rPr lang="en-US" sz="2400" b="1" dirty="0">
                  <a:effectLst>
                    <a:outerShdw blurRad="38100" dist="38100" dir="2700000" algn="tl">
                      <a:srgbClr val="FFFFFF"/>
                    </a:outerShdw>
                  </a:effectLst>
                  <a:latin typeface="+mn-lt"/>
                  <a:cs typeface="+mn-cs"/>
                </a:rPr>
                <a:t>LST 4</a:t>
              </a:r>
            </a:p>
          </p:txBody>
        </p:sp>
        <p:sp>
          <p:nvSpPr>
            <p:cNvPr id="25" name="Text Box 25"/>
            <p:cNvSpPr txBox="1">
              <a:spLocks noChangeArrowheads="1"/>
            </p:cNvSpPr>
            <p:nvPr/>
          </p:nvSpPr>
          <p:spPr bwMode="auto">
            <a:xfrm>
              <a:off x="6781800" y="6096000"/>
              <a:ext cx="833438" cy="461963"/>
            </a:xfrm>
            <a:prstGeom prst="rect">
              <a:avLst/>
            </a:prstGeom>
            <a:noFill/>
            <a:ln w="9525">
              <a:solidFill>
                <a:schemeClr val="tx1"/>
              </a:solidFill>
              <a:miter lim="800000"/>
              <a:headEnd/>
              <a:tailEnd/>
            </a:ln>
            <a:effectLst/>
          </p:spPr>
          <p:txBody>
            <a:bodyPr wrap="none">
              <a:spAutoFit/>
            </a:bodyPr>
            <a:lstStyle/>
            <a:p>
              <a:pPr fontAlgn="auto">
                <a:spcBef>
                  <a:spcPts val="0"/>
                </a:spcBef>
                <a:spcAft>
                  <a:spcPts val="0"/>
                </a:spcAft>
                <a:defRPr/>
              </a:pPr>
              <a:r>
                <a:rPr lang="en-US" sz="2400" b="1">
                  <a:effectLst>
                    <a:outerShdw blurRad="38100" dist="38100" dir="2700000" algn="tl">
                      <a:srgbClr val="FFFFFF"/>
                    </a:outerShdw>
                  </a:effectLst>
                  <a:latin typeface="+mn-lt"/>
                  <a:cs typeface="+mn-cs"/>
                </a:rPr>
                <a:t>LST 5</a:t>
              </a:r>
            </a:p>
          </p:txBody>
        </p:sp>
        <p:sp>
          <p:nvSpPr>
            <p:cNvPr id="1050" name="Freeform 26"/>
            <p:cNvSpPr>
              <a:spLocks/>
            </p:cNvSpPr>
            <p:nvPr/>
          </p:nvSpPr>
          <p:spPr bwMode="auto">
            <a:xfrm>
              <a:off x="2719388" y="3786188"/>
              <a:ext cx="2919412" cy="390525"/>
            </a:xfrm>
            <a:custGeom>
              <a:avLst/>
              <a:gdLst>
                <a:gd name="T0" fmla="*/ 0 w 1839"/>
                <a:gd name="T1" fmla="*/ 0 h 246"/>
                <a:gd name="T2" fmla="*/ 54 w 1839"/>
                <a:gd name="T3" fmla="*/ 3 h 246"/>
                <a:gd name="T4" fmla="*/ 156 w 1839"/>
                <a:gd name="T5" fmla="*/ 144 h 246"/>
                <a:gd name="T6" fmla="*/ 441 w 1839"/>
                <a:gd name="T7" fmla="*/ 144 h 246"/>
                <a:gd name="T8" fmla="*/ 525 w 1839"/>
                <a:gd name="T9" fmla="*/ 99 h 246"/>
                <a:gd name="T10" fmla="*/ 543 w 1839"/>
                <a:gd name="T11" fmla="*/ 111 h 246"/>
                <a:gd name="T12" fmla="*/ 798 w 1839"/>
                <a:gd name="T13" fmla="*/ 105 h 246"/>
                <a:gd name="T14" fmla="*/ 879 w 1839"/>
                <a:gd name="T15" fmla="*/ 159 h 246"/>
                <a:gd name="T16" fmla="*/ 1167 w 1839"/>
                <a:gd name="T17" fmla="*/ 159 h 246"/>
                <a:gd name="T18" fmla="*/ 1263 w 1839"/>
                <a:gd name="T19" fmla="*/ 207 h 246"/>
                <a:gd name="T20" fmla="*/ 1503 w 1839"/>
                <a:gd name="T21" fmla="*/ 207 h 246"/>
                <a:gd name="T22" fmla="*/ 1647 w 1839"/>
                <a:gd name="T23" fmla="*/ 159 h 246"/>
                <a:gd name="T24" fmla="*/ 1839 w 1839"/>
                <a:gd name="T25" fmla="*/ 159 h 246"/>
                <a:gd name="T26" fmla="*/ 1839 w 1839"/>
                <a:gd name="T27" fmla="*/ 207 h 246"/>
                <a:gd name="T28" fmla="*/ 1647 w 1839"/>
                <a:gd name="T29" fmla="*/ 192 h 246"/>
                <a:gd name="T30" fmla="*/ 1551 w 1839"/>
                <a:gd name="T31" fmla="*/ 234 h 246"/>
                <a:gd name="T32" fmla="*/ 1269 w 1839"/>
                <a:gd name="T33" fmla="*/ 246 h 246"/>
                <a:gd name="T34" fmla="*/ 1164 w 1839"/>
                <a:gd name="T35" fmla="*/ 192 h 246"/>
                <a:gd name="T36" fmla="*/ 879 w 1839"/>
                <a:gd name="T37" fmla="*/ 195 h 246"/>
                <a:gd name="T38" fmla="*/ 783 w 1839"/>
                <a:gd name="T39" fmla="*/ 135 h 246"/>
                <a:gd name="T40" fmla="*/ 543 w 1839"/>
                <a:gd name="T41" fmla="*/ 138 h 246"/>
                <a:gd name="T42" fmla="*/ 441 w 1839"/>
                <a:gd name="T43" fmla="*/ 174 h 246"/>
                <a:gd name="T44" fmla="*/ 135 w 1839"/>
                <a:gd name="T45" fmla="*/ 174 h 246"/>
                <a:gd name="T46" fmla="*/ 54 w 1839"/>
                <a:gd name="T47" fmla="*/ 69 h 246"/>
                <a:gd name="T48" fmla="*/ 9 w 1839"/>
                <a:gd name="T49" fmla="*/ 78 h 246"/>
                <a:gd name="T50" fmla="*/ 0 w 1839"/>
                <a:gd name="T51" fmla="*/ 0 h 2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39"/>
                <a:gd name="T79" fmla="*/ 0 h 246"/>
                <a:gd name="T80" fmla="*/ 1839 w 1839"/>
                <a:gd name="T81" fmla="*/ 246 h 2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39" h="246">
                  <a:moveTo>
                    <a:pt x="0" y="0"/>
                  </a:moveTo>
                  <a:lnTo>
                    <a:pt x="54" y="3"/>
                  </a:lnTo>
                  <a:lnTo>
                    <a:pt x="156" y="144"/>
                  </a:lnTo>
                  <a:lnTo>
                    <a:pt x="441" y="144"/>
                  </a:lnTo>
                  <a:lnTo>
                    <a:pt x="525" y="99"/>
                  </a:lnTo>
                  <a:lnTo>
                    <a:pt x="543" y="111"/>
                  </a:lnTo>
                  <a:lnTo>
                    <a:pt x="798" y="105"/>
                  </a:lnTo>
                  <a:lnTo>
                    <a:pt x="879" y="159"/>
                  </a:lnTo>
                  <a:lnTo>
                    <a:pt x="1167" y="159"/>
                  </a:lnTo>
                  <a:lnTo>
                    <a:pt x="1263" y="207"/>
                  </a:lnTo>
                  <a:lnTo>
                    <a:pt x="1503" y="207"/>
                  </a:lnTo>
                  <a:lnTo>
                    <a:pt x="1647" y="159"/>
                  </a:lnTo>
                  <a:lnTo>
                    <a:pt x="1839" y="159"/>
                  </a:lnTo>
                  <a:lnTo>
                    <a:pt x="1839" y="207"/>
                  </a:lnTo>
                  <a:lnTo>
                    <a:pt x="1647" y="192"/>
                  </a:lnTo>
                  <a:lnTo>
                    <a:pt x="1551" y="234"/>
                  </a:lnTo>
                  <a:lnTo>
                    <a:pt x="1269" y="246"/>
                  </a:lnTo>
                  <a:lnTo>
                    <a:pt x="1164" y="192"/>
                  </a:lnTo>
                  <a:lnTo>
                    <a:pt x="879" y="195"/>
                  </a:lnTo>
                  <a:lnTo>
                    <a:pt x="783" y="135"/>
                  </a:lnTo>
                  <a:lnTo>
                    <a:pt x="543" y="138"/>
                  </a:lnTo>
                  <a:lnTo>
                    <a:pt x="441" y="174"/>
                  </a:lnTo>
                  <a:lnTo>
                    <a:pt x="135" y="174"/>
                  </a:lnTo>
                  <a:lnTo>
                    <a:pt x="54" y="69"/>
                  </a:lnTo>
                  <a:lnTo>
                    <a:pt x="9" y="78"/>
                  </a:lnTo>
                  <a:lnTo>
                    <a:pt x="0" y="0"/>
                  </a:lnTo>
                  <a:close/>
                </a:path>
              </a:pathLst>
            </a:custGeom>
            <a:gradFill rotWithShape="1">
              <a:gsLst>
                <a:gs pos="0">
                  <a:srgbClr val="33CC33">
                    <a:alpha val="21001"/>
                  </a:srgbClr>
                </a:gs>
                <a:gs pos="100000">
                  <a:srgbClr val="185E18">
                    <a:alpha val="37000"/>
                  </a:srgbClr>
                </a:gs>
              </a:gsLst>
              <a:lin ang="5400000" scaled="1"/>
            </a:gradFill>
            <a:ln w="9525">
              <a:solidFill>
                <a:schemeClr val="tx1"/>
              </a:solidFill>
              <a:round/>
              <a:headEnd/>
              <a:tailEnd/>
            </a:ln>
          </p:spPr>
          <p:txBody>
            <a:bodyPr/>
            <a:lstStyle/>
            <a:p>
              <a:endParaRPr lang="en-US"/>
            </a:p>
          </p:txBody>
        </p:sp>
        <p:sp>
          <p:nvSpPr>
            <p:cNvPr id="27" name="Text Box 27"/>
            <p:cNvSpPr txBox="1">
              <a:spLocks noChangeArrowheads="1"/>
            </p:cNvSpPr>
            <p:nvPr/>
          </p:nvSpPr>
          <p:spPr bwMode="auto">
            <a:xfrm>
              <a:off x="1066800" y="3581400"/>
              <a:ext cx="1187450" cy="461963"/>
            </a:xfrm>
            <a:prstGeom prst="rect">
              <a:avLst/>
            </a:prstGeom>
            <a:noFill/>
            <a:ln w="9525">
              <a:solidFill>
                <a:schemeClr val="tx1"/>
              </a:solidFill>
              <a:miter lim="800000"/>
              <a:headEnd/>
              <a:tailEnd/>
            </a:ln>
            <a:effectLst/>
          </p:spPr>
          <p:txBody>
            <a:bodyPr wrap="none">
              <a:spAutoFit/>
            </a:bodyPr>
            <a:lstStyle/>
            <a:p>
              <a:pPr fontAlgn="auto">
                <a:spcBef>
                  <a:spcPts val="0"/>
                </a:spcBef>
                <a:spcAft>
                  <a:spcPts val="0"/>
                </a:spcAft>
                <a:defRPr/>
              </a:pPr>
              <a:r>
                <a:rPr lang="en-US" sz="2400" b="1">
                  <a:effectLst>
                    <a:outerShdw blurRad="38100" dist="38100" dir="2700000" algn="tl">
                      <a:srgbClr val="FFFFFF"/>
                    </a:outerShdw>
                  </a:effectLst>
                  <a:latin typeface="+mn-lt"/>
                  <a:cs typeface="+mn-cs"/>
                </a:rPr>
                <a:t>HST 3/4</a:t>
              </a:r>
            </a:p>
          </p:txBody>
        </p:sp>
        <p:sp>
          <p:nvSpPr>
            <p:cNvPr id="28" name="Text Box 28"/>
            <p:cNvSpPr txBox="1">
              <a:spLocks noChangeArrowheads="1"/>
            </p:cNvSpPr>
            <p:nvPr/>
          </p:nvSpPr>
          <p:spPr bwMode="auto">
            <a:xfrm>
              <a:off x="3048000" y="3429000"/>
              <a:ext cx="898525" cy="461963"/>
            </a:xfrm>
            <a:prstGeom prst="rect">
              <a:avLst/>
            </a:prstGeom>
            <a:noFill/>
            <a:ln w="9525">
              <a:solidFill>
                <a:schemeClr val="tx1"/>
              </a:solidFill>
              <a:miter lim="800000"/>
              <a:headEnd/>
              <a:tailEnd/>
            </a:ln>
            <a:effectLst/>
          </p:spPr>
          <p:txBody>
            <a:bodyPr wrap="none">
              <a:spAutoFit/>
            </a:bodyPr>
            <a:lstStyle/>
            <a:p>
              <a:pPr fontAlgn="auto">
                <a:spcBef>
                  <a:spcPts val="0"/>
                </a:spcBef>
                <a:spcAft>
                  <a:spcPts val="0"/>
                </a:spcAft>
                <a:defRPr/>
              </a:pPr>
              <a:r>
                <a:rPr lang="en-US" sz="2400" b="1">
                  <a:effectLst>
                    <a:outerShdw blurRad="38100" dist="38100" dir="2700000" algn="tl">
                      <a:srgbClr val="FFFFFF"/>
                    </a:outerShdw>
                  </a:effectLst>
                  <a:latin typeface="+mn-lt"/>
                  <a:cs typeface="+mn-cs"/>
                </a:rPr>
                <a:t>HST 5</a:t>
              </a:r>
            </a:p>
          </p:txBody>
        </p:sp>
        <p:sp>
          <p:nvSpPr>
            <p:cNvPr id="29" name="Text Box 29"/>
            <p:cNvSpPr txBox="1">
              <a:spLocks noChangeArrowheads="1"/>
            </p:cNvSpPr>
            <p:nvPr/>
          </p:nvSpPr>
          <p:spPr bwMode="auto">
            <a:xfrm>
              <a:off x="3505200" y="2590800"/>
              <a:ext cx="898525" cy="461963"/>
            </a:xfrm>
            <a:prstGeom prst="rect">
              <a:avLst/>
            </a:prstGeom>
            <a:noFill/>
            <a:ln w="9525">
              <a:solidFill>
                <a:schemeClr val="tx1"/>
              </a:solidFill>
              <a:miter lim="800000"/>
              <a:headEnd/>
              <a:tailEnd/>
            </a:ln>
            <a:effectLst/>
          </p:spPr>
          <p:txBody>
            <a:bodyPr wrap="none">
              <a:spAutoFit/>
            </a:bodyPr>
            <a:lstStyle/>
            <a:p>
              <a:pPr fontAlgn="auto">
                <a:spcBef>
                  <a:spcPts val="0"/>
                </a:spcBef>
                <a:spcAft>
                  <a:spcPts val="0"/>
                </a:spcAft>
                <a:defRPr/>
              </a:pPr>
              <a:r>
                <a:rPr lang="en-US" sz="2400" b="1">
                  <a:effectLst>
                    <a:outerShdw blurRad="38100" dist="38100" dir="2700000" algn="tl">
                      <a:srgbClr val="FFFFFF"/>
                    </a:outerShdw>
                  </a:effectLst>
                  <a:latin typeface="+mn-lt"/>
                  <a:cs typeface="+mn-cs"/>
                </a:rPr>
                <a:t>HST 6</a:t>
              </a:r>
            </a:p>
          </p:txBody>
        </p:sp>
      </p:grpSp>
      <p:sp>
        <p:nvSpPr>
          <p:cNvPr id="30" name="Rectangle 29"/>
          <p:cNvSpPr/>
          <p:nvPr/>
        </p:nvSpPr>
        <p:spPr>
          <a:xfrm>
            <a:off x="762000" y="76200"/>
            <a:ext cx="7239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30" name="Group 29"/>
          <p:cNvGrpSpPr>
            <a:grpSpLocks/>
          </p:cNvGrpSpPr>
          <p:nvPr/>
        </p:nvGrpSpPr>
        <p:grpSpPr bwMode="auto">
          <a:xfrm>
            <a:off x="876300" y="66675"/>
            <a:ext cx="7077075" cy="608013"/>
            <a:chOff x="876300" y="66675"/>
            <a:chExt cx="7077075" cy="607457"/>
          </a:xfrm>
        </p:grpSpPr>
        <p:sp>
          <p:nvSpPr>
            <p:cNvPr id="1032" name="Text Box 13"/>
            <p:cNvSpPr txBox="1">
              <a:spLocks noChangeArrowheads="1"/>
            </p:cNvSpPr>
            <p:nvPr/>
          </p:nvSpPr>
          <p:spPr bwMode="auto">
            <a:xfrm>
              <a:off x="3505200" y="66675"/>
              <a:ext cx="1895475" cy="400110"/>
            </a:xfrm>
            <a:prstGeom prst="rect">
              <a:avLst/>
            </a:prstGeom>
            <a:noFill/>
            <a:ln w="9525">
              <a:noFill/>
              <a:miter lim="800000"/>
              <a:headEnd/>
              <a:tailEnd/>
            </a:ln>
          </p:spPr>
          <p:txBody>
            <a:bodyPr>
              <a:spAutoFit/>
            </a:bodyPr>
            <a:lstStyle/>
            <a:p>
              <a:pPr>
                <a:spcBef>
                  <a:spcPct val="50000"/>
                </a:spcBef>
              </a:pPr>
              <a:r>
                <a:rPr lang="en-US" sz="2000" b="1">
                  <a:solidFill>
                    <a:srgbClr val="FFFF00"/>
                  </a:solidFill>
                  <a:latin typeface="Calibri" pitchFamily="34" charset="0"/>
                </a:rPr>
                <a:t>Red Fish Bay</a:t>
              </a:r>
            </a:p>
          </p:txBody>
        </p:sp>
        <p:sp>
          <p:nvSpPr>
            <p:cNvPr id="1033" name="Text Box 15"/>
            <p:cNvSpPr txBox="1">
              <a:spLocks noChangeArrowheads="1"/>
            </p:cNvSpPr>
            <p:nvPr/>
          </p:nvSpPr>
          <p:spPr bwMode="auto">
            <a:xfrm>
              <a:off x="6057900" y="66675"/>
              <a:ext cx="1895475" cy="400110"/>
            </a:xfrm>
            <a:prstGeom prst="rect">
              <a:avLst/>
            </a:prstGeom>
            <a:noFill/>
            <a:ln w="9525">
              <a:noFill/>
              <a:miter lim="800000"/>
              <a:headEnd/>
              <a:tailEnd/>
            </a:ln>
          </p:spPr>
          <p:txBody>
            <a:bodyPr>
              <a:spAutoFit/>
            </a:bodyPr>
            <a:lstStyle/>
            <a:p>
              <a:pPr>
                <a:spcBef>
                  <a:spcPct val="50000"/>
                </a:spcBef>
              </a:pPr>
              <a:r>
                <a:rPr lang="en-US" sz="2000" b="1">
                  <a:solidFill>
                    <a:srgbClr val="FFFF00"/>
                  </a:solidFill>
                  <a:latin typeface="Calibri" pitchFamily="34" charset="0"/>
                </a:rPr>
                <a:t>Mustang Island</a:t>
              </a:r>
            </a:p>
          </p:txBody>
        </p:sp>
        <p:sp>
          <p:nvSpPr>
            <p:cNvPr id="34" name="TextBox 33"/>
            <p:cNvSpPr txBox="1"/>
            <p:nvPr/>
          </p:nvSpPr>
          <p:spPr>
            <a:xfrm>
              <a:off x="1143000" y="304582"/>
              <a:ext cx="1219200" cy="369550"/>
            </a:xfrm>
            <a:prstGeom prst="rect">
              <a:avLst/>
            </a:prstGeom>
            <a:noFill/>
          </p:spPr>
          <p:txBody>
            <a:bodyPr wrap="none" anchor="ctr">
              <a:spAutoFit/>
            </a:bodyPr>
            <a:lstStyle/>
            <a:p>
              <a:pPr fontAlgn="auto">
                <a:spcBef>
                  <a:spcPts val="0"/>
                </a:spcBef>
                <a:spcAft>
                  <a:spcPts val="0"/>
                </a:spcAft>
                <a:defRPr/>
              </a:pPr>
              <a:r>
                <a:rPr lang="en-US" b="1" dirty="0" err="1">
                  <a:effectLst>
                    <a:outerShdw blurRad="38100" dist="38100" dir="2700000" algn="tl">
                      <a:srgbClr val="000000">
                        <a:alpha val="43137"/>
                      </a:srgbClr>
                    </a:outerShdw>
                  </a:effectLst>
                  <a:latin typeface="+mn-lt"/>
                  <a:cs typeface="+mn-cs"/>
                </a:rPr>
                <a:t>Subbasin</a:t>
              </a:r>
              <a:r>
                <a:rPr lang="en-US" b="1" dirty="0">
                  <a:effectLst>
                    <a:outerShdw blurRad="38100" dist="38100" dir="2700000" algn="tl">
                      <a:srgbClr val="000000">
                        <a:alpha val="43137"/>
                      </a:srgbClr>
                    </a:outerShdw>
                  </a:effectLst>
                  <a:latin typeface="+mn-lt"/>
                  <a:cs typeface="+mn-cs"/>
                </a:rPr>
                <a:t> 3</a:t>
              </a:r>
            </a:p>
          </p:txBody>
        </p:sp>
        <p:sp>
          <p:nvSpPr>
            <p:cNvPr id="35" name="TextBox 34"/>
            <p:cNvSpPr txBox="1"/>
            <p:nvPr/>
          </p:nvSpPr>
          <p:spPr>
            <a:xfrm>
              <a:off x="3657600" y="304582"/>
              <a:ext cx="1219200" cy="369550"/>
            </a:xfrm>
            <a:prstGeom prst="rect">
              <a:avLst/>
            </a:prstGeom>
            <a:noFill/>
          </p:spPr>
          <p:txBody>
            <a:bodyPr wrap="none" anchor="ctr">
              <a:spAutoFit/>
            </a:bodyPr>
            <a:lstStyle/>
            <a:p>
              <a:pPr fontAlgn="auto">
                <a:spcBef>
                  <a:spcPts val="0"/>
                </a:spcBef>
                <a:spcAft>
                  <a:spcPts val="0"/>
                </a:spcAft>
                <a:defRPr/>
              </a:pPr>
              <a:r>
                <a:rPr lang="en-US" b="1" dirty="0" err="1">
                  <a:effectLst>
                    <a:outerShdw blurRad="38100" dist="38100" dir="2700000" algn="tl">
                      <a:srgbClr val="000000">
                        <a:alpha val="43137"/>
                      </a:srgbClr>
                    </a:outerShdw>
                  </a:effectLst>
                  <a:latin typeface="+mn-lt"/>
                  <a:cs typeface="+mn-cs"/>
                </a:rPr>
                <a:t>Subbasin</a:t>
              </a:r>
              <a:r>
                <a:rPr lang="en-US" b="1" dirty="0">
                  <a:effectLst>
                    <a:outerShdw blurRad="38100" dist="38100" dir="2700000" algn="tl">
                      <a:srgbClr val="000000">
                        <a:alpha val="43137"/>
                      </a:srgbClr>
                    </a:outerShdw>
                  </a:effectLst>
                  <a:latin typeface="+mn-lt"/>
                  <a:cs typeface="+mn-cs"/>
                </a:rPr>
                <a:t> 4</a:t>
              </a:r>
            </a:p>
          </p:txBody>
        </p:sp>
        <p:sp>
          <p:nvSpPr>
            <p:cNvPr id="36" name="TextBox 35"/>
            <p:cNvSpPr txBox="1"/>
            <p:nvPr/>
          </p:nvSpPr>
          <p:spPr>
            <a:xfrm>
              <a:off x="6553200" y="304582"/>
              <a:ext cx="1219200" cy="369550"/>
            </a:xfrm>
            <a:prstGeom prst="rect">
              <a:avLst/>
            </a:prstGeom>
            <a:noFill/>
          </p:spPr>
          <p:txBody>
            <a:bodyPr wrap="none" anchor="ctr">
              <a:spAutoFit/>
            </a:bodyPr>
            <a:lstStyle/>
            <a:p>
              <a:pPr fontAlgn="auto">
                <a:spcBef>
                  <a:spcPts val="0"/>
                </a:spcBef>
                <a:spcAft>
                  <a:spcPts val="0"/>
                </a:spcAft>
                <a:defRPr/>
              </a:pPr>
              <a:r>
                <a:rPr lang="en-US" b="1" dirty="0" err="1">
                  <a:effectLst>
                    <a:outerShdw blurRad="38100" dist="38100" dir="2700000" algn="tl">
                      <a:srgbClr val="000000">
                        <a:alpha val="43137"/>
                      </a:srgbClr>
                    </a:outerShdw>
                  </a:effectLst>
                  <a:latin typeface="+mn-lt"/>
                  <a:cs typeface="+mn-cs"/>
                </a:rPr>
                <a:t>Subbasin</a:t>
              </a:r>
              <a:r>
                <a:rPr lang="en-US" b="1" dirty="0">
                  <a:effectLst>
                    <a:outerShdw blurRad="38100" dist="38100" dir="2700000" algn="tl">
                      <a:srgbClr val="000000">
                        <a:alpha val="43137"/>
                      </a:srgbClr>
                    </a:outerShdw>
                  </a:effectLst>
                  <a:latin typeface="+mn-lt"/>
                  <a:cs typeface="+mn-cs"/>
                </a:rPr>
                <a:t> 5</a:t>
              </a:r>
            </a:p>
          </p:txBody>
        </p:sp>
        <p:sp>
          <p:nvSpPr>
            <p:cNvPr id="1037" name="Text Box 14"/>
            <p:cNvSpPr txBox="1">
              <a:spLocks noChangeArrowheads="1"/>
            </p:cNvSpPr>
            <p:nvPr/>
          </p:nvSpPr>
          <p:spPr bwMode="auto">
            <a:xfrm>
              <a:off x="876300" y="66675"/>
              <a:ext cx="1895475" cy="400110"/>
            </a:xfrm>
            <a:prstGeom prst="rect">
              <a:avLst/>
            </a:prstGeom>
            <a:noFill/>
            <a:ln w="9525">
              <a:noFill/>
              <a:miter lim="800000"/>
              <a:headEnd/>
              <a:tailEnd/>
            </a:ln>
          </p:spPr>
          <p:txBody>
            <a:bodyPr>
              <a:spAutoFit/>
            </a:bodyPr>
            <a:lstStyle/>
            <a:p>
              <a:pPr>
                <a:spcBef>
                  <a:spcPct val="50000"/>
                </a:spcBef>
              </a:pPr>
              <a:r>
                <a:rPr lang="en-US" sz="2000" b="1">
                  <a:solidFill>
                    <a:srgbClr val="FFFF00"/>
                  </a:solidFill>
                  <a:latin typeface="Calibri" pitchFamily="34" charset="0"/>
                </a:rPr>
                <a:t>Encinal Channel</a:t>
              </a:r>
            </a:p>
          </p:txBody>
        </p:sp>
      </p:grpSp>
      <p:cxnSp>
        <p:nvCxnSpPr>
          <p:cNvPr id="44" name="Straight Arrow Connector 43"/>
          <p:cNvCxnSpPr/>
          <p:nvPr/>
        </p:nvCxnSpPr>
        <p:spPr>
          <a:xfrm>
            <a:off x="381000" y="2438400"/>
            <a:ext cx="0" cy="1219200"/>
          </a:xfrm>
          <a:prstGeom prst="straightConnector1">
            <a:avLst/>
          </a:prstGeom>
          <a:ln w="47625">
            <a:solidFill>
              <a:srgbClr val="FFFF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16200000">
            <a:off x="-273151" y="2863952"/>
            <a:ext cx="915635" cy="369332"/>
          </a:xfrm>
          <a:prstGeom prst="rect">
            <a:avLst/>
          </a:prstGeom>
          <a:noFill/>
        </p:spPr>
        <p:txBody>
          <a:bodyPr wrap="none" rtlCol="0">
            <a:spAutoFit/>
          </a:bodyPr>
          <a:lstStyle/>
          <a:p>
            <a:r>
              <a:rPr lang="en-US" b="1" dirty="0" smtClean="0">
                <a:solidFill>
                  <a:srgbClr val="FFFF00"/>
                </a:solidFill>
              </a:rPr>
              <a:t>3000 ft</a:t>
            </a:r>
            <a:endParaRPr lang="en-US" b="1" dirty="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3"/>
          </a:xfrm>
        </p:spPr>
        <p:txBody>
          <a:bodyPr rtlCol="0">
            <a:normAutofit fontScale="90000"/>
          </a:bodyPr>
          <a:lstStyle/>
          <a:p>
            <a:pPr fontAlgn="auto">
              <a:spcAft>
                <a:spcPts val="0"/>
              </a:spcAft>
              <a:defRPr/>
            </a:pPr>
            <a:r>
              <a:rPr lang="en-US" b="1" dirty="0" smtClean="0">
                <a:effectLst>
                  <a:outerShdw blurRad="38100" dist="38100" dir="2700000" algn="tl">
                    <a:srgbClr val="000000">
                      <a:alpha val="43137"/>
                    </a:srgbClr>
                  </a:outerShdw>
                </a:effectLst>
              </a:rPr>
              <a:t>Modeling perspective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838200"/>
            <a:ext cx="8229600" cy="5562600"/>
          </a:xfrm>
        </p:spPr>
        <p:txBody>
          <a:bodyPr rtlCol="0">
            <a:normAutofit lnSpcReduction="10000"/>
          </a:bodyPr>
          <a:lstStyle/>
          <a:p>
            <a:pPr fontAlgn="auto">
              <a:spcAft>
                <a:spcPts val="0"/>
              </a:spcAft>
              <a:buFont typeface="Arial" pitchFamily="34" charset="0"/>
              <a:buChar char="•"/>
              <a:defRPr/>
            </a:pPr>
            <a:r>
              <a:rPr lang="en-US" dirty="0" err="1" smtClean="0"/>
              <a:t>Stratigraphic</a:t>
            </a:r>
            <a:r>
              <a:rPr lang="en-US" dirty="0" smtClean="0"/>
              <a:t>-forward modeling is a numerical model, which represents the dynamics of sedimentary systems and models the filling of basins from source to sink. </a:t>
            </a:r>
          </a:p>
          <a:p>
            <a:pPr fontAlgn="auto">
              <a:spcAft>
                <a:spcPts val="0"/>
              </a:spcAft>
              <a:buFont typeface="Arial" pitchFamily="34" charset="0"/>
              <a:buChar char="•"/>
              <a:defRPr/>
            </a:pPr>
            <a:r>
              <a:rPr lang="en-US" dirty="0" smtClean="0"/>
              <a:t>3D numerical </a:t>
            </a:r>
            <a:r>
              <a:rPr lang="en-US" dirty="0" smtClean="0"/>
              <a:t>model </a:t>
            </a:r>
            <a:r>
              <a:rPr lang="en-US" dirty="0" smtClean="0"/>
              <a:t>of a basin better </a:t>
            </a:r>
            <a:r>
              <a:rPr lang="en-US" dirty="0" smtClean="0"/>
              <a:t>targets exploration</a:t>
            </a:r>
            <a:r>
              <a:rPr lang="en-US" dirty="0" smtClean="0"/>
              <a:t>, </a:t>
            </a:r>
            <a:r>
              <a:rPr lang="en-US" dirty="0" smtClean="0"/>
              <a:t>estimates oil </a:t>
            </a:r>
            <a:r>
              <a:rPr lang="en-US" dirty="0" smtClean="0"/>
              <a:t>in place and </a:t>
            </a:r>
            <a:r>
              <a:rPr lang="en-US" dirty="0" smtClean="0"/>
              <a:t>reduces </a:t>
            </a:r>
            <a:r>
              <a:rPr lang="en-US" dirty="0" smtClean="0"/>
              <a:t>the uncertainties and risks in exploration operation. </a:t>
            </a:r>
          </a:p>
          <a:p>
            <a:pPr fontAlgn="auto">
              <a:spcAft>
                <a:spcPts val="0"/>
              </a:spcAft>
              <a:buFont typeface="Arial" pitchFamily="34" charset="0"/>
              <a:buChar char="•"/>
              <a:defRPr/>
            </a:pPr>
            <a:r>
              <a:rPr lang="en-US" dirty="0" smtClean="0"/>
              <a:t>DIONISOS (Diffusion Oriented-Normal and Inverse Simulation of Sedimentation) is a three-dimensional </a:t>
            </a:r>
            <a:r>
              <a:rPr lang="en-US" dirty="0" err="1" smtClean="0"/>
              <a:t>stratigraphic</a:t>
            </a:r>
            <a:r>
              <a:rPr lang="en-US" dirty="0" smtClean="0"/>
              <a:t> model developed by IFP.</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p:cNvSpPr>
            <a:spLocks noGrp="1"/>
          </p:cNvSpPr>
          <p:nvPr>
            <p:ph idx="1"/>
          </p:nvPr>
        </p:nvSpPr>
        <p:spPr>
          <a:xfrm>
            <a:off x="457200" y="914400"/>
            <a:ext cx="8229600" cy="5211763"/>
          </a:xfrm>
        </p:spPr>
        <p:txBody>
          <a:bodyPr/>
          <a:lstStyle/>
          <a:p>
            <a:r>
              <a:rPr lang="en-US" smtClean="0"/>
              <a:t>Accommodation </a:t>
            </a:r>
          </a:p>
          <a:p>
            <a:pPr lvl="1"/>
            <a:r>
              <a:rPr lang="en-US" smtClean="0"/>
              <a:t>Subsidence (Large thickness of shallow water sediments)</a:t>
            </a:r>
          </a:p>
          <a:p>
            <a:pPr lvl="1"/>
            <a:r>
              <a:rPr lang="en-US" smtClean="0"/>
              <a:t>Eustasy (Sea level changed during geological history)</a:t>
            </a:r>
          </a:p>
          <a:p>
            <a:r>
              <a:rPr lang="en-US" smtClean="0"/>
              <a:t>Sediment supply (fluvial or marine)</a:t>
            </a:r>
          </a:p>
          <a:p>
            <a:pPr lvl="1"/>
            <a:r>
              <a:rPr lang="en-US" smtClean="0"/>
              <a:t>Sediment supply is controlled by: height of mountains, size and storage of drainage area, climate, amount of precipitation and vegetation </a:t>
            </a:r>
          </a:p>
          <a:p>
            <a:r>
              <a:rPr lang="en-US" smtClean="0"/>
              <a:t>Water discharge</a:t>
            </a:r>
          </a:p>
        </p:txBody>
      </p:sp>
      <p:sp>
        <p:nvSpPr>
          <p:cNvPr id="4" name="Title 1"/>
          <p:cNvSpPr txBox="1">
            <a:spLocks/>
          </p:cNvSpPr>
          <p:nvPr/>
        </p:nvSpPr>
        <p:spPr>
          <a:xfrm>
            <a:off x="457200" y="0"/>
            <a:ext cx="8229600" cy="639763"/>
          </a:xfrm>
          <a:prstGeom prst="rect">
            <a:avLst/>
          </a:prstGeom>
        </p:spPr>
        <p:txBody>
          <a:bodyPr anchor="ctr"/>
          <a:lstStyle/>
          <a:p>
            <a:pPr algn="ctr" fontAlgn="auto">
              <a:spcAft>
                <a:spcPts val="0"/>
              </a:spcAft>
              <a:defRPr/>
            </a:pPr>
            <a:r>
              <a:rPr lang="en-US" sz="4000" b="1" dirty="0">
                <a:solidFill>
                  <a:srgbClr val="FFFF00"/>
                </a:solidFill>
                <a:effectLst>
                  <a:outerShdw blurRad="38100" dist="38100" dir="2700000" algn="tl">
                    <a:srgbClr val="000000">
                      <a:alpha val="43137"/>
                    </a:srgbClr>
                  </a:outerShdw>
                </a:effectLst>
                <a:latin typeface="+mj-lt"/>
                <a:ea typeface="+mj-ea"/>
                <a:cs typeface="+mj-cs"/>
              </a:rPr>
              <a:t>Input Parameters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a:xfrm>
            <a:off x="457200" y="914400"/>
            <a:ext cx="8229600" cy="5211763"/>
          </a:xfrm>
        </p:spPr>
        <p:txBody>
          <a:bodyPr/>
          <a:lstStyle/>
          <a:p>
            <a:r>
              <a:rPr lang="en-US" smtClean="0"/>
              <a:t>Sedimentary transport parameters</a:t>
            </a:r>
          </a:p>
          <a:p>
            <a:pPr lvl="1"/>
            <a:r>
              <a:rPr lang="en-US" smtClean="0"/>
              <a:t>Long-term evolution of sedimentary process based on:</a:t>
            </a:r>
          </a:p>
          <a:p>
            <a:pPr lvl="2"/>
            <a:r>
              <a:rPr lang="en-US" smtClean="0"/>
              <a:t>Topographic slope, diffusion coefficient and water discharge volume (controlled by long-term fluvial and gravity transport)</a:t>
            </a:r>
          </a:p>
          <a:p>
            <a:pPr lvl="1"/>
            <a:r>
              <a:rPr lang="en-US" smtClean="0"/>
              <a:t>Short-term basin evolution depends on water velocity and inertia included by catastrophic rain fall, slope failures, and turbidity flow </a:t>
            </a:r>
          </a:p>
          <a:p>
            <a:r>
              <a:rPr lang="en-US" smtClean="0"/>
              <a:t>Transport efficiency</a:t>
            </a:r>
          </a:p>
          <a:p>
            <a:pPr lvl="1"/>
            <a:r>
              <a:rPr lang="en-US" smtClean="0"/>
              <a:t>Is controlled by transport coefficients.</a:t>
            </a:r>
          </a:p>
          <a:p>
            <a:endParaRPr lang="en-US" smtClean="0"/>
          </a:p>
        </p:txBody>
      </p:sp>
      <p:sp>
        <p:nvSpPr>
          <p:cNvPr id="4" name="Title 1"/>
          <p:cNvSpPr txBox="1">
            <a:spLocks/>
          </p:cNvSpPr>
          <p:nvPr/>
        </p:nvSpPr>
        <p:spPr>
          <a:xfrm>
            <a:off x="457200" y="152400"/>
            <a:ext cx="8229600" cy="639763"/>
          </a:xfrm>
          <a:prstGeom prst="rect">
            <a:avLst/>
          </a:prstGeom>
        </p:spPr>
        <p:txBody>
          <a:bodyPr anchor="ctr"/>
          <a:lstStyle/>
          <a:p>
            <a:pPr algn="ctr" fontAlgn="auto">
              <a:spcAft>
                <a:spcPts val="0"/>
              </a:spcAft>
              <a:defRPr/>
            </a:pPr>
            <a:r>
              <a:rPr lang="en-US" sz="4000" b="1" dirty="0">
                <a:solidFill>
                  <a:srgbClr val="FFFF00"/>
                </a:solidFill>
                <a:effectLst>
                  <a:outerShdw blurRad="38100" dist="38100" dir="2700000" algn="tl">
                    <a:srgbClr val="000000">
                      <a:alpha val="43137"/>
                    </a:srgbClr>
                  </a:outerShdw>
                </a:effectLst>
                <a:latin typeface="+mj-lt"/>
                <a:ea typeface="+mj-ea"/>
                <a:cs typeface="+mj-cs"/>
              </a:rPr>
              <a:t>Input Parameters </a:t>
            </a:r>
            <a:r>
              <a:rPr lang="en-US" sz="4000" b="1" i="1" dirty="0">
                <a:solidFill>
                  <a:srgbClr val="FFFF00"/>
                </a:solidFill>
                <a:effectLst>
                  <a:outerShdw blurRad="38100" dist="38100" dir="2700000" algn="tl">
                    <a:srgbClr val="000000">
                      <a:alpha val="43137"/>
                    </a:srgbClr>
                  </a:outerShdw>
                </a:effectLst>
                <a:latin typeface="+mj-lt"/>
                <a:ea typeface="+mj-ea"/>
                <a:cs typeface="+mj-cs"/>
              </a:rPr>
              <a:t>cont.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6678</TotalTime>
  <Words>1163</Words>
  <Application>Microsoft Office PowerPoint</Application>
  <PresentationFormat>On-screen Show (4:3)</PresentationFormat>
  <Paragraphs>125</Paragraphs>
  <Slides>20</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Image</vt:lpstr>
      <vt:lpstr>Stratigraphic forward modeling of a growth-faulted sub-basin, Frio Formation, Corpus Christi area, South Texas Gulf Coast </vt:lpstr>
      <vt:lpstr>Outline</vt:lpstr>
      <vt:lpstr>Study area</vt:lpstr>
      <vt:lpstr>Background</vt:lpstr>
      <vt:lpstr>Slide 5</vt:lpstr>
      <vt:lpstr>Slide 6</vt:lpstr>
      <vt:lpstr>Modeling perspective</vt:lpstr>
      <vt:lpstr>Slide 8</vt:lpstr>
      <vt:lpstr>Slide 9</vt:lpstr>
      <vt:lpstr>2D stratigraphic forward modeling in Frio growth faulted subbasins</vt:lpstr>
      <vt:lpstr>Input parameters to the model</vt:lpstr>
      <vt:lpstr>Results (Subbasin 2: 30.7-29.5 Ma)</vt:lpstr>
      <vt:lpstr>Results (Subbasin 3: 29.5 - 28.5 Ma)</vt:lpstr>
      <vt:lpstr>Results</vt:lpstr>
      <vt:lpstr>Result</vt:lpstr>
      <vt:lpstr>Result</vt:lpstr>
      <vt:lpstr>Conclusion</vt:lpstr>
      <vt:lpstr>Conclusion</vt:lpstr>
      <vt:lpstr>Thank you</vt:lpstr>
      <vt:lpstr>Input parameters to the model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maryam mousavi</dc:creator>
  <cp:lastModifiedBy>Owner</cp:lastModifiedBy>
  <cp:revision>51</cp:revision>
  <dcterms:created xsi:type="dcterms:W3CDTF">2011-09-09T16:20:13Z</dcterms:created>
  <dcterms:modified xsi:type="dcterms:W3CDTF">2011-10-09T21:15:17Z</dcterms:modified>
</cp:coreProperties>
</file>