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s/slide22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51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Layouts/slideLayout23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diagrams/layout1.xml" ContentType="application/vnd.openxmlformats-officedocument.drawingml.diagramLayout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56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6.xml" ContentType="application/vnd.openxmlformats-officedocument.presentationml.slideLayout+xml"/>
  <Default Extension="wmf" ContentType="image/x-wmf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slideLayouts/slideLayout77.xml" ContentType="application/vnd.openxmlformats-officedocument.presentationml.slideLayout+xml"/>
  <Override PartName="/ppt/slideLayouts/slideLayout3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Layouts/slideLayout64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9.xml" ContentType="application/vnd.openxmlformats-officedocument.theme+xml"/>
  <Override PartName="/ppt/slideLayouts/slideLayout5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Masters/slideMaster5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8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diagrams/quickStyle1.xml" ContentType="application/vnd.openxmlformats-officedocument.drawingml.diagramStyle+xml"/>
  <Override PartName="/ppt/slideLayouts/slideLayout6.xml" ContentType="application/vnd.openxmlformats-officedocument.presentationml.slideLayout+xml"/>
  <Default Extension="emf" ContentType="image/x-emf"/>
  <Override PartName="/ppt/slideLayouts/slideLayout1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s/slide10.xml" ContentType="application/vnd.openxmlformats-officedocument.presentationml.slide+xml"/>
  <Override PartName="/ppt/theme/theme10.xml" ContentType="application/vnd.openxmlformats-officedocument.them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notesSlides/notesSlide18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slides/slide27.xml" ContentType="application/vnd.openxmlformats-officedocument.presentationml.slide+xml"/>
  <Override PartName="/ppt/slideLayouts/slideLayout82.xml" ContentType="application/vnd.openxmlformats-officedocument.presentationml.slideLayout+xml"/>
  <Override PartName="/ppt/tags/tag5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5.xml" ContentType="application/vnd.openxmlformats-officedocument.presentationml.slideLayout+xml"/>
  <Override PartName="/docProps/core.xml" ContentType="application/vnd.openxmlformats-package.core-properties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ags/tag6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Layouts/slideLayout58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Layouts/slideLayout3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33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25.xml" ContentType="application/vnd.openxmlformats-officedocument.presentationml.notesSlide+xml"/>
  <Override PartName="/ppt/slideLayouts/slideLayout3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8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50.xml" ContentType="application/vnd.openxmlformats-officedocument.presentationml.slideLayout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Default Extension="xml" ContentType="application/xml"/>
  <Override PartName="/ppt/slideLayouts/slideLayout29.xml" ContentType="application/vnd.openxmlformats-officedocument.presentationml.slideLayout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5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71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39.xml" ContentType="application/vnd.openxmlformats-officedocument.presentationml.slideLayout+xml"/>
  <Default Extension="jpeg" ContentType="image/jpeg"/>
  <Override PartName="/ppt/slideLayouts/slideLayout73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s/slide9.xml" ContentType="application/vnd.openxmlformats-officedocument.presentationml.slide+xml"/>
  <Override PartName="/ppt/diagrams/drawing1.xml" ContentType="application/vnd.ms-office.drawingml.diagramDrawing+xml"/>
  <Default Extension="rels" ContentType="application/vnd.openxmlformats-package.relationships+xml"/>
  <Override PartName="/ppt/slides/slide24.xml" ContentType="application/vnd.openxmlformats-officedocument.presentationml.slide+xml"/>
  <Override PartName="/ppt/tags/tag1.xml" ContentType="application/vnd.openxmlformats-officedocument.presentationml.tags+xml"/>
  <Default Extension="wav" ContentType="audio/wav"/>
  <Override PartName="/ppt/theme/theme7.xml" ContentType="application/vnd.openxmlformats-officedocument.them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Layouts/slideLayout12.xml" ContentType="application/vnd.openxmlformats-officedocument.presentationml.slideLayout+xml"/>
  <Override PartName="/ppt/notesSlides/notesSlide20.xml" ContentType="application/vnd.openxmlformats-officedocument.presentationml.notesSlide+xml"/>
  <Default Extension="pdf" ContentType="application/pdf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96" r:id="rId2"/>
    <p:sldMasterId id="2147483708" r:id="rId3"/>
    <p:sldMasterId id="2147483732" r:id="rId4"/>
    <p:sldMasterId id="2147483744" r:id="rId5"/>
    <p:sldMasterId id="2147483756" r:id="rId6"/>
    <p:sldMasterId id="2147483768" r:id="rId7"/>
    <p:sldMasterId id="2147483780" r:id="rId8"/>
  </p:sldMasterIdLst>
  <p:notesMasterIdLst>
    <p:notesMasterId r:id="rId36"/>
  </p:notesMasterIdLst>
  <p:handoutMasterIdLst>
    <p:handoutMasterId r:id="rId37"/>
  </p:handoutMasterIdLst>
  <p:sldIdLst>
    <p:sldId id="261" r:id="rId9"/>
    <p:sldId id="306" r:id="rId10"/>
    <p:sldId id="293" r:id="rId11"/>
    <p:sldId id="287" r:id="rId12"/>
    <p:sldId id="298" r:id="rId13"/>
    <p:sldId id="286" r:id="rId14"/>
    <p:sldId id="291" r:id="rId15"/>
    <p:sldId id="288" r:id="rId16"/>
    <p:sldId id="297" r:id="rId17"/>
    <p:sldId id="299" r:id="rId18"/>
    <p:sldId id="296" r:id="rId19"/>
    <p:sldId id="283" r:id="rId20"/>
    <p:sldId id="303" r:id="rId21"/>
    <p:sldId id="300" r:id="rId22"/>
    <p:sldId id="259" r:id="rId23"/>
    <p:sldId id="258" r:id="rId24"/>
    <p:sldId id="267" r:id="rId25"/>
    <p:sldId id="266" r:id="rId26"/>
    <p:sldId id="305" r:id="rId27"/>
    <p:sldId id="302" r:id="rId28"/>
    <p:sldId id="307" r:id="rId29"/>
    <p:sldId id="312" r:id="rId30"/>
    <p:sldId id="290" r:id="rId31"/>
    <p:sldId id="276" r:id="rId32"/>
    <p:sldId id="308" r:id="rId33"/>
    <p:sldId id="289" r:id="rId34"/>
    <p:sldId id="311" r:id="rId35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notes" clrMode="bw"/>
  <p:clrMru>
    <a:srgbClr val="4EB3BE"/>
    <a:srgbClr val="FF9999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7932" autoAdjust="0"/>
    <p:restoredTop sz="66775" autoAdjust="0"/>
  </p:normalViewPr>
  <p:slideViewPr>
    <p:cSldViewPr snapToGrid="0">
      <p:cViewPr varScale="1">
        <p:scale>
          <a:sx n="67" d="100"/>
          <a:sy n="67" d="100"/>
        </p:scale>
        <p:origin x="-13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8"/>
    </p:cViewPr>
  </p:sorterViewPr>
  <p:notesViewPr>
    <p:cSldViewPr snapToGrid="0" snapToObjects="1">
      <p:cViewPr varScale="1">
        <p:scale>
          <a:sx n="80" d="100"/>
          <a:sy n="80" d="100"/>
        </p:scale>
        <p:origin x="-2328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27.xml"/><Relationship Id="rId31" Type="http://schemas.openxmlformats.org/officeDocument/2006/relationships/slide" Target="slides/slide23.xml"/><Relationship Id="rId34" Type="http://schemas.openxmlformats.org/officeDocument/2006/relationships/slide" Target="slides/slide26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3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0" Type="http://schemas.openxmlformats.org/officeDocument/2006/relationships/slide" Target="slides/slide2.xml"/><Relationship Id="rId32" Type="http://schemas.openxmlformats.org/officeDocument/2006/relationships/slide" Target="slides/slide24.xml"/><Relationship Id="rId37" Type="http://schemas.openxmlformats.org/officeDocument/2006/relationships/handoutMaster" Target="handoutMasters/handoutMaster1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9" Type="http://schemas.openxmlformats.org/officeDocument/2006/relationships/slide" Target="slides/slide1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7" Type="http://schemas.openxmlformats.org/officeDocument/2006/relationships/slide" Target="slides/slide19.xml"/><Relationship Id="rId14" Type="http://schemas.openxmlformats.org/officeDocument/2006/relationships/slide" Target="slides/slide6.xml"/><Relationship Id="rId23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20.xml"/><Relationship Id="rId26" Type="http://schemas.openxmlformats.org/officeDocument/2006/relationships/slide" Target="slides/slide18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42" Type="http://schemas.openxmlformats.org/officeDocument/2006/relationships/tableStyles" Target="tableStyles.xml"/><Relationship Id="rId29" Type="http://schemas.openxmlformats.org/officeDocument/2006/relationships/slide" Target="slides/slide21.xml"/><Relationship Id="rId6" Type="http://schemas.openxmlformats.org/officeDocument/2006/relationships/slideMaster" Target="slideMasters/slideMaster6.xml"/><Relationship Id="rId16" Type="http://schemas.openxmlformats.org/officeDocument/2006/relationships/slide" Target="slides/slide8.xml"/><Relationship Id="rId33" Type="http://schemas.openxmlformats.org/officeDocument/2006/relationships/slide" Target="slides/slide25.xml"/><Relationship Id="rId41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9" Type="http://schemas.openxmlformats.org/officeDocument/2006/relationships/slide" Target="slides/slide11.xml"/><Relationship Id="rId38" Type="http://schemas.openxmlformats.org/officeDocument/2006/relationships/printerSettings" Target="printerSettings/printerSettings1.bin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" Type="http://schemas.openxmlformats.org/officeDocument/2006/relationships/slideMaster" Target="slideMasters/slideMaster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039BDA-A4BA-4A8E-85CE-45A28DF982C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F5771B8-65A8-426B-ADAE-263082241628}">
      <dgm:prSet phldrT="[Text]"/>
      <dgm:spPr/>
      <dgm:t>
        <a:bodyPr/>
        <a:lstStyle/>
        <a:p>
          <a:r>
            <a:rPr lang="en-US" dirty="0" smtClean="0"/>
            <a:t>Shallow marine</a:t>
          </a:r>
          <a:br>
            <a:rPr lang="en-US" dirty="0" smtClean="0"/>
          </a:br>
          <a:r>
            <a:rPr lang="en-US" dirty="0" smtClean="0"/>
            <a:t>(Lamar 1927)</a:t>
          </a:r>
          <a:endParaRPr lang="en-US" dirty="0"/>
        </a:p>
      </dgm:t>
    </dgm:pt>
    <dgm:pt modelId="{6901A608-5BDD-4A99-BF33-E3D83E4EF754}" type="parTrans" cxnId="{3379704F-738B-4B93-9C38-38454FD102D5}">
      <dgm:prSet/>
      <dgm:spPr/>
      <dgm:t>
        <a:bodyPr/>
        <a:lstStyle/>
        <a:p>
          <a:endParaRPr lang="en-US"/>
        </a:p>
      </dgm:t>
    </dgm:pt>
    <dgm:pt modelId="{D15991E8-7FAC-4BFD-AE14-59ECF1EE690C}" type="sibTrans" cxnId="{3379704F-738B-4B93-9C38-38454FD102D5}">
      <dgm:prSet/>
      <dgm:spPr/>
      <dgm:t>
        <a:bodyPr/>
        <a:lstStyle/>
        <a:p>
          <a:endParaRPr lang="en-US"/>
        </a:p>
      </dgm:t>
    </dgm:pt>
    <dgm:pt modelId="{D2C689CC-D6ED-48EA-B0E9-002D75FAD5E3}">
      <dgm:prSet phldrT="[Text]"/>
      <dgm:spPr/>
      <dgm:t>
        <a:bodyPr/>
        <a:lstStyle/>
        <a:p>
          <a:r>
            <a:rPr lang="en-US" dirty="0" smtClean="0"/>
            <a:t>Barrier island</a:t>
          </a:r>
          <a:br>
            <a:rPr lang="en-US" dirty="0" smtClean="0"/>
          </a:br>
          <a:r>
            <a:rPr lang="en-US" dirty="0" smtClean="0"/>
            <a:t>(Templeton and </a:t>
          </a:r>
          <a:r>
            <a:rPr lang="en-US" dirty="0" err="1" smtClean="0"/>
            <a:t>Willman</a:t>
          </a:r>
          <a:r>
            <a:rPr lang="en-US" dirty="0" smtClean="0"/>
            <a:t> 1963)</a:t>
          </a:r>
          <a:endParaRPr lang="en-US" dirty="0"/>
        </a:p>
      </dgm:t>
    </dgm:pt>
    <dgm:pt modelId="{F7C38716-BD2C-4286-9308-6A4ACCB125A4}" type="parTrans" cxnId="{B1D8D5B4-E3D9-434E-81B5-BC4985901C56}">
      <dgm:prSet/>
      <dgm:spPr/>
      <dgm:t>
        <a:bodyPr/>
        <a:lstStyle/>
        <a:p>
          <a:endParaRPr lang="en-US"/>
        </a:p>
      </dgm:t>
    </dgm:pt>
    <dgm:pt modelId="{00C16B4B-10CA-4EAE-AA50-A49169FE38B0}" type="sibTrans" cxnId="{B1D8D5B4-E3D9-434E-81B5-BC4985901C56}">
      <dgm:prSet/>
      <dgm:spPr/>
      <dgm:t>
        <a:bodyPr/>
        <a:lstStyle/>
        <a:p>
          <a:endParaRPr lang="en-US"/>
        </a:p>
      </dgm:t>
    </dgm:pt>
    <dgm:pt modelId="{443167D6-1D4E-4AD7-8487-00E758F32F18}">
      <dgm:prSet phldrT="[Text]"/>
      <dgm:spPr/>
      <dgm:t>
        <a:bodyPr/>
        <a:lstStyle/>
        <a:p>
          <a:r>
            <a:rPr lang="en-US" b="1" i="1" dirty="0" smtClean="0"/>
            <a:t>Large submarine sand waves</a:t>
          </a: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>(Pryor and </a:t>
          </a:r>
          <a:r>
            <a:rPr lang="en-US" dirty="0" err="1" smtClean="0"/>
            <a:t>Amaral</a:t>
          </a:r>
          <a:r>
            <a:rPr lang="en-US" dirty="0" smtClean="0"/>
            <a:t>, 1971)</a:t>
          </a:r>
          <a:endParaRPr lang="en-US" dirty="0"/>
        </a:p>
      </dgm:t>
    </dgm:pt>
    <dgm:pt modelId="{26F98221-02AF-4B7F-A57C-890FD1010769}" type="parTrans" cxnId="{DF6A3466-4961-4721-9490-9D21AF5572DB}">
      <dgm:prSet/>
      <dgm:spPr/>
      <dgm:t>
        <a:bodyPr/>
        <a:lstStyle/>
        <a:p>
          <a:endParaRPr lang="en-US"/>
        </a:p>
      </dgm:t>
    </dgm:pt>
    <dgm:pt modelId="{1FE15579-075A-45FF-A03F-AE564BAA33C7}" type="sibTrans" cxnId="{DF6A3466-4961-4721-9490-9D21AF5572DB}">
      <dgm:prSet/>
      <dgm:spPr/>
      <dgm:t>
        <a:bodyPr/>
        <a:lstStyle/>
        <a:p>
          <a:endParaRPr lang="en-US"/>
        </a:p>
      </dgm:t>
    </dgm:pt>
    <dgm:pt modelId="{EFCDF749-D5D0-48C1-9CAE-5931FAF4651E}">
      <dgm:prSet phldrT="[Text]"/>
      <dgm:spPr/>
      <dgm:t>
        <a:bodyPr/>
        <a:lstStyle/>
        <a:p>
          <a:r>
            <a:rPr lang="en-US" dirty="0" err="1" smtClean="0"/>
            <a:t>Nearshore</a:t>
          </a:r>
          <a:r>
            <a:rPr lang="en-US" dirty="0" smtClean="0"/>
            <a:t> beach</a:t>
          </a:r>
          <a:br>
            <a:rPr lang="en-US" dirty="0" smtClean="0"/>
          </a:br>
          <a:r>
            <a:rPr lang="en-US" dirty="0" smtClean="0"/>
            <a:t>(Pryor and </a:t>
          </a:r>
          <a:r>
            <a:rPr lang="en-US" dirty="0" err="1" smtClean="0"/>
            <a:t>Amaral</a:t>
          </a:r>
          <a:r>
            <a:rPr lang="en-US" dirty="0" smtClean="0"/>
            <a:t>, 1973)</a:t>
          </a:r>
          <a:endParaRPr lang="en-US" dirty="0"/>
        </a:p>
      </dgm:t>
    </dgm:pt>
    <dgm:pt modelId="{13C8085F-0E5F-459F-BF07-8DCF34EA16A3}" type="parTrans" cxnId="{2582021C-9E5F-4DE1-888D-29D48634524F}">
      <dgm:prSet/>
      <dgm:spPr/>
      <dgm:t>
        <a:bodyPr/>
        <a:lstStyle/>
        <a:p>
          <a:endParaRPr lang="en-US"/>
        </a:p>
      </dgm:t>
    </dgm:pt>
    <dgm:pt modelId="{64965248-34BC-4428-A1D8-4075E95FDA81}" type="sibTrans" cxnId="{2582021C-9E5F-4DE1-888D-29D48634524F}">
      <dgm:prSet/>
      <dgm:spPr/>
      <dgm:t>
        <a:bodyPr/>
        <a:lstStyle/>
        <a:p>
          <a:endParaRPr lang="en-US"/>
        </a:p>
      </dgm:t>
    </dgm:pt>
    <dgm:pt modelId="{69626C0E-5B19-43F3-A3F6-BF43C703F32C}" type="pres">
      <dgm:prSet presAssocID="{C2039BDA-A4BA-4A8E-85CE-45A28DF982C8}" presName="CompostProcess" presStyleCnt="0">
        <dgm:presLayoutVars>
          <dgm:dir/>
          <dgm:resizeHandles val="exact"/>
        </dgm:presLayoutVars>
      </dgm:prSet>
      <dgm:spPr/>
    </dgm:pt>
    <dgm:pt modelId="{F0878233-2DA6-403F-A52A-0C6FD01611B4}" type="pres">
      <dgm:prSet presAssocID="{C2039BDA-A4BA-4A8E-85CE-45A28DF982C8}" presName="arrow" presStyleLbl="bgShp" presStyleIdx="0" presStyleCnt="1"/>
      <dgm:spPr/>
    </dgm:pt>
    <dgm:pt modelId="{8C0369CC-D459-41AE-B32B-C061C6A106DD}" type="pres">
      <dgm:prSet presAssocID="{C2039BDA-A4BA-4A8E-85CE-45A28DF982C8}" presName="linearProcess" presStyleCnt="0"/>
      <dgm:spPr/>
    </dgm:pt>
    <dgm:pt modelId="{5189A465-6BBA-4177-BA7C-02B1783A87D7}" type="pres">
      <dgm:prSet presAssocID="{9F5771B8-65A8-426B-ADAE-263082241628}" presName="textNode" presStyleLbl="node1" presStyleIdx="0" presStyleCnt="4" custScaleX="108150" custScaleY="700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4EA2E6-2558-4601-988E-22567607F973}" type="pres">
      <dgm:prSet presAssocID="{D15991E8-7FAC-4BFD-AE14-59ECF1EE690C}" presName="sibTrans" presStyleCnt="0"/>
      <dgm:spPr/>
    </dgm:pt>
    <dgm:pt modelId="{A99F1D89-528B-4921-8867-DDBAF4FDA8A2}" type="pres">
      <dgm:prSet presAssocID="{D2C689CC-D6ED-48EA-B0E9-002D75FAD5E3}" presName="textNode" presStyleLbl="node1" presStyleIdx="1" presStyleCnt="4" custScaleX="112280" custScaleY="868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0DB3DE-529A-483F-B94C-F425F16A3BE4}" type="pres">
      <dgm:prSet presAssocID="{00C16B4B-10CA-4EAE-AA50-A49169FE38B0}" presName="sibTrans" presStyleCnt="0"/>
      <dgm:spPr/>
    </dgm:pt>
    <dgm:pt modelId="{FF6B3D93-37AC-4EA7-997B-D01308B57416}" type="pres">
      <dgm:prSet presAssocID="{443167D6-1D4E-4AD7-8487-00E758F32F18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CE163F-12B7-4C1A-A4F1-29C440617A98}" type="pres">
      <dgm:prSet presAssocID="{1FE15579-075A-45FF-A03F-AE564BAA33C7}" presName="sibTrans" presStyleCnt="0"/>
      <dgm:spPr/>
    </dgm:pt>
    <dgm:pt modelId="{6773BB75-B1C1-45F9-818E-0B342678DD63}" type="pres">
      <dgm:prSet presAssocID="{EFCDF749-D5D0-48C1-9CAE-5931FAF4651E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79704F-738B-4B93-9C38-38454FD102D5}" srcId="{C2039BDA-A4BA-4A8E-85CE-45A28DF982C8}" destId="{9F5771B8-65A8-426B-ADAE-263082241628}" srcOrd="0" destOrd="0" parTransId="{6901A608-5BDD-4A99-BF33-E3D83E4EF754}" sibTransId="{D15991E8-7FAC-4BFD-AE14-59ECF1EE690C}"/>
    <dgm:cxn modelId="{EE8222DD-ABF8-42DA-B153-E2C62DC52B75}" type="presOf" srcId="{EFCDF749-D5D0-48C1-9CAE-5931FAF4651E}" destId="{6773BB75-B1C1-45F9-818E-0B342678DD63}" srcOrd="0" destOrd="0" presId="urn:microsoft.com/office/officeart/2005/8/layout/hProcess9"/>
    <dgm:cxn modelId="{7A24AE7C-104D-475F-9A68-4A30EAC78C23}" type="presOf" srcId="{9F5771B8-65A8-426B-ADAE-263082241628}" destId="{5189A465-6BBA-4177-BA7C-02B1783A87D7}" srcOrd="0" destOrd="0" presId="urn:microsoft.com/office/officeart/2005/8/layout/hProcess9"/>
    <dgm:cxn modelId="{DF6A3466-4961-4721-9490-9D21AF5572DB}" srcId="{C2039BDA-A4BA-4A8E-85CE-45A28DF982C8}" destId="{443167D6-1D4E-4AD7-8487-00E758F32F18}" srcOrd="2" destOrd="0" parTransId="{26F98221-02AF-4B7F-A57C-890FD1010769}" sibTransId="{1FE15579-075A-45FF-A03F-AE564BAA33C7}"/>
    <dgm:cxn modelId="{0D9A8540-80DB-4750-A57E-2543A32A15F7}" type="presOf" srcId="{C2039BDA-A4BA-4A8E-85CE-45A28DF982C8}" destId="{69626C0E-5B19-43F3-A3F6-BF43C703F32C}" srcOrd="0" destOrd="0" presId="urn:microsoft.com/office/officeart/2005/8/layout/hProcess9"/>
    <dgm:cxn modelId="{0C9139C2-0C9B-4EA4-B260-2FE2783558E3}" type="presOf" srcId="{443167D6-1D4E-4AD7-8487-00E758F32F18}" destId="{FF6B3D93-37AC-4EA7-997B-D01308B57416}" srcOrd="0" destOrd="0" presId="urn:microsoft.com/office/officeart/2005/8/layout/hProcess9"/>
    <dgm:cxn modelId="{2582021C-9E5F-4DE1-888D-29D48634524F}" srcId="{C2039BDA-A4BA-4A8E-85CE-45A28DF982C8}" destId="{EFCDF749-D5D0-48C1-9CAE-5931FAF4651E}" srcOrd="3" destOrd="0" parTransId="{13C8085F-0E5F-459F-BF07-8DCF34EA16A3}" sibTransId="{64965248-34BC-4428-A1D8-4075E95FDA81}"/>
    <dgm:cxn modelId="{3800BBF6-094A-48B7-A769-62195AC03308}" type="presOf" srcId="{D2C689CC-D6ED-48EA-B0E9-002D75FAD5E3}" destId="{A99F1D89-528B-4921-8867-DDBAF4FDA8A2}" srcOrd="0" destOrd="0" presId="urn:microsoft.com/office/officeart/2005/8/layout/hProcess9"/>
    <dgm:cxn modelId="{B1D8D5B4-E3D9-434E-81B5-BC4985901C56}" srcId="{C2039BDA-A4BA-4A8E-85CE-45A28DF982C8}" destId="{D2C689CC-D6ED-48EA-B0E9-002D75FAD5E3}" srcOrd="1" destOrd="0" parTransId="{F7C38716-BD2C-4286-9308-6A4ACCB125A4}" sibTransId="{00C16B4B-10CA-4EAE-AA50-A49169FE38B0}"/>
    <dgm:cxn modelId="{1EE8972A-FB50-4154-B93D-0185F411C6FC}" type="presParOf" srcId="{69626C0E-5B19-43F3-A3F6-BF43C703F32C}" destId="{F0878233-2DA6-403F-A52A-0C6FD01611B4}" srcOrd="0" destOrd="0" presId="urn:microsoft.com/office/officeart/2005/8/layout/hProcess9"/>
    <dgm:cxn modelId="{F56246A0-AFC2-48C3-80D0-5C2D313400D2}" type="presParOf" srcId="{69626C0E-5B19-43F3-A3F6-BF43C703F32C}" destId="{8C0369CC-D459-41AE-B32B-C061C6A106DD}" srcOrd="1" destOrd="0" presId="urn:microsoft.com/office/officeart/2005/8/layout/hProcess9"/>
    <dgm:cxn modelId="{BFC87C79-CAAE-4C66-882C-74F50A6FA6FF}" type="presParOf" srcId="{8C0369CC-D459-41AE-B32B-C061C6A106DD}" destId="{5189A465-6BBA-4177-BA7C-02B1783A87D7}" srcOrd="0" destOrd="0" presId="urn:microsoft.com/office/officeart/2005/8/layout/hProcess9"/>
    <dgm:cxn modelId="{4E8F347D-C79E-4468-A6CB-6A9F1E965144}" type="presParOf" srcId="{8C0369CC-D459-41AE-B32B-C061C6A106DD}" destId="{A24EA2E6-2558-4601-988E-22567607F973}" srcOrd="1" destOrd="0" presId="urn:microsoft.com/office/officeart/2005/8/layout/hProcess9"/>
    <dgm:cxn modelId="{0F37B464-0AA4-4E37-8BA0-805AACB75C35}" type="presParOf" srcId="{8C0369CC-D459-41AE-B32B-C061C6A106DD}" destId="{A99F1D89-528B-4921-8867-DDBAF4FDA8A2}" srcOrd="2" destOrd="0" presId="urn:microsoft.com/office/officeart/2005/8/layout/hProcess9"/>
    <dgm:cxn modelId="{4D5200F8-0814-4AE5-B1C0-65D5C8049A0D}" type="presParOf" srcId="{8C0369CC-D459-41AE-B32B-C061C6A106DD}" destId="{250DB3DE-529A-483F-B94C-F425F16A3BE4}" srcOrd="3" destOrd="0" presId="urn:microsoft.com/office/officeart/2005/8/layout/hProcess9"/>
    <dgm:cxn modelId="{0D19120E-37D8-426B-B4DA-DC6E5B69D742}" type="presParOf" srcId="{8C0369CC-D459-41AE-B32B-C061C6A106DD}" destId="{FF6B3D93-37AC-4EA7-997B-D01308B57416}" srcOrd="4" destOrd="0" presId="urn:microsoft.com/office/officeart/2005/8/layout/hProcess9"/>
    <dgm:cxn modelId="{0CA22497-DF32-4274-AFCC-4F9CD1CB89E3}" type="presParOf" srcId="{8C0369CC-D459-41AE-B32B-C061C6A106DD}" destId="{E0CE163F-12B7-4C1A-A4F1-29C440617A98}" srcOrd="5" destOrd="0" presId="urn:microsoft.com/office/officeart/2005/8/layout/hProcess9"/>
    <dgm:cxn modelId="{A484D6AA-C6DE-43C5-9520-C48DBA31FE13}" type="presParOf" srcId="{8C0369CC-D459-41AE-B32B-C061C6A106DD}" destId="{6773BB75-B1C1-45F9-818E-0B342678DD6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878233-2DA6-403F-A52A-0C6FD01611B4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9A465-6BBA-4177-BA7C-02B1783A87D7}">
      <dsp:nvSpPr>
        <dsp:cNvPr id="0" name=""/>
        <dsp:cNvSpPr/>
      </dsp:nvSpPr>
      <dsp:spPr>
        <a:xfrm>
          <a:off x="2332" y="1628776"/>
          <a:ext cx="2015281" cy="12684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Shallow marine</a:t>
          </a:r>
          <a:br>
            <a:rPr lang="en-US" sz="2100" kern="1200" dirty="0" smtClean="0"/>
          </a:br>
          <a:r>
            <a:rPr lang="en-US" sz="2100" kern="1200" dirty="0" smtClean="0"/>
            <a:t>(Lamar 1927)</a:t>
          </a:r>
          <a:endParaRPr lang="en-US" sz="2100" kern="1200" dirty="0"/>
        </a:p>
      </dsp:txBody>
      <dsp:txXfrm>
        <a:off x="2332" y="1628776"/>
        <a:ext cx="2015281" cy="1268410"/>
      </dsp:txXfrm>
    </dsp:sp>
    <dsp:sp modelId="{A99F1D89-528B-4921-8867-DDBAF4FDA8A2}">
      <dsp:nvSpPr>
        <dsp:cNvPr id="0" name=""/>
        <dsp:cNvSpPr/>
      </dsp:nvSpPr>
      <dsp:spPr>
        <a:xfrm>
          <a:off x="2147809" y="1476378"/>
          <a:ext cx="2092240" cy="15732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Barrier island</a:t>
          </a:r>
          <a:br>
            <a:rPr lang="en-US" sz="2100" kern="1200" dirty="0" smtClean="0"/>
          </a:br>
          <a:r>
            <a:rPr lang="en-US" sz="2100" kern="1200" dirty="0" smtClean="0"/>
            <a:t>(Templeton and </a:t>
          </a:r>
          <a:r>
            <a:rPr lang="en-US" sz="2100" kern="1200" dirty="0" err="1" smtClean="0"/>
            <a:t>Willman</a:t>
          </a:r>
          <a:r>
            <a:rPr lang="en-US" sz="2100" kern="1200" dirty="0" smtClean="0"/>
            <a:t> 1963)</a:t>
          </a:r>
          <a:endParaRPr lang="en-US" sz="2100" kern="1200" dirty="0"/>
        </a:p>
      </dsp:txBody>
      <dsp:txXfrm>
        <a:off x="2147809" y="1476378"/>
        <a:ext cx="2092240" cy="1573206"/>
      </dsp:txXfrm>
    </dsp:sp>
    <dsp:sp modelId="{FF6B3D93-37AC-4EA7-997B-D01308B57416}">
      <dsp:nvSpPr>
        <dsp:cNvPr id="0" name=""/>
        <dsp:cNvSpPr/>
      </dsp:nvSpPr>
      <dsp:spPr>
        <a:xfrm>
          <a:off x="4370245" y="1357788"/>
          <a:ext cx="1863413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1" kern="1200" dirty="0" smtClean="0"/>
            <a:t>Large submarine sand waves</a:t>
          </a:r>
          <a:r>
            <a:rPr lang="en-US" sz="2100" kern="1200" dirty="0" smtClean="0"/>
            <a:t/>
          </a:r>
          <a:br>
            <a:rPr lang="en-US" sz="2100" kern="1200" dirty="0" smtClean="0"/>
          </a:br>
          <a:r>
            <a:rPr lang="en-US" sz="2100" kern="1200" dirty="0" smtClean="0"/>
            <a:t>(Pryor and </a:t>
          </a:r>
          <a:r>
            <a:rPr lang="en-US" sz="2100" kern="1200" dirty="0" err="1" smtClean="0"/>
            <a:t>Amaral</a:t>
          </a:r>
          <a:r>
            <a:rPr lang="en-US" sz="2100" kern="1200" dirty="0" smtClean="0"/>
            <a:t>, 1971)</a:t>
          </a:r>
          <a:endParaRPr lang="en-US" sz="2100" kern="1200" dirty="0"/>
        </a:p>
      </dsp:txBody>
      <dsp:txXfrm>
        <a:off x="4370245" y="1357788"/>
        <a:ext cx="1863413" cy="1810385"/>
      </dsp:txXfrm>
    </dsp:sp>
    <dsp:sp modelId="{6773BB75-B1C1-45F9-818E-0B342678DD63}">
      <dsp:nvSpPr>
        <dsp:cNvPr id="0" name=""/>
        <dsp:cNvSpPr/>
      </dsp:nvSpPr>
      <dsp:spPr>
        <a:xfrm>
          <a:off x="6363853" y="1357788"/>
          <a:ext cx="1863413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Nearshore</a:t>
          </a:r>
          <a:r>
            <a:rPr lang="en-US" sz="2100" kern="1200" dirty="0" smtClean="0"/>
            <a:t> beach</a:t>
          </a:r>
          <a:br>
            <a:rPr lang="en-US" sz="2100" kern="1200" dirty="0" smtClean="0"/>
          </a:br>
          <a:r>
            <a:rPr lang="en-US" sz="2100" kern="1200" dirty="0" smtClean="0"/>
            <a:t>(Pryor and </a:t>
          </a:r>
          <a:r>
            <a:rPr lang="en-US" sz="2100" kern="1200" dirty="0" err="1" smtClean="0"/>
            <a:t>Amaral</a:t>
          </a:r>
          <a:r>
            <a:rPr lang="en-US" sz="2100" kern="1200" dirty="0" smtClean="0"/>
            <a:t>, 1973)</a:t>
          </a:r>
          <a:endParaRPr lang="en-US" sz="2100" kern="1200" dirty="0"/>
        </a:p>
      </dsp:txBody>
      <dsp:txXfrm>
        <a:off x="6363853" y="1357788"/>
        <a:ext cx="1863413" cy="1810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A1916-465C-F740-AAA4-7D4F506F0626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F2CDA-74CF-5E4D-82B5-952DB36B7B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0574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F8C66-161A-A445-BE7F-730902C3708E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1D8E3-6DE3-C34A-98EC-C6F365F32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3033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1D8E3-6DE3-C34A-98EC-C6F365F3296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0E861-5682-4B04-A63B-D47C5961DCF9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79014D-F9A7-4FCB-BC2C-8011870D5004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020738-0CDB-476F-9012-9E3B303ABC92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1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1D8E3-6DE3-C34A-98EC-C6F365F3296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3576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1D8E3-6DE3-C34A-98EC-C6F365F3296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1D8E3-6DE3-C34A-98EC-C6F365F3296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1D8E3-6DE3-C34A-98EC-C6F365F3296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1D8E3-6DE3-C34A-98EC-C6F365F3296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1D8E3-6DE3-C34A-98EC-C6F365F3296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1D8E3-6DE3-C34A-98EC-C6F365F3296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1D8E3-6DE3-C34A-98EC-C6F365F3296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1D8E3-6DE3-C34A-98EC-C6F365F3296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1D8E3-6DE3-C34A-98EC-C6F365F3296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1D8E3-6DE3-C34A-98EC-C6F365F3296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EE1A13-9891-8040-B38C-94972305FAFA}" type="slidenum">
              <a:rPr lang="en-US"/>
              <a:pPr/>
              <a:t>24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80B3D3-E19A-4500-BCFB-9EC544B0BA79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6573C9-3A71-46AE-B007-C3093AD927E0}" type="slidenum">
              <a:rPr lang="en-US"/>
              <a:pPr/>
              <a:t>26</a:t>
            </a:fld>
            <a:endParaRPr lang="en-US"/>
          </a:p>
        </p:txBody>
      </p:sp>
      <p:sp>
        <p:nvSpPr>
          <p:cNvPr id="4771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80B3D3-E19A-4500-BCFB-9EC544B0BA79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72FCB9-4419-49E3-9F0A-012E9BFD9D1E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14AA37-7D5C-4409-92BC-A7ED140A3766}" type="slidenum">
              <a:rPr lang="en-US"/>
              <a:pPr/>
              <a:t>4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95EA1E-D5D3-472F-8868-2F98A36C6DF7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24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4887C6-781A-4A98-832D-37792584384B}" type="slidenum">
              <a:rPr lang="en-US"/>
              <a:pPr/>
              <a:t>6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80B3D3-E19A-4500-BCFB-9EC544B0BA79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C42D1F-68A4-475A-BD51-A9F0EF2FACA0}" type="slidenum">
              <a:rPr lang="en-US"/>
              <a:pPr/>
              <a:t>8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24761-C82C-4660-8E40-54C832FEDEA4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5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F81B-40A6-4617-872E-9AB4084C486A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F9AA-7018-4692-BC04-2A59B4DE6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1131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F81B-40A6-4617-872E-9AB4084C486A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F9AA-7018-4692-BC04-2A59B4DE6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926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F81B-40A6-4617-872E-9AB4084C486A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F9AA-7018-4692-BC04-2A59B4DE6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1300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91722-C6EF-4E83-831A-83C3EE0E44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3588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044DF-2772-44CC-AB6D-BD0B0E47CF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4144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9179C-308F-4277-8DA4-9EDD158E87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5874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36834-2B94-429D-9BC2-79E0F6D65C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2753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E6008-731D-44A5-959E-D3E6D293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7989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7CBCE-7767-4636-975E-3CE30714AD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5106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4676A-42A4-4845-B9E2-0764876025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7925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AD350-E392-4DB9-8C04-484B215A6B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5857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F81B-40A6-4617-872E-9AB4084C486A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F9AA-7018-4692-BC04-2A59B4DE6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18650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1A5F3-3DC9-41AA-93E8-C388EDD34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4915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D79EB-8A42-4E59-BF39-E2A16ACDB9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0000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C95AD-C0F2-4D39-A4CD-4BD8BC3D2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82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91722-C6EF-4E83-831A-83C3EE0E44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8254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044DF-2772-44CC-AB6D-BD0B0E47CF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2516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9179C-308F-4277-8DA4-9EDD158E87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5056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36834-2B94-429D-9BC2-79E0F6D65C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1584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E6008-731D-44A5-959E-D3E6D293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2402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7CBCE-7767-4636-975E-3CE30714AD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5105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4676A-42A4-4845-B9E2-0764876025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00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F81B-40A6-4617-872E-9AB4084C486A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F9AA-7018-4692-BC04-2A59B4DE6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9944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AD350-E392-4DB9-8C04-484B215A6B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69847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1A5F3-3DC9-41AA-93E8-C388EDD34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3087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D79EB-8A42-4E59-BF39-E2A16ACDB9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52171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C95AD-C0F2-4D39-A4CD-4BD8BC3D2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2331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91722-C6EF-4E83-831A-83C3EE0E44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3789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044DF-2772-44CC-AB6D-BD0B0E47CF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495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9179C-308F-4277-8DA4-9EDD158E87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07752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36834-2B94-429D-9BC2-79E0F6D65C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7623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E6008-731D-44A5-959E-D3E6D293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656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7CBCE-7767-4636-975E-3CE30714AD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9884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F81B-40A6-4617-872E-9AB4084C486A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F9AA-7018-4692-BC04-2A59B4DE6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70493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4676A-42A4-4845-B9E2-0764876025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80186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AD350-E392-4DB9-8C04-484B215A6B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8172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1A5F3-3DC9-41AA-93E8-C388EDD34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21967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D79EB-8A42-4E59-BF39-E2A16ACDB9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0113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C95AD-C0F2-4D39-A4CD-4BD8BC3D2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20888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91722-C6EF-4E83-831A-83C3EE0E44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4974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044DF-2772-44CC-AB6D-BD0B0E47CF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89814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9179C-308F-4277-8DA4-9EDD158E87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1080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36834-2B94-429D-9BC2-79E0F6D65C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0153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E6008-731D-44A5-959E-D3E6D293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4890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F81B-40A6-4617-872E-9AB4084C486A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F9AA-7018-4692-BC04-2A59B4DE6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7005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7CBCE-7767-4636-975E-3CE30714AD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57162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4676A-42A4-4845-B9E2-0764876025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9116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AD350-E392-4DB9-8C04-484B215A6B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77647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1A5F3-3DC9-41AA-93E8-C388EDD34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2846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D79EB-8A42-4E59-BF39-E2A16ACDB9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05487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C95AD-C0F2-4D39-A4CD-4BD8BC3D2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4533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91722-C6EF-4E83-831A-83C3EE0E44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50594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044DF-2772-44CC-AB6D-BD0B0E47CF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13852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9179C-308F-4277-8DA4-9EDD158E87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28992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36834-2B94-429D-9BC2-79E0F6D65C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608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F81B-40A6-4617-872E-9AB4084C486A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F9AA-7018-4692-BC04-2A59B4DE6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40798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E6008-731D-44A5-959E-D3E6D293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90593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7CBCE-7767-4636-975E-3CE30714AD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5205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4676A-42A4-4845-B9E2-0764876025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81449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AD350-E392-4DB9-8C04-484B215A6B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36997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1A5F3-3DC9-41AA-93E8-C388EDD34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1304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D79EB-8A42-4E59-BF39-E2A16ACDB9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63430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C95AD-C0F2-4D39-A4CD-4BD8BC3D2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56387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91722-C6EF-4E83-831A-83C3EE0E44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1871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044DF-2772-44CC-AB6D-BD0B0E47CF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14734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9179C-308F-4277-8DA4-9EDD158E87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5252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F81B-40A6-4617-872E-9AB4084C486A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F9AA-7018-4692-BC04-2A59B4DE6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41551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36834-2B94-429D-9BC2-79E0F6D65C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9841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E6008-731D-44A5-959E-D3E6D293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15360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7CBCE-7767-4636-975E-3CE30714AD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53567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4676A-42A4-4845-B9E2-0764876025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87311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AD350-E392-4DB9-8C04-484B215A6B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14581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1A5F3-3DC9-41AA-93E8-C388EDD34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18827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D79EB-8A42-4E59-BF39-E2A16ACDB9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15683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C95AD-C0F2-4D39-A4CD-4BD8BC3D2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97324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91722-C6EF-4E83-831A-83C3EE0E44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88499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044DF-2772-44CC-AB6D-BD0B0E47CF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180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F81B-40A6-4617-872E-9AB4084C486A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F9AA-7018-4692-BC04-2A59B4DE6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78058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9179C-308F-4277-8DA4-9EDD158E87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38477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36834-2B94-429D-9BC2-79E0F6D65C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57378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E6008-731D-44A5-959E-D3E6D293C2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8714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7CBCE-7767-4636-975E-3CE30714AD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33381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4676A-42A4-4845-B9E2-0764876025C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50415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AD350-E392-4DB9-8C04-484B215A6B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0429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1A5F3-3DC9-41AA-93E8-C388EDD34E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23110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D79EB-8A42-4E59-BF39-E2A16ACDB9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17649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C95AD-C0F2-4D39-A4CD-4BD8BC3D2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8512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CF81B-40A6-4617-872E-9AB4084C486A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9F9AA-7018-4692-BC04-2A59B4DE6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364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9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CF81B-40A6-4617-872E-9AB4084C486A}" type="datetimeFigureOut">
              <a:rPr lang="en-US" smtClean="0"/>
              <a:pPr/>
              <a:t>11/2/11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9F9AA-7018-4692-BC04-2A59B4DE6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695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EE9208C-0670-453B-8CFC-489C683D0976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0850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EE9208C-0670-453B-8CFC-489C683D0976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204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EE9208C-0670-453B-8CFC-489C683D0976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983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EE9208C-0670-453B-8CFC-489C683D0976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018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EE9208C-0670-453B-8CFC-489C683D0976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362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EE9208C-0670-453B-8CFC-489C683D0976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347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EE9208C-0670-453B-8CFC-489C683D0976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576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9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image" Target="../media/image2.jpeg"/><Relationship Id="rId1" Type="http://schemas.openxmlformats.org/officeDocument/2006/relationships/audio" Target="../media/media1.wav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5" Type="http://schemas.microsoft.com/office/2007/relationships/media" Target="../media/media1.wav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image" Target="../media/image14.png"/><Relationship Id="rId1" Type="http://schemas.openxmlformats.org/officeDocument/2006/relationships/audio" Target="../media/media10.wav"/><Relationship Id="rId2" Type="http://schemas.openxmlformats.org/officeDocument/2006/relationships/slideLayout" Target="../slideLayouts/slideLayout79.xml"/><Relationship Id="rId3" Type="http://schemas.openxmlformats.org/officeDocument/2006/relationships/notesSlide" Target="../notesSlides/notesSlide10.xml"/><Relationship Id="rId5" Type="http://schemas.microsoft.com/office/2007/relationships/media" Target="../media/media10.wav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5" Type="http://schemas.openxmlformats.org/officeDocument/2006/relationships/image" Target="../media/image4.gif"/><Relationship Id="rId7" Type="http://schemas.openxmlformats.org/officeDocument/2006/relationships/image" Target="../media/image3.png"/><Relationship Id="rId1" Type="http://schemas.openxmlformats.org/officeDocument/2006/relationships/audio" Target="../media/media11.wav"/><Relationship Id="rId2" Type="http://schemas.openxmlformats.org/officeDocument/2006/relationships/slideLayout" Target="../slideLayouts/slideLayout45.xml"/><Relationship Id="rId3" Type="http://schemas.openxmlformats.org/officeDocument/2006/relationships/notesSlide" Target="../notesSlides/notesSlide11.xml"/><Relationship Id="rId6" Type="http://schemas.microsoft.com/office/2007/relationships/media" Target="../media/media11.wav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image" Target="../media/image16.jpeg"/><Relationship Id="rId1" Type="http://schemas.openxmlformats.org/officeDocument/2006/relationships/audio" Target="../media/media12.wav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2.xml"/><Relationship Id="rId5" Type="http://schemas.microsoft.com/office/2007/relationships/media" Target="../media/media1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4" Type="http://schemas.openxmlformats.org/officeDocument/2006/relationships/image" Target="../media/image17.png"/><Relationship Id="rId5" Type="http://schemas.openxmlformats.org/officeDocument/2006/relationships/image" Target="../media/image18.emf"/><Relationship Id="rId7" Type="http://schemas.microsoft.com/office/2007/relationships/media" Target="../media/media13.wav"/><Relationship Id="rId1" Type="http://schemas.openxmlformats.org/officeDocument/2006/relationships/tags" Target="../tags/tag1.xml"/><Relationship Id="rId2" Type="http://schemas.openxmlformats.org/officeDocument/2006/relationships/audio" Target="../media/media13.wav"/><Relationship Id="rId3" Type="http://schemas.openxmlformats.org/officeDocument/2006/relationships/slideLayout" Target="../slideLayouts/slideLayout13.xml"/><Relationship Id="rId6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image" Target="../media/image20.png"/><Relationship Id="rId1" Type="http://schemas.openxmlformats.org/officeDocument/2006/relationships/audio" Target="../media/media14.wav"/><Relationship Id="rId2" Type="http://schemas.openxmlformats.org/officeDocument/2006/relationships/slideLayout" Target="../slideLayouts/slideLayout79.xml"/><Relationship Id="rId3" Type="http://schemas.openxmlformats.org/officeDocument/2006/relationships/notesSlide" Target="../notesSlides/notesSlide13.xml"/><Relationship Id="rId5" Type="http://schemas.microsoft.com/office/2007/relationships/media" Target="../media/media14.wav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7" Type="http://schemas.openxmlformats.org/officeDocument/2006/relationships/image" Target="../media/image3.png"/><Relationship Id="rId1" Type="http://schemas.openxmlformats.org/officeDocument/2006/relationships/audio" Target="../media/media15.wav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Relationship Id="rId6" Type="http://schemas.microsoft.com/office/2007/relationships/media" Target="../media/media15.wav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3.png"/><Relationship Id="rId7" Type="http://schemas.openxmlformats.org/officeDocument/2006/relationships/image" Target="../media/image3.png"/><Relationship Id="rId1" Type="http://schemas.openxmlformats.org/officeDocument/2006/relationships/tags" Target="../tags/tag2.xml"/><Relationship Id="rId2" Type="http://schemas.openxmlformats.org/officeDocument/2006/relationships/audio" Target="../media/media13.wav"/><Relationship Id="rId3" Type="http://schemas.openxmlformats.org/officeDocument/2006/relationships/slideLayout" Target="../slideLayouts/slideLayout2.xml"/><Relationship Id="rId6" Type="http://schemas.microsoft.com/office/2007/relationships/media" Target="../media/media13.wav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4.jpeg"/><Relationship Id="rId7" Type="http://schemas.openxmlformats.org/officeDocument/2006/relationships/image" Target="../media/image3.png"/><Relationship Id="rId1" Type="http://schemas.openxmlformats.org/officeDocument/2006/relationships/tags" Target="../tags/tag3.xml"/><Relationship Id="rId2" Type="http://schemas.openxmlformats.org/officeDocument/2006/relationships/audio" Target="../media/media16.wav"/><Relationship Id="rId3" Type="http://schemas.openxmlformats.org/officeDocument/2006/relationships/slideLayout" Target="../slideLayouts/slideLayout2.xml"/><Relationship Id="rId6" Type="http://schemas.microsoft.com/office/2007/relationships/media" Target="../media/media16.wav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25.jpeg"/><Relationship Id="rId7" Type="http://schemas.openxmlformats.org/officeDocument/2006/relationships/image" Target="../media/image3.png"/><Relationship Id="rId1" Type="http://schemas.openxmlformats.org/officeDocument/2006/relationships/tags" Target="../tags/tag4.xml"/><Relationship Id="rId2" Type="http://schemas.openxmlformats.org/officeDocument/2006/relationships/audio" Target="../media/media17.wav"/><Relationship Id="rId3" Type="http://schemas.openxmlformats.org/officeDocument/2006/relationships/slideLayout" Target="../slideLayouts/slideLayout2.xml"/><Relationship Id="rId6" Type="http://schemas.microsoft.com/office/2007/relationships/media" Target="../media/media17.wav"/></Relationships>
</file>

<file path=ppt/slides/_rels/slide19.xml.rels><?xml version="1.0" encoding="UTF-8" standalone="yes"?>
<Relationships xmlns="http://schemas.openxmlformats.org/package/2006/relationships"><Relationship Id="rId4" Type="http://schemas.microsoft.com/office/2007/relationships/media" Target="../media/media18.wav"/><Relationship Id="rId1" Type="http://schemas.openxmlformats.org/officeDocument/2006/relationships/audio" Target="../media/media18.wav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Relationship Id="rId5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image" Target="../media/image4.gif"/><Relationship Id="rId1" Type="http://schemas.openxmlformats.org/officeDocument/2006/relationships/audio" Target="../media/media2.wav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5" Type="http://schemas.microsoft.com/office/2007/relationships/media" Target="../media/media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4" Type="http://schemas.openxmlformats.org/officeDocument/2006/relationships/notesSlide" Target="../notesSlides/notesSlide19.xml"/><Relationship Id="rId10" Type="http://schemas.microsoft.com/office/2007/relationships/media" Target="../media/media19.wav"/><Relationship Id="rId5" Type="http://schemas.openxmlformats.org/officeDocument/2006/relationships/diagramData" Target="../diagrams/data1.xml"/><Relationship Id="rId7" Type="http://schemas.openxmlformats.org/officeDocument/2006/relationships/diagramQuickStyle" Target="../diagrams/quickStyle1.xml"/><Relationship Id="rId11" Type="http://schemas.openxmlformats.org/officeDocument/2006/relationships/image" Target="../media/image3.png"/><Relationship Id="rId1" Type="http://schemas.openxmlformats.org/officeDocument/2006/relationships/tags" Target="../tags/tag5.xml"/><Relationship Id="rId2" Type="http://schemas.openxmlformats.org/officeDocument/2006/relationships/audio" Target="../media/media19.wav"/><Relationship Id="rId9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image" Target="../media/image26.gif"/><Relationship Id="rId1" Type="http://schemas.openxmlformats.org/officeDocument/2006/relationships/audio" Target="../media/media20.wav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0.xml"/><Relationship Id="rId5" Type="http://schemas.microsoft.com/office/2007/relationships/media" Target="../media/media20.wav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image" Target="../media/image26.gif"/><Relationship Id="rId1" Type="http://schemas.openxmlformats.org/officeDocument/2006/relationships/audio" Target="../media/media21.wav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1.xml"/><Relationship Id="rId5" Type="http://schemas.microsoft.com/office/2007/relationships/media" Target="../media/media21.wav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image" Target="../media/image27.gif"/><Relationship Id="rId1" Type="http://schemas.openxmlformats.org/officeDocument/2006/relationships/audio" Target="../media/media22.wav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2.xml"/><Relationship Id="rId5" Type="http://schemas.microsoft.com/office/2007/relationships/media" Target="../media/media2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28.pdf"/><Relationship Id="rId7" Type="http://schemas.microsoft.com/office/2007/relationships/media" Target="../media/media23.wav"/><Relationship Id="rId1" Type="http://schemas.openxmlformats.org/officeDocument/2006/relationships/tags" Target="../tags/tag6.xml"/><Relationship Id="rId2" Type="http://schemas.openxmlformats.org/officeDocument/2006/relationships/audio" Target="../media/media23.wav"/><Relationship Id="rId3" Type="http://schemas.openxmlformats.org/officeDocument/2006/relationships/slideLayout" Target="../slideLayouts/slideLayout6.xml"/><Relationship Id="rId6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9.png"/><Relationship Id="rId7" Type="http://schemas.openxmlformats.org/officeDocument/2006/relationships/image" Target="../media/image3.png"/><Relationship Id="rId1" Type="http://schemas.openxmlformats.org/officeDocument/2006/relationships/tags" Target="../tags/tag7.xml"/><Relationship Id="rId2" Type="http://schemas.openxmlformats.org/officeDocument/2006/relationships/audio" Target="../media/media24.wav"/><Relationship Id="rId3" Type="http://schemas.openxmlformats.org/officeDocument/2006/relationships/slideLayout" Target="../slideLayouts/slideLayout12.xml"/><Relationship Id="rId6" Type="http://schemas.microsoft.com/office/2007/relationships/media" Target="../media/media24.wav"/></Relationships>
</file>

<file path=ppt/slides/_rels/slide26.xml.rels><?xml version="1.0" encoding="UTF-8" standalone="yes"?>
<Relationships xmlns="http://schemas.openxmlformats.org/package/2006/relationships"><Relationship Id="rId4" Type="http://schemas.microsoft.com/office/2007/relationships/media" Target="../media/media25.wav"/><Relationship Id="rId1" Type="http://schemas.openxmlformats.org/officeDocument/2006/relationships/audio" Target="../media/media25.wav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25.xml"/><Relationship Id="rId5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hyperlink" Target="mailto:seid@isgs.illinois.edu" TargetMode="External"/><Relationship Id="rId1" Type="http://schemas.openxmlformats.org/officeDocument/2006/relationships/audio" Target="../media/media26.wav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26.xml"/><Relationship Id="rId5" Type="http://schemas.microsoft.com/office/2007/relationships/media" Target="../media/media26.wav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image" Target="../media/image5.wmf"/><Relationship Id="rId1" Type="http://schemas.openxmlformats.org/officeDocument/2006/relationships/audio" Target="../media/media3.wav"/><Relationship Id="rId2" Type="http://schemas.openxmlformats.org/officeDocument/2006/relationships/slideLayout" Target="../slideLayouts/slideLayout34.xml"/><Relationship Id="rId3" Type="http://schemas.openxmlformats.org/officeDocument/2006/relationships/notesSlide" Target="../notesSlides/notesSlide3.xml"/><Relationship Id="rId5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image" Target="../media/image6.jpeg"/><Relationship Id="rId1" Type="http://schemas.openxmlformats.org/officeDocument/2006/relationships/audio" Target="../media/media4.wav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4.xml"/><Relationship Id="rId5" Type="http://schemas.microsoft.com/office/2007/relationships/media" Target="../media/media4.wav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image" Target="../media/image7.png"/><Relationship Id="rId1" Type="http://schemas.openxmlformats.org/officeDocument/2006/relationships/audio" Target="../media/media5.wav"/><Relationship Id="rId2" Type="http://schemas.openxmlformats.org/officeDocument/2006/relationships/slideLayout" Target="../slideLayouts/slideLayout67.xml"/><Relationship Id="rId3" Type="http://schemas.openxmlformats.org/officeDocument/2006/relationships/notesSlide" Target="../notesSlides/notesSlide5.xml"/><Relationship Id="rId5" Type="http://schemas.microsoft.com/office/2007/relationships/media" Target="../media/media5.wav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image" Target="../media/image8.jpeg"/><Relationship Id="rId1" Type="http://schemas.openxmlformats.org/officeDocument/2006/relationships/audio" Target="../media/media6.wav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.xml"/><Relationship Id="rId5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image" Target="../media/image9.png"/><Relationship Id="rId1" Type="http://schemas.openxmlformats.org/officeDocument/2006/relationships/audio" Target="../media/media7.wav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7.xml"/><Relationship Id="rId5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4" Type="http://schemas.openxmlformats.org/officeDocument/2006/relationships/image" Target="../media/image10.wmf"/><Relationship Id="rId1" Type="http://schemas.openxmlformats.org/officeDocument/2006/relationships/audio" Target="../media/media8.wav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8.xml"/><Relationship Id="rId5" Type="http://schemas.microsoft.com/office/2007/relationships/media" Target="../media/media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4" Type="http://schemas.openxmlformats.org/officeDocument/2006/relationships/image" Target="../media/image11.wmf"/><Relationship Id="rId5" Type="http://schemas.openxmlformats.org/officeDocument/2006/relationships/image" Target="../media/image12.wmf"/><Relationship Id="rId7" Type="http://schemas.microsoft.com/office/2007/relationships/media" Target="../media/media9.wav"/><Relationship Id="rId1" Type="http://schemas.openxmlformats.org/officeDocument/2006/relationships/audio" Target="../media/media9.wav"/><Relationship Id="rId2" Type="http://schemas.openxmlformats.org/officeDocument/2006/relationships/slideLayout" Target="../slideLayouts/slideLayout56.xml"/><Relationship Id="rId3" Type="http://schemas.openxmlformats.org/officeDocument/2006/relationships/notesSlide" Target="../notesSlides/notesSlide9.xml"/><Relationship Id="rId6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62000"/>
            <a:ext cx="8229600" cy="22399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Newly discovered evidence for mid-late Ordovician structural deformation in Ogle County, Illinois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1752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Mary Seid and Dennis Kolata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Illinois State Geological Survey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seid@isgs.illinois.edu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05000" y="6248400"/>
            <a:ext cx="5410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</a:rPr>
              <a:t>Geological Society of America annual meeting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895600" y="5787992"/>
            <a:ext cx="3276600" cy="46040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</a:rPr>
              <a:t>October 11, 2011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994588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54" name="Picture 10" descr="Ottawa Bonneshere stru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525" y="928688"/>
            <a:ext cx="7346950" cy="499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64555" name="Group 11"/>
          <p:cNvGrpSpPr>
            <a:grpSpLocks/>
          </p:cNvGrpSpPr>
          <p:nvPr/>
        </p:nvGrpSpPr>
        <p:grpSpPr bwMode="auto">
          <a:xfrm>
            <a:off x="1390650" y="950913"/>
            <a:ext cx="6508750" cy="3859212"/>
            <a:chOff x="876" y="599"/>
            <a:chExt cx="4100" cy="2431"/>
          </a:xfrm>
        </p:grpSpPr>
        <p:sp>
          <p:nvSpPr>
            <p:cNvPr id="364550" name="Freeform 6"/>
            <p:cNvSpPr>
              <a:spLocks/>
            </p:cNvSpPr>
            <p:nvPr/>
          </p:nvSpPr>
          <p:spPr bwMode="auto">
            <a:xfrm>
              <a:off x="1376" y="599"/>
              <a:ext cx="914" cy="1262"/>
            </a:xfrm>
            <a:custGeom>
              <a:avLst/>
              <a:gdLst>
                <a:gd name="T0" fmla="*/ 0 w 914"/>
                <a:gd name="T1" fmla="*/ 0 h 1262"/>
                <a:gd name="T2" fmla="*/ 155 w 914"/>
                <a:gd name="T3" fmla="*/ 270 h 1262"/>
                <a:gd name="T4" fmla="*/ 208 w 914"/>
                <a:gd name="T5" fmla="*/ 365 h 1262"/>
                <a:gd name="T6" fmla="*/ 137 w 914"/>
                <a:gd name="T7" fmla="*/ 402 h 1262"/>
                <a:gd name="T8" fmla="*/ 201 w 914"/>
                <a:gd name="T9" fmla="*/ 535 h 1262"/>
                <a:gd name="T10" fmla="*/ 358 w 914"/>
                <a:gd name="T11" fmla="*/ 683 h 1262"/>
                <a:gd name="T12" fmla="*/ 404 w 914"/>
                <a:gd name="T13" fmla="*/ 735 h 1262"/>
                <a:gd name="T14" fmla="*/ 468 w 914"/>
                <a:gd name="T15" fmla="*/ 783 h 1262"/>
                <a:gd name="T16" fmla="*/ 480 w 914"/>
                <a:gd name="T17" fmla="*/ 809 h 1262"/>
                <a:gd name="T18" fmla="*/ 539 w 914"/>
                <a:gd name="T19" fmla="*/ 1001 h 1262"/>
                <a:gd name="T20" fmla="*/ 562 w 914"/>
                <a:gd name="T21" fmla="*/ 1079 h 1262"/>
                <a:gd name="T22" fmla="*/ 624 w 914"/>
                <a:gd name="T23" fmla="*/ 1135 h 1262"/>
                <a:gd name="T24" fmla="*/ 660 w 914"/>
                <a:gd name="T25" fmla="*/ 1181 h 1262"/>
                <a:gd name="T26" fmla="*/ 814 w 914"/>
                <a:gd name="T27" fmla="*/ 1216 h 1262"/>
                <a:gd name="T28" fmla="*/ 914 w 914"/>
                <a:gd name="T29" fmla="*/ 1262 h 1262"/>
                <a:gd name="T30" fmla="*/ 791 w 914"/>
                <a:gd name="T31" fmla="*/ 1001 h 1262"/>
                <a:gd name="T32" fmla="*/ 663 w 914"/>
                <a:gd name="T33" fmla="*/ 791 h 1262"/>
                <a:gd name="T34" fmla="*/ 585 w 914"/>
                <a:gd name="T35" fmla="*/ 649 h 1262"/>
                <a:gd name="T36" fmla="*/ 526 w 914"/>
                <a:gd name="T37" fmla="*/ 439 h 1262"/>
                <a:gd name="T38" fmla="*/ 425 w 914"/>
                <a:gd name="T39" fmla="*/ 100 h 1262"/>
                <a:gd name="T40" fmla="*/ 380 w 914"/>
                <a:gd name="T41" fmla="*/ 3 h 1262"/>
                <a:gd name="T42" fmla="*/ 0 w 914"/>
                <a:gd name="T43" fmla="*/ 0 h 1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4" h="1262">
                  <a:moveTo>
                    <a:pt x="0" y="0"/>
                  </a:moveTo>
                  <a:lnTo>
                    <a:pt x="155" y="270"/>
                  </a:lnTo>
                  <a:lnTo>
                    <a:pt x="208" y="365"/>
                  </a:lnTo>
                  <a:lnTo>
                    <a:pt x="137" y="402"/>
                  </a:lnTo>
                  <a:lnTo>
                    <a:pt x="201" y="535"/>
                  </a:lnTo>
                  <a:cubicBezTo>
                    <a:pt x="235" y="586"/>
                    <a:pt x="324" y="651"/>
                    <a:pt x="358" y="683"/>
                  </a:cubicBezTo>
                  <a:cubicBezTo>
                    <a:pt x="392" y="716"/>
                    <a:pt x="386" y="718"/>
                    <a:pt x="404" y="735"/>
                  </a:cubicBezTo>
                  <a:cubicBezTo>
                    <a:pt x="421" y="750"/>
                    <a:pt x="455" y="771"/>
                    <a:pt x="468" y="783"/>
                  </a:cubicBezTo>
                  <a:cubicBezTo>
                    <a:pt x="481" y="795"/>
                    <a:pt x="468" y="773"/>
                    <a:pt x="480" y="809"/>
                  </a:cubicBezTo>
                  <a:lnTo>
                    <a:pt x="539" y="1001"/>
                  </a:lnTo>
                  <a:lnTo>
                    <a:pt x="562" y="1079"/>
                  </a:lnTo>
                  <a:lnTo>
                    <a:pt x="624" y="1135"/>
                  </a:lnTo>
                  <a:lnTo>
                    <a:pt x="660" y="1181"/>
                  </a:lnTo>
                  <a:lnTo>
                    <a:pt x="814" y="1216"/>
                  </a:lnTo>
                  <a:lnTo>
                    <a:pt x="914" y="1262"/>
                  </a:lnTo>
                  <a:lnTo>
                    <a:pt x="791" y="1001"/>
                  </a:lnTo>
                  <a:lnTo>
                    <a:pt x="663" y="791"/>
                  </a:lnTo>
                  <a:lnTo>
                    <a:pt x="585" y="649"/>
                  </a:lnTo>
                  <a:lnTo>
                    <a:pt x="526" y="439"/>
                  </a:lnTo>
                  <a:lnTo>
                    <a:pt x="425" y="100"/>
                  </a:lnTo>
                  <a:lnTo>
                    <a:pt x="38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364553" name="Freeform 9"/>
            <p:cNvSpPr>
              <a:spLocks/>
            </p:cNvSpPr>
            <p:nvPr/>
          </p:nvSpPr>
          <p:spPr bwMode="auto">
            <a:xfrm>
              <a:off x="876" y="1512"/>
              <a:ext cx="4100" cy="1518"/>
            </a:xfrm>
            <a:custGeom>
              <a:avLst/>
              <a:gdLst>
                <a:gd name="T0" fmla="*/ 168 w 4100"/>
                <a:gd name="T1" fmla="*/ 94 h 1518"/>
                <a:gd name="T2" fmla="*/ 354 w 4100"/>
                <a:gd name="T3" fmla="*/ 216 h 1518"/>
                <a:gd name="T4" fmla="*/ 424 w 4100"/>
                <a:gd name="T5" fmla="*/ 318 h 1518"/>
                <a:gd name="T6" fmla="*/ 628 w 4100"/>
                <a:gd name="T7" fmla="*/ 348 h 1518"/>
                <a:gd name="T8" fmla="*/ 804 w 4100"/>
                <a:gd name="T9" fmla="*/ 396 h 1518"/>
                <a:gd name="T10" fmla="*/ 992 w 4100"/>
                <a:gd name="T11" fmla="*/ 464 h 1518"/>
                <a:gd name="T12" fmla="*/ 1224 w 4100"/>
                <a:gd name="T13" fmla="*/ 520 h 1518"/>
                <a:gd name="T14" fmla="*/ 1388 w 4100"/>
                <a:gd name="T15" fmla="*/ 596 h 1518"/>
                <a:gd name="T16" fmla="*/ 1604 w 4100"/>
                <a:gd name="T17" fmla="*/ 712 h 1518"/>
                <a:gd name="T18" fmla="*/ 1652 w 4100"/>
                <a:gd name="T19" fmla="*/ 820 h 1518"/>
                <a:gd name="T20" fmla="*/ 1772 w 4100"/>
                <a:gd name="T21" fmla="*/ 872 h 1518"/>
                <a:gd name="T22" fmla="*/ 1822 w 4100"/>
                <a:gd name="T23" fmla="*/ 1038 h 1518"/>
                <a:gd name="T24" fmla="*/ 2012 w 4100"/>
                <a:gd name="T25" fmla="*/ 1164 h 1518"/>
                <a:gd name="T26" fmla="*/ 2232 w 4100"/>
                <a:gd name="T27" fmla="*/ 1228 h 1518"/>
                <a:gd name="T28" fmla="*/ 2348 w 4100"/>
                <a:gd name="T29" fmla="*/ 1234 h 1518"/>
                <a:gd name="T30" fmla="*/ 2478 w 4100"/>
                <a:gd name="T31" fmla="*/ 1338 h 1518"/>
                <a:gd name="T32" fmla="*/ 2892 w 4100"/>
                <a:gd name="T33" fmla="*/ 1518 h 1518"/>
                <a:gd name="T34" fmla="*/ 3082 w 4100"/>
                <a:gd name="T35" fmla="*/ 1502 h 1518"/>
                <a:gd name="T36" fmla="*/ 3196 w 4100"/>
                <a:gd name="T37" fmla="*/ 1440 h 1518"/>
                <a:gd name="T38" fmla="*/ 3386 w 4100"/>
                <a:gd name="T39" fmla="*/ 1344 h 1518"/>
                <a:gd name="T40" fmla="*/ 3628 w 4100"/>
                <a:gd name="T41" fmla="*/ 1326 h 1518"/>
                <a:gd name="T42" fmla="*/ 3848 w 4100"/>
                <a:gd name="T43" fmla="*/ 1348 h 1518"/>
                <a:gd name="T44" fmla="*/ 4048 w 4100"/>
                <a:gd name="T45" fmla="*/ 1332 h 1518"/>
                <a:gd name="T46" fmla="*/ 4100 w 4100"/>
                <a:gd name="T47" fmla="*/ 1104 h 1518"/>
                <a:gd name="T48" fmla="*/ 3614 w 4100"/>
                <a:gd name="T49" fmla="*/ 1088 h 1518"/>
                <a:gd name="T50" fmla="*/ 3508 w 4100"/>
                <a:gd name="T51" fmla="*/ 1140 h 1518"/>
                <a:gd name="T52" fmla="*/ 3260 w 4100"/>
                <a:gd name="T53" fmla="*/ 1108 h 1518"/>
                <a:gd name="T54" fmla="*/ 3188 w 4100"/>
                <a:gd name="T55" fmla="*/ 1136 h 1518"/>
                <a:gd name="T56" fmla="*/ 2948 w 4100"/>
                <a:gd name="T57" fmla="*/ 1112 h 1518"/>
                <a:gd name="T58" fmla="*/ 2798 w 4100"/>
                <a:gd name="T59" fmla="*/ 1040 h 1518"/>
                <a:gd name="T60" fmla="*/ 2576 w 4100"/>
                <a:gd name="T61" fmla="*/ 892 h 1518"/>
                <a:gd name="T62" fmla="*/ 2364 w 4100"/>
                <a:gd name="T63" fmla="*/ 836 h 1518"/>
                <a:gd name="T64" fmla="*/ 2168 w 4100"/>
                <a:gd name="T65" fmla="*/ 764 h 1518"/>
                <a:gd name="T66" fmla="*/ 1916 w 4100"/>
                <a:gd name="T67" fmla="*/ 700 h 1518"/>
                <a:gd name="T68" fmla="*/ 1742 w 4100"/>
                <a:gd name="T69" fmla="*/ 538 h 1518"/>
                <a:gd name="T70" fmla="*/ 1492 w 4100"/>
                <a:gd name="T71" fmla="*/ 400 h 1518"/>
                <a:gd name="T72" fmla="*/ 1184 w 4100"/>
                <a:gd name="T73" fmla="*/ 284 h 1518"/>
                <a:gd name="T74" fmla="*/ 788 w 4100"/>
                <a:gd name="T75" fmla="*/ 212 h 1518"/>
                <a:gd name="T76" fmla="*/ 616 w 4100"/>
                <a:gd name="T77" fmla="*/ 144 h 1518"/>
                <a:gd name="T78" fmla="*/ 420 w 4100"/>
                <a:gd name="T79" fmla="*/ 88 h 1518"/>
                <a:gd name="T80" fmla="*/ 246 w 4100"/>
                <a:gd name="T81" fmla="*/ 54 h 1518"/>
                <a:gd name="T82" fmla="*/ 140 w 4100"/>
                <a:gd name="T83" fmla="*/ 24 h 1518"/>
                <a:gd name="T84" fmla="*/ 28 w 4100"/>
                <a:gd name="T85" fmla="*/ 28 h 1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00" h="1518">
                  <a:moveTo>
                    <a:pt x="0" y="60"/>
                  </a:moveTo>
                  <a:lnTo>
                    <a:pt x="168" y="94"/>
                  </a:lnTo>
                  <a:lnTo>
                    <a:pt x="284" y="188"/>
                  </a:lnTo>
                  <a:lnTo>
                    <a:pt x="354" y="216"/>
                  </a:lnTo>
                  <a:lnTo>
                    <a:pt x="430" y="236"/>
                  </a:lnTo>
                  <a:lnTo>
                    <a:pt x="424" y="318"/>
                  </a:lnTo>
                  <a:lnTo>
                    <a:pt x="548" y="348"/>
                  </a:lnTo>
                  <a:lnTo>
                    <a:pt x="628" y="348"/>
                  </a:lnTo>
                  <a:lnTo>
                    <a:pt x="712" y="380"/>
                  </a:lnTo>
                  <a:lnTo>
                    <a:pt x="804" y="396"/>
                  </a:lnTo>
                  <a:lnTo>
                    <a:pt x="876" y="440"/>
                  </a:lnTo>
                  <a:lnTo>
                    <a:pt x="992" y="464"/>
                  </a:lnTo>
                  <a:lnTo>
                    <a:pt x="1072" y="496"/>
                  </a:lnTo>
                  <a:lnTo>
                    <a:pt x="1224" y="520"/>
                  </a:lnTo>
                  <a:lnTo>
                    <a:pt x="1316" y="540"/>
                  </a:lnTo>
                  <a:lnTo>
                    <a:pt x="1388" y="596"/>
                  </a:lnTo>
                  <a:lnTo>
                    <a:pt x="1488" y="628"/>
                  </a:lnTo>
                  <a:lnTo>
                    <a:pt x="1604" y="712"/>
                  </a:lnTo>
                  <a:lnTo>
                    <a:pt x="1660" y="772"/>
                  </a:lnTo>
                  <a:lnTo>
                    <a:pt x="1652" y="820"/>
                  </a:lnTo>
                  <a:lnTo>
                    <a:pt x="1736" y="852"/>
                  </a:lnTo>
                  <a:lnTo>
                    <a:pt x="1772" y="872"/>
                  </a:lnTo>
                  <a:lnTo>
                    <a:pt x="1736" y="978"/>
                  </a:lnTo>
                  <a:lnTo>
                    <a:pt x="1822" y="1038"/>
                  </a:lnTo>
                  <a:lnTo>
                    <a:pt x="1928" y="1104"/>
                  </a:lnTo>
                  <a:lnTo>
                    <a:pt x="2012" y="1164"/>
                  </a:lnTo>
                  <a:lnTo>
                    <a:pt x="2044" y="1184"/>
                  </a:lnTo>
                  <a:lnTo>
                    <a:pt x="2232" y="1228"/>
                  </a:lnTo>
                  <a:lnTo>
                    <a:pt x="2276" y="1236"/>
                  </a:lnTo>
                  <a:cubicBezTo>
                    <a:pt x="2296" y="1245"/>
                    <a:pt x="2325" y="1225"/>
                    <a:pt x="2348" y="1234"/>
                  </a:cubicBezTo>
                  <a:cubicBezTo>
                    <a:pt x="2371" y="1243"/>
                    <a:pt x="2394" y="1273"/>
                    <a:pt x="2416" y="1290"/>
                  </a:cubicBezTo>
                  <a:lnTo>
                    <a:pt x="2478" y="1338"/>
                  </a:lnTo>
                  <a:lnTo>
                    <a:pt x="2752" y="1450"/>
                  </a:lnTo>
                  <a:lnTo>
                    <a:pt x="2892" y="1518"/>
                  </a:lnTo>
                  <a:lnTo>
                    <a:pt x="2968" y="1490"/>
                  </a:lnTo>
                  <a:lnTo>
                    <a:pt x="3082" y="1502"/>
                  </a:lnTo>
                  <a:lnTo>
                    <a:pt x="3150" y="1480"/>
                  </a:lnTo>
                  <a:lnTo>
                    <a:pt x="3196" y="1440"/>
                  </a:lnTo>
                  <a:lnTo>
                    <a:pt x="3270" y="1396"/>
                  </a:lnTo>
                  <a:cubicBezTo>
                    <a:pt x="3306" y="1385"/>
                    <a:pt x="3352" y="1345"/>
                    <a:pt x="3386" y="1344"/>
                  </a:cubicBezTo>
                  <a:cubicBezTo>
                    <a:pt x="3416" y="1331"/>
                    <a:pt x="3412" y="1319"/>
                    <a:pt x="3452" y="1316"/>
                  </a:cubicBezTo>
                  <a:lnTo>
                    <a:pt x="3628" y="1326"/>
                  </a:lnTo>
                  <a:lnTo>
                    <a:pt x="3708" y="1300"/>
                  </a:lnTo>
                  <a:lnTo>
                    <a:pt x="3848" y="1348"/>
                  </a:lnTo>
                  <a:lnTo>
                    <a:pt x="4030" y="1372"/>
                  </a:lnTo>
                  <a:lnTo>
                    <a:pt x="4048" y="1332"/>
                  </a:lnTo>
                  <a:lnTo>
                    <a:pt x="4064" y="1200"/>
                  </a:lnTo>
                  <a:lnTo>
                    <a:pt x="4100" y="1104"/>
                  </a:lnTo>
                  <a:lnTo>
                    <a:pt x="3852" y="1092"/>
                  </a:lnTo>
                  <a:lnTo>
                    <a:pt x="3614" y="1088"/>
                  </a:lnTo>
                  <a:lnTo>
                    <a:pt x="3548" y="1090"/>
                  </a:lnTo>
                  <a:lnTo>
                    <a:pt x="3508" y="1140"/>
                  </a:lnTo>
                  <a:cubicBezTo>
                    <a:pt x="3382" y="1123"/>
                    <a:pt x="3425" y="1124"/>
                    <a:pt x="3380" y="1124"/>
                  </a:cubicBezTo>
                  <a:lnTo>
                    <a:pt x="3260" y="1108"/>
                  </a:lnTo>
                  <a:lnTo>
                    <a:pt x="3228" y="1140"/>
                  </a:lnTo>
                  <a:lnTo>
                    <a:pt x="3188" y="1136"/>
                  </a:lnTo>
                  <a:lnTo>
                    <a:pt x="2988" y="1092"/>
                  </a:lnTo>
                  <a:lnTo>
                    <a:pt x="2948" y="1112"/>
                  </a:lnTo>
                  <a:lnTo>
                    <a:pt x="2878" y="1072"/>
                  </a:lnTo>
                  <a:lnTo>
                    <a:pt x="2798" y="1040"/>
                  </a:lnTo>
                  <a:lnTo>
                    <a:pt x="2708" y="972"/>
                  </a:lnTo>
                  <a:lnTo>
                    <a:pt x="2576" y="892"/>
                  </a:lnTo>
                  <a:lnTo>
                    <a:pt x="2464" y="844"/>
                  </a:lnTo>
                  <a:lnTo>
                    <a:pt x="2364" y="836"/>
                  </a:lnTo>
                  <a:lnTo>
                    <a:pt x="2236" y="808"/>
                  </a:lnTo>
                  <a:lnTo>
                    <a:pt x="2168" y="764"/>
                  </a:lnTo>
                  <a:lnTo>
                    <a:pt x="2032" y="736"/>
                  </a:lnTo>
                  <a:cubicBezTo>
                    <a:pt x="1918" y="699"/>
                    <a:pt x="1959" y="700"/>
                    <a:pt x="1916" y="700"/>
                  </a:cubicBezTo>
                  <a:lnTo>
                    <a:pt x="1892" y="672"/>
                  </a:lnTo>
                  <a:lnTo>
                    <a:pt x="1742" y="538"/>
                  </a:lnTo>
                  <a:lnTo>
                    <a:pt x="1646" y="456"/>
                  </a:lnTo>
                  <a:lnTo>
                    <a:pt x="1492" y="400"/>
                  </a:lnTo>
                  <a:lnTo>
                    <a:pt x="1364" y="336"/>
                  </a:lnTo>
                  <a:lnTo>
                    <a:pt x="1184" y="284"/>
                  </a:lnTo>
                  <a:lnTo>
                    <a:pt x="968" y="264"/>
                  </a:lnTo>
                  <a:lnTo>
                    <a:pt x="788" y="212"/>
                  </a:lnTo>
                  <a:lnTo>
                    <a:pt x="656" y="176"/>
                  </a:lnTo>
                  <a:lnTo>
                    <a:pt x="616" y="144"/>
                  </a:lnTo>
                  <a:lnTo>
                    <a:pt x="522" y="124"/>
                  </a:lnTo>
                  <a:lnTo>
                    <a:pt x="420" y="88"/>
                  </a:lnTo>
                  <a:lnTo>
                    <a:pt x="320" y="56"/>
                  </a:lnTo>
                  <a:lnTo>
                    <a:pt x="246" y="54"/>
                  </a:lnTo>
                  <a:lnTo>
                    <a:pt x="172" y="38"/>
                  </a:lnTo>
                  <a:lnTo>
                    <a:pt x="140" y="24"/>
                  </a:lnTo>
                  <a:lnTo>
                    <a:pt x="80" y="0"/>
                  </a:lnTo>
                  <a:lnTo>
                    <a:pt x="28" y="28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64556" name="Text Box 12"/>
          <p:cNvSpPr txBox="1">
            <a:spLocks noChangeArrowheads="1"/>
          </p:cNvSpPr>
          <p:nvPr/>
        </p:nvSpPr>
        <p:spPr bwMode="auto">
          <a:xfrm>
            <a:off x="1514475" y="1843088"/>
            <a:ext cx="846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Sudbury</a:t>
            </a:r>
          </a:p>
        </p:txBody>
      </p:sp>
      <p:sp>
        <p:nvSpPr>
          <p:cNvPr id="364558" name="Text Box 14"/>
          <p:cNvSpPr txBox="1">
            <a:spLocks noChangeArrowheads="1"/>
          </p:cNvSpPr>
          <p:nvPr/>
        </p:nvSpPr>
        <p:spPr bwMode="auto">
          <a:xfrm>
            <a:off x="1611313" y="5399088"/>
            <a:ext cx="796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Toronto</a:t>
            </a:r>
          </a:p>
        </p:txBody>
      </p:sp>
      <p:sp>
        <p:nvSpPr>
          <p:cNvPr id="364559" name="Text Box 15"/>
          <p:cNvSpPr txBox="1">
            <a:spLocks noChangeArrowheads="1"/>
          </p:cNvSpPr>
          <p:nvPr/>
        </p:nvSpPr>
        <p:spPr bwMode="auto">
          <a:xfrm>
            <a:off x="5092700" y="4448175"/>
            <a:ext cx="747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Ottawa</a:t>
            </a:r>
          </a:p>
        </p:txBody>
      </p:sp>
      <p:sp>
        <p:nvSpPr>
          <p:cNvPr id="364560" name="Text Box 16"/>
          <p:cNvSpPr txBox="1">
            <a:spLocks noChangeArrowheads="1"/>
          </p:cNvSpPr>
          <p:nvPr/>
        </p:nvSpPr>
        <p:spPr bwMode="auto">
          <a:xfrm>
            <a:off x="7097713" y="3822700"/>
            <a:ext cx="87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Montreal</a:t>
            </a:r>
          </a:p>
        </p:txBody>
      </p:sp>
      <p:sp>
        <p:nvSpPr>
          <p:cNvPr id="364561" name="Text Box 17"/>
          <p:cNvSpPr txBox="1">
            <a:spLocks noChangeArrowheads="1"/>
          </p:cNvSpPr>
          <p:nvPr/>
        </p:nvSpPr>
        <p:spPr bwMode="auto">
          <a:xfrm rot="502352">
            <a:off x="7343775" y="147478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364562" name="Text Box 18"/>
          <p:cNvSpPr txBox="1">
            <a:spLocks noChangeArrowheads="1"/>
          </p:cNvSpPr>
          <p:nvPr/>
        </p:nvSpPr>
        <p:spPr bwMode="auto">
          <a:xfrm>
            <a:off x="7118350" y="1089025"/>
            <a:ext cx="766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100 km</a:t>
            </a:r>
          </a:p>
        </p:txBody>
      </p:sp>
      <p:sp>
        <p:nvSpPr>
          <p:cNvPr id="364563" name="Text Box 19"/>
          <p:cNvSpPr txBox="1">
            <a:spLocks noChangeArrowheads="1"/>
          </p:cNvSpPr>
          <p:nvPr/>
        </p:nvSpPr>
        <p:spPr bwMode="auto">
          <a:xfrm>
            <a:off x="1978025" y="317500"/>
            <a:ext cx="5191125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C25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Comparison to the Ottawa - Bonnechere Rift</a:t>
            </a:r>
          </a:p>
        </p:txBody>
      </p:sp>
      <p:sp>
        <p:nvSpPr>
          <p:cNvPr id="364564" name="Text Box 20"/>
          <p:cNvSpPr txBox="1">
            <a:spLocks noChangeArrowheads="1"/>
          </p:cNvSpPr>
          <p:nvPr/>
        </p:nvSpPr>
        <p:spPr bwMode="auto">
          <a:xfrm>
            <a:off x="5146675" y="5961063"/>
            <a:ext cx="3052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smtClean="0">
                <a:solidFill>
                  <a:srgbClr val="000000"/>
                </a:solidFill>
              </a:rPr>
              <a:t>adapted from Bleeker, W., 2011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185022" y="6285758"/>
            <a:ext cx="30604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  <a:latin typeface="Helvetica" pitchFamily="96" charset="0"/>
              </a:rPr>
              <a:t>Illustrations courtesy of S. Marshak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493281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4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slide_A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8688387" cy="64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99806" y="260198"/>
            <a:ext cx="3371850" cy="93052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r>
              <a:rPr lang="en-US" sz="2800" dirty="0" smtClean="0"/>
              <a:t>Location in the Great Plains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4092250" y="1555949"/>
            <a:ext cx="551656" cy="33146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628900" y="1414714"/>
            <a:ext cx="1066800" cy="34169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1925" y="224662"/>
            <a:ext cx="3311635" cy="1716531"/>
          </a:xfrm>
          <a:prstGeom prst="rect">
            <a:avLst/>
          </a:prstGeom>
          <a:effectLst>
            <a:outerShdw blurRad="50800" dist="508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 2"/>
          <p:cNvSpPr/>
          <p:nvPr/>
        </p:nvSpPr>
        <p:spPr bwMode="auto">
          <a:xfrm>
            <a:off x="1733550" y="676275"/>
            <a:ext cx="819150" cy="504825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14378" y="1943516"/>
            <a:ext cx="1069936" cy="34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Chicago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2593343" y="3972009"/>
            <a:ext cx="1006392" cy="40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l"/>
            <a:r>
              <a:rPr lang="en-US" sz="1600" dirty="0" smtClean="0">
                <a:solidFill>
                  <a:schemeClr val="tx1"/>
                </a:solidFill>
              </a:rPr>
              <a:t>St. Louis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97473" y="1735410"/>
            <a:ext cx="1777432" cy="2611042"/>
            <a:chOff x="3597473" y="1735410"/>
            <a:chExt cx="1777432" cy="2611042"/>
          </a:xfrm>
        </p:grpSpPr>
        <p:sp>
          <p:nvSpPr>
            <p:cNvPr id="14" name="Oval 13"/>
            <p:cNvSpPr/>
            <p:nvPr/>
          </p:nvSpPr>
          <p:spPr>
            <a:xfrm>
              <a:off x="3597473" y="4149998"/>
              <a:ext cx="196454" cy="19645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178451" y="1735410"/>
              <a:ext cx="196454" cy="196454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316090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3" grpId="0" animBg="1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slide_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013" y="227013"/>
            <a:ext cx="8688387" cy="64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867400" y="6008914"/>
            <a:ext cx="2820988" cy="3469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/>
              <a:t>Image courtesy of S. Marshak</a:t>
            </a:r>
            <a:endParaRPr lang="en-US" sz="2000" dirty="0"/>
          </a:p>
        </p:txBody>
      </p:sp>
      <p:sp>
        <p:nvSpPr>
          <p:cNvPr id="5" name="Freeform 4"/>
          <p:cNvSpPr/>
          <p:nvPr/>
        </p:nvSpPr>
        <p:spPr>
          <a:xfrm>
            <a:off x="4343400" y="2416969"/>
            <a:ext cx="107156" cy="404812"/>
          </a:xfrm>
          <a:custGeom>
            <a:avLst/>
            <a:gdLst>
              <a:gd name="connsiteX0" fmla="*/ 38100 w 107156"/>
              <a:gd name="connsiteY0" fmla="*/ 0 h 404812"/>
              <a:gd name="connsiteX1" fmla="*/ 2381 w 107156"/>
              <a:gd name="connsiteY1" fmla="*/ 150019 h 404812"/>
              <a:gd name="connsiteX2" fmla="*/ 4763 w 107156"/>
              <a:gd name="connsiteY2" fmla="*/ 171450 h 404812"/>
              <a:gd name="connsiteX3" fmla="*/ 7144 w 107156"/>
              <a:gd name="connsiteY3" fmla="*/ 180975 h 404812"/>
              <a:gd name="connsiteX4" fmla="*/ 11906 w 107156"/>
              <a:gd name="connsiteY4" fmla="*/ 209550 h 404812"/>
              <a:gd name="connsiteX5" fmla="*/ 16669 w 107156"/>
              <a:gd name="connsiteY5" fmla="*/ 223837 h 404812"/>
              <a:gd name="connsiteX6" fmla="*/ 21431 w 107156"/>
              <a:gd name="connsiteY6" fmla="*/ 242887 h 404812"/>
              <a:gd name="connsiteX7" fmla="*/ 16669 w 107156"/>
              <a:gd name="connsiteY7" fmla="*/ 280987 h 404812"/>
              <a:gd name="connsiteX8" fmla="*/ 11906 w 107156"/>
              <a:gd name="connsiteY8" fmla="*/ 300037 h 404812"/>
              <a:gd name="connsiteX9" fmla="*/ 9525 w 107156"/>
              <a:gd name="connsiteY9" fmla="*/ 307181 h 404812"/>
              <a:gd name="connsiteX10" fmla="*/ 2381 w 107156"/>
              <a:gd name="connsiteY10" fmla="*/ 316706 h 404812"/>
              <a:gd name="connsiteX11" fmla="*/ 0 w 107156"/>
              <a:gd name="connsiteY11" fmla="*/ 323850 h 404812"/>
              <a:gd name="connsiteX12" fmla="*/ 4763 w 107156"/>
              <a:gd name="connsiteY12" fmla="*/ 304800 h 404812"/>
              <a:gd name="connsiteX13" fmla="*/ 23813 w 107156"/>
              <a:gd name="connsiteY13" fmla="*/ 311944 h 404812"/>
              <a:gd name="connsiteX14" fmla="*/ 57150 w 107156"/>
              <a:gd name="connsiteY14" fmla="*/ 342900 h 404812"/>
              <a:gd name="connsiteX15" fmla="*/ 69056 w 107156"/>
              <a:gd name="connsiteY15" fmla="*/ 354806 h 404812"/>
              <a:gd name="connsiteX16" fmla="*/ 78581 w 107156"/>
              <a:gd name="connsiteY16" fmla="*/ 361950 h 404812"/>
              <a:gd name="connsiteX17" fmla="*/ 85725 w 107156"/>
              <a:gd name="connsiteY17" fmla="*/ 371475 h 404812"/>
              <a:gd name="connsiteX18" fmla="*/ 95250 w 107156"/>
              <a:gd name="connsiteY18" fmla="*/ 381000 h 404812"/>
              <a:gd name="connsiteX19" fmla="*/ 104775 w 107156"/>
              <a:gd name="connsiteY19" fmla="*/ 397669 h 404812"/>
              <a:gd name="connsiteX20" fmla="*/ 107156 w 107156"/>
              <a:gd name="connsiteY20" fmla="*/ 404812 h 40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7156" h="404812">
                <a:moveTo>
                  <a:pt x="38100" y="0"/>
                </a:moveTo>
                <a:lnTo>
                  <a:pt x="2381" y="150019"/>
                </a:lnTo>
                <a:cubicBezTo>
                  <a:pt x="3175" y="157163"/>
                  <a:pt x="3670" y="164346"/>
                  <a:pt x="4763" y="171450"/>
                </a:cubicBezTo>
                <a:cubicBezTo>
                  <a:pt x="5261" y="174685"/>
                  <a:pt x="6606" y="177747"/>
                  <a:pt x="7144" y="180975"/>
                </a:cubicBezTo>
                <a:cubicBezTo>
                  <a:pt x="10097" y="198694"/>
                  <a:pt x="7888" y="196158"/>
                  <a:pt x="11906" y="209550"/>
                </a:cubicBezTo>
                <a:cubicBezTo>
                  <a:pt x="13349" y="214358"/>
                  <a:pt x="15452" y="218967"/>
                  <a:pt x="16669" y="223837"/>
                </a:cubicBezTo>
                <a:lnTo>
                  <a:pt x="21431" y="242887"/>
                </a:lnTo>
                <a:cubicBezTo>
                  <a:pt x="20095" y="256247"/>
                  <a:pt x="19438" y="268065"/>
                  <a:pt x="16669" y="280987"/>
                </a:cubicBezTo>
                <a:cubicBezTo>
                  <a:pt x="15297" y="287387"/>
                  <a:pt x="13976" y="293827"/>
                  <a:pt x="11906" y="300037"/>
                </a:cubicBezTo>
                <a:cubicBezTo>
                  <a:pt x="11112" y="302418"/>
                  <a:pt x="10770" y="305002"/>
                  <a:pt x="9525" y="307181"/>
                </a:cubicBezTo>
                <a:cubicBezTo>
                  <a:pt x="7556" y="310627"/>
                  <a:pt x="4762" y="313531"/>
                  <a:pt x="2381" y="316706"/>
                </a:cubicBezTo>
                <a:lnTo>
                  <a:pt x="0" y="323850"/>
                </a:lnTo>
                <a:lnTo>
                  <a:pt x="4763" y="304800"/>
                </a:lnTo>
                <a:cubicBezTo>
                  <a:pt x="11113" y="307181"/>
                  <a:pt x="17925" y="308579"/>
                  <a:pt x="23813" y="311944"/>
                </a:cubicBezTo>
                <a:cubicBezTo>
                  <a:pt x="32052" y="316652"/>
                  <a:pt x="52472" y="338222"/>
                  <a:pt x="57150" y="342900"/>
                </a:cubicBezTo>
                <a:cubicBezTo>
                  <a:pt x="61119" y="346869"/>
                  <a:pt x="64566" y="351438"/>
                  <a:pt x="69056" y="354806"/>
                </a:cubicBezTo>
                <a:cubicBezTo>
                  <a:pt x="72231" y="357187"/>
                  <a:pt x="75775" y="359144"/>
                  <a:pt x="78581" y="361950"/>
                </a:cubicBezTo>
                <a:cubicBezTo>
                  <a:pt x="81387" y="364756"/>
                  <a:pt x="83112" y="368488"/>
                  <a:pt x="85725" y="371475"/>
                </a:cubicBezTo>
                <a:cubicBezTo>
                  <a:pt x="88682" y="374854"/>
                  <a:pt x="92075" y="377825"/>
                  <a:pt x="95250" y="381000"/>
                </a:cubicBezTo>
                <a:cubicBezTo>
                  <a:pt x="100709" y="397378"/>
                  <a:pt x="93243" y="377489"/>
                  <a:pt x="104775" y="397669"/>
                </a:cubicBezTo>
                <a:cubicBezTo>
                  <a:pt x="106020" y="399848"/>
                  <a:pt x="107156" y="404812"/>
                  <a:pt x="107156" y="404812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499954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6560" y="36587"/>
            <a:ext cx="3955710" cy="66690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</p:spPr>
      </p:pic>
      <p:sp>
        <p:nvSpPr>
          <p:cNvPr id="9" name="Freeform 8"/>
          <p:cNvSpPr/>
          <p:nvPr/>
        </p:nvSpPr>
        <p:spPr>
          <a:xfrm>
            <a:off x="3712821" y="2404507"/>
            <a:ext cx="2013857" cy="249012"/>
          </a:xfrm>
          <a:custGeom>
            <a:avLst/>
            <a:gdLst>
              <a:gd name="connsiteX0" fmla="*/ 1077685 w 2013857"/>
              <a:gd name="connsiteY0" fmla="*/ 110093 h 249012"/>
              <a:gd name="connsiteX1" fmla="*/ 1077685 w 2013857"/>
              <a:gd name="connsiteY1" fmla="*/ 110093 h 249012"/>
              <a:gd name="connsiteX2" fmla="*/ 1143000 w 2013857"/>
              <a:gd name="connsiteY2" fmla="*/ 120979 h 249012"/>
              <a:gd name="connsiteX3" fmla="*/ 1230085 w 2013857"/>
              <a:gd name="connsiteY3" fmla="*/ 88322 h 249012"/>
              <a:gd name="connsiteX4" fmla="*/ 1295400 w 2013857"/>
              <a:gd name="connsiteY4" fmla="*/ 66550 h 249012"/>
              <a:gd name="connsiteX5" fmla="*/ 1360714 w 2013857"/>
              <a:gd name="connsiteY5" fmla="*/ 33893 h 249012"/>
              <a:gd name="connsiteX6" fmla="*/ 1426028 w 2013857"/>
              <a:gd name="connsiteY6" fmla="*/ 1236 h 249012"/>
              <a:gd name="connsiteX7" fmla="*/ 1534885 w 2013857"/>
              <a:gd name="connsiteY7" fmla="*/ 1236 h 249012"/>
              <a:gd name="connsiteX8" fmla="*/ 0 w 2013857"/>
              <a:gd name="connsiteY8" fmla="*/ 229836 h 249012"/>
              <a:gd name="connsiteX9" fmla="*/ 925285 w 2013857"/>
              <a:gd name="connsiteY9" fmla="*/ 229836 h 249012"/>
              <a:gd name="connsiteX10" fmla="*/ 1066800 w 2013857"/>
              <a:gd name="connsiteY10" fmla="*/ 218950 h 249012"/>
              <a:gd name="connsiteX11" fmla="*/ 1208314 w 2013857"/>
              <a:gd name="connsiteY11" fmla="*/ 186293 h 249012"/>
              <a:gd name="connsiteX12" fmla="*/ 1578428 w 2013857"/>
              <a:gd name="connsiteY12" fmla="*/ 175407 h 249012"/>
              <a:gd name="connsiteX13" fmla="*/ 1948543 w 2013857"/>
              <a:gd name="connsiteY13" fmla="*/ 153636 h 249012"/>
              <a:gd name="connsiteX14" fmla="*/ 2013857 w 2013857"/>
              <a:gd name="connsiteY14" fmla="*/ 142750 h 249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13857" h="249012">
                <a:moveTo>
                  <a:pt x="1077685" y="110093"/>
                </a:moveTo>
                <a:lnTo>
                  <a:pt x="1077685" y="110093"/>
                </a:lnTo>
                <a:lnTo>
                  <a:pt x="1143000" y="120979"/>
                </a:lnTo>
                <a:lnTo>
                  <a:pt x="1230085" y="88322"/>
                </a:lnTo>
                <a:cubicBezTo>
                  <a:pt x="1251697" y="80603"/>
                  <a:pt x="1276305" y="79280"/>
                  <a:pt x="1295400" y="66550"/>
                </a:cubicBezTo>
                <a:cubicBezTo>
                  <a:pt x="1388990" y="4158"/>
                  <a:pt x="1270577" y="78961"/>
                  <a:pt x="1360714" y="33893"/>
                </a:cubicBezTo>
                <a:cubicBezTo>
                  <a:pt x="1388400" y="20050"/>
                  <a:pt x="1393693" y="3723"/>
                  <a:pt x="1426028" y="1236"/>
                </a:cubicBezTo>
                <a:cubicBezTo>
                  <a:pt x="1462207" y="-1547"/>
                  <a:pt x="1498599" y="1236"/>
                  <a:pt x="1534885" y="1236"/>
                </a:cubicBezTo>
                <a:lnTo>
                  <a:pt x="0" y="229836"/>
                </a:lnTo>
                <a:cubicBezTo>
                  <a:pt x="380552" y="261550"/>
                  <a:pt x="172249" y="248430"/>
                  <a:pt x="925285" y="229836"/>
                </a:cubicBezTo>
                <a:cubicBezTo>
                  <a:pt x="1457296" y="216700"/>
                  <a:pt x="718350" y="218950"/>
                  <a:pt x="1066800" y="218950"/>
                </a:cubicBezTo>
                <a:lnTo>
                  <a:pt x="1208314" y="186293"/>
                </a:lnTo>
                <a:lnTo>
                  <a:pt x="1578428" y="175407"/>
                </a:lnTo>
                <a:cubicBezTo>
                  <a:pt x="1745803" y="169208"/>
                  <a:pt x="1794601" y="164632"/>
                  <a:pt x="1948543" y="153636"/>
                </a:cubicBezTo>
                <a:cubicBezTo>
                  <a:pt x="2006529" y="142038"/>
                  <a:pt x="1984469" y="142750"/>
                  <a:pt x="2013857" y="14275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260565" y="550987"/>
            <a:ext cx="647700" cy="4579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390" y="640832"/>
            <a:ext cx="2723434" cy="356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Freeform 27"/>
          <p:cNvSpPr/>
          <p:nvPr/>
        </p:nvSpPr>
        <p:spPr>
          <a:xfrm>
            <a:off x="1382486" y="2736557"/>
            <a:ext cx="2013857" cy="249012"/>
          </a:xfrm>
          <a:custGeom>
            <a:avLst/>
            <a:gdLst>
              <a:gd name="connsiteX0" fmla="*/ 1077685 w 2013857"/>
              <a:gd name="connsiteY0" fmla="*/ 110093 h 249012"/>
              <a:gd name="connsiteX1" fmla="*/ 1077685 w 2013857"/>
              <a:gd name="connsiteY1" fmla="*/ 110093 h 249012"/>
              <a:gd name="connsiteX2" fmla="*/ 1143000 w 2013857"/>
              <a:gd name="connsiteY2" fmla="*/ 120979 h 249012"/>
              <a:gd name="connsiteX3" fmla="*/ 1230085 w 2013857"/>
              <a:gd name="connsiteY3" fmla="*/ 88322 h 249012"/>
              <a:gd name="connsiteX4" fmla="*/ 1295400 w 2013857"/>
              <a:gd name="connsiteY4" fmla="*/ 66550 h 249012"/>
              <a:gd name="connsiteX5" fmla="*/ 1360714 w 2013857"/>
              <a:gd name="connsiteY5" fmla="*/ 33893 h 249012"/>
              <a:gd name="connsiteX6" fmla="*/ 1426028 w 2013857"/>
              <a:gd name="connsiteY6" fmla="*/ 1236 h 249012"/>
              <a:gd name="connsiteX7" fmla="*/ 1534885 w 2013857"/>
              <a:gd name="connsiteY7" fmla="*/ 1236 h 249012"/>
              <a:gd name="connsiteX8" fmla="*/ 0 w 2013857"/>
              <a:gd name="connsiteY8" fmla="*/ 229836 h 249012"/>
              <a:gd name="connsiteX9" fmla="*/ 925285 w 2013857"/>
              <a:gd name="connsiteY9" fmla="*/ 229836 h 249012"/>
              <a:gd name="connsiteX10" fmla="*/ 1066800 w 2013857"/>
              <a:gd name="connsiteY10" fmla="*/ 218950 h 249012"/>
              <a:gd name="connsiteX11" fmla="*/ 1208314 w 2013857"/>
              <a:gd name="connsiteY11" fmla="*/ 186293 h 249012"/>
              <a:gd name="connsiteX12" fmla="*/ 1578428 w 2013857"/>
              <a:gd name="connsiteY12" fmla="*/ 175407 h 249012"/>
              <a:gd name="connsiteX13" fmla="*/ 1948543 w 2013857"/>
              <a:gd name="connsiteY13" fmla="*/ 153636 h 249012"/>
              <a:gd name="connsiteX14" fmla="*/ 2013857 w 2013857"/>
              <a:gd name="connsiteY14" fmla="*/ 142750 h 249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13857" h="249012">
                <a:moveTo>
                  <a:pt x="1077685" y="110093"/>
                </a:moveTo>
                <a:lnTo>
                  <a:pt x="1077685" y="110093"/>
                </a:lnTo>
                <a:lnTo>
                  <a:pt x="1143000" y="120979"/>
                </a:lnTo>
                <a:lnTo>
                  <a:pt x="1230085" y="88322"/>
                </a:lnTo>
                <a:cubicBezTo>
                  <a:pt x="1251697" y="80603"/>
                  <a:pt x="1276305" y="79280"/>
                  <a:pt x="1295400" y="66550"/>
                </a:cubicBezTo>
                <a:cubicBezTo>
                  <a:pt x="1388990" y="4158"/>
                  <a:pt x="1270577" y="78961"/>
                  <a:pt x="1360714" y="33893"/>
                </a:cubicBezTo>
                <a:cubicBezTo>
                  <a:pt x="1388400" y="20050"/>
                  <a:pt x="1393693" y="3723"/>
                  <a:pt x="1426028" y="1236"/>
                </a:cubicBezTo>
                <a:cubicBezTo>
                  <a:pt x="1462207" y="-1547"/>
                  <a:pt x="1498599" y="1236"/>
                  <a:pt x="1534885" y="1236"/>
                </a:cubicBezTo>
                <a:lnTo>
                  <a:pt x="0" y="229836"/>
                </a:lnTo>
                <a:cubicBezTo>
                  <a:pt x="380552" y="261550"/>
                  <a:pt x="172249" y="248430"/>
                  <a:pt x="925285" y="229836"/>
                </a:cubicBezTo>
                <a:cubicBezTo>
                  <a:pt x="1457296" y="216700"/>
                  <a:pt x="718350" y="218950"/>
                  <a:pt x="1066800" y="218950"/>
                </a:cubicBezTo>
                <a:lnTo>
                  <a:pt x="1208314" y="186293"/>
                </a:lnTo>
                <a:lnTo>
                  <a:pt x="1578428" y="175407"/>
                </a:lnTo>
                <a:cubicBezTo>
                  <a:pt x="1745803" y="169208"/>
                  <a:pt x="1794601" y="164632"/>
                  <a:pt x="1948543" y="153636"/>
                </a:cubicBezTo>
                <a:cubicBezTo>
                  <a:pt x="2006529" y="142038"/>
                  <a:pt x="1984469" y="142750"/>
                  <a:pt x="2013857" y="14275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63607" y="1409700"/>
            <a:ext cx="6853517" cy="52959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 bwMode="auto">
          <a:xfrm>
            <a:off x="1548529" y="6368310"/>
            <a:ext cx="2466975" cy="29786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23543" y="3894400"/>
            <a:ext cx="487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Om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5728643" y="4570675"/>
            <a:ext cx="487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Oa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4214166" y="3294325"/>
            <a:ext cx="709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Ogp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6539629" y="5961325"/>
            <a:ext cx="1038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Cambrian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5395267" y="5466025"/>
            <a:ext cx="706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Opdc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2194867" y="1987386"/>
            <a:ext cx="972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Silurian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 rot="1662275">
            <a:off x="5704874" y="5343629"/>
            <a:ext cx="2039053" cy="315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 pitchFamily="18" charset="0"/>
                <a:cs typeface="Times" pitchFamily="18" charset="0"/>
              </a:rPr>
              <a:t>SANDWICH FAULT</a:t>
            </a:r>
            <a:endParaRPr lang="en-US" sz="1400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079208" y="2669881"/>
            <a:ext cx="2039053" cy="315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" pitchFamily="18" charset="0"/>
                <a:cs typeface="Times" pitchFamily="18" charset="0"/>
              </a:rPr>
              <a:t>PLUM RIVER FAULT</a:t>
            </a:r>
            <a:endParaRPr lang="en-US" sz="1400" dirty="0">
              <a:latin typeface="Times" pitchFamily="18" charset="0"/>
              <a:cs typeface="Times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571176" y="6249276"/>
            <a:ext cx="2882477" cy="340699"/>
            <a:chOff x="879897" y="5917226"/>
            <a:chExt cx="2882477" cy="340699"/>
          </a:xfrm>
        </p:grpSpPr>
        <p:grpSp>
          <p:nvGrpSpPr>
            <p:cNvPr id="52" name="Group 51"/>
            <p:cNvGrpSpPr/>
            <p:nvPr/>
          </p:nvGrpSpPr>
          <p:grpSpPr>
            <a:xfrm>
              <a:off x="1016793" y="6162676"/>
              <a:ext cx="1971676" cy="95249"/>
              <a:chOff x="1016793" y="6162676"/>
              <a:chExt cx="1971676" cy="95249"/>
            </a:xfrm>
          </p:grpSpPr>
          <p:cxnSp>
            <p:nvCxnSpPr>
              <p:cNvPr id="64" name="Straight Connector 63"/>
              <p:cNvCxnSpPr/>
              <p:nvPr/>
            </p:nvCxnSpPr>
            <p:spPr bwMode="auto">
              <a:xfrm>
                <a:off x="1028700" y="6257925"/>
                <a:ext cx="1943100" cy="0"/>
              </a:xfrm>
              <a:prstGeom prst="line">
                <a:avLst/>
              </a:prstGeom>
              <a:solidFill>
                <a:schemeClr val="accent1"/>
              </a:solidFill>
              <a:ln w="25400" cap="sq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>
                <a:off x="2000250" y="6162676"/>
                <a:ext cx="0" cy="85725"/>
              </a:xfrm>
              <a:prstGeom prst="line">
                <a:avLst/>
              </a:prstGeom>
              <a:solidFill>
                <a:schemeClr val="accent1"/>
              </a:solidFill>
              <a:ln w="25400" cap="sq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Straight Connector 65"/>
              <p:cNvCxnSpPr/>
              <p:nvPr/>
            </p:nvCxnSpPr>
            <p:spPr bwMode="auto">
              <a:xfrm>
                <a:off x="2988469" y="6172200"/>
                <a:ext cx="0" cy="85725"/>
              </a:xfrm>
              <a:prstGeom prst="line">
                <a:avLst/>
              </a:prstGeom>
              <a:solidFill>
                <a:schemeClr val="accent1"/>
              </a:solidFill>
              <a:ln w="25400" cap="sq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>
                <a:off x="1016793" y="6165056"/>
                <a:ext cx="0" cy="88107"/>
              </a:xfrm>
              <a:prstGeom prst="line">
                <a:avLst/>
              </a:prstGeom>
              <a:solidFill>
                <a:schemeClr val="accent1"/>
              </a:solidFill>
              <a:ln w="25400" cap="sq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3" name="Group 52"/>
            <p:cNvGrpSpPr/>
            <p:nvPr/>
          </p:nvGrpSpPr>
          <p:grpSpPr>
            <a:xfrm>
              <a:off x="879897" y="5917226"/>
              <a:ext cx="2882477" cy="286109"/>
              <a:chOff x="879897" y="5917226"/>
              <a:chExt cx="2882477" cy="286109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2728231" y="5926336"/>
                <a:ext cx="103414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10 miles</a:t>
                </a:r>
                <a:endParaRPr lang="en-US" sz="1200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857748" y="5917226"/>
                <a:ext cx="283710" cy="274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5</a:t>
                </a:r>
                <a:endParaRPr lang="en-US" sz="12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79897" y="5922764"/>
                <a:ext cx="283710" cy="274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</a:t>
                </a:r>
              </a:p>
            </p:txBody>
          </p:sp>
        </p:grpSp>
      </p:grpSp>
      <p:sp>
        <p:nvSpPr>
          <p:cNvPr id="68" name="TextBox 67"/>
          <p:cNvSpPr txBox="1"/>
          <p:nvPr/>
        </p:nvSpPr>
        <p:spPr>
          <a:xfrm>
            <a:off x="1996621" y="1448753"/>
            <a:ext cx="5062120" cy="40011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Geologic map of northern Illinois</a:t>
            </a:r>
            <a:endParaRPr lang="en-US" sz="2000" dirty="0"/>
          </a:p>
        </p:txBody>
      </p:sp>
      <p:sp>
        <p:nvSpPr>
          <p:cNvPr id="69" name="Rectangle 68"/>
          <p:cNvSpPr/>
          <p:nvPr/>
        </p:nvSpPr>
        <p:spPr bwMode="auto">
          <a:xfrm>
            <a:off x="3819646" y="4570675"/>
            <a:ext cx="1103568" cy="16786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545135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31" grpId="0" animBg="1"/>
      <p:bldP spid="32" grpId="0"/>
      <p:bldP spid="33" grpId="0"/>
      <p:bldP spid="41" grpId="0"/>
      <p:bldP spid="42" grpId="0"/>
      <p:bldP spid="44" grpId="0"/>
      <p:bldP spid="46" grpId="0"/>
      <p:bldP spid="47" grpId="0"/>
      <p:bldP spid="48" grpId="0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874802" y="554098"/>
            <a:ext cx="5403345" cy="63039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1158" y="115750"/>
            <a:ext cx="6577033" cy="61555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1:24,000 scale geologic mapping</a:t>
            </a:r>
            <a:endParaRPr lang="en-US" sz="3400" dirty="0"/>
          </a:p>
        </p:txBody>
      </p:sp>
      <p:sp>
        <p:nvSpPr>
          <p:cNvPr id="7" name="5-Point Star 6"/>
          <p:cNvSpPr/>
          <p:nvPr/>
        </p:nvSpPr>
        <p:spPr bwMode="auto">
          <a:xfrm>
            <a:off x="5181900" y="1693158"/>
            <a:ext cx="329758" cy="329758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>
          <a:xfrm>
            <a:off x="3869531" y="1183571"/>
            <a:ext cx="1152525" cy="757238"/>
          </a:xfrm>
        </p:spPr>
        <p:txBody>
          <a:bodyPr/>
          <a:lstStyle/>
          <a:p>
            <a:r>
              <a:rPr lang="en-US" sz="1800" dirty="0">
                <a:solidFill>
                  <a:srgbClr val="161616"/>
                </a:solidFill>
                <a:latin typeface="Helvetica" pitchFamily="96" charset="0"/>
              </a:rPr>
              <a:t>Q</a:t>
            </a:r>
            <a:r>
              <a:rPr lang="en-US" sz="1800" dirty="0" smtClean="0">
                <a:solidFill>
                  <a:srgbClr val="161616"/>
                </a:solidFill>
                <a:latin typeface="Helvetica" pitchFamily="96" charset="0"/>
              </a:rPr>
              <a:t>uarry</a:t>
            </a:r>
            <a:endParaRPr lang="en-US" sz="1800" dirty="0">
              <a:solidFill>
                <a:srgbClr val="161616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4848225" y="1566952"/>
            <a:ext cx="347662" cy="2524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802221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Stratigraphy – well-exposed in quarry wall</a:t>
            </a:r>
            <a:br>
              <a:rPr lang="en-US" sz="3600" dirty="0" smtClean="0"/>
            </a:br>
            <a:r>
              <a:rPr lang="en-US" sz="3600" dirty="0" smtClean="0"/>
              <a:t>(looking </a:t>
            </a:r>
            <a:r>
              <a:rPr lang="en-US" sz="3600" dirty="0"/>
              <a:t>w</a:t>
            </a:r>
            <a:r>
              <a:rPr lang="en-US" sz="3600" dirty="0" smtClean="0"/>
              <a:t>est)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90600" y="1143000"/>
            <a:ext cx="7208309" cy="54062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5608" t="23988" r="47158" b="19628"/>
          <a:stretch/>
        </p:blipFill>
        <p:spPr>
          <a:xfrm>
            <a:off x="342851" y="2895600"/>
            <a:ext cx="1227097" cy="249555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4800" y="1295400"/>
            <a:ext cx="8610600" cy="769441"/>
            <a:chOff x="304800" y="1295400"/>
            <a:chExt cx="8610600" cy="769441"/>
          </a:xfrm>
        </p:grpSpPr>
        <p:sp>
          <p:nvSpPr>
            <p:cNvPr id="6" name="TextBox 5"/>
            <p:cNvSpPr txBox="1"/>
            <p:nvPr/>
          </p:nvSpPr>
          <p:spPr>
            <a:xfrm>
              <a:off x="304800" y="1295400"/>
              <a:ext cx="685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S</a:t>
              </a:r>
              <a:endParaRPr lang="en-US" sz="4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29600" y="1295400"/>
              <a:ext cx="685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/>
                <a:t>N</a:t>
              </a:r>
              <a:endParaRPr lang="en-US" sz="4400" dirty="0"/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077910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89230" y="99349"/>
            <a:ext cx="5168096" cy="1046545"/>
          </a:xfrm>
          <a:ln w="25400"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3200" dirty="0" smtClean="0"/>
              <a:t>We expected strata to be flat as a pancake…</a:t>
            </a:r>
            <a:endParaRPr lang="en-US" sz="3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18640" y="1219199"/>
            <a:ext cx="8520560" cy="5296565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91715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808" y="274638"/>
            <a:ext cx="6892723" cy="2364390"/>
          </a:xfrm>
          <a:noFill/>
          <a:ln w="127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dirty="0" smtClean="0"/>
              <a:t>…but we observe a syncline in the St. Peter Sandstone.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Glenwood Formation rests atop an angular unconformity.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42" t="13919" r="16551" b="22424"/>
          <a:stretch/>
        </p:blipFill>
        <p:spPr>
          <a:xfrm>
            <a:off x="64235" y="3509946"/>
            <a:ext cx="9079765" cy="1543050"/>
          </a:xfrm>
        </p:spPr>
      </p:pic>
      <p:sp>
        <p:nvSpPr>
          <p:cNvPr id="5" name="TextBox 4"/>
          <p:cNvSpPr txBox="1"/>
          <p:nvPr/>
        </p:nvSpPr>
        <p:spPr>
          <a:xfrm>
            <a:off x="304800" y="2519346"/>
            <a:ext cx="68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8229600" y="2519346"/>
            <a:ext cx="68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</a:t>
            </a:r>
            <a:endParaRPr lang="en-US" sz="4400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7234177" y="3526343"/>
            <a:ext cx="1681223" cy="153943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98754" y="2729499"/>
            <a:ext cx="6156284" cy="690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Quarry wall (looking south)</a:t>
            </a:r>
            <a:endParaRPr lang="en-US" sz="3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0" y="3420046"/>
            <a:ext cx="731139" cy="1645730"/>
            <a:chOff x="1167109" y="3420047"/>
            <a:chExt cx="731139" cy="1645730"/>
          </a:xfrm>
        </p:grpSpPr>
        <p:sp>
          <p:nvSpPr>
            <p:cNvPr id="16" name="Rectangle 15"/>
            <p:cNvSpPr/>
            <p:nvPr/>
          </p:nvSpPr>
          <p:spPr>
            <a:xfrm>
              <a:off x="1211972" y="3420047"/>
              <a:ext cx="686276" cy="1645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Up-Down Arrow 16"/>
            <p:cNvSpPr/>
            <p:nvPr/>
          </p:nvSpPr>
          <p:spPr>
            <a:xfrm>
              <a:off x="1701478" y="3526343"/>
              <a:ext cx="196770" cy="1484965"/>
            </a:xfrm>
            <a:prstGeom prst="up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8"/>
            <p:cNvSpPr txBox="1">
              <a:spLocks noChangeArrowheads="1"/>
            </p:cNvSpPr>
            <p:nvPr/>
          </p:nvSpPr>
          <p:spPr>
            <a:xfrm>
              <a:off x="1167109" y="4051799"/>
              <a:ext cx="564272" cy="43405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 smtClean="0">
                  <a:solidFill>
                    <a:srgbClr val="161616"/>
                  </a:solidFill>
                  <a:latin typeface="Helvetica" pitchFamily="96" charset="0"/>
                </a:rPr>
                <a:t>100</a:t>
              </a:r>
            </a:p>
            <a:p>
              <a:r>
                <a:rPr lang="en-US" sz="1600" dirty="0" smtClean="0">
                  <a:solidFill>
                    <a:srgbClr val="161616"/>
                  </a:solidFill>
                  <a:latin typeface="Helvetica" pitchFamily="96" charset="0"/>
                </a:rPr>
                <a:t>feet</a:t>
              </a:r>
              <a:endParaRPr lang="en-US" sz="1600" dirty="0">
                <a:solidFill>
                  <a:srgbClr val="161616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023" y="5150734"/>
            <a:ext cx="9062977" cy="626103"/>
            <a:chOff x="81023" y="5150734"/>
            <a:chExt cx="9062977" cy="626103"/>
          </a:xfrm>
        </p:grpSpPr>
        <p:sp>
          <p:nvSpPr>
            <p:cNvPr id="27" name="Rectangle 8"/>
            <p:cNvSpPr txBox="1">
              <a:spLocks noChangeArrowheads="1"/>
            </p:cNvSpPr>
            <p:nvPr/>
          </p:nvSpPr>
          <p:spPr>
            <a:xfrm>
              <a:off x="4502555" y="5382231"/>
              <a:ext cx="752352" cy="3946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 smtClean="0">
                  <a:solidFill>
                    <a:srgbClr val="161616"/>
                  </a:solidFill>
                  <a:latin typeface="Helvetica" pitchFamily="96" charset="0"/>
                </a:rPr>
                <a:t>1,500 feet</a:t>
              </a:r>
            </a:p>
          </p:txBody>
        </p:sp>
        <p:sp>
          <p:nvSpPr>
            <p:cNvPr id="20" name="Left-Right Arrow 19"/>
            <p:cNvSpPr/>
            <p:nvPr/>
          </p:nvSpPr>
          <p:spPr>
            <a:xfrm>
              <a:off x="81023" y="5150734"/>
              <a:ext cx="9062977" cy="196771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Audio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708290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 animBg="1"/>
      <p:bldP spid="5" grpId="0"/>
      <p:bldP spid="6" grpId="0"/>
      <p:bldP spid="22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2"/>
          </a:xfrm>
        </p:spPr>
      </p:pic>
      <p:sp>
        <p:nvSpPr>
          <p:cNvPr id="5" name="TextBox 4"/>
          <p:cNvSpPr txBox="1"/>
          <p:nvPr/>
        </p:nvSpPr>
        <p:spPr>
          <a:xfrm>
            <a:off x="304800" y="1828800"/>
            <a:ext cx="68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8229600" y="1828800"/>
            <a:ext cx="68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</a:t>
            </a:r>
            <a:endParaRPr lang="en-US" sz="44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1336326" y="2604304"/>
            <a:ext cx="6257847" cy="3530278"/>
            <a:chOff x="1336326" y="2604304"/>
            <a:chExt cx="6257847" cy="3530278"/>
          </a:xfrm>
        </p:grpSpPr>
        <p:sp>
          <p:nvSpPr>
            <p:cNvPr id="17" name="Freeform 16"/>
            <p:cNvSpPr/>
            <p:nvPr/>
          </p:nvSpPr>
          <p:spPr>
            <a:xfrm>
              <a:off x="1336326" y="3445805"/>
              <a:ext cx="6257847" cy="2688777"/>
            </a:xfrm>
            <a:custGeom>
              <a:avLst/>
              <a:gdLst>
                <a:gd name="connsiteX0" fmla="*/ 295704 w 6257847"/>
                <a:gd name="connsiteY0" fmla="*/ 153922 h 2688777"/>
                <a:gd name="connsiteX1" fmla="*/ 492474 w 6257847"/>
                <a:gd name="connsiteY1" fmla="*/ 165496 h 2688777"/>
                <a:gd name="connsiteX2" fmla="*/ 596646 w 6257847"/>
                <a:gd name="connsiteY2" fmla="*/ 211795 h 2688777"/>
                <a:gd name="connsiteX3" fmla="*/ 758692 w 6257847"/>
                <a:gd name="connsiteY3" fmla="*/ 165496 h 2688777"/>
                <a:gd name="connsiteX4" fmla="*/ 967036 w 6257847"/>
                <a:gd name="connsiteY4" fmla="*/ 165496 h 2688777"/>
                <a:gd name="connsiteX5" fmla="*/ 1256403 w 6257847"/>
                <a:gd name="connsiteY5" fmla="*/ 177071 h 2688777"/>
                <a:gd name="connsiteX6" fmla="*/ 1441598 w 6257847"/>
                <a:gd name="connsiteY6" fmla="*/ 223370 h 2688777"/>
                <a:gd name="connsiteX7" fmla="*/ 1499471 w 6257847"/>
                <a:gd name="connsiteY7" fmla="*/ 269668 h 2688777"/>
                <a:gd name="connsiteX8" fmla="*/ 1742540 w 6257847"/>
                <a:gd name="connsiteY8" fmla="*/ 234944 h 2688777"/>
                <a:gd name="connsiteX9" fmla="*/ 1881436 w 6257847"/>
                <a:gd name="connsiteY9" fmla="*/ 177071 h 2688777"/>
                <a:gd name="connsiteX10" fmla="*/ 1997183 w 6257847"/>
                <a:gd name="connsiteY10" fmla="*/ 200220 h 2688777"/>
                <a:gd name="connsiteX11" fmla="*/ 2147654 w 6257847"/>
                <a:gd name="connsiteY11" fmla="*/ 177071 h 2688777"/>
                <a:gd name="connsiteX12" fmla="*/ 2413871 w 6257847"/>
                <a:gd name="connsiteY12" fmla="*/ 200220 h 2688777"/>
                <a:gd name="connsiteX13" fmla="*/ 2795836 w 6257847"/>
                <a:gd name="connsiteY13" fmla="*/ 211795 h 2688777"/>
                <a:gd name="connsiteX14" fmla="*/ 3177801 w 6257847"/>
                <a:gd name="connsiteY14" fmla="*/ 211795 h 2688777"/>
                <a:gd name="connsiteX15" fmla="*/ 3444018 w 6257847"/>
                <a:gd name="connsiteY15" fmla="*/ 200220 h 2688777"/>
                <a:gd name="connsiteX16" fmla="*/ 3756535 w 6257847"/>
                <a:gd name="connsiteY16" fmla="*/ 177071 h 2688777"/>
                <a:gd name="connsiteX17" fmla="*/ 4103775 w 6257847"/>
                <a:gd name="connsiteY17" fmla="*/ 177071 h 2688777"/>
                <a:gd name="connsiteX18" fmla="*/ 4520464 w 6257847"/>
                <a:gd name="connsiteY18" fmla="*/ 130772 h 2688777"/>
                <a:gd name="connsiteX19" fmla="*/ 4844555 w 6257847"/>
                <a:gd name="connsiteY19" fmla="*/ 107623 h 2688777"/>
                <a:gd name="connsiteX20" fmla="*/ 5145497 w 6257847"/>
                <a:gd name="connsiteY20" fmla="*/ 84473 h 2688777"/>
                <a:gd name="connsiteX21" fmla="*/ 5573760 w 6257847"/>
                <a:gd name="connsiteY21" fmla="*/ 96048 h 2688777"/>
                <a:gd name="connsiteX22" fmla="*/ 5793679 w 6257847"/>
                <a:gd name="connsiteY22" fmla="*/ 119198 h 2688777"/>
                <a:gd name="connsiteX23" fmla="*/ 6002023 w 6257847"/>
                <a:gd name="connsiteY23" fmla="*/ 107623 h 2688777"/>
                <a:gd name="connsiteX24" fmla="*/ 6140920 w 6257847"/>
                <a:gd name="connsiteY24" fmla="*/ 130772 h 2688777"/>
                <a:gd name="connsiteX25" fmla="*/ 6198793 w 6257847"/>
                <a:gd name="connsiteY25" fmla="*/ 153922 h 2688777"/>
                <a:gd name="connsiteX26" fmla="*/ 6245092 w 6257847"/>
                <a:gd name="connsiteY26" fmla="*/ 165496 h 2688777"/>
                <a:gd name="connsiteX27" fmla="*/ 6256666 w 6257847"/>
                <a:gd name="connsiteY27" fmla="*/ 2364686 h 2688777"/>
                <a:gd name="connsiteX28" fmla="*/ 6256666 w 6257847"/>
                <a:gd name="connsiteY28" fmla="*/ 2503582 h 2688777"/>
                <a:gd name="connsiteX29" fmla="*/ 6245092 w 6257847"/>
                <a:gd name="connsiteY29" fmla="*/ 2596180 h 2688777"/>
                <a:gd name="connsiteX30" fmla="*/ 6256666 w 6257847"/>
                <a:gd name="connsiteY30" fmla="*/ 2665628 h 2688777"/>
                <a:gd name="connsiteX31" fmla="*/ 6210368 w 6257847"/>
                <a:gd name="connsiteY31" fmla="*/ 2665628 h 2688777"/>
                <a:gd name="connsiteX32" fmla="*/ 6083046 w 6257847"/>
                <a:gd name="connsiteY32" fmla="*/ 2677203 h 2688777"/>
                <a:gd name="connsiteX33" fmla="*/ 5978874 w 6257847"/>
                <a:gd name="connsiteY33" fmla="*/ 2677203 h 2688777"/>
                <a:gd name="connsiteX34" fmla="*/ 5897851 w 6257847"/>
                <a:gd name="connsiteY34" fmla="*/ 2677203 h 2688777"/>
                <a:gd name="connsiteX35" fmla="*/ 434601 w 6257847"/>
                <a:gd name="connsiteY35" fmla="*/ 2677203 h 2688777"/>
                <a:gd name="connsiteX36" fmla="*/ 330428 w 6257847"/>
                <a:gd name="connsiteY36" fmla="*/ 2688777 h 2688777"/>
                <a:gd name="connsiteX37" fmla="*/ 272555 w 6257847"/>
                <a:gd name="connsiteY37" fmla="*/ 2677203 h 2688777"/>
                <a:gd name="connsiteX38" fmla="*/ 214682 w 6257847"/>
                <a:gd name="connsiteY38" fmla="*/ 2677203 h 2688777"/>
                <a:gd name="connsiteX39" fmla="*/ 191532 w 6257847"/>
                <a:gd name="connsiteY39" fmla="*/ 2677203 h 2688777"/>
                <a:gd name="connsiteX40" fmla="*/ 203107 w 6257847"/>
                <a:gd name="connsiteY40" fmla="*/ 2561456 h 2688777"/>
                <a:gd name="connsiteX41" fmla="*/ 203107 w 6257847"/>
                <a:gd name="connsiteY41" fmla="*/ 2098468 h 2688777"/>
                <a:gd name="connsiteX42" fmla="*/ 203107 w 6257847"/>
                <a:gd name="connsiteY42" fmla="*/ 1577608 h 2688777"/>
                <a:gd name="connsiteX43" fmla="*/ 203107 w 6257847"/>
                <a:gd name="connsiteY43" fmla="*/ 1068322 h 2688777"/>
                <a:gd name="connsiteX44" fmla="*/ 203107 w 6257847"/>
                <a:gd name="connsiteY44" fmla="*/ 640058 h 2688777"/>
                <a:gd name="connsiteX45" fmla="*/ 203107 w 6257847"/>
                <a:gd name="connsiteY45" fmla="*/ 396990 h 2688777"/>
                <a:gd name="connsiteX46" fmla="*/ 203107 w 6257847"/>
                <a:gd name="connsiteY46" fmla="*/ 246519 h 2688777"/>
                <a:gd name="connsiteX47" fmla="*/ 203107 w 6257847"/>
                <a:gd name="connsiteY47" fmla="*/ 211795 h 2688777"/>
                <a:gd name="connsiteX48" fmla="*/ 203107 w 6257847"/>
                <a:gd name="connsiteY48" fmla="*/ 165496 h 2688777"/>
                <a:gd name="connsiteX49" fmla="*/ 295704 w 6257847"/>
                <a:gd name="connsiteY49" fmla="*/ 153922 h 268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257847" h="2688777">
                  <a:moveTo>
                    <a:pt x="295704" y="153922"/>
                  </a:moveTo>
                  <a:cubicBezTo>
                    <a:pt x="343932" y="153922"/>
                    <a:pt x="442317" y="155851"/>
                    <a:pt x="492474" y="165496"/>
                  </a:cubicBezTo>
                  <a:cubicBezTo>
                    <a:pt x="542631" y="175141"/>
                    <a:pt x="552276" y="211795"/>
                    <a:pt x="596646" y="211795"/>
                  </a:cubicBezTo>
                  <a:cubicBezTo>
                    <a:pt x="641016" y="211795"/>
                    <a:pt x="696960" y="173212"/>
                    <a:pt x="758692" y="165496"/>
                  </a:cubicBezTo>
                  <a:cubicBezTo>
                    <a:pt x="820424" y="157780"/>
                    <a:pt x="884084" y="163567"/>
                    <a:pt x="967036" y="165496"/>
                  </a:cubicBezTo>
                  <a:cubicBezTo>
                    <a:pt x="1049988" y="167425"/>
                    <a:pt x="1177309" y="167425"/>
                    <a:pt x="1256403" y="177071"/>
                  </a:cubicBezTo>
                  <a:cubicBezTo>
                    <a:pt x="1335497" y="186717"/>
                    <a:pt x="1401087" y="207937"/>
                    <a:pt x="1441598" y="223370"/>
                  </a:cubicBezTo>
                  <a:cubicBezTo>
                    <a:pt x="1482109" y="238803"/>
                    <a:pt x="1449314" y="267739"/>
                    <a:pt x="1499471" y="269668"/>
                  </a:cubicBezTo>
                  <a:cubicBezTo>
                    <a:pt x="1549628" y="271597"/>
                    <a:pt x="1678879" y="250377"/>
                    <a:pt x="1742540" y="234944"/>
                  </a:cubicBezTo>
                  <a:cubicBezTo>
                    <a:pt x="1806201" y="219511"/>
                    <a:pt x="1838996" y="182858"/>
                    <a:pt x="1881436" y="177071"/>
                  </a:cubicBezTo>
                  <a:cubicBezTo>
                    <a:pt x="1923876" y="171284"/>
                    <a:pt x="1952813" y="200220"/>
                    <a:pt x="1997183" y="200220"/>
                  </a:cubicBezTo>
                  <a:cubicBezTo>
                    <a:pt x="2041553" y="200220"/>
                    <a:pt x="2078206" y="177071"/>
                    <a:pt x="2147654" y="177071"/>
                  </a:cubicBezTo>
                  <a:cubicBezTo>
                    <a:pt x="2217102" y="177071"/>
                    <a:pt x="2305841" y="194433"/>
                    <a:pt x="2413871" y="200220"/>
                  </a:cubicBezTo>
                  <a:cubicBezTo>
                    <a:pt x="2521901" y="206007"/>
                    <a:pt x="2668514" y="209866"/>
                    <a:pt x="2795836" y="211795"/>
                  </a:cubicBezTo>
                  <a:cubicBezTo>
                    <a:pt x="2923158" y="213724"/>
                    <a:pt x="3069771" y="213724"/>
                    <a:pt x="3177801" y="211795"/>
                  </a:cubicBezTo>
                  <a:cubicBezTo>
                    <a:pt x="3285831" y="209866"/>
                    <a:pt x="3347562" y="206007"/>
                    <a:pt x="3444018" y="200220"/>
                  </a:cubicBezTo>
                  <a:cubicBezTo>
                    <a:pt x="3540474" y="194433"/>
                    <a:pt x="3646576" y="180929"/>
                    <a:pt x="3756535" y="177071"/>
                  </a:cubicBezTo>
                  <a:cubicBezTo>
                    <a:pt x="3866494" y="173213"/>
                    <a:pt x="3976454" y="184787"/>
                    <a:pt x="4103775" y="177071"/>
                  </a:cubicBezTo>
                  <a:cubicBezTo>
                    <a:pt x="4231096" y="169355"/>
                    <a:pt x="4397001" y="142347"/>
                    <a:pt x="4520464" y="130772"/>
                  </a:cubicBezTo>
                  <a:cubicBezTo>
                    <a:pt x="4643927" y="119197"/>
                    <a:pt x="4844555" y="107623"/>
                    <a:pt x="4844555" y="107623"/>
                  </a:cubicBezTo>
                  <a:cubicBezTo>
                    <a:pt x="4948727" y="99906"/>
                    <a:pt x="5023963" y="86402"/>
                    <a:pt x="5145497" y="84473"/>
                  </a:cubicBezTo>
                  <a:cubicBezTo>
                    <a:pt x="5267031" y="82544"/>
                    <a:pt x="5465730" y="90260"/>
                    <a:pt x="5573760" y="96048"/>
                  </a:cubicBezTo>
                  <a:cubicBezTo>
                    <a:pt x="5681790" y="101835"/>
                    <a:pt x="5722302" y="117269"/>
                    <a:pt x="5793679" y="119198"/>
                  </a:cubicBezTo>
                  <a:cubicBezTo>
                    <a:pt x="5865056" y="121127"/>
                    <a:pt x="5944150" y="105694"/>
                    <a:pt x="6002023" y="107623"/>
                  </a:cubicBezTo>
                  <a:cubicBezTo>
                    <a:pt x="6059896" y="109552"/>
                    <a:pt x="6108125" y="123055"/>
                    <a:pt x="6140920" y="130772"/>
                  </a:cubicBezTo>
                  <a:cubicBezTo>
                    <a:pt x="6173715" y="138488"/>
                    <a:pt x="6181431" y="148135"/>
                    <a:pt x="6198793" y="153922"/>
                  </a:cubicBezTo>
                  <a:cubicBezTo>
                    <a:pt x="6216155" y="159709"/>
                    <a:pt x="6235447" y="-202965"/>
                    <a:pt x="6245092" y="165496"/>
                  </a:cubicBezTo>
                  <a:cubicBezTo>
                    <a:pt x="6254737" y="533957"/>
                    <a:pt x="6254737" y="1975005"/>
                    <a:pt x="6256666" y="2364686"/>
                  </a:cubicBezTo>
                  <a:cubicBezTo>
                    <a:pt x="6258595" y="2754367"/>
                    <a:pt x="6258595" y="2465000"/>
                    <a:pt x="6256666" y="2503582"/>
                  </a:cubicBezTo>
                  <a:cubicBezTo>
                    <a:pt x="6254737" y="2542164"/>
                    <a:pt x="6245092" y="2569172"/>
                    <a:pt x="6245092" y="2596180"/>
                  </a:cubicBezTo>
                  <a:cubicBezTo>
                    <a:pt x="6245092" y="2623188"/>
                    <a:pt x="6262453" y="2654053"/>
                    <a:pt x="6256666" y="2665628"/>
                  </a:cubicBezTo>
                  <a:cubicBezTo>
                    <a:pt x="6250879" y="2677203"/>
                    <a:pt x="6239305" y="2663699"/>
                    <a:pt x="6210368" y="2665628"/>
                  </a:cubicBezTo>
                  <a:cubicBezTo>
                    <a:pt x="6181431" y="2667557"/>
                    <a:pt x="6121628" y="2675274"/>
                    <a:pt x="6083046" y="2677203"/>
                  </a:cubicBezTo>
                  <a:cubicBezTo>
                    <a:pt x="6044464" y="2679132"/>
                    <a:pt x="5978874" y="2677203"/>
                    <a:pt x="5978874" y="2677203"/>
                  </a:cubicBezTo>
                  <a:lnTo>
                    <a:pt x="5897851" y="2677203"/>
                  </a:lnTo>
                  <a:lnTo>
                    <a:pt x="434601" y="2677203"/>
                  </a:lnTo>
                  <a:cubicBezTo>
                    <a:pt x="-493303" y="2679132"/>
                    <a:pt x="357436" y="2688777"/>
                    <a:pt x="330428" y="2688777"/>
                  </a:cubicBezTo>
                  <a:cubicBezTo>
                    <a:pt x="303420" y="2688777"/>
                    <a:pt x="291846" y="2679132"/>
                    <a:pt x="272555" y="2677203"/>
                  </a:cubicBezTo>
                  <a:cubicBezTo>
                    <a:pt x="253264" y="2675274"/>
                    <a:pt x="214682" y="2677203"/>
                    <a:pt x="214682" y="2677203"/>
                  </a:cubicBezTo>
                  <a:cubicBezTo>
                    <a:pt x="201178" y="2677203"/>
                    <a:pt x="193461" y="2696494"/>
                    <a:pt x="191532" y="2677203"/>
                  </a:cubicBezTo>
                  <a:cubicBezTo>
                    <a:pt x="189603" y="2657912"/>
                    <a:pt x="201178" y="2657912"/>
                    <a:pt x="203107" y="2561456"/>
                  </a:cubicBezTo>
                  <a:cubicBezTo>
                    <a:pt x="205036" y="2465000"/>
                    <a:pt x="203107" y="2098468"/>
                    <a:pt x="203107" y="2098468"/>
                  </a:cubicBezTo>
                  <a:lnTo>
                    <a:pt x="203107" y="1577608"/>
                  </a:lnTo>
                  <a:lnTo>
                    <a:pt x="203107" y="1068322"/>
                  </a:lnTo>
                  <a:lnTo>
                    <a:pt x="203107" y="640058"/>
                  </a:lnTo>
                  <a:lnTo>
                    <a:pt x="203107" y="396990"/>
                  </a:lnTo>
                  <a:lnTo>
                    <a:pt x="203107" y="246519"/>
                  </a:lnTo>
                  <a:lnTo>
                    <a:pt x="203107" y="211795"/>
                  </a:lnTo>
                  <a:cubicBezTo>
                    <a:pt x="203107" y="198291"/>
                    <a:pt x="187674" y="173212"/>
                    <a:pt x="203107" y="165496"/>
                  </a:cubicBezTo>
                  <a:cubicBezTo>
                    <a:pt x="218540" y="157780"/>
                    <a:pt x="247476" y="153922"/>
                    <a:pt x="295704" y="153922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527858" y="3784922"/>
              <a:ext cx="6053560" cy="787078"/>
            </a:xfrm>
            <a:custGeom>
              <a:avLst/>
              <a:gdLst>
                <a:gd name="connsiteX0" fmla="*/ 6053560 w 6053560"/>
                <a:gd name="connsiteY0" fmla="*/ 0 h 787078"/>
                <a:gd name="connsiteX1" fmla="*/ 5532699 w 6053560"/>
                <a:gd name="connsiteY1" fmla="*/ 81022 h 787078"/>
                <a:gd name="connsiteX2" fmla="*/ 5023413 w 6053560"/>
                <a:gd name="connsiteY2" fmla="*/ 150470 h 787078"/>
                <a:gd name="connsiteX3" fmla="*/ 4247909 w 6053560"/>
                <a:gd name="connsiteY3" fmla="*/ 266217 h 787078"/>
                <a:gd name="connsiteX4" fmla="*/ 3426107 w 6053560"/>
                <a:gd name="connsiteY4" fmla="*/ 381964 h 787078"/>
                <a:gd name="connsiteX5" fmla="*/ 2488557 w 6053560"/>
                <a:gd name="connsiteY5" fmla="*/ 497711 h 787078"/>
                <a:gd name="connsiteX6" fmla="*/ 1250066 w 6053560"/>
                <a:gd name="connsiteY6" fmla="*/ 648182 h 787078"/>
                <a:gd name="connsiteX7" fmla="*/ 428264 w 6053560"/>
                <a:gd name="connsiteY7" fmla="*/ 740779 h 787078"/>
                <a:gd name="connsiteX8" fmla="*/ 0 w 6053560"/>
                <a:gd name="connsiteY8" fmla="*/ 787078 h 78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3560" h="787078">
                  <a:moveTo>
                    <a:pt x="6053560" y="0"/>
                  </a:moveTo>
                  <a:lnTo>
                    <a:pt x="5532699" y="81022"/>
                  </a:lnTo>
                  <a:lnTo>
                    <a:pt x="5023413" y="150470"/>
                  </a:lnTo>
                  <a:lnTo>
                    <a:pt x="4247909" y="266217"/>
                  </a:lnTo>
                  <a:lnTo>
                    <a:pt x="3426107" y="381964"/>
                  </a:lnTo>
                  <a:lnTo>
                    <a:pt x="2488557" y="497711"/>
                  </a:lnTo>
                  <a:lnTo>
                    <a:pt x="1250066" y="648182"/>
                  </a:lnTo>
                  <a:lnTo>
                    <a:pt x="428264" y="740779"/>
                  </a:lnTo>
                  <a:lnTo>
                    <a:pt x="0" y="787078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551008" y="3669175"/>
              <a:ext cx="3345083" cy="462987"/>
            </a:xfrm>
            <a:custGeom>
              <a:avLst/>
              <a:gdLst>
                <a:gd name="connsiteX0" fmla="*/ 3345083 w 3345083"/>
                <a:gd name="connsiteY0" fmla="*/ 0 h 462987"/>
                <a:gd name="connsiteX1" fmla="*/ 2395959 w 3345083"/>
                <a:gd name="connsiteY1" fmla="*/ 162045 h 462987"/>
                <a:gd name="connsiteX2" fmla="*/ 1365812 w 3345083"/>
                <a:gd name="connsiteY2" fmla="*/ 289367 h 462987"/>
                <a:gd name="connsiteX3" fmla="*/ 405114 w 3345083"/>
                <a:gd name="connsiteY3" fmla="*/ 416688 h 462987"/>
                <a:gd name="connsiteX4" fmla="*/ 0 w 3345083"/>
                <a:gd name="connsiteY4" fmla="*/ 462987 h 46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5083" h="462987">
                  <a:moveTo>
                    <a:pt x="3345083" y="0"/>
                  </a:moveTo>
                  <a:cubicBezTo>
                    <a:pt x="3035460" y="56908"/>
                    <a:pt x="2725838" y="113817"/>
                    <a:pt x="2395959" y="162045"/>
                  </a:cubicBezTo>
                  <a:cubicBezTo>
                    <a:pt x="2066080" y="210273"/>
                    <a:pt x="1365812" y="289367"/>
                    <a:pt x="1365812" y="289367"/>
                  </a:cubicBezTo>
                  <a:lnTo>
                    <a:pt x="405114" y="416688"/>
                  </a:lnTo>
                  <a:cubicBezTo>
                    <a:pt x="177479" y="445625"/>
                    <a:pt x="88739" y="454306"/>
                    <a:pt x="0" y="462987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3958542" y="3599727"/>
              <a:ext cx="3113590" cy="520860"/>
            </a:xfrm>
            <a:custGeom>
              <a:avLst/>
              <a:gdLst>
                <a:gd name="connsiteX0" fmla="*/ 3113590 w 3113590"/>
                <a:gd name="connsiteY0" fmla="*/ 0 h 520860"/>
                <a:gd name="connsiteX1" fmla="*/ 2581154 w 3113590"/>
                <a:gd name="connsiteY1" fmla="*/ 92597 h 520860"/>
                <a:gd name="connsiteX2" fmla="*/ 2025569 w 3113590"/>
                <a:gd name="connsiteY2" fmla="*/ 185195 h 520860"/>
                <a:gd name="connsiteX3" fmla="*/ 1145893 w 3113590"/>
                <a:gd name="connsiteY3" fmla="*/ 347240 h 520860"/>
                <a:gd name="connsiteX4" fmla="*/ 439838 w 3113590"/>
                <a:gd name="connsiteY4" fmla="*/ 462987 h 520860"/>
                <a:gd name="connsiteX5" fmla="*/ 0 w 3113590"/>
                <a:gd name="connsiteY5" fmla="*/ 520860 h 52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3590" h="520860">
                  <a:moveTo>
                    <a:pt x="3113590" y="0"/>
                  </a:moveTo>
                  <a:lnTo>
                    <a:pt x="2581154" y="92597"/>
                  </a:lnTo>
                  <a:lnTo>
                    <a:pt x="2025569" y="185195"/>
                  </a:lnTo>
                  <a:lnTo>
                    <a:pt x="1145893" y="347240"/>
                  </a:lnTo>
                  <a:cubicBezTo>
                    <a:pt x="881604" y="393539"/>
                    <a:pt x="630820" y="434050"/>
                    <a:pt x="439838" y="462987"/>
                  </a:cubicBezTo>
                  <a:cubicBezTo>
                    <a:pt x="248856" y="491924"/>
                    <a:pt x="124428" y="506392"/>
                    <a:pt x="0" y="520860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539433" y="2604304"/>
              <a:ext cx="6053559" cy="1122744"/>
            </a:xfrm>
            <a:custGeom>
              <a:avLst/>
              <a:gdLst>
                <a:gd name="connsiteX0" fmla="*/ 6053559 w 6053559"/>
                <a:gd name="connsiteY0" fmla="*/ 115747 h 1122744"/>
                <a:gd name="connsiteX1" fmla="*/ 6041985 w 6053559"/>
                <a:gd name="connsiteY1" fmla="*/ 995423 h 1122744"/>
                <a:gd name="connsiteX2" fmla="*/ 5856790 w 6053559"/>
                <a:gd name="connsiteY2" fmla="*/ 960699 h 1122744"/>
                <a:gd name="connsiteX3" fmla="*/ 5741043 w 6053559"/>
                <a:gd name="connsiteY3" fmla="*/ 937549 h 1122744"/>
                <a:gd name="connsiteX4" fmla="*/ 5578997 w 6053559"/>
                <a:gd name="connsiteY4" fmla="*/ 960699 h 1122744"/>
                <a:gd name="connsiteX5" fmla="*/ 5312780 w 6053559"/>
                <a:gd name="connsiteY5" fmla="*/ 937549 h 1122744"/>
                <a:gd name="connsiteX6" fmla="*/ 4872942 w 6053559"/>
                <a:gd name="connsiteY6" fmla="*/ 937549 h 1122744"/>
                <a:gd name="connsiteX7" fmla="*/ 4421529 w 6053559"/>
                <a:gd name="connsiteY7" fmla="*/ 972273 h 1122744"/>
                <a:gd name="connsiteX8" fmla="*/ 3935392 w 6053559"/>
                <a:gd name="connsiteY8" fmla="*/ 1030147 h 1122744"/>
                <a:gd name="connsiteX9" fmla="*/ 3831220 w 6053559"/>
                <a:gd name="connsiteY9" fmla="*/ 1030147 h 1122744"/>
                <a:gd name="connsiteX10" fmla="*/ 3634451 w 6053559"/>
                <a:gd name="connsiteY10" fmla="*/ 1018572 h 1122744"/>
                <a:gd name="connsiteX11" fmla="*/ 3194613 w 6053559"/>
                <a:gd name="connsiteY11" fmla="*/ 1053296 h 1122744"/>
                <a:gd name="connsiteX12" fmla="*/ 3044142 w 6053559"/>
                <a:gd name="connsiteY12" fmla="*/ 1053296 h 1122744"/>
                <a:gd name="connsiteX13" fmla="*/ 2592729 w 6053559"/>
                <a:gd name="connsiteY13" fmla="*/ 1053296 h 1122744"/>
                <a:gd name="connsiteX14" fmla="*/ 2303362 w 6053559"/>
                <a:gd name="connsiteY14" fmla="*/ 1053296 h 1122744"/>
                <a:gd name="connsiteX15" fmla="*/ 1932972 w 6053559"/>
                <a:gd name="connsiteY15" fmla="*/ 1030147 h 1122744"/>
                <a:gd name="connsiteX16" fmla="*/ 1794076 w 6053559"/>
                <a:gd name="connsiteY16" fmla="*/ 1053296 h 1122744"/>
                <a:gd name="connsiteX17" fmla="*/ 1678329 w 6053559"/>
                <a:gd name="connsiteY17" fmla="*/ 1030147 h 1122744"/>
                <a:gd name="connsiteX18" fmla="*/ 1331089 w 6053559"/>
                <a:gd name="connsiteY18" fmla="*/ 1122744 h 1122744"/>
                <a:gd name="connsiteX19" fmla="*/ 1261640 w 6053559"/>
                <a:gd name="connsiteY19" fmla="*/ 1099595 h 1122744"/>
                <a:gd name="connsiteX20" fmla="*/ 1122744 w 6053559"/>
                <a:gd name="connsiteY20" fmla="*/ 1053296 h 1122744"/>
                <a:gd name="connsiteX21" fmla="*/ 671332 w 6053559"/>
                <a:gd name="connsiteY21" fmla="*/ 1030147 h 1122744"/>
                <a:gd name="connsiteX22" fmla="*/ 532435 w 6053559"/>
                <a:gd name="connsiteY22" fmla="*/ 1030147 h 1122744"/>
                <a:gd name="connsiteX23" fmla="*/ 405114 w 6053559"/>
                <a:gd name="connsiteY23" fmla="*/ 1064871 h 1122744"/>
                <a:gd name="connsiteX24" fmla="*/ 312516 w 6053559"/>
                <a:gd name="connsiteY24" fmla="*/ 1030147 h 1122744"/>
                <a:gd name="connsiteX25" fmla="*/ 185195 w 6053559"/>
                <a:gd name="connsiteY25" fmla="*/ 1006997 h 1122744"/>
                <a:gd name="connsiteX26" fmla="*/ 11575 w 6053559"/>
                <a:gd name="connsiteY26" fmla="*/ 995423 h 1122744"/>
                <a:gd name="connsiteX27" fmla="*/ 0 w 6053559"/>
                <a:gd name="connsiteY27" fmla="*/ 0 h 1122744"/>
                <a:gd name="connsiteX28" fmla="*/ 578734 w 6053559"/>
                <a:gd name="connsiteY28" fmla="*/ 11574 h 1122744"/>
                <a:gd name="connsiteX29" fmla="*/ 1307939 w 6053559"/>
                <a:gd name="connsiteY29" fmla="*/ 69448 h 1122744"/>
                <a:gd name="connsiteX30" fmla="*/ 1689904 w 6053559"/>
                <a:gd name="connsiteY30" fmla="*/ 57873 h 1122744"/>
                <a:gd name="connsiteX31" fmla="*/ 2442258 w 6053559"/>
                <a:gd name="connsiteY31" fmla="*/ 57873 h 1122744"/>
                <a:gd name="connsiteX32" fmla="*/ 3090440 w 6053559"/>
                <a:gd name="connsiteY32" fmla="*/ 69448 h 1122744"/>
                <a:gd name="connsiteX33" fmla="*/ 3657600 w 6053559"/>
                <a:gd name="connsiteY33" fmla="*/ 34724 h 1122744"/>
                <a:gd name="connsiteX34" fmla="*/ 4294208 w 6053559"/>
                <a:gd name="connsiteY34" fmla="*/ 23149 h 1122744"/>
                <a:gd name="connsiteX35" fmla="*/ 5046562 w 6053559"/>
                <a:gd name="connsiteY35" fmla="*/ 23149 h 1122744"/>
                <a:gd name="connsiteX36" fmla="*/ 5405377 w 6053559"/>
                <a:gd name="connsiteY36" fmla="*/ 11574 h 1122744"/>
                <a:gd name="connsiteX37" fmla="*/ 5544273 w 6053559"/>
                <a:gd name="connsiteY37" fmla="*/ 23149 h 1122744"/>
                <a:gd name="connsiteX38" fmla="*/ 6053559 w 6053559"/>
                <a:gd name="connsiteY38" fmla="*/ 115747 h 11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053559" h="1122744">
                  <a:moveTo>
                    <a:pt x="6053559" y="115747"/>
                  </a:moveTo>
                  <a:lnTo>
                    <a:pt x="6041985" y="995423"/>
                  </a:lnTo>
                  <a:lnTo>
                    <a:pt x="5856790" y="960699"/>
                  </a:lnTo>
                  <a:lnTo>
                    <a:pt x="5741043" y="937549"/>
                  </a:lnTo>
                  <a:lnTo>
                    <a:pt x="5578997" y="960699"/>
                  </a:lnTo>
                  <a:lnTo>
                    <a:pt x="5312780" y="937549"/>
                  </a:lnTo>
                  <a:lnTo>
                    <a:pt x="4872942" y="937549"/>
                  </a:lnTo>
                  <a:lnTo>
                    <a:pt x="4421529" y="972273"/>
                  </a:lnTo>
                  <a:lnTo>
                    <a:pt x="3935392" y="1030147"/>
                  </a:lnTo>
                  <a:lnTo>
                    <a:pt x="3831220" y="1030147"/>
                  </a:lnTo>
                  <a:lnTo>
                    <a:pt x="3634451" y="1018572"/>
                  </a:lnTo>
                  <a:lnTo>
                    <a:pt x="3194613" y="1053296"/>
                  </a:lnTo>
                  <a:lnTo>
                    <a:pt x="3044142" y="1053296"/>
                  </a:lnTo>
                  <a:lnTo>
                    <a:pt x="2592729" y="1053296"/>
                  </a:lnTo>
                  <a:lnTo>
                    <a:pt x="2303362" y="1053296"/>
                  </a:lnTo>
                  <a:lnTo>
                    <a:pt x="1932972" y="1030147"/>
                  </a:lnTo>
                  <a:lnTo>
                    <a:pt x="1794076" y="1053296"/>
                  </a:lnTo>
                  <a:lnTo>
                    <a:pt x="1678329" y="1030147"/>
                  </a:lnTo>
                  <a:lnTo>
                    <a:pt x="1331089" y="1122744"/>
                  </a:lnTo>
                  <a:lnTo>
                    <a:pt x="1261640" y="1099595"/>
                  </a:lnTo>
                  <a:lnTo>
                    <a:pt x="1122744" y="1053296"/>
                  </a:lnTo>
                  <a:lnTo>
                    <a:pt x="671332" y="1030147"/>
                  </a:lnTo>
                  <a:lnTo>
                    <a:pt x="532435" y="1030147"/>
                  </a:lnTo>
                  <a:lnTo>
                    <a:pt x="405114" y="1064871"/>
                  </a:lnTo>
                  <a:lnTo>
                    <a:pt x="312516" y="1030147"/>
                  </a:lnTo>
                  <a:lnTo>
                    <a:pt x="185195" y="1006997"/>
                  </a:lnTo>
                  <a:lnTo>
                    <a:pt x="11575" y="995423"/>
                  </a:lnTo>
                  <a:lnTo>
                    <a:pt x="0" y="0"/>
                  </a:lnTo>
                  <a:lnTo>
                    <a:pt x="578734" y="11574"/>
                  </a:lnTo>
                  <a:lnTo>
                    <a:pt x="1307939" y="69448"/>
                  </a:lnTo>
                  <a:lnTo>
                    <a:pt x="1689904" y="57873"/>
                  </a:lnTo>
                  <a:lnTo>
                    <a:pt x="2442258" y="57873"/>
                  </a:lnTo>
                  <a:lnTo>
                    <a:pt x="3090440" y="69448"/>
                  </a:lnTo>
                  <a:lnTo>
                    <a:pt x="3657600" y="34724"/>
                  </a:lnTo>
                  <a:lnTo>
                    <a:pt x="4294208" y="23149"/>
                  </a:lnTo>
                  <a:lnTo>
                    <a:pt x="5046562" y="23149"/>
                  </a:lnTo>
                  <a:lnTo>
                    <a:pt x="5405377" y="11574"/>
                  </a:lnTo>
                  <a:lnTo>
                    <a:pt x="5544273" y="23149"/>
                  </a:lnTo>
                  <a:lnTo>
                    <a:pt x="6053559" y="115747"/>
                  </a:lnTo>
                  <a:close/>
                </a:path>
              </a:pathLst>
            </a:custGeom>
            <a:solidFill>
              <a:srgbClr val="4EB3BE">
                <a:alpha val="60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562582" y="2951544"/>
              <a:ext cx="6007261" cy="69448"/>
            </a:xfrm>
            <a:custGeom>
              <a:avLst/>
              <a:gdLst>
                <a:gd name="connsiteX0" fmla="*/ 0 w 6007261"/>
                <a:gd name="connsiteY0" fmla="*/ 0 h 69448"/>
                <a:gd name="connsiteX1" fmla="*/ 1747777 w 6007261"/>
                <a:gd name="connsiteY1" fmla="*/ 57874 h 69448"/>
                <a:gd name="connsiteX2" fmla="*/ 3495555 w 6007261"/>
                <a:gd name="connsiteY2" fmla="*/ 69448 h 69448"/>
                <a:gd name="connsiteX3" fmla="*/ 5046562 w 6007261"/>
                <a:gd name="connsiteY3" fmla="*/ 69448 h 69448"/>
                <a:gd name="connsiteX4" fmla="*/ 6007261 w 6007261"/>
                <a:gd name="connsiteY4" fmla="*/ 46299 h 6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7261" h="69448">
                  <a:moveTo>
                    <a:pt x="0" y="0"/>
                  </a:moveTo>
                  <a:lnTo>
                    <a:pt x="1747777" y="57874"/>
                  </a:lnTo>
                  <a:cubicBezTo>
                    <a:pt x="2330369" y="69449"/>
                    <a:pt x="3495555" y="69448"/>
                    <a:pt x="3495555" y="69448"/>
                  </a:cubicBezTo>
                  <a:lnTo>
                    <a:pt x="5046562" y="69448"/>
                  </a:lnTo>
                  <a:cubicBezTo>
                    <a:pt x="5465180" y="65590"/>
                    <a:pt x="5736220" y="55944"/>
                    <a:pt x="6007261" y="46299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562582" y="3171463"/>
              <a:ext cx="6007261" cy="69448"/>
            </a:xfrm>
            <a:custGeom>
              <a:avLst/>
              <a:gdLst>
                <a:gd name="connsiteX0" fmla="*/ 0 w 6007261"/>
                <a:gd name="connsiteY0" fmla="*/ 0 h 69448"/>
                <a:gd name="connsiteX1" fmla="*/ 1655180 w 6007261"/>
                <a:gd name="connsiteY1" fmla="*/ 23150 h 69448"/>
                <a:gd name="connsiteX2" fmla="*/ 3229337 w 6007261"/>
                <a:gd name="connsiteY2" fmla="*/ 57874 h 69448"/>
                <a:gd name="connsiteX3" fmla="*/ 4791919 w 6007261"/>
                <a:gd name="connsiteY3" fmla="*/ 57874 h 69448"/>
                <a:gd name="connsiteX4" fmla="*/ 5636871 w 6007261"/>
                <a:gd name="connsiteY4" fmla="*/ 57874 h 69448"/>
                <a:gd name="connsiteX5" fmla="*/ 6007261 w 6007261"/>
                <a:gd name="connsiteY5" fmla="*/ 69448 h 69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7261" h="69448">
                  <a:moveTo>
                    <a:pt x="0" y="0"/>
                  </a:moveTo>
                  <a:lnTo>
                    <a:pt x="1655180" y="23150"/>
                  </a:lnTo>
                  <a:lnTo>
                    <a:pt x="3229337" y="57874"/>
                  </a:lnTo>
                  <a:cubicBezTo>
                    <a:pt x="3752127" y="63661"/>
                    <a:pt x="4791919" y="57874"/>
                    <a:pt x="4791919" y="57874"/>
                  </a:cubicBezTo>
                  <a:lnTo>
                    <a:pt x="5636871" y="57874"/>
                  </a:lnTo>
                  <a:cubicBezTo>
                    <a:pt x="5839428" y="59803"/>
                    <a:pt x="5923344" y="64625"/>
                    <a:pt x="6007261" y="69448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1683613" y="288142"/>
            <a:ext cx="6059347" cy="1322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Close up of angular unconformity…</a:t>
            </a:r>
          </a:p>
          <a:p>
            <a:r>
              <a:rPr lang="en-US" sz="3600" dirty="0" smtClean="0"/>
              <a:t>timing is well-constrained to the </a:t>
            </a:r>
            <a:r>
              <a:rPr lang="en-US" sz="3600" dirty="0" err="1" smtClean="0"/>
              <a:t>Turinian</a:t>
            </a:r>
            <a:r>
              <a:rPr lang="en-US" sz="3600" dirty="0" smtClean="0"/>
              <a:t> Stage!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1400" y="3020993"/>
            <a:ext cx="2256749" cy="79865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Glenwood</a:t>
            </a:r>
            <a:endParaRPr lang="en-US" sz="3600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 rot="21215980">
            <a:off x="3265601" y="4301757"/>
            <a:ext cx="2256749" cy="798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St. Peter</a:t>
            </a:r>
            <a:endParaRPr lang="en-US" sz="3600" dirty="0"/>
          </a:p>
        </p:txBody>
      </p: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101961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5" grpId="0"/>
      <p:bldP spid="6" grpId="0"/>
      <p:bldP spid="24" grpId="0"/>
      <p:bldP spid="2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678325"/>
            <a:ext cx="68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black"/>
                </a:solidFill>
              </a:rPr>
              <a:t>E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9600" y="1678325"/>
            <a:ext cx="68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black"/>
                </a:solidFill>
              </a:rPr>
              <a:t>W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4924" y="2372810"/>
            <a:ext cx="7875061" cy="2180139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36608" y="3125165"/>
            <a:ext cx="7882359" cy="1423686"/>
          </a:xfrm>
          <a:custGeom>
            <a:avLst/>
            <a:gdLst>
              <a:gd name="connsiteX0" fmla="*/ 0 w 7882359"/>
              <a:gd name="connsiteY0" fmla="*/ 509286 h 1423686"/>
              <a:gd name="connsiteX1" fmla="*/ 0 w 7882359"/>
              <a:gd name="connsiteY1" fmla="*/ 1423686 h 1423686"/>
              <a:gd name="connsiteX2" fmla="*/ 7882359 w 7882359"/>
              <a:gd name="connsiteY2" fmla="*/ 1423686 h 1423686"/>
              <a:gd name="connsiteX3" fmla="*/ 7882359 w 7882359"/>
              <a:gd name="connsiteY3" fmla="*/ 46298 h 1423686"/>
              <a:gd name="connsiteX4" fmla="*/ 7604567 w 7882359"/>
              <a:gd name="connsiteY4" fmla="*/ 34724 h 1423686"/>
              <a:gd name="connsiteX5" fmla="*/ 7025833 w 7882359"/>
              <a:gd name="connsiteY5" fmla="*/ 46298 h 1423686"/>
              <a:gd name="connsiteX6" fmla="*/ 6169306 w 7882359"/>
              <a:gd name="connsiteY6" fmla="*/ 23149 h 1423686"/>
              <a:gd name="connsiteX7" fmla="*/ 5567422 w 7882359"/>
              <a:gd name="connsiteY7" fmla="*/ 23149 h 1423686"/>
              <a:gd name="connsiteX8" fmla="*/ 4826643 w 7882359"/>
              <a:gd name="connsiteY8" fmla="*/ 23149 h 1423686"/>
              <a:gd name="connsiteX9" fmla="*/ 3889093 w 7882359"/>
              <a:gd name="connsiteY9" fmla="*/ 0 h 1423686"/>
              <a:gd name="connsiteX10" fmla="*/ 3090440 w 7882359"/>
              <a:gd name="connsiteY10" fmla="*/ 11574 h 1423686"/>
              <a:gd name="connsiteX11" fmla="*/ 2257063 w 7882359"/>
              <a:gd name="connsiteY11" fmla="*/ 23149 h 1423686"/>
              <a:gd name="connsiteX12" fmla="*/ 1794076 w 7882359"/>
              <a:gd name="connsiteY12" fmla="*/ 11574 h 1423686"/>
              <a:gd name="connsiteX13" fmla="*/ 1400536 w 7882359"/>
              <a:gd name="connsiteY13" fmla="*/ 104172 h 1423686"/>
              <a:gd name="connsiteX14" fmla="*/ 1041721 w 7882359"/>
              <a:gd name="connsiteY14" fmla="*/ 219919 h 1423686"/>
              <a:gd name="connsiteX15" fmla="*/ 648182 w 7882359"/>
              <a:gd name="connsiteY15" fmla="*/ 312516 h 1423686"/>
              <a:gd name="connsiteX16" fmla="*/ 381964 w 7882359"/>
              <a:gd name="connsiteY16" fmla="*/ 381964 h 1423686"/>
              <a:gd name="connsiteX17" fmla="*/ 162045 w 7882359"/>
              <a:gd name="connsiteY17" fmla="*/ 451412 h 1423686"/>
              <a:gd name="connsiteX18" fmla="*/ 0 w 7882359"/>
              <a:gd name="connsiteY18" fmla="*/ 509286 h 142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882359" h="1423686">
                <a:moveTo>
                  <a:pt x="0" y="509286"/>
                </a:moveTo>
                <a:lnTo>
                  <a:pt x="0" y="1423686"/>
                </a:lnTo>
                <a:lnTo>
                  <a:pt x="7882359" y="1423686"/>
                </a:lnTo>
                <a:lnTo>
                  <a:pt x="7882359" y="46298"/>
                </a:lnTo>
                <a:lnTo>
                  <a:pt x="7604567" y="34724"/>
                </a:lnTo>
                <a:lnTo>
                  <a:pt x="7025833" y="46298"/>
                </a:lnTo>
                <a:lnTo>
                  <a:pt x="6169306" y="23149"/>
                </a:lnTo>
                <a:lnTo>
                  <a:pt x="5567422" y="23149"/>
                </a:lnTo>
                <a:lnTo>
                  <a:pt x="4826643" y="23149"/>
                </a:lnTo>
                <a:lnTo>
                  <a:pt x="3889093" y="0"/>
                </a:lnTo>
                <a:lnTo>
                  <a:pt x="3090440" y="11574"/>
                </a:lnTo>
                <a:lnTo>
                  <a:pt x="2257063" y="23149"/>
                </a:lnTo>
                <a:lnTo>
                  <a:pt x="1794076" y="11574"/>
                </a:lnTo>
                <a:lnTo>
                  <a:pt x="1400536" y="104172"/>
                </a:lnTo>
                <a:lnTo>
                  <a:pt x="1041721" y="219919"/>
                </a:lnTo>
                <a:lnTo>
                  <a:pt x="648182" y="312516"/>
                </a:lnTo>
                <a:lnTo>
                  <a:pt x="381964" y="381964"/>
                </a:lnTo>
                <a:lnTo>
                  <a:pt x="162045" y="451412"/>
                </a:lnTo>
                <a:lnTo>
                  <a:pt x="0" y="509286"/>
                </a:lnTo>
                <a:close/>
              </a:path>
            </a:pathLst>
          </a:custGeom>
          <a:solidFill>
            <a:schemeClr val="bg2">
              <a:alpha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053296" y="3402957"/>
            <a:ext cx="7465671" cy="613747"/>
          </a:xfrm>
          <a:custGeom>
            <a:avLst/>
            <a:gdLst>
              <a:gd name="connsiteX0" fmla="*/ 7465671 w 7465671"/>
              <a:gd name="connsiteY0" fmla="*/ 0 h 613747"/>
              <a:gd name="connsiteX1" fmla="*/ 6875362 w 7465671"/>
              <a:gd name="connsiteY1" fmla="*/ 138896 h 613747"/>
              <a:gd name="connsiteX2" fmla="*/ 6041985 w 7465671"/>
              <a:gd name="connsiteY2" fmla="*/ 312516 h 613747"/>
              <a:gd name="connsiteX3" fmla="*/ 5127585 w 7465671"/>
              <a:gd name="connsiteY3" fmla="*/ 474562 h 613747"/>
              <a:gd name="connsiteX4" fmla="*/ 4109013 w 7465671"/>
              <a:gd name="connsiteY4" fmla="*/ 578734 h 613747"/>
              <a:gd name="connsiteX5" fmla="*/ 3437681 w 7465671"/>
              <a:gd name="connsiteY5" fmla="*/ 613458 h 613747"/>
              <a:gd name="connsiteX6" fmla="*/ 2801074 w 7465671"/>
              <a:gd name="connsiteY6" fmla="*/ 590309 h 613747"/>
              <a:gd name="connsiteX7" fmla="*/ 1909823 w 7465671"/>
              <a:gd name="connsiteY7" fmla="*/ 509286 h 613747"/>
              <a:gd name="connsiteX8" fmla="*/ 1053296 w 7465671"/>
              <a:gd name="connsiteY8" fmla="*/ 358815 h 613747"/>
              <a:gd name="connsiteX9" fmla="*/ 451413 w 7465671"/>
              <a:gd name="connsiteY9" fmla="*/ 219919 h 613747"/>
              <a:gd name="connsiteX10" fmla="*/ 0 w 7465671"/>
              <a:gd name="connsiteY10" fmla="*/ 127321 h 61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65671" h="613747">
                <a:moveTo>
                  <a:pt x="7465671" y="0"/>
                </a:moveTo>
                <a:cubicBezTo>
                  <a:pt x="7287228" y="43405"/>
                  <a:pt x="7112643" y="86810"/>
                  <a:pt x="6875362" y="138896"/>
                </a:cubicBezTo>
                <a:cubicBezTo>
                  <a:pt x="6638081" y="190982"/>
                  <a:pt x="6333281" y="256572"/>
                  <a:pt x="6041985" y="312516"/>
                </a:cubicBezTo>
                <a:cubicBezTo>
                  <a:pt x="5750689" y="368460"/>
                  <a:pt x="5449747" y="430192"/>
                  <a:pt x="5127585" y="474562"/>
                </a:cubicBezTo>
                <a:cubicBezTo>
                  <a:pt x="4805423" y="518932"/>
                  <a:pt x="4390664" y="555585"/>
                  <a:pt x="4109013" y="578734"/>
                </a:cubicBezTo>
                <a:cubicBezTo>
                  <a:pt x="3827362" y="601883"/>
                  <a:pt x="3655671" y="611529"/>
                  <a:pt x="3437681" y="613458"/>
                </a:cubicBezTo>
                <a:cubicBezTo>
                  <a:pt x="3219691" y="615387"/>
                  <a:pt x="3055717" y="607671"/>
                  <a:pt x="2801074" y="590309"/>
                </a:cubicBezTo>
                <a:cubicBezTo>
                  <a:pt x="2546431" y="572947"/>
                  <a:pt x="2201119" y="547868"/>
                  <a:pt x="1909823" y="509286"/>
                </a:cubicBezTo>
                <a:cubicBezTo>
                  <a:pt x="1618527" y="470704"/>
                  <a:pt x="1296364" y="407043"/>
                  <a:pt x="1053296" y="358815"/>
                </a:cubicBezTo>
                <a:cubicBezTo>
                  <a:pt x="810228" y="310587"/>
                  <a:pt x="626962" y="258501"/>
                  <a:pt x="451413" y="219919"/>
                </a:cubicBezTo>
                <a:cubicBezTo>
                  <a:pt x="275864" y="181337"/>
                  <a:pt x="137932" y="154329"/>
                  <a:pt x="0" y="127321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944547" y="3183038"/>
            <a:ext cx="5335929" cy="394286"/>
          </a:xfrm>
          <a:custGeom>
            <a:avLst/>
            <a:gdLst>
              <a:gd name="connsiteX0" fmla="*/ 5335929 w 5335929"/>
              <a:gd name="connsiteY0" fmla="*/ 0 h 394286"/>
              <a:gd name="connsiteX1" fmla="*/ 4409954 w 5335929"/>
              <a:gd name="connsiteY1" fmla="*/ 196770 h 394286"/>
              <a:gd name="connsiteX2" fmla="*/ 3657600 w 5335929"/>
              <a:gd name="connsiteY2" fmla="*/ 300942 h 394286"/>
              <a:gd name="connsiteX3" fmla="*/ 2893671 w 5335929"/>
              <a:gd name="connsiteY3" fmla="*/ 370390 h 394286"/>
              <a:gd name="connsiteX4" fmla="*/ 2395959 w 5335929"/>
              <a:gd name="connsiteY4" fmla="*/ 393539 h 394286"/>
              <a:gd name="connsiteX5" fmla="*/ 1632030 w 5335929"/>
              <a:gd name="connsiteY5" fmla="*/ 347240 h 394286"/>
              <a:gd name="connsiteX6" fmla="*/ 694481 w 5335929"/>
              <a:gd name="connsiteY6" fmla="*/ 219919 h 394286"/>
              <a:gd name="connsiteX7" fmla="*/ 266218 w 5335929"/>
              <a:gd name="connsiteY7" fmla="*/ 150471 h 394286"/>
              <a:gd name="connsiteX8" fmla="*/ 0 w 5335929"/>
              <a:gd name="connsiteY8" fmla="*/ 81023 h 39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5929" h="394286">
                <a:moveTo>
                  <a:pt x="5335929" y="0"/>
                </a:moveTo>
                <a:cubicBezTo>
                  <a:pt x="5012802" y="73306"/>
                  <a:pt x="4689675" y="146613"/>
                  <a:pt x="4409954" y="196770"/>
                </a:cubicBezTo>
                <a:cubicBezTo>
                  <a:pt x="4130233" y="246927"/>
                  <a:pt x="3910314" y="272005"/>
                  <a:pt x="3657600" y="300942"/>
                </a:cubicBezTo>
                <a:cubicBezTo>
                  <a:pt x="3404886" y="329879"/>
                  <a:pt x="3103944" y="354957"/>
                  <a:pt x="2893671" y="370390"/>
                </a:cubicBezTo>
                <a:cubicBezTo>
                  <a:pt x="2683398" y="385823"/>
                  <a:pt x="2606232" y="397397"/>
                  <a:pt x="2395959" y="393539"/>
                </a:cubicBezTo>
                <a:cubicBezTo>
                  <a:pt x="2185686" y="389681"/>
                  <a:pt x="1915610" y="376177"/>
                  <a:pt x="1632030" y="347240"/>
                </a:cubicBezTo>
                <a:cubicBezTo>
                  <a:pt x="1348450" y="318303"/>
                  <a:pt x="922116" y="252714"/>
                  <a:pt x="694481" y="219919"/>
                </a:cubicBezTo>
                <a:cubicBezTo>
                  <a:pt x="466846" y="187124"/>
                  <a:pt x="381965" y="173620"/>
                  <a:pt x="266218" y="150471"/>
                </a:cubicBezTo>
                <a:cubicBezTo>
                  <a:pt x="150471" y="127322"/>
                  <a:pt x="75235" y="104172"/>
                  <a:pt x="0" y="81023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2963119" y="3148314"/>
            <a:ext cx="2754775" cy="138896"/>
          </a:xfrm>
          <a:custGeom>
            <a:avLst/>
            <a:gdLst>
              <a:gd name="connsiteX0" fmla="*/ 2754775 w 2754775"/>
              <a:gd name="connsiteY0" fmla="*/ 11575 h 138896"/>
              <a:gd name="connsiteX1" fmla="*/ 2118167 w 2754775"/>
              <a:gd name="connsiteY1" fmla="*/ 115747 h 138896"/>
              <a:gd name="connsiteX2" fmla="*/ 1516284 w 2754775"/>
              <a:gd name="connsiteY2" fmla="*/ 138896 h 138896"/>
              <a:gd name="connsiteX3" fmla="*/ 1064871 w 2754775"/>
              <a:gd name="connsiteY3" fmla="*/ 115747 h 138896"/>
              <a:gd name="connsiteX4" fmla="*/ 601884 w 2754775"/>
              <a:gd name="connsiteY4" fmla="*/ 81023 h 138896"/>
              <a:gd name="connsiteX5" fmla="*/ 0 w 2754775"/>
              <a:gd name="connsiteY5" fmla="*/ 0 h 13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4775" h="138896">
                <a:moveTo>
                  <a:pt x="2754775" y="11575"/>
                </a:moveTo>
                <a:cubicBezTo>
                  <a:pt x="2539678" y="53051"/>
                  <a:pt x="2324582" y="94527"/>
                  <a:pt x="2118167" y="115747"/>
                </a:cubicBezTo>
                <a:cubicBezTo>
                  <a:pt x="1911752" y="136967"/>
                  <a:pt x="1691833" y="138896"/>
                  <a:pt x="1516284" y="138896"/>
                </a:cubicBezTo>
                <a:cubicBezTo>
                  <a:pt x="1340735" y="138896"/>
                  <a:pt x="1217271" y="125393"/>
                  <a:pt x="1064871" y="115747"/>
                </a:cubicBezTo>
                <a:cubicBezTo>
                  <a:pt x="912471" y="106102"/>
                  <a:pt x="779362" y="100314"/>
                  <a:pt x="601884" y="81023"/>
                </a:cubicBezTo>
                <a:cubicBezTo>
                  <a:pt x="424406" y="61732"/>
                  <a:pt x="212203" y="30866"/>
                  <a:pt x="0" y="0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636608" y="3813532"/>
            <a:ext cx="7870784" cy="683557"/>
          </a:xfrm>
          <a:custGeom>
            <a:avLst/>
            <a:gdLst>
              <a:gd name="connsiteX0" fmla="*/ 7870784 w 7870784"/>
              <a:gd name="connsiteY0" fmla="*/ 0 h 683557"/>
              <a:gd name="connsiteX1" fmla="*/ 7257326 w 7870784"/>
              <a:gd name="connsiteY1" fmla="*/ 162045 h 683557"/>
              <a:gd name="connsiteX2" fmla="*/ 6470248 w 7870784"/>
              <a:gd name="connsiteY2" fmla="*/ 347240 h 683557"/>
              <a:gd name="connsiteX3" fmla="*/ 5764192 w 7870784"/>
              <a:gd name="connsiteY3" fmla="*/ 486136 h 683557"/>
              <a:gd name="connsiteX4" fmla="*/ 4953964 w 7870784"/>
              <a:gd name="connsiteY4" fmla="*/ 590308 h 683557"/>
              <a:gd name="connsiteX5" fmla="*/ 4340506 w 7870784"/>
              <a:gd name="connsiteY5" fmla="*/ 659757 h 683557"/>
              <a:gd name="connsiteX6" fmla="*/ 3935392 w 7870784"/>
              <a:gd name="connsiteY6" fmla="*/ 682906 h 683557"/>
              <a:gd name="connsiteX7" fmla="*/ 3183038 w 7870784"/>
              <a:gd name="connsiteY7" fmla="*/ 671331 h 683557"/>
              <a:gd name="connsiteX8" fmla="*/ 2442258 w 7870784"/>
              <a:gd name="connsiteY8" fmla="*/ 613458 h 683557"/>
              <a:gd name="connsiteX9" fmla="*/ 1446835 w 7870784"/>
              <a:gd name="connsiteY9" fmla="*/ 486136 h 683557"/>
              <a:gd name="connsiteX10" fmla="*/ 671331 w 7870784"/>
              <a:gd name="connsiteY10" fmla="*/ 312516 h 683557"/>
              <a:gd name="connsiteX11" fmla="*/ 185195 w 7870784"/>
              <a:gd name="connsiteY11" fmla="*/ 196769 h 683557"/>
              <a:gd name="connsiteX12" fmla="*/ 0 w 7870784"/>
              <a:gd name="connsiteY12" fmla="*/ 150470 h 683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870784" h="683557">
                <a:moveTo>
                  <a:pt x="7870784" y="0"/>
                </a:moveTo>
                <a:lnTo>
                  <a:pt x="7257326" y="162045"/>
                </a:lnTo>
                <a:cubicBezTo>
                  <a:pt x="7023903" y="219918"/>
                  <a:pt x="6719104" y="293225"/>
                  <a:pt x="6470248" y="347240"/>
                </a:cubicBezTo>
                <a:cubicBezTo>
                  <a:pt x="6221392" y="401255"/>
                  <a:pt x="6016906" y="445625"/>
                  <a:pt x="5764192" y="486136"/>
                </a:cubicBezTo>
                <a:cubicBezTo>
                  <a:pt x="5511478" y="526647"/>
                  <a:pt x="4953964" y="590308"/>
                  <a:pt x="4953964" y="590308"/>
                </a:cubicBezTo>
                <a:lnTo>
                  <a:pt x="4340506" y="659757"/>
                </a:lnTo>
                <a:cubicBezTo>
                  <a:pt x="4170744" y="675190"/>
                  <a:pt x="3935392" y="682906"/>
                  <a:pt x="3935392" y="682906"/>
                </a:cubicBezTo>
                <a:cubicBezTo>
                  <a:pt x="3742481" y="684835"/>
                  <a:pt x="3431894" y="682906"/>
                  <a:pt x="3183038" y="671331"/>
                </a:cubicBezTo>
                <a:cubicBezTo>
                  <a:pt x="2934182" y="659756"/>
                  <a:pt x="2731625" y="644324"/>
                  <a:pt x="2442258" y="613458"/>
                </a:cubicBezTo>
                <a:cubicBezTo>
                  <a:pt x="2152891" y="582592"/>
                  <a:pt x="1741989" y="536293"/>
                  <a:pt x="1446835" y="486136"/>
                </a:cubicBezTo>
                <a:cubicBezTo>
                  <a:pt x="1151680" y="435979"/>
                  <a:pt x="671331" y="312516"/>
                  <a:pt x="671331" y="312516"/>
                </a:cubicBezTo>
                <a:lnTo>
                  <a:pt x="185195" y="196769"/>
                </a:lnTo>
                <a:lnTo>
                  <a:pt x="0" y="150470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6886937" y="4178461"/>
            <a:ext cx="1620455" cy="358815"/>
          </a:xfrm>
          <a:custGeom>
            <a:avLst/>
            <a:gdLst>
              <a:gd name="connsiteX0" fmla="*/ 1620455 w 1620455"/>
              <a:gd name="connsiteY0" fmla="*/ 0 h 358815"/>
              <a:gd name="connsiteX1" fmla="*/ 972273 w 1620455"/>
              <a:gd name="connsiteY1" fmla="*/ 162045 h 358815"/>
              <a:gd name="connsiteX2" fmla="*/ 324091 w 1620455"/>
              <a:gd name="connsiteY2" fmla="*/ 312516 h 358815"/>
              <a:gd name="connsiteX3" fmla="*/ 0 w 1620455"/>
              <a:gd name="connsiteY3" fmla="*/ 358815 h 3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0455" h="358815">
                <a:moveTo>
                  <a:pt x="1620455" y="0"/>
                </a:moveTo>
                <a:lnTo>
                  <a:pt x="972273" y="162045"/>
                </a:lnTo>
                <a:lnTo>
                  <a:pt x="324091" y="312516"/>
                </a:lnTo>
                <a:cubicBezTo>
                  <a:pt x="162046" y="345311"/>
                  <a:pt x="81023" y="352063"/>
                  <a:pt x="0" y="358815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2441769" y="2589313"/>
            <a:ext cx="6091345" cy="593725"/>
          </a:xfrm>
          <a:custGeom>
            <a:avLst/>
            <a:gdLst>
              <a:gd name="connsiteX0" fmla="*/ 6088773 w 6091345"/>
              <a:gd name="connsiteY0" fmla="*/ 81383 h 593725"/>
              <a:gd name="connsiteX1" fmla="*/ 6088773 w 6091345"/>
              <a:gd name="connsiteY1" fmla="*/ 185555 h 593725"/>
              <a:gd name="connsiteX2" fmla="*/ 6088773 w 6091345"/>
              <a:gd name="connsiteY2" fmla="*/ 382325 h 593725"/>
              <a:gd name="connsiteX3" fmla="*/ 6088773 w 6091345"/>
              <a:gd name="connsiteY3" fmla="*/ 498072 h 593725"/>
              <a:gd name="connsiteX4" fmla="*/ 6088773 w 6091345"/>
              <a:gd name="connsiteY4" fmla="*/ 555945 h 593725"/>
              <a:gd name="connsiteX5" fmla="*/ 6088773 w 6091345"/>
              <a:gd name="connsiteY5" fmla="*/ 567520 h 593725"/>
              <a:gd name="connsiteX6" fmla="*/ 6054049 w 6091345"/>
              <a:gd name="connsiteY6" fmla="*/ 579094 h 593725"/>
              <a:gd name="connsiteX7" fmla="*/ 5949877 w 6091345"/>
              <a:gd name="connsiteY7" fmla="*/ 579094 h 593725"/>
              <a:gd name="connsiteX8" fmla="*/ 5336418 w 6091345"/>
              <a:gd name="connsiteY8" fmla="*/ 590669 h 593725"/>
              <a:gd name="connsiteX9" fmla="*/ 5012327 w 6091345"/>
              <a:gd name="connsiteY9" fmla="*/ 590669 h 593725"/>
              <a:gd name="connsiteX10" fmla="*/ 4422018 w 6091345"/>
              <a:gd name="connsiteY10" fmla="*/ 555945 h 593725"/>
              <a:gd name="connsiteX11" fmla="*/ 3796985 w 6091345"/>
              <a:gd name="connsiteY11" fmla="*/ 555945 h 593725"/>
              <a:gd name="connsiteX12" fmla="*/ 3195102 w 6091345"/>
              <a:gd name="connsiteY12" fmla="*/ 555945 h 593725"/>
              <a:gd name="connsiteX13" fmla="*/ 2512196 w 6091345"/>
              <a:gd name="connsiteY13" fmla="*/ 532796 h 593725"/>
              <a:gd name="connsiteX14" fmla="*/ 1864013 w 6091345"/>
              <a:gd name="connsiteY14" fmla="*/ 532796 h 593725"/>
              <a:gd name="connsiteX15" fmla="*/ 1331578 w 6091345"/>
              <a:gd name="connsiteY15" fmla="*/ 544370 h 593725"/>
              <a:gd name="connsiteX16" fmla="*/ 706545 w 6091345"/>
              <a:gd name="connsiteY16" fmla="*/ 544370 h 593725"/>
              <a:gd name="connsiteX17" fmla="*/ 150960 w 6091345"/>
              <a:gd name="connsiteY17" fmla="*/ 555945 h 593725"/>
              <a:gd name="connsiteX18" fmla="*/ 69937 w 6091345"/>
              <a:gd name="connsiteY18" fmla="*/ 544370 h 593725"/>
              <a:gd name="connsiteX19" fmla="*/ 489 w 6091345"/>
              <a:gd name="connsiteY19" fmla="*/ 544370 h 593725"/>
              <a:gd name="connsiteX20" fmla="*/ 46788 w 6091345"/>
              <a:gd name="connsiteY20" fmla="*/ 521221 h 593725"/>
              <a:gd name="connsiteX21" fmla="*/ 185684 w 6091345"/>
              <a:gd name="connsiteY21" fmla="*/ 463347 h 593725"/>
              <a:gd name="connsiteX22" fmla="*/ 486626 w 6091345"/>
              <a:gd name="connsiteY22" fmla="*/ 336026 h 593725"/>
              <a:gd name="connsiteX23" fmla="*/ 1076935 w 6091345"/>
              <a:gd name="connsiteY23" fmla="*/ 162406 h 593725"/>
              <a:gd name="connsiteX24" fmla="*/ 1852439 w 6091345"/>
              <a:gd name="connsiteY24" fmla="*/ 58234 h 593725"/>
              <a:gd name="connsiteX25" fmla="*/ 3276125 w 6091345"/>
              <a:gd name="connsiteY25" fmla="*/ 69808 h 593725"/>
              <a:gd name="connsiteX26" fmla="*/ 4641937 w 6091345"/>
              <a:gd name="connsiteY26" fmla="*/ 360 h 593725"/>
              <a:gd name="connsiteX27" fmla="*/ 6088773 w 6091345"/>
              <a:gd name="connsiteY27" fmla="*/ 81383 h 59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91345" h="593725">
                <a:moveTo>
                  <a:pt x="6088773" y="81383"/>
                </a:moveTo>
                <a:lnTo>
                  <a:pt x="6088773" y="185555"/>
                </a:lnTo>
                <a:lnTo>
                  <a:pt x="6088773" y="382325"/>
                </a:lnTo>
                <a:lnTo>
                  <a:pt x="6088773" y="498072"/>
                </a:lnTo>
                <a:lnTo>
                  <a:pt x="6088773" y="555945"/>
                </a:lnTo>
                <a:cubicBezTo>
                  <a:pt x="6088773" y="567520"/>
                  <a:pt x="6094560" y="563662"/>
                  <a:pt x="6088773" y="567520"/>
                </a:cubicBezTo>
                <a:cubicBezTo>
                  <a:pt x="6082986" y="571378"/>
                  <a:pt x="6077198" y="577165"/>
                  <a:pt x="6054049" y="579094"/>
                </a:cubicBezTo>
                <a:cubicBezTo>
                  <a:pt x="6030900" y="581023"/>
                  <a:pt x="5949877" y="579094"/>
                  <a:pt x="5949877" y="579094"/>
                </a:cubicBezTo>
                <a:lnTo>
                  <a:pt x="5336418" y="590669"/>
                </a:lnTo>
                <a:cubicBezTo>
                  <a:pt x="5180160" y="592598"/>
                  <a:pt x="5164727" y="596456"/>
                  <a:pt x="5012327" y="590669"/>
                </a:cubicBezTo>
                <a:cubicBezTo>
                  <a:pt x="4859927" y="584882"/>
                  <a:pt x="4624575" y="561732"/>
                  <a:pt x="4422018" y="555945"/>
                </a:cubicBezTo>
                <a:cubicBezTo>
                  <a:pt x="4219461" y="550158"/>
                  <a:pt x="3796985" y="555945"/>
                  <a:pt x="3796985" y="555945"/>
                </a:cubicBezTo>
                <a:lnTo>
                  <a:pt x="3195102" y="555945"/>
                </a:lnTo>
                <a:cubicBezTo>
                  <a:pt x="2980971" y="552087"/>
                  <a:pt x="2734044" y="536654"/>
                  <a:pt x="2512196" y="532796"/>
                </a:cubicBezTo>
                <a:cubicBezTo>
                  <a:pt x="2290348" y="528938"/>
                  <a:pt x="2060783" y="530867"/>
                  <a:pt x="1864013" y="532796"/>
                </a:cubicBezTo>
                <a:cubicBezTo>
                  <a:pt x="1667243" y="534725"/>
                  <a:pt x="1331578" y="544370"/>
                  <a:pt x="1331578" y="544370"/>
                </a:cubicBezTo>
                <a:lnTo>
                  <a:pt x="706545" y="544370"/>
                </a:lnTo>
                <a:cubicBezTo>
                  <a:pt x="509775" y="546299"/>
                  <a:pt x="257061" y="555945"/>
                  <a:pt x="150960" y="555945"/>
                </a:cubicBezTo>
                <a:cubicBezTo>
                  <a:pt x="44859" y="555945"/>
                  <a:pt x="95015" y="546299"/>
                  <a:pt x="69937" y="544370"/>
                </a:cubicBezTo>
                <a:cubicBezTo>
                  <a:pt x="44859" y="542441"/>
                  <a:pt x="4347" y="548228"/>
                  <a:pt x="489" y="544370"/>
                </a:cubicBezTo>
                <a:cubicBezTo>
                  <a:pt x="-3369" y="540512"/>
                  <a:pt x="15922" y="534725"/>
                  <a:pt x="46788" y="521221"/>
                </a:cubicBezTo>
                <a:cubicBezTo>
                  <a:pt x="77654" y="507717"/>
                  <a:pt x="185684" y="463347"/>
                  <a:pt x="185684" y="463347"/>
                </a:cubicBezTo>
                <a:cubicBezTo>
                  <a:pt x="258990" y="432481"/>
                  <a:pt x="338084" y="386183"/>
                  <a:pt x="486626" y="336026"/>
                </a:cubicBezTo>
                <a:cubicBezTo>
                  <a:pt x="635168" y="285869"/>
                  <a:pt x="849300" y="208705"/>
                  <a:pt x="1076935" y="162406"/>
                </a:cubicBezTo>
                <a:cubicBezTo>
                  <a:pt x="1304570" y="116107"/>
                  <a:pt x="1485907" y="73667"/>
                  <a:pt x="1852439" y="58234"/>
                </a:cubicBezTo>
                <a:cubicBezTo>
                  <a:pt x="2218971" y="42801"/>
                  <a:pt x="2811209" y="79454"/>
                  <a:pt x="3276125" y="69808"/>
                </a:cubicBezTo>
                <a:cubicBezTo>
                  <a:pt x="3741041" y="60162"/>
                  <a:pt x="4175092" y="-5427"/>
                  <a:pt x="4641937" y="360"/>
                </a:cubicBezTo>
                <a:cubicBezTo>
                  <a:pt x="5108782" y="6147"/>
                  <a:pt x="5592990" y="55339"/>
                  <a:pt x="6088773" y="81383"/>
                </a:cubicBezTo>
                <a:close/>
              </a:path>
            </a:pathLst>
          </a:custGeom>
          <a:solidFill>
            <a:srgbClr val="4EB3BE">
              <a:alpha val="59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625033" y="4282633"/>
            <a:ext cx="1307939" cy="266218"/>
          </a:xfrm>
          <a:custGeom>
            <a:avLst/>
            <a:gdLst>
              <a:gd name="connsiteX0" fmla="*/ 0 w 1307939"/>
              <a:gd name="connsiteY0" fmla="*/ 0 h 266218"/>
              <a:gd name="connsiteX1" fmla="*/ 520861 w 1307939"/>
              <a:gd name="connsiteY1" fmla="*/ 127321 h 266218"/>
              <a:gd name="connsiteX2" fmla="*/ 1030147 w 1307939"/>
              <a:gd name="connsiteY2" fmla="*/ 231494 h 266218"/>
              <a:gd name="connsiteX3" fmla="*/ 1238491 w 1307939"/>
              <a:gd name="connsiteY3" fmla="*/ 266218 h 266218"/>
              <a:gd name="connsiteX4" fmla="*/ 1238491 w 1307939"/>
              <a:gd name="connsiteY4" fmla="*/ 266218 h 266218"/>
              <a:gd name="connsiteX5" fmla="*/ 1307939 w 1307939"/>
              <a:gd name="connsiteY5" fmla="*/ 266218 h 26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7939" h="266218">
                <a:moveTo>
                  <a:pt x="0" y="0"/>
                </a:moveTo>
                <a:lnTo>
                  <a:pt x="520861" y="127321"/>
                </a:lnTo>
                <a:cubicBezTo>
                  <a:pt x="692552" y="165903"/>
                  <a:pt x="910542" y="208345"/>
                  <a:pt x="1030147" y="231494"/>
                </a:cubicBezTo>
                <a:cubicBezTo>
                  <a:pt x="1149752" y="254643"/>
                  <a:pt x="1238491" y="266218"/>
                  <a:pt x="1238491" y="266218"/>
                </a:cubicBezTo>
                <a:lnTo>
                  <a:pt x="1238491" y="266218"/>
                </a:lnTo>
                <a:lnTo>
                  <a:pt x="1307939" y="266218"/>
                </a:ln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5440415" y="2523281"/>
            <a:ext cx="2256749" cy="798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Glenwood</a:t>
            </a:r>
            <a:endParaRPr lang="en-US" sz="3600" dirty="0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 rot="353175">
            <a:off x="1574170" y="3258913"/>
            <a:ext cx="3402801" cy="84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St. Peter</a:t>
            </a:r>
            <a:endParaRPr lang="en-US" sz="3600" dirty="0"/>
          </a:p>
        </p:txBody>
      </p:sp>
      <p:sp>
        <p:nvSpPr>
          <p:cNvPr id="49" name="Rectangle 8"/>
          <p:cNvSpPr txBox="1">
            <a:spLocks noChangeArrowheads="1"/>
          </p:cNvSpPr>
          <p:nvPr/>
        </p:nvSpPr>
        <p:spPr>
          <a:xfrm rot="21128225">
            <a:off x="5635435" y="3652599"/>
            <a:ext cx="1152525" cy="757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161616"/>
                </a:solidFill>
                <a:latin typeface="Helvetica" pitchFamily="96" charset="0"/>
              </a:rPr>
              <a:t>bedding</a:t>
            </a:r>
            <a:endParaRPr lang="en-US" sz="1800" dirty="0">
              <a:solidFill>
                <a:srgbClr val="161616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6660507" y="3908776"/>
            <a:ext cx="347662" cy="2524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itle 42"/>
          <p:cNvSpPr>
            <a:spLocks noGrp="1"/>
          </p:cNvSpPr>
          <p:nvPr>
            <p:ph type="title"/>
          </p:nvPr>
        </p:nvSpPr>
        <p:spPr>
          <a:xfrm>
            <a:off x="1428026" y="266215"/>
            <a:ext cx="6299522" cy="1412110"/>
          </a:xfrm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3600" dirty="0" smtClean="0"/>
              <a:t>Simplified cross section of syncline observed in quarry</a:t>
            </a:r>
            <a:endParaRPr lang="en-US" sz="3600" dirty="0"/>
          </a:p>
        </p:txBody>
      </p:sp>
      <p:grpSp>
        <p:nvGrpSpPr>
          <p:cNvPr id="52" name="Group 51"/>
          <p:cNvGrpSpPr/>
          <p:nvPr/>
        </p:nvGrpSpPr>
        <p:grpSpPr>
          <a:xfrm>
            <a:off x="516024" y="2773393"/>
            <a:ext cx="8141843" cy="1936436"/>
            <a:chOff x="516024" y="2773393"/>
            <a:chExt cx="8141843" cy="1936436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520858" y="2773393"/>
              <a:ext cx="1389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516024" y="4548851"/>
              <a:ext cx="1389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8518967" y="2784968"/>
              <a:ext cx="1389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506835" y="4550385"/>
              <a:ext cx="1389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5835952" y="4561960"/>
              <a:ext cx="0" cy="1478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302960" y="4561960"/>
              <a:ext cx="0" cy="1478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631137" y="4546760"/>
              <a:ext cx="0" cy="1478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8515426" y="4537275"/>
              <a:ext cx="0" cy="1478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37611" y="2673757"/>
            <a:ext cx="8808770" cy="2534854"/>
            <a:chOff x="37611" y="2673757"/>
            <a:chExt cx="8808770" cy="2534854"/>
          </a:xfrm>
        </p:grpSpPr>
        <p:sp>
          <p:nvSpPr>
            <p:cNvPr id="55" name="Rectangle 8"/>
            <p:cNvSpPr txBox="1">
              <a:spLocks noChangeArrowheads="1"/>
            </p:cNvSpPr>
            <p:nvPr/>
          </p:nvSpPr>
          <p:spPr>
            <a:xfrm>
              <a:off x="37611" y="2673757"/>
              <a:ext cx="564272" cy="43405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 smtClean="0">
                  <a:solidFill>
                    <a:srgbClr val="161616"/>
                  </a:solidFill>
                  <a:latin typeface="Helvetica" pitchFamily="96" charset="0"/>
                </a:rPr>
                <a:t>100</a:t>
              </a:r>
            </a:p>
            <a:p>
              <a:r>
                <a:rPr lang="en-US" sz="1600" dirty="0" smtClean="0">
                  <a:solidFill>
                    <a:srgbClr val="161616"/>
                  </a:solidFill>
                  <a:latin typeface="Helvetica" pitchFamily="96" charset="0"/>
                </a:rPr>
                <a:t>feet</a:t>
              </a:r>
              <a:endParaRPr lang="en-US" sz="1600" dirty="0">
                <a:solidFill>
                  <a:srgbClr val="161616"/>
                </a:solidFill>
              </a:endParaRPr>
            </a:p>
          </p:txBody>
        </p:sp>
        <p:sp>
          <p:nvSpPr>
            <p:cNvPr id="65" name="Rectangle 8"/>
            <p:cNvSpPr txBox="1">
              <a:spLocks noChangeArrowheads="1"/>
            </p:cNvSpPr>
            <p:nvPr/>
          </p:nvSpPr>
          <p:spPr>
            <a:xfrm>
              <a:off x="5517821" y="4709830"/>
              <a:ext cx="693875" cy="3946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 smtClean="0">
                  <a:solidFill>
                    <a:srgbClr val="161616"/>
                  </a:solidFill>
                  <a:latin typeface="Helvetica" pitchFamily="96" charset="0"/>
                </a:rPr>
                <a:t>1,000</a:t>
              </a:r>
            </a:p>
          </p:txBody>
        </p:sp>
        <p:sp>
          <p:nvSpPr>
            <p:cNvPr id="66" name="Rectangle 8"/>
            <p:cNvSpPr txBox="1">
              <a:spLocks noChangeArrowheads="1"/>
            </p:cNvSpPr>
            <p:nvPr/>
          </p:nvSpPr>
          <p:spPr>
            <a:xfrm>
              <a:off x="3032570" y="4814005"/>
              <a:ext cx="544010" cy="3946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 smtClean="0">
                  <a:solidFill>
                    <a:srgbClr val="161616"/>
                  </a:solidFill>
                  <a:latin typeface="Helvetica" pitchFamily="96" charset="0"/>
                </a:rPr>
                <a:t>500 feet</a:t>
              </a:r>
            </a:p>
          </p:txBody>
        </p:sp>
        <p:sp>
          <p:nvSpPr>
            <p:cNvPr id="69" name="Rectangle 8"/>
            <p:cNvSpPr txBox="1">
              <a:spLocks noChangeArrowheads="1"/>
            </p:cNvSpPr>
            <p:nvPr/>
          </p:nvSpPr>
          <p:spPr>
            <a:xfrm>
              <a:off x="83911" y="4392151"/>
              <a:ext cx="680022" cy="6049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 smtClean="0">
                  <a:solidFill>
                    <a:srgbClr val="161616"/>
                  </a:solidFill>
                  <a:latin typeface="Helvetica" pitchFamily="96" charset="0"/>
                </a:rPr>
                <a:t>0</a:t>
              </a:r>
              <a:endParaRPr lang="en-US" sz="1600" dirty="0">
                <a:solidFill>
                  <a:srgbClr val="161616"/>
                </a:solidFill>
              </a:endParaRPr>
            </a:p>
          </p:txBody>
        </p:sp>
        <p:sp>
          <p:nvSpPr>
            <p:cNvPr id="70" name="Rectangle 8"/>
            <p:cNvSpPr txBox="1">
              <a:spLocks noChangeArrowheads="1"/>
            </p:cNvSpPr>
            <p:nvPr/>
          </p:nvSpPr>
          <p:spPr>
            <a:xfrm>
              <a:off x="8152506" y="4729289"/>
              <a:ext cx="693875" cy="39460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 smtClean="0">
                  <a:solidFill>
                    <a:srgbClr val="161616"/>
                  </a:solidFill>
                  <a:latin typeface="Helvetica" pitchFamily="96" charset="0"/>
                </a:rPr>
                <a:t>1,500</a:t>
              </a:r>
            </a:p>
          </p:txBody>
        </p:sp>
      </p:grpSp>
      <p:sp>
        <p:nvSpPr>
          <p:cNvPr id="73" name="Rectangle 8"/>
          <p:cNvSpPr txBox="1">
            <a:spLocks noChangeArrowheads="1"/>
          </p:cNvSpPr>
          <p:nvPr/>
        </p:nvSpPr>
        <p:spPr>
          <a:xfrm>
            <a:off x="5604513" y="5328214"/>
            <a:ext cx="2894930" cy="394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rgbClr val="161616"/>
                </a:solidFill>
                <a:latin typeface="Helvetica" pitchFamily="96" charset="0"/>
              </a:rPr>
              <a:t>Vertical Exaggeration: ~3x</a:t>
            </a:r>
          </a:p>
        </p:txBody>
      </p:sp>
      <p:pic>
        <p:nvPicPr>
          <p:cNvPr id="58" name="Audio 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860296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47" grpId="0"/>
      <p:bldP spid="48" grpId="0"/>
      <p:bldP spid="49" grpId="0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1925" y="1177162"/>
            <a:ext cx="8864928" cy="4594988"/>
          </a:xfrm>
          <a:prstGeom prst="rect">
            <a:avLst/>
          </a:prstGeom>
          <a:effectLst>
            <a:outerShdw blurRad="50800" dist="50800" dir="27000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4826642" y="2043469"/>
            <a:ext cx="881875" cy="1299560"/>
            <a:chOff x="4826642" y="2043469"/>
            <a:chExt cx="881875" cy="1299560"/>
          </a:xfrm>
        </p:grpSpPr>
        <p:sp>
          <p:nvSpPr>
            <p:cNvPr id="6" name="Oval 5"/>
            <p:cNvSpPr/>
            <p:nvPr/>
          </p:nvSpPr>
          <p:spPr>
            <a:xfrm>
              <a:off x="4826642" y="2043469"/>
              <a:ext cx="104172" cy="10417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604345" y="2586394"/>
              <a:ext cx="104172" cy="10417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226692" y="3238857"/>
              <a:ext cx="104172" cy="10417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77113" y="1946502"/>
            <a:ext cx="1579131" cy="1658884"/>
            <a:chOff x="4977113" y="1946502"/>
            <a:chExt cx="1579131" cy="1658884"/>
          </a:xfrm>
        </p:grpSpPr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4977113" y="1946502"/>
              <a:ext cx="1254464" cy="402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9pPr>
            </a:lstStyle>
            <a:p>
              <a:pPr algn="l"/>
              <a:r>
                <a:rPr lang="en-US" sz="1600" dirty="0" smtClean="0">
                  <a:solidFill>
                    <a:schemeClr val="tx1"/>
                  </a:solidFill>
                </a:rPr>
                <a:t>Minneapolis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5656431" y="2643669"/>
              <a:ext cx="899813" cy="402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9pPr>
            </a:lstStyle>
            <a:p>
              <a:pPr algn="l"/>
              <a:r>
                <a:rPr lang="en-US" sz="1600" dirty="0" smtClean="0">
                  <a:solidFill>
                    <a:schemeClr val="tx1"/>
                  </a:solidFill>
                </a:rPr>
                <a:t>Chicago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5335627" y="3203109"/>
              <a:ext cx="899813" cy="402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2pPr>
              <a:lvl3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3pPr>
              <a:lvl4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4pPr>
              <a:lvl5pPr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96" charset="-128"/>
                </a:defRPr>
              </a:lvl9pPr>
            </a:lstStyle>
            <a:p>
              <a:pPr algn="l"/>
              <a:r>
                <a:rPr lang="en-US" sz="1600" dirty="0" smtClean="0">
                  <a:solidFill>
                    <a:schemeClr val="tx1"/>
                  </a:solidFill>
                </a:rPr>
                <a:t>St. Louis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732840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…but could this be a primary depositional feature?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770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Oval 5"/>
          <p:cNvSpPr/>
          <p:nvPr/>
        </p:nvSpPr>
        <p:spPr>
          <a:xfrm>
            <a:off x="4606725" y="2696897"/>
            <a:ext cx="2314937" cy="23149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09283" y="2060289"/>
            <a:ext cx="954910" cy="753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17944" y="1865579"/>
            <a:ext cx="3649884" cy="948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Environment of deposition of St. Peter Sandstone</a:t>
            </a:r>
            <a:endParaRPr lang="en-US" sz="24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67200" y="5342052"/>
            <a:ext cx="2965451" cy="968375"/>
          </a:xfrm>
          <a:prstGeom prst="rect">
            <a:avLst/>
          </a:prstGeom>
          <a:solidFill>
            <a:schemeClr val="bg1"/>
          </a:solidFill>
          <a:ln w="28575">
            <a:solidFill>
              <a:srgbClr val="F21700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/>
              <a:t>…but there are no sedimentary structures in the St. Peter at the quarry.</a:t>
            </a:r>
            <a:endParaRPr lang="en-US" sz="20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419610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Graphic spid="4" grpId="0">
        <p:bldAsOne/>
      </p:bldGraphic>
      <p:bldP spid="6" grpId="0" animBg="1"/>
      <p:bldP spid="7" grpId="0"/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35792" y="680161"/>
            <a:ext cx="6779928" cy="5796839"/>
          </a:xfrm>
        </p:spPr>
      </p:pic>
      <p:sp>
        <p:nvSpPr>
          <p:cNvPr id="13" name="Rectangle 8"/>
          <p:cNvSpPr txBox="1">
            <a:spLocks noChangeArrowheads="1"/>
          </p:cNvSpPr>
          <p:nvPr/>
        </p:nvSpPr>
        <p:spPr bwMode="auto">
          <a:xfrm>
            <a:off x="4329112" y="6494663"/>
            <a:ext cx="449260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r>
              <a:rPr lang="en-US" sz="1800" i="1" dirty="0" smtClean="0">
                <a:solidFill>
                  <a:srgbClr val="000000"/>
                </a:solidFill>
              </a:rPr>
              <a:t>Ron </a:t>
            </a:r>
            <a:r>
              <a:rPr lang="en-US" sz="1800" i="1" dirty="0" err="1">
                <a:solidFill>
                  <a:srgbClr val="000000"/>
                </a:solidFill>
              </a:rPr>
              <a:t>Blakey</a:t>
            </a:r>
            <a:r>
              <a:rPr lang="en-US" sz="1800" i="1" dirty="0">
                <a:solidFill>
                  <a:srgbClr val="000000"/>
                </a:solidFill>
              </a:rPr>
              <a:t>, NAU Geology</a:t>
            </a:r>
            <a:endParaRPr lang="en-US" sz="1800" dirty="0">
              <a:solidFill>
                <a:srgbClr val="161616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15" name="Rectangle 8"/>
          <p:cNvSpPr txBox="1">
            <a:spLocks noChangeArrowheads="1"/>
          </p:cNvSpPr>
          <p:nvPr/>
        </p:nvSpPr>
        <p:spPr bwMode="auto">
          <a:xfrm>
            <a:off x="616744" y="9525"/>
            <a:ext cx="77724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r>
              <a:rPr lang="en-US" sz="2800" dirty="0" smtClean="0">
                <a:solidFill>
                  <a:srgbClr val="161616"/>
                </a:solidFill>
                <a:latin typeface="Helvetica" pitchFamily="96" charset="0"/>
              </a:rPr>
              <a:t>Conclusions</a:t>
            </a:r>
            <a:endParaRPr lang="en-US" sz="2800" dirty="0">
              <a:solidFill>
                <a:srgbClr val="1616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250781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35792" y="680161"/>
            <a:ext cx="6779928" cy="5796839"/>
          </a:xfrm>
        </p:spPr>
      </p:pic>
      <p:sp>
        <p:nvSpPr>
          <p:cNvPr id="13" name="Rectangle 8"/>
          <p:cNvSpPr txBox="1">
            <a:spLocks noChangeArrowheads="1"/>
          </p:cNvSpPr>
          <p:nvPr/>
        </p:nvSpPr>
        <p:spPr bwMode="auto">
          <a:xfrm>
            <a:off x="4329112" y="6494663"/>
            <a:ext cx="449260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r>
              <a:rPr lang="en-US" sz="1800" i="1" dirty="0" smtClean="0">
                <a:solidFill>
                  <a:srgbClr val="000000"/>
                </a:solidFill>
              </a:rPr>
              <a:t>Ron </a:t>
            </a:r>
            <a:r>
              <a:rPr lang="en-US" sz="1800" i="1" dirty="0" err="1">
                <a:solidFill>
                  <a:srgbClr val="000000"/>
                </a:solidFill>
              </a:rPr>
              <a:t>Blakey</a:t>
            </a:r>
            <a:r>
              <a:rPr lang="en-US" sz="1800" i="1" dirty="0">
                <a:solidFill>
                  <a:srgbClr val="000000"/>
                </a:solidFill>
              </a:rPr>
              <a:t>, NAU Geology</a:t>
            </a:r>
            <a:endParaRPr lang="en-US" sz="1800" dirty="0">
              <a:solidFill>
                <a:srgbClr val="161616"/>
              </a:solidFill>
            </a:endParaRPr>
          </a:p>
        </p:txBody>
      </p:sp>
      <p:sp>
        <p:nvSpPr>
          <p:cNvPr id="14" name="Rectangle 8"/>
          <p:cNvSpPr txBox="1">
            <a:spLocks noChangeArrowheads="1"/>
          </p:cNvSpPr>
          <p:nvPr/>
        </p:nvSpPr>
        <p:spPr bwMode="auto">
          <a:xfrm>
            <a:off x="616744" y="9525"/>
            <a:ext cx="77724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r>
              <a:rPr lang="en-US" sz="2800" dirty="0" smtClean="0">
                <a:solidFill>
                  <a:srgbClr val="161616"/>
                </a:solidFill>
                <a:latin typeface="Helvetica" pitchFamily="96" charset="0"/>
              </a:rPr>
              <a:t>470 </a:t>
            </a:r>
            <a:r>
              <a:rPr lang="en-US" sz="2800" dirty="0" err="1" smtClean="0">
                <a:solidFill>
                  <a:srgbClr val="161616"/>
                </a:solidFill>
                <a:latin typeface="Helvetica" pitchFamily="96" charset="0"/>
              </a:rPr>
              <a:t>Mya</a:t>
            </a:r>
            <a:r>
              <a:rPr lang="en-US" sz="2800" dirty="0" smtClean="0">
                <a:solidFill>
                  <a:srgbClr val="161616"/>
                </a:solidFill>
                <a:latin typeface="Helvetica" pitchFamily="96" charset="0"/>
              </a:rPr>
              <a:t>: Middle Ordovician</a:t>
            </a:r>
            <a:endParaRPr lang="en-US" sz="2800" dirty="0">
              <a:solidFill>
                <a:srgbClr val="161616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15100" y="513329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Taconic arc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6096000" y="5029200"/>
            <a:ext cx="3810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310424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44444E-6 -4.59759E-6 L 0.18178 0.17924 " pathEditMode="relative" rAng="0" ptsTypes="AA">
                                      <p:cBhvr>
                                        <p:cTn id="9" dur="2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0" y="895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2222E-6 -4.21832E-6 L 0.21702 0.21555 " pathEditMode="relative" rAng="0" ptsTypes="AA">
                                      <p:cBhvr>
                                        <p:cTn id="11" dur="2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107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8200" y="680161"/>
            <a:ext cx="7375112" cy="5796839"/>
          </a:xfrm>
        </p:spPr>
      </p:pic>
      <p:sp>
        <p:nvSpPr>
          <p:cNvPr id="5" name="TextBox 4"/>
          <p:cNvSpPr txBox="1"/>
          <p:nvPr/>
        </p:nvSpPr>
        <p:spPr>
          <a:xfrm>
            <a:off x="6515100" y="513329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Taconic arc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6096000" y="5029200"/>
            <a:ext cx="3810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5-Point Star 7"/>
          <p:cNvSpPr/>
          <p:nvPr/>
        </p:nvSpPr>
        <p:spPr bwMode="auto">
          <a:xfrm>
            <a:off x="4695825" y="4867275"/>
            <a:ext cx="152400" cy="15240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title"/>
          </p:nvPr>
        </p:nvSpPr>
        <p:spPr>
          <a:xfrm>
            <a:off x="3350419" y="4186237"/>
            <a:ext cx="1152525" cy="757238"/>
          </a:xfrm>
        </p:spPr>
        <p:txBody>
          <a:bodyPr/>
          <a:lstStyle/>
          <a:p>
            <a:r>
              <a:rPr lang="en-US" sz="1800" dirty="0" smtClean="0">
                <a:solidFill>
                  <a:srgbClr val="161616"/>
                </a:solidFill>
                <a:latin typeface="Helvetica" pitchFamily="96" charset="0"/>
              </a:rPr>
              <a:t>Our quarry</a:t>
            </a:r>
            <a:endParaRPr lang="en-US" sz="1800" dirty="0">
              <a:solidFill>
                <a:srgbClr val="161616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329113" y="4645818"/>
            <a:ext cx="347662" cy="2524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8"/>
          <p:cNvSpPr txBox="1">
            <a:spLocks noChangeArrowheads="1"/>
          </p:cNvSpPr>
          <p:nvPr/>
        </p:nvSpPr>
        <p:spPr bwMode="auto">
          <a:xfrm>
            <a:off x="616744" y="9525"/>
            <a:ext cx="77724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r>
              <a:rPr lang="en-US" sz="2800" dirty="0" smtClean="0">
                <a:solidFill>
                  <a:srgbClr val="161616"/>
                </a:solidFill>
                <a:latin typeface="Helvetica" pitchFamily="96" charset="0"/>
              </a:rPr>
              <a:t>450 </a:t>
            </a:r>
            <a:r>
              <a:rPr lang="en-US" sz="2800" dirty="0" err="1" smtClean="0">
                <a:solidFill>
                  <a:srgbClr val="161616"/>
                </a:solidFill>
                <a:latin typeface="Helvetica" pitchFamily="96" charset="0"/>
              </a:rPr>
              <a:t>Mya</a:t>
            </a:r>
            <a:r>
              <a:rPr lang="en-US" sz="2800" dirty="0" smtClean="0">
                <a:solidFill>
                  <a:srgbClr val="161616"/>
                </a:solidFill>
                <a:latin typeface="Helvetica" pitchFamily="96" charset="0"/>
              </a:rPr>
              <a:t>: Late Ordovician</a:t>
            </a:r>
            <a:endParaRPr lang="en-US" sz="2800" dirty="0">
              <a:solidFill>
                <a:srgbClr val="161616"/>
              </a:solidFill>
            </a:endParaRPr>
          </a:p>
        </p:txBody>
      </p:sp>
      <p:sp>
        <p:nvSpPr>
          <p:cNvPr id="13" name="Rectangle 8"/>
          <p:cNvSpPr txBox="1">
            <a:spLocks noChangeArrowheads="1"/>
          </p:cNvSpPr>
          <p:nvPr/>
        </p:nvSpPr>
        <p:spPr bwMode="auto">
          <a:xfrm>
            <a:off x="4502944" y="6494663"/>
            <a:ext cx="431877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r>
              <a:rPr lang="en-US" sz="1800" i="1" dirty="0"/>
              <a:t>Ron </a:t>
            </a:r>
            <a:r>
              <a:rPr lang="en-US" sz="1800" i="1" dirty="0" err="1"/>
              <a:t>Blakey</a:t>
            </a:r>
            <a:r>
              <a:rPr lang="en-US" sz="1800" i="1" dirty="0"/>
              <a:t>, NAU Geology</a:t>
            </a:r>
            <a:endParaRPr lang="en-US" sz="1800" dirty="0">
              <a:solidFill>
                <a:srgbClr val="161616"/>
              </a:solidFill>
            </a:endParaRPr>
          </a:p>
        </p:txBody>
      </p:sp>
      <p:sp>
        <p:nvSpPr>
          <p:cNvPr id="14" name="Rectangle 8"/>
          <p:cNvSpPr txBox="1">
            <a:spLocks noChangeArrowheads="1"/>
          </p:cNvSpPr>
          <p:nvPr/>
        </p:nvSpPr>
        <p:spPr bwMode="auto">
          <a:xfrm>
            <a:off x="3524250" y="3239042"/>
            <a:ext cx="1973725" cy="107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r>
              <a:rPr lang="en-US" sz="2800" dirty="0" err="1" smtClean="0">
                <a:solidFill>
                  <a:srgbClr val="161616"/>
                </a:solidFill>
                <a:latin typeface="Helvetica" pitchFamily="96" charset="0"/>
              </a:rPr>
              <a:t>Laurentia</a:t>
            </a:r>
            <a:endParaRPr lang="en-US" sz="2800" dirty="0">
              <a:solidFill>
                <a:srgbClr val="161616"/>
              </a:solidFill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686529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9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44444E-6 -4.59759E-6 L 0.18178 0.17924 " pathEditMode="relative" rAng="0" ptsTypes="AA">
                                      <p:cBhvr>
                                        <p:cTn id="27" dur="2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0" y="895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2222E-6 -4.21832E-6 L 0.21702 0.21555 " pathEditMode="relative" rAng="0" ptsTypes="AA">
                                      <p:cBhvr>
                                        <p:cTn id="29" dur="2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107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1"/>
      <p:bldP spid="8" grpId="0" animBg="1"/>
      <p:bldP spid="9" grpId="0"/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1574800" y="241300"/>
            <a:ext cx="7264400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5261032"/>
            <a:ext cx="3861594" cy="1290239"/>
          </a:xfrm>
          <a:solidFill>
            <a:schemeClr val="bg1"/>
          </a:solidFill>
          <a:ln w="28575">
            <a:solidFill>
              <a:srgbClr val="F21700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en-US" sz="2000" dirty="0">
                <a:solidFill>
                  <a:srgbClr val="161616"/>
                </a:solidFill>
                <a:latin typeface="Helvetica" pitchFamily="96" charset="0"/>
              </a:rPr>
              <a:t>Mid-continent fold-and-fault zones are reactivated by stresses </a:t>
            </a:r>
            <a:r>
              <a:rPr lang="en-US" sz="2000" dirty="0" smtClean="0">
                <a:solidFill>
                  <a:srgbClr val="161616"/>
                </a:solidFill>
                <a:latin typeface="Helvetica" pitchFamily="96" charset="0"/>
              </a:rPr>
              <a:t>at </a:t>
            </a:r>
            <a:r>
              <a:rPr lang="en-US" sz="2000" dirty="0">
                <a:solidFill>
                  <a:srgbClr val="161616"/>
                </a:solidFill>
                <a:latin typeface="Helvetica" pitchFamily="96" charset="0"/>
              </a:rPr>
              <a:t>the continental margin </a:t>
            </a:r>
            <a:r>
              <a:rPr lang="en-US" sz="2000" dirty="0" smtClean="0">
                <a:solidFill>
                  <a:srgbClr val="161616"/>
                </a:solidFill>
                <a:latin typeface="Helvetica" pitchFamily="96" charset="0"/>
              </a:rPr>
              <a:t>more than 2,000 </a:t>
            </a:r>
            <a:r>
              <a:rPr lang="en-US" sz="2000" dirty="0">
                <a:solidFill>
                  <a:srgbClr val="161616"/>
                </a:solidFill>
                <a:latin typeface="Helvetica" pitchFamily="96" charset="0"/>
              </a:rPr>
              <a:t>km </a:t>
            </a:r>
            <a:r>
              <a:rPr lang="en-US" sz="2000" dirty="0" smtClean="0">
                <a:solidFill>
                  <a:srgbClr val="161616"/>
                </a:solidFill>
                <a:latin typeface="Helvetica" pitchFamily="96" charset="0"/>
              </a:rPr>
              <a:t>away…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28613" y="4503738"/>
            <a:ext cx="3005137" cy="2187575"/>
            <a:chOff x="207" y="2852"/>
            <a:chExt cx="1893" cy="1378"/>
          </a:xfrm>
        </p:grpSpPr>
        <p:sp>
          <p:nvSpPr>
            <p:cNvPr id="79879" name="Rectangle 7"/>
            <p:cNvSpPr>
              <a:spLocks noChangeArrowheads="1"/>
            </p:cNvSpPr>
            <p:nvPr/>
          </p:nvSpPr>
          <p:spPr bwMode="auto">
            <a:xfrm>
              <a:off x="207" y="2876"/>
              <a:ext cx="1893" cy="1354"/>
            </a:xfrm>
            <a:prstGeom prst="rect">
              <a:avLst/>
            </a:prstGeom>
            <a:solidFill>
              <a:srgbClr val="FFFEB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EBD"/>
                </a:solidFill>
                <a:latin typeface="Times" pitchFamily="26" charset="0"/>
              </a:endParaRPr>
            </a:p>
          </p:txBody>
        </p:sp>
        <p:sp>
          <p:nvSpPr>
            <p:cNvPr id="79880" name="Line 8"/>
            <p:cNvSpPr>
              <a:spLocks noChangeShapeType="1"/>
            </p:cNvSpPr>
            <p:nvPr/>
          </p:nvSpPr>
          <p:spPr bwMode="auto">
            <a:xfrm>
              <a:off x="417" y="3079"/>
              <a:ext cx="0" cy="11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881" name="Line 9"/>
            <p:cNvSpPr>
              <a:spLocks noChangeShapeType="1"/>
            </p:cNvSpPr>
            <p:nvPr/>
          </p:nvSpPr>
          <p:spPr bwMode="auto">
            <a:xfrm flipV="1">
              <a:off x="417" y="3178"/>
              <a:ext cx="1149" cy="5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882" name="Line 10"/>
            <p:cNvSpPr>
              <a:spLocks noChangeShapeType="1"/>
            </p:cNvSpPr>
            <p:nvPr/>
          </p:nvSpPr>
          <p:spPr bwMode="auto">
            <a:xfrm flipV="1">
              <a:off x="286" y="3145"/>
              <a:ext cx="1280" cy="4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883" name="Oval 11"/>
            <p:cNvSpPr>
              <a:spLocks noChangeArrowheads="1"/>
            </p:cNvSpPr>
            <p:nvPr/>
          </p:nvSpPr>
          <p:spPr bwMode="auto">
            <a:xfrm>
              <a:off x="844" y="3424"/>
              <a:ext cx="623" cy="624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884" name="Line 12"/>
            <p:cNvSpPr>
              <a:spLocks noChangeShapeType="1"/>
            </p:cNvSpPr>
            <p:nvPr/>
          </p:nvSpPr>
          <p:spPr bwMode="auto">
            <a:xfrm>
              <a:off x="417" y="3736"/>
              <a:ext cx="137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885" name="Rectangle 13"/>
            <p:cNvSpPr>
              <a:spLocks noChangeArrowheads="1"/>
            </p:cNvSpPr>
            <p:nvPr/>
          </p:nvSpPr>
          <p:spPr bwMode="auto">
            <a:xfrm>
              <a:off x="287" y="2852"/>
              <a:ext cx="25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Symbol" pitchFamily="26" charset="2"/>
                </a:rPr>
                <a:t>s</a:t>
              </a:r>
              <a:r>
                <a:rPr lang="en-US" sz="2000" baseline="-25000">
                  <a:latin typeface="Times" pitchFamily="26" charset="0"/>
                </a:rPr>
                <a:t>s</a:t>
              </a:r>
              <a:endParaRPr lang="en-US" sz="2000">
                <a:latin typeface="Times" pitchFamily="26" charset="0"/>
              </a:endParaRPr>
            </a:p>
          </p:txBody>
        </p:sp>
        <p:sp>
          <p:nvSpPr>
            <p:cNvPr id="79886" name="Rectangle 14"/>
            <p:cNvSpPr>
              <a:spLocks noChangeArrowheads="1"/>
            </p:cNvSpPr>
            <p:nvPr/>
          </p:nvSpPr>
          <p:spPr bwMode="auto">
            <a:xfrm>
              <a:off x="1780" y="3615"/>
              <a:ext cx="26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Symbol" pitchFamily="26" charset="2"/>
                </a:rPr>
                <a:t>s</a:t>
              </a:r>
              <a:r>
                <a:rPr lang="en-US" sz="2000" baseline="-25000">
                  <a:latin typeface="Times" pitchFamily="26" charset="0"/>
                </a:rPr>
                <a:t>n</a:t>
              </a:r>
              <a:endParaRPr lang="en-US" sz="2000">
                <a:latin typeface="Times" pitchFamily="26" charset="0"/>
              </a:endParaRPr>
            </a:p>
          </p:txBody>
        </p:sp>
        <p:sp>
          <p:nvSpPr>
            <p:cNvPr id="79887" name="Text Box 15"/>
            <p:cNvSpPr txBox="1">
              <a:spLocks noChangeArrowheads="1"/>
            </p:cNvSpPr>
            <p:nvPr/>
          </p:nvSpPr>
          <p:spPr bwMode="auto">
            <a:xfrm>
              <a:off x="672" y="3110"/>
              <a:ext cx="4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Times" pitchFamily="26" charset="0"/>
                </a:rPr>
                <a:t>intact</a:t>
              </a:r>
            </a:p>
          </p:txBody>
        </p:sp>
        <p:sp>
          <p:nvSpPr>
            <p:cNvPr id="79888" name="Text Box 16"/>
            <p:cNvSpPr txBox="1">
              <a:spLocks noChangeArrowheads="1"/>
            </p:cNvSpPr>
            <p:nvPr/>
          </p:nvSpPr>
          <p:spPr bwMode="auto">
            <a:xfrm>
              <a:off x="1373" y="3261"/>
              <a:ext cx="70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Times" pitchFamily="26" charset="0"/>
                </a:rPr>
                <a:t>frictional</a:t>
              </a:r>
            </a:p>
          </p:txBody>
        </p:sp>
        <p:sp>
          <p:nvSpPr>
            <p:cNvPr id="79891" name="AutoShape 19"/>
            <p:cNvSpPr>
              <a:spLocks noChangeArrowheads="1"/>
            </p:cNvSpPr>
            <p:nvPr/>
          </p:nvSpPr>
          <p:spPr bwMode="auto">
            <a:xfrm>
              <a:off x="1134" y="3715"/>
              <a:ext cx="43" cy="43"/>
            </a:xfrm>
            <a:prstGeom prst="octagon">
              <a:avLst>
                <a:gd name="adj" fmla="val 29287"/>
              </a:avLst>
            </a:prstGeom>
            <a:solidFill>
              <a:schemeClr val="tx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6172200" y="4806045"/>
            <a:ext cx="2820988" cy="3469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/>
              <a:t>Images courtesy of S. Marshak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1756569" y="225425"/>
            <a:ext cx="6795294" cy="3106139"/>
            <a:chOff x="1756569" y="225425"/>
            <a:chExt cx="6795294" cy="3106139"/>
          </a:xfrm>
        </p:grpSpPr>
        <p:sp>
          <p:nvSpPr>
            <p:cNvPr id="79890" name="Text Box 18"/>
            <p:cNvSpPr txBox="1">
              <a:spLocks noChangeArrowheads="1"/>
            </p:cNvSpPr>
            <p:nvPr/>
          </p:nvSpPr>
          <p:spPr bwMode="auto">
            <a:xfrm>
              <a:off x="7705725" y="225425"/>
              <a:ext cx="8461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i="1"/>
                <a:t>(Ziegler)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756569" y="381000"/>
              <a:ext cx="2720181" cy="2950564"/>
              <a:chOff x="1756569" y="381000"/>
              <a:chExt cx="2720181" cy="2950564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756569" y="381000"/>
                <a:ext cx="2720181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Midcontinent fault zones</a:t>
                </a:r>
                <a:endParaRPr lang="en-US" sz="20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756569" y="2315901"/>
                <a:ext cx="2598155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Faults are reactivated, i.e. Sandwich Fault Zone</a:t>
                </a:r>
              </a:p>
            </p:txBody>
          </p:sp>
        </p:grpSp>
      </p:grpSp>
      <p:cxnSp>
        <p:nvCxnSpPr>
          <p:cNvPr id="25" name="Straight Arrow Connector 24"/>
          <p:cNvCxnSpPr/>
          <p:nvPr/>
        </p:nvCxnSpPr>
        <p:spPr bwMode="auto">
          <a:xfrm flipH="1">
            <a:off x="2328863" y="3149997"/>
            <a:ext cx="360710" cy="1815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9874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639763" y="311150"/>
            <a:ext cx="7942262" cy="62841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539668" name="Rectangle 20"/>
          <p:cNvSpPr>
            <a:spLocks noChangeArrowheads="1"/>
          </p:cNvSpPr>
          <p:nvPr/>
        </p:nvSpPr>
        <p:spPr bwMode="auto">
          <a:xfrm>
            <a:off x="639763" y="311150"/>
            <a:ext cx="7799387" cy="168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539654" name="Group 6"/>
          <p:cNvGrpSpPr>
            <a:grpSpLocks/>
          </p:cNvGrpSpPr>
          <p:nvPr/>
        </p:nvGrpSpPr>
        <p:grpSpPr bwMode="auto">
          <a:xfrm>
            <a:off x="649288" y="452438"/>
            <a:ext cx="3771900" cy="6008687"/>
            <a:chOff x="486" y="291"/>
            <a:chExt cx="2376" cy="3785"/>
          </a:xfrm>
        </p:grpSpPr>
        <p:pic>
          <p:nvPicPr>
            <p:cNvPr id="539652" name="Picture 4" descr="timesc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" y="291"/>
              <a:ext cx="2376" cy="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9653" name="Rectangle 5"/>
            <p:cNvSpPr>
              <a:spLocks noChangeArrowheads="1"/>
            </p:cNvSpPr>
            <p:nvPr/>
          </p:nvSpPr>
          <p:spPr bwMode="auto">
            <a:xfrm>
              <a:off x="2045" y="373"/>
              <a:ext cx="758" cy="1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39662" name="Rectangle 14"/>
          <p:cNvSpPr>
            <a:spLocks noChangeArrowheads="1"/>
          </p:cNvSpPr>
          <p:nvPr/>
        </p:nvSpPr>
        <p:spPr bwMode="auto">
          <a:xfrm>
            <a:off x="4176713" y="441325"/>
            <a:ext cx="4252912" cy="6021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87210" y="4930775"/>
            <a:ext cx="1681665" cy="366713"/>
            <a:chOff x="3287210" y="4930775"/>
            <a:chExt cx="1681665" cy="366713"/>
          </a:xfrm>
        </p:grpSpPr>
        <p:sp>
          <p:nvSpPr>
            <p:cNvPr id="539660" name="Rectangle 12"/>
            <p:cNvSpPr>
              <a:spLocks noChangeArrowheads="1"/>
            </p:cNvSpPr>
            <p:nvPr/>
          </p:nvSpPr>
          <p:spPr bwMode="auto">
            <a:xfrm>
              <a:off x="3404689" y="5016500"/>
              <a:ext cx="125911" cy="206375"/>
            </a:xfrm>
            <a:prstGeom prst="rect">
              <a:avLst/>
            </a:prstGeom>
            <a:solidFill>
              <a:srgbClr val="F6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39661" name="Text Box 13"/>
            <p:cNvSpPr txBox="1">
              <a:spLocks noChangeArrowheads="1"/>
            </p:cNvSpPr>
            <p:nvPr/>
          </p:nvSpPr>
          <p:spPr bwMode="auto">
            <a:xfrm>
              <a:off x="3287210" y="4930775"/>
              <a:ext cx="1681665" cy="36671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Taconic !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436938" y="4103688"/>
            <a:ext cx="1557337" cy="377825"/>
            <a:chOff x="3436938" y="4103688"/>
            <a:chExt cx="1557337" cy="377825"/>
          </a:xfrm>
        </p:grpSpPr>
        <p:sp>
          <p:nvSpPr>
            <p:cNvPr id="539659" name="Rectangle 11"/>
            <p:cNvSpPr>
              <a:spLocks noChangeArrowheads="1"/>
            </p:cNvSpPr>
            <p:nvPr/>
          </p:nvSpPr>
          <p:spPr bwMode="auto">
            <a:xfrm>
              <a:off x="3436938" y="4103688"/>
              <a:ext cx="103187" cy="338137"/>
            </a:xfrm>
            <a:prstGeom prst="rect">
              <a:avLst/>
            </a:prstGeom>
            <a:solidFill>
              <a:srgbClr val="F6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39663" name="Text Box 15"/>
            <p:cNvSpPr txBox="1">
              <a:spLocks noChangeArrowheads="1"/>
            </p:cNvSpPr>
            <p:nvPr/>
          </p:nvSpPr>
          <p:spPr bwMode="auto">
            <a:xfrm>
              <a:off x="3717925" y="4114800"/>
              <a:ext cx="12763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Acadian ?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36938" y="3378200"/>
            <a:ext cx="1963737" cy="395288"/>
            <a:chOff x="3436938" y="3378200"/>
            <a:chExt cx="1963737" cy="395288"/>
          </a:xfrm>
        </p:grpSpPr>
        <p:sp>
          <p:nvSpPr>
            <p:cNvPr id="539658" name="Rectangle 10"/>
            <p:cNvSpPr>
              <a:spLocks noChangeArrowheads="1"/>
            </p:cNvSpPr>
            <p:nvPr/>
          </p:nvSpPr>
          <p:spPr bwMode="auto">
            <a:xfrm>
              <a:off x="3436938" y="3378200"/>
              <a:ext cx="103187" cy="395288"/>
            </a:xfrm>
            <a:prstGeom prst="rect">
              <a:avLst/>
            </a:prstGeom>
            <a:solidFill>
              <a:srgbClr val="F6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39664" name="Text Box 16"/>
            <p:cNvSpPr txBox="1">
              <a:spLocks noChangeArrowheads="1"/>
            </p:cNvSpPr>
            <p:nvPr/>
          </p:nvSpPr>
          <p:spPr bwMode="auto">
            <a:xfrm>
              <a:off x="3717925" y="3403600"/>
              <a:ext cx="16827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 smtClean="0">
                  <a:solidFill>
                    <a:srgbClr val="000000"/>
                  </a:solidFill>
                </a:rPr>
                <a:t>Alleghanian</a:t>
              </a:r>
              <a:r>
                <a:rPr lang="en-US" b="1" dirty="0" smtClean="0">
                  <a:solidFill>
                    <a:srgbClr val="000000"/>
                  </a:solidFill>
                </a:rPr>
                <a:t> ?</a:t>
              </a:r>
            </a:p>
          </p:txBody>
        </p:sp>
      </p:grpSp>
      <p:sp>
        <p:nvSpPr>
          <p:cNvPr id="539665" name="Freeform 17"/>
          <p:cNvSpPr>
            <a:spLocks/>
          </p:cNvSpPr>
          <p:nvPr/>
        </p:nvSpPr>
        <p:spPr bwMode="auto">
          <a:xfrm>
            <a:off x="1852613" y="6170613"/>
            <a:ext cx="1073150" cy="292100"/>
          </a:xfrm>
          <a:custGeom>
            <a:avLst/>
            <a:gdLst>
              <a:gd name="T0" fmla="*/ 0 w 676"/>
              <a:gd name="T1" fmla="*/ 184 h 184"/>
              <a:gd name="T2" fmla="*/ 676 w 676"/>
              <a:gd name="T3" fmla="*/ 184 h 184"/>
              <a:gd name="T4" fmla="*/ 510 w 676"/>
              <a:gd name="T5" fmla="*/ 30 h 184"/>
              <a:gd name="T6" fmla="*/ 344 w 676"/>
              <a:gd name="T7" fmla="*/ 60 h 184"/>
              <a:gd name="T8" fmla="*/ 214 w 676"/>
              <a:gd name="T9" fmla="*/ 54 h 184"/>
              <a:gd name="T10" fmla="*/ 113 w 676"/>
              <a:gd name="T11" fmla="*/ 0 h 184"/>
              <a:gd name="T12" fmla="*/ 54 w 676"/>
              <a:gd name="T13" fmla="*/ 48 h 184"/>
              <a:gd name="T14" fmla="*/ 0 w 676"/>
              <a:gd name="T15" fmla="*/ 18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76" h="184">
                <a:moveTo>
                  <a:pt x="0" y="184"/>
                </a:moveTo>
                <a:lnTo>
                  <a:pt x="676" y="184"/>
                </a:lnTo>
                <a:lnTo>
                  <a:pt x="510" y="30"/>
                </a:lnTo>
                <a:cubicBezTo>
                  <a:pt x="352" y="60"/>
                  <a:pt x="408" y="60"/>
                  <a:pt x="344" y="60"/>
                </a:cubicBezTo>
                <a:lnTo>
                  <a:pt x="214" y="54"/>
                </a:lnTo>
                <a:lnTo>
                  <a:pt x="113" y="0"/>
                </a:lnTo>
                <a:lnTo>
                  <a:pt x="54" y="48"/>
                </a:lnTo>
                <a:lnTo>
                  <a:pt x="0" y="1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4010025" y="1377950"/>
            <a:ext cx="4232275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F217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We can add another tectonic event to the geologic timescale in the United States Midcontinent.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090123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4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86" name="Text Box 26"/>
          <p:cNvSpPr txBox="1">
            <a:spLocks noChangeArrowheads="1"/>
          </p:cNvSpPr>
          <p:nvPr/>
        </p:nvSpPr>
        <p:spPr bwMode="auto">
          <a:xfrm>
            <a:off x="5864479" y="2998456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latin typeface="Helvetica" pitchFamily="96" charset="0"/>
              </a:rPr>
              <a:t>Fold-thrust belt</a:t>
            </a:r>
          </a:p>
        </p:txBody>
      </p:sp>
      <p:sp>
        <p:nvSpPr>
          <p:cNvPr id="476188" name="Text Box 28"/>
          <p:cNvSpPr txBox="1">
            <a:spLocks noChangeArrowheads="1"/>
          </p:cNvSpPr>
          <p:nvPr/>
        </p:nvSpPr>
        <p:spPr bwMode="auto">
          <a:xfrm>
            <a:off x="1175360" y="3055929"/>
            <a:ext cx="41048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Helvetica" pitchFamily="96" charset="0"/>
              </a:rPr>
              <a:t>Midcontinent fault-and-fold </a:t>
            </a:r>
            <a:r>
              <a:rPr lang="en-US" sz="1800" dirty="0" smtClean="0">
                <a:latin typeface="Helvetica" pitchFamily="96" charset="0"/>
              </a:rPr>
              <a:t>zones</a:t>
            </a:r>
            <a:endParaRPr lang="en-US" sz="1800" dirty="0">
              <a:latin typeface="Helvetica" pitchFamily="96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 flipH="1">
            <a:off x="609600" y="3936999"/>
            <a:ext cx="7363690" cy="1822450"/>
            <a:chOff x="527050" y="3702050"/>
            <a:chExt cx="8201025" cy="1822450"/>
          </a:xfrm>
          <a:effectLst>
            <a:reflection stA="0" endPos="65000" dist="50800" dir="5400000" sy="-100000" algn="bl" rotWithShape="0"/>
          </a:effectLst>
        </p:grpSpPr>
        <p:sp>
          <p:nvSpPr>
            <p:cNvPr id="476162" name="Rectangle 2"/>
            <p:cNvSpPr>
              <a:spLocks noChangeArrowheads="1"/>
            </p:cNvSpPr>
            <p:nvPr/>
          </p:nvSpPr>
          <p:spPr bwMode="auto">
            <a:xfrm>
              <a:off x="533400" y="4110038"/>
              <a:ext cx="8108950" cy="1414462"/>
            </a:xfrm>
            <a:prstGeom prst="rect">
              <a:avLst/>
            </a:prstGeom>
            <a:solidFill>
              <a:srgbClr val="CCA6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63" name="Freeform 3"/>
            <p:cNvSpPr>
              <a:spLocks/>
            </p:cNvSpPr>
            <p:nvPr/>
          </p:nvSpPr>
          <p:spPr bwMode="auto">
            <a:xfrm>
              <a:off x="5051425" y="4016375"/>
              <a:ext cx="1279525" cy="180975"/>
            </a:xfrm>
            <a:custGeom>
              <a:avLst/>
              <a:gdLst>
                <a:gd name="T0" fmla="*/ 46 w 806"/>
                <a:gd name="T1" fmla="*/ 0 h 162"/>
                <a:gd name="T2" fmla="*/ 302 w 806"/>
                <a:gd name="T3" fmla="*/ 12 h 162"/>
                <a:gd name="T4" fmla="*/ 556 w 806"/>
                <a:gd name="T5" fmla="*/ 26 h 162"/>
                <a:gd name="T6" fmla="*/ 806 w 806"/>
                <a:gd name="T7" fmla="*/ 46 h 162"/>
                <a:gd name="T8" fmla="*/ 802 w 806"/>
                <a:gd name="T9" fmla="*/ 86 h 162"/>
                <a:gd name="T10" fmla="*/ 392 w 806"/>
                <a:gd name="T11" fmla="*/ 84 h 162"/>
                <a:gd name="T12" fmla="*/ 100 w 806"/>
                <a:gd name="T13" fmla="*/ 162 h 162"/>
                <a:gd name="T14" fmla="*/ 0 w 806"/>
                <a:gd name="T15" fmla="*/ 132 h 162"/>
                <a:gd name="T16" fmla="*/ 14 w 806"/>
                <a:gd name="T17" fmla="*/ 30 h 162"/>
                <a:gd name="T18" fmla="*/ 46 w 806"/>
                <a:gd name="T1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6" h="162">
                  <a:moveTo>
                    <a:pt x="46" y="0"/>
                  </a:moveTo>
                  <a:lnTo>
                    <a:pt x="302" y="12"/>
                  </a:lnTo>
                  <a:lnTo>
                    <a:pt x="556" y="26"/>
                  </a:lnTo>
                  <a:lnTo>
                    <a:pt x="806" y="46"/>
                  </a:lnTo>
                  <a:lnTo>
                    <a:pt x="802" y="86"/>
                  </a:lnTo>
                  <a:lnTo>
                    <a:pt x="392" y="84"/>
                  </a:lnTo>
                  <a:cubicBezTo>
                    <a:pt x="105" y="162"/>
                    <a:pt x="206" y="162"/>
                    <a:pt x="100" y="162"/>
                  </a:cubicBezTo>
                  <a:lnTo>
                    <a:pt x="0" y="132"/>
                  </a:lnTo>
                  <a:lnTo>
                    <a:pt x="14" y="3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3DE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64" name="Rectangle 4"/>
            <p:cNvSpPr>
              <a:spLocks noChangeArrowheads="1"/>
            </p:cNvSpPr>
            <p:nvPr/>
          </p:nvSpPr>
          <p:spPr bwMode="auto">
            <a:xfrm>
              <a:off x="3076575" y="4000500"/>
              <a:ext cx="917575" cy="85725"/>
            </a:xfrm>
            <a:prstGeom prst="rect">
              <a:avLst/>
            </a:prstGeom>
            <a:solidFill>
              <a:srgbClr val="E3DE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65" name="Freeform 5"/>
            <p:cNvSpPr>
              <a:spLocks/>
            </p:cNvSpPr>
            <p:nvPr/>
          </p:nvSpPr>
          <p:spPr bwMode="auto">
            <a:xfrm>
              <a:off x="4111625" y="3892550"/>
              <a:ext cx="949325" cy="146050"/>
            </a:xfrm>
            <a:custGeom>
              <a:avLst/>
              <a:gdLst>
                <a:gd name="T0" fmla="*/ 82 w 598"/>
                <a:gd name="T1" fmla="*/ 20 h 92"/>
                <a:gd name="T2" fmla="*/ 299 w 598"/>
                <a:gd name="T3" fmla="*/ 10 h 92"/>
                <a:gd name="T4" fmla="*/ 394 w 598"/>
                <a:gd name="T5" fmla="*/ 0 h 92"/>
                <a:gd name="T6" fmla="*/ 508 w 598"/>
                <a:gd name="T7" fmla="*/ 0 h 92"/>
                <a:gd name="T8" fmla="*/ 574 w 598"/>
                <a:gd name="T9" fmla="*/ 0 h 92"/>
                <a:gd name="T10" fmla="*/ 582 w 598"/>
                <a:gd name="T11" fmla="*/ 22 h 92"/>
                <a:gd name="T12" fmla="*/ 598 w 598"/>
                <a:gd name="T13" fmla="*/ 48 h 92"/>
                <a:gd name="T14" fmla="*/ 571 w 598"/>
                <a:gd name="T15" fmla="*/ 85 h 92"/>
                <a:gd name="T16" fmla="*/ 259 w 598"/>
                <a:gd name="T17" fmla="*/ 92 h 92"/>
                <a:gd name="T18" fmla="*/ 18 w 598"/>
                <a:gd name="T19" fmla="*/ 75 h 92"/>
                <a:gd name="T20" fmla="*/ 0 w 598"/>
                <a:gd name="T21" fmla="*/ 27 h 92"/>
                <a:gd name="T22" fmla="*/ 101 w 598"/>
                <a:gd name="T23" fmla="*/ 1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8" h="92">
                  <a:moveTo>
                    <a:pt x="82" y="20"/>
                  </a:moveTo>
                  <a:lnTo>
                    <a:pt x="299" y="10"/>
                  </a:lnTo>
                  <a:lnTo>
                    <a:pt x="394" y="0"/>
                  </a:lnTo>
                  <a:lnTo>
                    <a:pt x="508" y="0"/>
                  </a:lnTo>
                  <a:lnTo>
                    <a:pt x="574" y="0"/>
                  </a:lnTo>
                  <a:lnTo>
                    <a:pt x="582" y="22"/>
                  </a:lnTo>
                  <a:lnTo>
                    <a:pt x="598" y="48"/>
                  </a:lnTo>
                  <a:lnTo>
                    <a:pt x="571" y="85"/>
                  </a:lnTo>
                  <a:lnTo>
                    <a:pt x="259" y="92"/>
                  </a:lnTo>
                  <a:lnTo>
                    <a:pt x="18" y="75"/>
                  </a:lnTo>
                  <a:lnTo>
                    <a:pt x="0" y="27"/>
                  </a:lnTo>
                  <a:lnTo>
                    <a:pt x="101" y="19"/>
                  </a:lnTo>
                </a:path>
              </a:pathLst>
            </a:custGeom>
            <a:solidFill>
              <a:srgbClr val="CCA6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66" name="Rectangle 6"/>
            <p:cNvSpPr>
              <a:spLocks noChangeArrowheads="1"/>
            </p:cNvSpPr>
            <p:nvPr/>
          </p:nvSpPr>
          <p:spPr bwMode="auto">
            <a:xfrm>
              <a:off x="3983038" y="3997325"/>
              <a:ext cx="1054100" cy="227013"/>
            </a:xfrm>
            <a:prstGeom prst="rect">
              <a:avLst/>
            </a:prstGeom>
            <a:solidFill>
              <a:srgbClr val="CCA6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67" name="Freeform 7"/>
            <p:cNvSpPr>
              <a:spLocks/>
            </p:cNvSpPr>
            <p:nvPr/>
          </p:nvSpPr>
          <p:spPr bwMode="auto">
            <a:xfrm>
              <a:off x="546100" y="3705225"/>
              <a:ext cx="2733675" cy="701675"/>
            </a:xfrm>
            <a:custGeom>
              <a:avLst/>
              <a:gdLst>
                <a:gd name="T0" fmla="*/ 80 w 1722"/>
                <a:gd name="T1" fmla="*/ 0 h 442"/>
                <a:gd name="T2" fmla="*/ 190 w 1722"/>
                <a:gd name="T3" fmla="*/ 8 h 442"/>
                <a:gd name="T4" fmla="*/ 182 w 1722"/>
                <a:gd name="T5" fmla="*/ 30 h 442"/>
                <a:gd name="T6" fmla="*/ 260 w 1722"/>
                <a:gd name="T7" fmla="*/ 26 h 442"/>
                <a:gd name="T8" fmla="*/ 316 w 1722"/>
                <a:gd name="T9" fmla="*/ 28 h 442"/>
                <a:gd name="T10" fmla="*/ 370 w 1722"/>
                <a:gd name="T11" fmla="*/ 32 h 442"/>
                <a:gd name="T12" fmla="*/ 462 w 1722"/>
                <a:gd name="T13" fmla="*/ 43 h 442"/>
                <a:gd name="T14" fmla="*/ 618 w 1722"/>
                <a:gd name="T15" fmla="*/ 53 h 442"/>
                <a:gd name="T16" fmla="*/ 704 w 1722"/>
                <a:gd name="T17" fmla="*/ 68 h 442"/>
                <a:gd name="T18" fmla="*/ 656 w 1722"/>
                <a:gd name="T19" fmla="*/ 86 h 442"/>
                <a:gd name="T20" fmla="*/ 828 w 1722"/>
                <a:gd name="T21" fmla="*/ 74 h 442"/>
                <a:gd name="T22" fmla="*/ 946 w 1722"/>
                <a:gd name="T23" fmla="*/ 80 h 442"/>
                <a:gd name="T24" fmla="*/ 1044 w 1722"/>
                <a:gd name="T25" fmla="*/ 94 h 442"/>
                <a:gd name="T26" fmla="*/ 1122 w 1722"/>
                <a:gd name="T27" fmla="*/ 108 h 442"/>
                <a:gd name="T28" fmla="*/ 1144 w 1722"/>
                <a:gd name="T29" fmla="*/ 118 h 442"/>
                <a:gd name="T30" fmla="*/ 1176 w 1722"/>
                <a:gd name="T31" fmla="*/ 138 h 442"/>
                <a:gd name="T32" fmla="*/ 1252 w 1722"/>
                <a:gd name="T33" fmla="*/ 160 h 442"/>
                <a:gd name="T34" fmla="*/ 1370 w 1722"/>
                <a:gd name="T35" fmla="*/ 154 h 442"/>
                <a:gd name="T36" fmla="*/ 1476 w 1722"/>
                <a:gd name="T37" fmla="*/ 162 h 442"/>
                <a:gd name="T38" fmla="*/ 1598 w 1722"/>
                <a:gd name="T39" fmla="*/ 166 h 442"/>
                <a:gd name="T40" fmla="*/ 1722 w 1722"/>
                <a:gd name="T41" fmla="*/ 184 h 442"/>
                <a:gd name="T42" fmla="*/ 1648 w 1722"/>
                <a:gd name="T43" fmla="*/ 260 h 442"/>
                <a:gd name="T44" fmla="*/ 1520 w 1722"/>
                <a:gd name="T45" fmla="*/ 312 h 442"/>
                <a:gd name="T46" fmla="*/ 1448 w 1722"/>
                <a:gd name="T47" fmla="*/ 321 h 442"/>
                <a:gd name="T48" fmla="*/ 1100 w 1722"/>
                <a:gd name="T49" fmla="*/ 336 h 442"/>
                <a:gd name="T50" fmla="*/ 764 w 1722"/>
                <a:gd name="T51" fmla="*/ 351 h 442"/>
                <a:gd name="T52" fmla="*/ 336 w 1722"/>
                <a:gd name="T53" fmla="*/ 407 h 442"/>
                <a:gd name="T54" fmla="*/ 64 w 1722"/>
                <a:gd name="T55" fmla="*/ 430 h 442"/>
                <a:gd name="T56" fmla="*/ 0 w 1722"/>
                <a:gd name="T57" fmla="*/ 442 h 442"/>
                <a:gd name="T58" fmla="*/ 0 w 1722"/>
                <a:gd name="T59" fmla="*/ 289 h 442"/>
                <a:gd name="T60" fmla="*/ 0 w 1722"/>
                <a:gd name="T61" fmla="*/ 47 h 442"/>
                <a:gd name="T62" fmla="*/ 0 w 1722"/>
                <a:gd name="T63" fmla="*/ 0 h 442"/>
                <a:gd name="T64" fmla="*/ 80 w 1722"/>
                <a:gd name="T6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22" h="442">
                  <a:moveTo>
                    <a:pt x="80" y="0"/>
                  </a:moveTo>
                  <a:lnTo>
                    <a:pt x="190" y="8"/>
                  </a:lnTo>
                  <a:lnTo>
                    <a:pt x="182" y="30"/>
                  </a:lnTo>
                  <a:cubicBezTo>
                    <a:pt x="183" y="37"/>
                    <a:pt x="234" y="24"/>
                    <a:pt x="260" y="26"/>
                  </a:cubicBezTo>
                  <a:lnTo>
                    <a:pt x="316" y="28"/>
                  </a:lnTo>
                  <a:lnTo>
                    <a:pt x="370" y="32"/>
                  </a:lnTo>
                  <a:lnTo>
                    <a:pt x="462" y="43"/>
                  </a:lnTo>
                  <a:lnTo>
                    <a:pt x="618" y="53"/>
                  </a:lnTo>
                  <a:lnTo>
                    <a:pt x="704" y="68"/>
                  </a:lnTo>
                  <a:lnTo>
                    <a:pt x="656" y="86"/>
                  </a:lnTo>
                  <a:cubicBezTo>
                    <a:pt x="686" y="86"/>
                    <a:pt x="776" y="73"/>
                    <a:pt x="828" y="74"/>
                  </a:cubicBezTo>
                  <a:lnTo>
                    <a:pt x="946" y="80"/>
                  </a:lnTo>
                  <a:cubicBezTo>
                    <a:pt x="977" y="84"/>
                    <a:pt x="1015" y="89"/>
                    <a:pt x="1044" y="94"/>
                  </a:cubicBezTo>
                  <a:cubicBezTo>
                    <a:pt x="1073" y="99"/>
                    <a:pt x="1105" y="104"/>
                    <a:pt x="1122" y="108"/>
                  </a:cubicBezTo>
                  <a:lnTo>
                    <a:pt x="1144" y="118"/>
                  </a:lnTo>
                  <a:lnTo>
                    <a:pt x="1176" y="138"/>
                  </a:lnTo>
                  <a:lnTo>
                    <a:pt x="1252" y="160"/>
                  </a:lnTo>
                  <a:cubicBezTo>
                    <a:pt x="1294" y="161"/>
                    <a:pt x="1333" y="154"/>
                    <a:pt x="1370" y="154"/>
                  </a:cubicBezTo>
                  <a:cubicBezTo>
                    <a:pt x="1407" y="154"/>
                    <a:pt x="1438" y="160"/>
                    <a:pt x="1476" y="162"/>
                  </a:cubicBezTo>
                  <a:lnTo>
                    <a:pt x="1598" y="166"/>
                  </a:lnTo>
                  <a:lnTo>
                    <a:pt x="1722" y="184"/>
                  </a:lnTo>
                  <a:lnTo>
                    <a:pt x="1648" y="260"/>
                  </a:lnTo>
                  <a:lnTo>
                    <a:pt x="1520" y="312"/>
                  </a:lnTo>
                  <a:cubicBezTo>
                    <a:pt x="1450" y="321"/>
                    <a:pt x="1475" y="321"/>
                    <a:pt x="1448" y="321"/>
                  </a:cubicBezTo>
                  <a:lnTo>
                    <a:pt x="1100" y="336"/>
                  </a:lnTo>
                  <a:lnTo>
                    <a:pt x="764" y="351"/>
                  </a:lnTo>
                  <a:lnTo>
                    <a:pt x="336" y="407"/>
                  </a:lnTo>
                  <a:lnTo>
                    <a:pt x="64" y="430"/>
                  </a:lnTo>
                  <a:lnTo>
                    <a:pt x="0" y="442"/>
                  </a:lnTo>
                  <a:lnTo>
                    <a:pt x="0" y="289"/>
                  </a:lnTo>
                  <a:lnTo>
                    <a:pt x="0" y="47"/>
                  </a:lnTo>
                  <a:lnTo>
                    <a:pt x="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69" name="Freeform 9"/>
            <p:cNvSpPr>
              <a:spLocks/>
            </p:cNvSpPr>
            <p:nvPr/>
          </p:nvSpPr>
          <p:spPr bwMode="auto">
            <a:xfrm>
              <a:off x="993775" y="3892550"/>
              <a:ext cx="1343025" cy="450850"/>
            </a:xfrm>
            <a:custGeom>
              <a:avLst/>
              <a:gdLst>
                <a:gd name="T0" fmla="*/ 0 w 870"/>
                <a:gd name="T1" fmla="*/ 360 h 360"/>
                <a:gd name="T2" fmla="*/ 324 w 870"/>
                <a:gd name="T3" fmla="*/ 328 h 360"/>
                <a:gd name="T4" fmla="*/ 554 w 870"/>
                <a:gd name="T5" fmla="*/ 284 h 360"/>
                <a:gd name="T6" fmla="*/ 694 w 870"/>
                <a:gd name="T7" fmla="*/ 216 h 360"/>
                <a:gd name="T8" fmla="*/ 826 w 870"/>
                <a:gd name="T9" fmla="*/ 100 h 360"/>
                <a:gd name="T10" fmla="*/ 870 w 870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0" h="360">
                  <a:moveTo>
                    <a:pt x="0" y="360"/>
                  </a:moveTo>
                  <a:cubicBezTo>
                    <a:pt x="54" y="355"/>
                    <a:pt x="232" y="341"/>
                    <a:pt x="324" y="328"/>
                  </a:cubicBezTo>
                  <a:cubicBezTo>
                    <a:pt x="416" y="315"/>
                    <a:pt x="492" y="303"/>
                    <a:pt x="554" y="284"/>
                  </a:cubicBezTo>
                  <a:cubicBezTo>
                    <a:pt x="616" y="265"/>
                    <a:pt x="649" y="247"/>
                    <a:pt x="694" y="216"/>
                  </a:cubicBezTo>
                  <a:cubicBezTo>
                    <a:pt x="739" y="185"/>
                    <a:pt x="797" y="136"/>
                    <a:pt x="826" y="100"/>
                  </a:cubicBezTo>
                  <a:cubicBezTo>
                    <a:pt x="855" y="64"/>
                    <a:pt x="862" y="32"/>
                    <a:pt x="870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70" name="Freeform 10"/>
            <p:cNvSpPr>
              <a:spLocks/>
            </p:cNvSpPr>
            <p:nvPr/>
          </p:nvSpPr>
          <p:spPr bwMode="auto">
            <a:xfrm>
              <a:off x="1549400" y="4229100"/>
              <a:ext cx="739775" cy="222250"/>
            </a:xfrm>
            <a:custGeom>
              <a:avLst/>
              <a:gdLst>
                <a:gd name="T0" fmla="*/ 46 w 466"/>
                <a:gd name="T1" fmla="*/ 44 h 140"/>
                <a:gd name="T2" fmla="*/ 196 w 466"/>
                <a:gd name="T3" fmla="*/ 72 h 140"/>
                <a:gd name="T4" fmla="*/ 334 w 466"/>
                <a:gd name="T5" fmla="*/ 110 h 140"/>
                <a:gd name="T6" fmla="*/ 430 w 466"/>
                <a:gd name="T7" fmla="*/ 140 h 140"/>
                <a:gd name="T8" fmla="*/ 458 w 466"/>
                <a:gd name="T9" fmla="*/ 40 h 140"/>
                <a:gd name="T10" fmla="*/ 466 w 466"/>
                <a:gd name="T11" fmla="*/ 0 h 140"/>
                <a:gd name="T12" fmla="*/ 314 w 466"/>
                <a:gd name="T13" fmla="*/ 16 h 140"/>
                <a:gd name="T14" fmla="*/ 74 w 466"/>
                <a:gd name="T15" fmla="*/ 24 h 140"/>
                <a:gd name="T16" fmla="*/ 0 w 466"/>
                <a:gd name="T17" fmla="*/ 3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6" h="140">
                  <a:moveTo>
                    <a:pt x="46" y="44"/>
                  </a:moveTo>
                  <a:lnTo>
                    <a:pt x="196" y="72"/>
                  </a:lnTo>
                  <a:lnTo>
                    <a:pt x="334" y="110"/>
                  </a:lnTo>
                  <a:lnTo>
                    <a:pt x="430" y="140"/>
                  </a:lnTo>
                  <a:lnTo>
                    <a:pt x="458" y="40"/>
                  </a:lnTo>
                  <a:lnTo>
                    <a:pt x="466" y="0"/>
                  </a:lnTo>
                  <a:lnTo>
                    <a:pt x="314" y="16"/>
                  </a:lnTo>
                  <a:lnTo>
                    <a:pt x="74" y="24"/>
                  </a:lnTo>
                  <a:lnTo>
                    <a:pt x="0" y="34"/>
                  </a:lnTo>
                </a:path>
              </a:pathLst>
            </a:custGeom>
            <a:solidFill>
              <a:srgbClr val="E34E2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71" name="Freeform 11"/>
            <p:cNvSpPr>
              <a:spLocks/>
            </p:cNvSpPr>
            <p:nvPr/>
          </p:nvSpPr>
          <p:spPr bwMode="auto">
            <a:xfrm>
              <a:off x="546100" y="3886200"/>
              <a:ext cx="660400" cy="895350"/>
            </a:xfrm>
            <a:custGeom>
              <a:avLst/>
              <a:gdLst>
                <a:gd name="T0" fmla="*/ 0 w 416"/>
                <a:gd name="T1" fmla="*/ 35 h 564"/>
                <a:gd name="T2" fmla="*/ 164 w 416"/>
                <a:gd name="T3" fmla="*/ 0 h 564"/>
                <a:gd name="T4" fmla="*/ 344 w 416"/>
                <a:gd name="T5" fmla="*/ 39 h 564"/>
                <a:gd name="T6" fmla="*/ 416 w 416"/>
                <a:gd name="T7" fmla="*/ 96 h 564"/>
                <a:gd name="T8" fmla="*/ 368 w 416"/>
                <a:gd name="T9" fmla="*/ 135 h 564"/>
                <a:gd name="T10" fmla="*/ 300 w 416"/>
                <a:gd name="T11" fmla="*/ 234 h 564"/>
                <a:gd name="T12" fmla="*/ 260 w 416"/>
                <a:gd name="T13" fmla="*/ 337 h 564"/>
                <a:gd name="T14" fmla="*/ 188 w 416"/>
                <a:gd name="T15" fmla="*/ 428 h 564"/>
                <a:gd name="T16" fmla="*/ 86 w 416"/>
                <a:gd name="T17" fmla="*/ 514 h 564"/>
                <a:gd name="T18" fmla="*/ 0 w 416"/>
                <a:gd name="T19" fmla="*/ 564 h 564"/>
                <a:gd name="T20" fmla="*/ 0 w 416"/>
                <a:gd name="T21" fmla="*/ 532 h 564"/>
                <a:gd name="T22" fmla="*/ 0 w 416"/>
                <a:gd name="T23" fmla="*/ 376 h 564"/>
                <a:gd name="T24" fmla="*/ 0 w 416"/>
                <a:gd name="T25" fmla="*/ 114 h 564"/>
                <a:gd name="T26" fmla="*/ 0 w 416"/>
                <a:gd name="T27" fmla="*/ 3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6" h="564">
                  <a:moveTo>
                    <a:pt x="0" y="35"/>
                  </a:moveTo>
                  <a:lnTo>
                    <a:pt x="164" y="0"/>
                  </a:lnTo>
                  <a:lnTo>
                    <a:pt x="344" y="39"/>
                  </a:lnTo>
                  <a:lnTo>
                    <a:pt x="416" y="96"/>
                  </a:lnTo>
                  <a:lnTo>
                    <a:pt x="368" y="135"/>
                  </a:lnTo>
                  <a:lnTo>
                    <a:pt x="300" y="234"/>
                  </a:lnTo>
                  <a:lnTo>
                    <a:pt x="260" y="337"/>
                  </a:lnTo>
                  <a:lnTo>
                    <a:pt x="188" y="428"/>
                  </a:lnTo>
                  <a:lnTo>
                    <a:pt x="86" y="514"/>
                  </a:lnTo>
                  <a:lnTo>
                    <a:pt x="0" y="564"/>
                  </a:lnTo>
                  <a:lnTo>
                    <a:pt x="0" y="532"/>
                  </a:lnTo>
                  <a:lnTo>
                    <a:pt x="0" y="376"/>
                  </a:lnTo>
                  <a:lnTo>
                    <a:pt x="0" y="11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CCA6BA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72" name="Freeform 12"/>
            <p:cNvSpPr>
              <a:spLocks/>
            </p:cNvSpPr>
            <p:nvPr/>
          </p:nvSpPr>
          <p:spPr bwMode="auto">
            <a:xfrm>
              <a:off x="542925" y="3873500"/>
              <a:ext cx="669925" cy="133350"/>
            </a:xfrm>
            <a:custGeom>
              <a:avLst/>
              <a:gdLst>
                <a:gd name="T0" fmla="*/ 0 w 422"/>
                <a:gd name="T1" fmla="*/ 46 h 84"/>
                <a:gd name="T2" fmla="*/ 168 w 422"/>
                <a:gd name="T3" fmla="*/ 2 h 84"/>
                <a:gd name="T4" fmla="*/ 312 w 422"/>
                <a:gd name="T5" fmla="*/ 34 h 84"/>
                <a:gd name="T6" fmla="*/ 422 w 422"/>
                <a:gd name="T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2" h="84">
                  <a:moveTo>
                    <a:pt x="0" y="46"/>
                  </a:moveTo>
                  <a:cubicBezTo>
                    <a:pt x="58" y="25"/>
                    <a:pt x="116" y="4"/>
                    <a:pt x="168" y="2"/>
                  </a:cubicBezTo>
                  <a:cubicBezTo>
                    <a:pt x="220" y="0"/>
                    <a:pt x="270" y="20"/>
                    <a:pt x="312" y="34"/>
                  </a:cubicBezTo>
                  <a:cubicBezTo>
                    <a:pt x="354" y="48"/>
                    <a:pt x="399" y="74"/>
                    <a:pt x="422" y="84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73" name="Freeform 13"/>
            <p:cNvSpPr>
              <a:spLocks/>
            </p:cNvSpPr>
            <p:nvPr/>
          </p:nvSpPr>
          <p:spPr bwMode="auto">
            <a:xfrm>
              <a:off x="549275" y="3708400"/>
              <a:ext cx="307975" cy="234950"/>
            </a:xfrm>
            <a:custGeom>
              <a:avLst/>
              <a:gdLst>
                <a:gd name="T0" fmla="*/ 0 w 194"/>
                <a:gd name="T1" fmla="*/ 148 h 148"/>
                <a:gd name="T2" fmla="*/ 96 w 194"/>
                <a:gd name="T3" fmla="*/ 112 h 148"/>
                <a:gd name="T4" fmla="*/ 138 w 194"/>
                <a:gd name="T5" fmla="*/ 86 h 148"/>
                <a:gd name="T6" fmla="*/ 180 w 194"/>
                <a:gd name="T7" fmla="*/ 44 h 148"/>
                <a:gd name="T8" fmla="*/ 194 w 19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148">
                  <a:moveTo>
                    <a:pt x="0" y="148"/>
                  </a:moveTo>
                  <a:cubicBezTo>
                    <a:pt x="33" y="138"/>
                    <a:pt x="73" y="122"/>
                    <a:pt x="96" y="112"/>
                  </a:cubicBezTo>
                  <a:cubicBezTo>
                    <a:pt x="119" y="102"/>
                    <a:pt x="124" y="97"/>
                    <a:pt x="138" y="86"/>
                  </a:cubicBezTo>
                  <a:cubicBezTo>
                    <a:pt x="152" y="75"/>
                    <a:pt x="171" y="58"/>
                    <a:pt x="180" y="44"/>
                  </a:cubicBezTo>
                  <a:cubicBezTo>
                    <a:pt x="189" y="30"/>
                    <a:pt x="191" y="9"/>
                    <a:pt x="194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74" name="Freeform 14"/>
            <p:cNvSpPr>
              <a:spLocks/>
            </p:cNvSpPr>
            <p:nvPr/>
          </p:nvSpPr>
          <p:spPr bwMode="auto">
            <a:xfrm>
              <a:off x="527050" y="3816350"/>
              <a:ext cx="1139825" cy="984250"/>
            </a:xfrm>
            <a:custGeom>
              <a:avLst/>
              <a:gdLst>
                <a:gd name="T0" fmla="*/ 0 w 702"/>
                <a:gd name="T1" fmla="*/ 612 h 612"/>
                <a:gd name="T2" fmla="*/ 196 w 702"/>
                <a:gd name="T3" fmla="*/ 454 h 612"/>
                <a:gd name="T4" fmla="*/ 340 w 702"/>
                <a:gd name="T5" fmla="*/ 206 h 612"/>
                <a:gd name="T6" fmla="*/ 506 w 702"/>
                <a:gd name="T7" fmla="*/ 62 h 612"/>
                <a:gd name="T8" fmla="*/ 632 w 702"/>
                <a:gd name="T9" fmla="*/ 16 h 612"/>
                <a:gd name="T10" fmla="*/ 702 w 702"/>
                <a:gd name="T11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612">
                  <a:moveTo>
                    <a:pt x="0" y="612"/>
                  </a:moveTo>
                  <a:cubicBezTo>
                    <a:pt x="33" y="586"/>
                    <a:pt x="139" y="522"/>
                    <a:pt x="196" y="454"/>
                  </a:cubicBezTo>
                  <a:cubicBezTo>
                    <a:pt x="253" y="386"/>
                    <a:pt x="288" y="271"/>
                    <a:pt x="340" y="206"/>
                  </a:cubicBezTo>
                  <a:cubicBezTo>
                    <a:pt x="392" y="141"/>
                    <a:pt x="457" y="94"/>
                    <a:pt x="506" y="62"/>
                  </a:cubicBezTo>
                  <a:cubicBezTo>
                    <a:pt x="555" y="30"/>
                    <a:pt x="599" y="26"/>
                    <a:pt x="632" y="16"/>
                  </a:cubicBezTo>
                  <a:cubicBezTo>
                    <a:pt x="665" y="6"/>
                    <a:pt x="688" y="3"/>
                    <a:pt x="702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75" name="Freeform 15"/>
            <p:cNvSpPr>
              <a:spLocks/>
            </p:cNvSpPr>
            <p:nvPr/>
          </p:nvSpPr>
          <p:spPr bwMode="auto">
            <a:xfrm>
              <a:off x="1473200" y="4184650"/>
              <a:ext cx="838200" cy="914400"/>
            </a:xfrm>
            <a:custGeom>
              <a:avLst/>
              <a:gdLst>
                <a:gd name="T0" fmla="*/ 520 w 520"/>
                <a:gd name="T1" fmla="*/ 0 h 560"/>
                <a:gd name="T2" fmla="*/ 476 w 520"/>
                <a:gd name="T3" fmla="*/ 152 h 560"/>
                <a:gd name="T4" fmla="*/ 348 w 520"/>
                <a:gd name="T5" fmla="*/ 368 h 560"/>
                <a:gd name="T6" fmla="*/ 156 w 520"/>
                <a:gd name="T7" fmla="*/ 500 h 560"/>
                <a:gd name="T8" fmla="*/ 0 w 520"/>
                <a:gd name="T9" fmla="*/ 56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560">
                  <a:moveTo>
                    <a:pt x="520" y="0"/>
                  </a:moveTo>
                  <a:cubicBezTo>
                    <a:pt x="512" y="45"/>
                    <a:pt x="505" y="91"/>
                    <a:pt x="476" y="152"/>
                  </a:cubicBezTo>
                  <a:cubicBezTo>
                    <a:pt x="447" y="213"/>
                    <a:pt x="401" y="310"/>
                    <a:pt x="348" y="368"/>
                  </a:cubicBezTo>
                  <a:cubicBezTo>
                    <a:pt x="295" y="426"/>
                    <a:pt x="214" y="468"/>
                    <a:pt x="156" y="500"/>
                  </a:cubicBezTo>
                  <a:cubicBezTo>
                    <a:pt x="98" y="532"/>
                    <a:pt x="49" y="546"/>
                    <a:pt x="0" y="56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76" name="Freeform 16"/>
            <p:cNvSpPr>
              <a:spLocks/>
            </p:cNvSpPr>
            <p:nvPr/>
          </p:nvSpPr>
          <p:spPr bwMode="auto">
            <a:xfrm>
              <a:off x="4149725" y="3990975"/>
              <a:ext cx="644525" cy="758825"/>
            </a:xfrm>
            <a:custGeom>
              <a:avLst/>
              <a:gdLst>
                <a:gd name="T0" fmla="*/ 0 w 366"/>
                <a:gd name="T1" fmla="*/ 0 h 566"/>
                <a:gd name="T2" fmla="*/ 84 w 366"/>
                <a:gd name="T3" fmla="*/ 243 h 566"/>
                <a:gd name="T4" fmla="*/ 203 w 366"/>
                <a:gd name="T5" fmla="*/ 433 h 566"/>
                <a:gd name="T6" fmla="*/ 366 w 366"/>
                <a:gd name="T7" fmla="*/ 56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6" h="566">
                  <a:moveTo>
                    <a:pt x="0" y="0"/>
                  </a:moveTo>
                  <a:cubicBezTo>
                    <a:pt x="14" y="40"/>
                    <a:pt x="50" y="171"/>
                    <a:pt x="84" y="243"/>
                  </a:cubicBezTo>
                  <a:cubicBezTo>
                    <a:pt x="118" y="315"/>
                    <a:pt x="156" y="379"/>
                    <a:pt x="203" y="433"/>
                  </a:cubicBezTo>
                  <a:cubicBezTo>
                    <a:pt x="250" y="487"/>
                    <a:pt x="332" y="538"/>
                    <a:pt x="366" y="56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77" name="Freeform 17"/>
            <p:cNvSpPr>
              <a:spLocks/>
            </p:cNvSpPr>
            <p:nvPr/>
          </p:nvSpPr>
          <p:spPr bwMode="auto">
            <a:xfrm>
              <a:off x="3005138" y="3883025"/>
              <a:ext cx="5722937" cy="393700"/>
            </a:xfrm>
            <a:custGeom>
              <a:avLst/>
              <a:gdLst>
                <a:gd name="T0" fmla="*/ 419 w 3605"/>
                <a:gd name="T1" fmla="*/ 157 h 248"/>
                <a:gd name="T2" fmla="*/ 563 w 3605"/>
                <a:gd name="T3" fmla="*/ 154 h 248"/>
                <a:gd name="T4" fmla="*/ 683 w 3605"/>
                <a:gd name="T5" fmla="*/ 119 h 248"/>
                <a:gd name="T6" fmla="*/ 715 w 3605"/>
                <a:gd name="T7" fmla="*/ 66 h 248"/>
                <a:gd name="T8" fmla="*/ 774 w 3605"/>
                <a:gd name="T9" fmla="*/ 37 h 248"/>
                <a:gd name="T10" fmla="*/ 910 w 3605"/>
                <a:gd name="T11" fmla="*/ 23 h 248"/>
                <a:gd name="T12" fmla="*/ 1213 w 3605"/>
                <a:gd name="T13" fmla="*/ 2 h 248"/>
                <a:gd name="T14" fmla="*/ 1267 w 3605"/>
                <a:gd name="T15" fmla="*/ 10 h 248"/>
                <a:gd name="T16" fmla="*/ 1272 w 3605"/>
                <a:gd name="T17" fmla="*/ 58 h 248"/>
                <a:gd name="T18" fmla="*/ 1259 w 3605"/>
                <a:gd name="T19" fmla="*/ 111 h 248"/>
                <a:gd name="T20" fmla="*/ 1256 w 3605"/>
                <a:gd name="T21" fmla="*/ 178 h 248"/>
                <a:gd name="T22" fmla="*/ 1342 w 3605"/>
                <a:gd name="T23" fmla="*/ 237 h 248"/>
                <a:gd name="T24" fmla="*/ 1456 w 3605"/>
                <a:gd name="T25" fmla="*/ 237 h 248"/>
                <a:gd name="T26" fmla="*/ 1678 w 3605"/>
                <a:gd name="T27" fmla="*/ 170 h 248"/>
                <a:gd name="T28" fmla="*/ 2046 w 3605"/>
                <a:gd name="T29" fmla="*/ 162 h 248"/>
                <a:gd name="T30" fmla="*/ 2430 w 3605"/>
                <a:gd name="T31" fmla="*/ 146 h 248"/>
                <a:gd name="T32" fmla="*/ 2624 w 3605"/>
                <a:gd name="T33" fmla="*/ 143 h 248"/>
                <a:gd name="T34" fmla="*/ 2648 w 3605"/>
                <a:gd name="T35" fmla="*/ 175 h 248"/>
                <a:gd name="T36" fmla="*/ 2720 w 3605"/>
                <a:gd name="T37" fmla="*/ 189 h 248"/>
                <a:gd name="T38" fmla="*/ 2886 w 3605"/>
                <a:gd name="T39" fmla="*/ 199 h 248"/>
                <a:gd name="T40" fmla="*/ 3150 w 3605"/>
                <a:gd name="T41" fmla="*/ 165 h 248"/>
                <a:gd name="T42" fmla="*/ 3464 w 3605"/>
                <a:gd name="T43" fmla="*/ 170 h 248"/>
                <a:gd name="T44" fmla="*/ 3502 w 3605"/>
                <a:gd name="T45" fmla="*/ 175 h 248"/>
                <a:gd name="T46" fmla="*/ 3536 w 3605"/>
                <a:gd name="T47" fmla="*/ 141 h 248"/>
                <a:gd name="T48" fmla="*/ 3091 w 3605"/>
                <a:gd name="T49" fmla="*/ 119 h 248"/>
                <a:gd name="T50" fmla="*/ 2883 w 3605"/>
                <a:gd name="T51" fmla="*/ 127 h 248"/>
                <a:gd name="T52" fmla="*/ 2758 w 3605"/>
                <a:gd name="T53" fmla="*/ 117 h 248"/>
                <a:gd name="T54" fmla="*/ 2680 w 3605"/>
                <a:gd name="T55" fmla="*/ 98 h 248"/>
                <a:gd name="T56" fmla="*/ 2606 w 3605"/>
                <a:gd name="T57" fmla="*/ 87 h 248"/>
                <a:gd name="T58" fmla="*/ 2496 w 3605"/>
                <a:gd name="T59" fmla="*/ 93 h 248"/>
                <a:gd name="T60" fmla="*/ 2139 w 3605"/>
                <a:gd name="T61" fmla="*/ 106 h 248"/>
                <a:gd name="T62" fmla="*/ 1832 w 3605"/>
                <a:gd name="T63" fmla="*/ 106 h 248"/>
                <a:gd name="T64" fmla="*/ 1619 w 3605"/>
                <a:gd name="T65" fmla="*/ 111 h 248"/>
                <a:gd name="T66" fmla="*/ 1494 w 3605"/>
                <a:gd name="T67" fmla="*/ 154 h 248"/>
                <a:gd name="T68" fmla="*/ 1408 w 3605"/>
                <a:gd name="T69" fmla="*/ 173 h 248"/>
                <a:gd name="T70" fmla="*/ 1326 w 3605"/>
                <a:gd name="T71" fmla="*/ 154 h 248"/>
                <a:gd name="T72" fmla="*/ 1321 w 3605"/>
                <a:gd name="T73" fmla="*/ 82 h 248"/>
                <a:gd name="T74" fmla="*/ 1311 w 3605"/>
                <a:gd name="T75" fmla="*/ 48 h 248"/>
                <a:gd name="T76" fmla="*/ 1273 w 3605"/>
                <a:gd name="T77" fmla="*/ 8 h 248"/>
                <a:gd name="T78" fmla="*/ 1171 w 3605"/>
                <a:gd name="T79" fmla="*/ 4 h 248"/>
                <a:gd name="T80" fmla="*/ 1041 w 3605"/>
                <a:gd name="T81" fmla="*/ 4 h 248"/>
                <a:gd name="T82" fmla="*/ 893 w 3605"/>
                <a:gd name="T83" fmla="*/ 8 h 248"/>
                <a:gd name="T84" fmla="*/ 718 w 3605"/>
                <a:gd name="T85" fmla="*/ 18 h 248"/>
                <a:gd name="T86" fmla="*/ 635 w 3605"/>
                <a:gd name="T87" fmla="*/ 50 h 248"/>
                <a:gd name="T88" fmla="*/ 590 w 3605"/>
                <a:gd name="T89" fmla="*/ 87 h 248"/>
                <a:gd name="T90" fmla="*/ 488 w 3605"/>
                <a:gd name="T91" fmla="*/ 95 h 248"/>
                <a:gd name="T92" fmla="*/ 406 w 3605"/>
                <a:gd name="T93" fmla="*/ 95 h 248"/>
                <a:gd name="T94" fmla="*/ 240 w 3605"/>
                <a:gd name="T95" fmla="*/ 103 h 248"/>
                <a:gd name="T96" fmla="*/ 168 w 3605"/>
                <a:gd name="T97" fmla="*/ 93 h 248"/>
                <a:gd name="T98" fmla="*/ 136 w 3605"/>
                <a:gd name="T99" fmla="*/ 117 h 248"/>
                <a:gd name="T100" fmla="*/ 51 w 3605"/>
                <a:gd name="T101" fmla="*/ 170 h 248"/>
                <a:gd name="T102" fmla="*/ 8 w 3605"/>
                <a:gd name="T103" fmla="*/ 186 h 248"/>
                <a:gd name="T104" fmla="*/ 99 w 3605"/>
                <a:gd name="T105" fmla="*/ 181 h 248"/>
                <a:gd name="T106" fmla="*/ 248 w 3605"/>
                <a:gd name="T107" fmla="*/ 162 h 248"/>
                <a:gd name="T108" fmla="*/ 419 w 3605"/>
                <a:gd name="T109" fmla="*/ 157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05" h="248">
                  <a:moveTo>
                    <a:pt x="419" y="157"/>
                  </a:moveTo>
                  <a:cubicBezTo>
                    <a:pt x="471" y="156"/>
                    <a:pt x="519" y="160"/>
                    <a:pt x="563" y="154"/>
                  </a:cubicBezTo>
                  <a:cubicBezTo>
                    <a:pt x="607" y="148"/>
                    <a:pt x="658" y="134"/>
                    <a:pt x="683" y="119"/>
                  </a:cubicBezTo>
                  <a:cubicBezTo>
                    <a:pt x="708" y="104"/>
                    <a:pt x="700" y="80"/>
                    <a:pt x="715" y="66"/>
                  </a:cubicBezTo>
                  <a:cubicBezTo>
                    <a:pt x="730" y="52"/>
                    <a:pt x="742" y="44"/>
                    <a:pt x="774" y="37"/>
                  </a:cubicBezTo>
                  <a:cubicBezTo>
                    <a:pt x="806" y="30"/>
                    <a:pt x="837" y="29"/>
                    <a:pt x="910" y="23"/>
                  </a:cubicBezTo>
                  <a:cubicBezTo>
                    <a:pt x="983" y="17"/>
                    <a:pt x="1154" y="4"/>
                    <a:pt x="1213" y="2"/>
                  </a:cubicBezTo>
                  <a:cubicBezTo>
                    <a:pt x="1272" y="0"/>
                    <a:pt x="1257" y="1"/>
                    <a:pt x="1267" y="10"/>
                  </a:cubicBezTo>
                  <a:cubicBezTo>
                    <a:pt x="1277" y="19"/>
                    <a:pt x="1273" y="41"/>
                    <a:pt x="1272" y="58"/>
                  </a:cubicBezTo>
                  <a:cubicBezTo>
                    <a:pt x="1271" y="75"/>
                    <a:pt x="1262" y="91"/>
                    <a:pt x="1259" y="111"/>
                  </a:cubicBezTo>
                  <a:cubicBezTo>
                    <a:pt x="1256" y="131"/>
                    <a:pt x="1242" y="157"/>
                    <a:pt x="1256" y="178"/>
                  </a:cubicBezTo>
                  <a:cubicBezTo>
                    <a:pt x="1270" y="199"/>
                    <a:pt x="1309" y="227"/>
                    <a:pt x="1342" y="237"/>
                  </a:cubicBezTo>
                  <a:cubicBezTo>
                    <a:pt x="1375" y="247"/>
                    <a:pt x="1400" y="248"/>
                    <a:pt x="1456" y="237"/>
                  </a:cubicBezTo>
                  <a:cubicBezTo>
                    <a:pt x="1512" y="226"/>
                    <a:pt x="1580" y="182"/>
                    <a:pt x="1678" y="170"/>
                  </a:cubicBezTo>
                  <a:cubicBezTo>
                    <a:pt x="1776" y="158"/>
                    <a:pt x="1921" y="166"/>
                    <a:pt x="2046" y="162"/>
                  </a:cubicBezTo>
                  <a:cubicBezTo>
                    <a:pt x="2171" y="158"/>
                    <a:pt x="2334" y="149"/>
                    <a:pt x="2430" y="146"/>
                  </a:cubicBezTo>
                  <a:cubicBezTo>
                    <a:pt x="2526" y="143"/>
                    <a:pt x="2588" y="138"/>
                    <a:pt x="2624" y="143"/>
                  </a:cubicBezTo>
                  <a:cubicBezTo>
                    <a:pt x="2660" y="148"/>
                    <a:pt x="2632" y="167"/>
                    <a:pt x="2648" y="175"/>
                  </a:cubicBezTo>
                  <a:cubicBezTo>
                    <a:pt x="2664" y="183"/>
                    <a:pt x="2680" y="185"/>
                    <a:pt x="2720" y="189"/>
                  </a:cubicBezTo>
                  <a:cubicBezTo>
                    <a:pt x="2760" y="193"/>
                    <a:pt x="2814" y="203"/>
                    <a:pt x="2886" y="199"/>
                  </a:cubicBezTo>
                  <a:cubicBezTo>
                    <a:pt x="2958" y="195"/>
                    <a:pt x="3054" y="170"/>
                    <a:pt x="3150" y="165"/>
                  </a:cubicBezTo>
                  <a:cubicBezTo>
                    <a:pt x="3246" y="160"/>
                    <a:pt x="3405" y="168"/>
                    <a:pt x="3464" y="170"/>
                  </a:cubicBezTo>
                  <a:cubicBezTo>
                    <a:pt x="3523" y="172"/>
                    <a:pt x="3490" y="180"/>
                    <a:pt x="3502" y="175"/>
                  </a:cubicBezTo>
                  <a:cubicBezTo>
                    <a:pt x="3514" y="170"/>
                    <a:pt x="3605" y="150"/>
                    <a:pt x="3536" y="141"/>
                  </a:cubicBezTo>
                  <a:cubicBezTo>
                    <a:pt x="3467" y="132"/>
                    <a:pt x="3200" y="121"/>
                    <a:pt x="3091" y="119"/>
                  </a:cubicBezTo>
                  <a:cubicBezTo>
                    <a:pt x="2982" y="117"/>
                    <a:pt x="2938" y="127"/>
                    <a:pt x="2883" y="127"/>
                  </a:cubicBezTo>
                  <a:cubicBezTo>
                    <a:pt x="2828" y="127"/>
                    <a:pt x="2792" y="122"/>
                    <a:pt x="2758" y="117"/>
                  </a:cubicBezTo>
                  <a:cubicBezTo>
                    <a:pt x="2724" y="112"/>
                    <a:pt x="2705" y="103"/>
                    <a:pt x="2680" y="98"/>
                  </a:cubicBezTo>
                  <a:cubicBezTo>
                    <a:pt x="2655" y="93"/>
                    <a:pt x="2637" y="88"/>
                    <a:pt x="2606" y="87"/>
                  </a:cubicBezTo>
                  <a:cubicBezTo>
                    <a:pt x="2575" y="86"/>
                    <a:pt x="2574" y="90"/>
                    <a:pt x="2496" y="93"/>
                  </a:cubicBezTo>
                  <a:cubicBezTo>
                    <a:pt x="2418" y="96"/>
                    <a:pt x="2250" y="104"/>
                    <a:pt x="2139" y="106"/>
                  </a:cubicBezTo>
                  <a:cubicBezTo>
                    <a:pt x="2028" y="108"/>
                    <a:pt x="1919" y="105"/>
                    <a:pt x="1832" y="106"/>
                  </a:cubicBezTo>
                  <a:cubicBezTo>
                    <a:pt x="1745" y="107"/>
                    <a:pt x="1675" y="103"/>
                    <a:pt x="1619" y="111"/>
                  </a:cubicBezTo>
                  <a:cubicBezTo>
                    <a:pt x="1563" y="119"/>
                    <a:pt x="1529" y="144"/>
                    <a:pt x="1494" y="154"/>
                  </a:cubicBezTo>
                  <a:cubicBezTo>
                    <a:pt x="1459" y="164"/>
                    <a:pt x="1436" y="173"/>
                    <a:pt x="1408" y="173"/>
                  </a:cubicBezTo>
                  <a:cubicBezTo>
                    <a:pt x="1380" y="173"/>
                    <a:pt x="1340" y="169"/>
                    <a:pt x="1326" y="154"/>
                  </a:cubicBezTo>
                  <a:cubicBezTo>
                    <a:pt x="1312" y="139"/>
                    <a:pt x="1323" y="100"/>
                    <a:pt x="1321" y="82"/>
                  </a:cubicBezTo>
                  <a:cubicBezTo>
                    <a:pt x="1319" y="64"/>
                    <a:pt x="1319" y="60"/>
                    <a:pt x="1311" y="48"/>
                  </a:cubicBezTo>
                  <a:cubicBezTo>
                    <a:pt x="1303" y="36"/>
                    <a:pt x="1296" y="15"/>
                    <a:pt x="1273" y="8"/>
                  </a:cubicBezTo>
                  <a:cubicBezTo>
                    <a:pt x="1250" y="1"/>
                    <a:pt x="1210" y="5"/>
                    <a:pt x="1171" y="4"/>
                  </a:cubicBezTo>
                  <a:cubicBezTo>
                    <a:pt x="1132" y="3"/>
                    <a:pt x="1087" y="3"/>
                    <a:pt x="1041" y="4"/>
                  </a:cubicBezTo>
                  <a:cubicBezTo>
                    <a:pt x="995" y="5"/>
                    <a:pt x="947" y="6"/>
                    <a:pt x="893" y="8"/>
                  </a:cubicBezTo>
                  <a:cubicBezTo>
                    <a:pt x="839" y="10"/>
                    <a:pt x="761" y="11"/>
                    <a:pt x="718" y="18"/>
                  </a:cubicBezTo>
                  <a:cubicBezTo>
                    <a:pt x="675" y="25"/>
                    <a:pt x="656" y="38"/>
                    <a:pt x="635" y="50"/>
                  </a:cubicBezTo>
                  <a:cubicBezTo>
                    <a:pt x="614" y="62"/>
                    <a:pt x="614" y="80"/>
                    <a:pt x="590" y="87"/>
                  </a:cubicBezTo>
                  <a:cubicBezTo>
                    <a:pt x="566" y="94"/>
                    <a:pt x="519" y="94"/>
                    <a:pt x="488" y="95"/>
                  </a:cubicBezTo>
                  <a:cubicBezTo>
                    <a:pt x="457" y="96"/>
                    <a:pt x="447" y="94"/>
                    <a:pt x="406" y="95"/>
                  </a:cubicBezTo>
                  <a:cubicBezTo>
                    <a:pt x="365" y="96"/>
                    <a:pt x="280" y="103"/>
                    <a:pt x="240" y="103"/>
                  </a:cubicBezTo>
                  <a:cubicBezTo>
                    <a:pt x="200" y="103"/>
                    <a:pt x="185" y="91"/>
                    <a:pt x="168" y="93"/>
                  </a:cubicBezTo>
                  <a:cubicBezTo>
                    <a:pt x="151" y="95"/>
                    <a:pt x="155" y="104"/>
                    <a:pt x="136" y="117"/>
                  </a:cubicBezTo>
                  <a:cubicBezTo>
                    <a:pt x="117" y="130"/>
                    <a:pt x="72" y="158"/>
                    <a:pt x="51" y="170"/>
                  </a:cubicBezTo>
                  <a:cubicBezTo>
                    <a:pt x="30" y="182"/>
                    <a:pt x="0" y="184"/>
                    <a:pt x="8" y="186"/>
                  </a:cubicBezTo>
                  <a:cubicBezTo>
                    <a:pt x="16" y="188"/>
                    <a:pt x="59" y="185"/>
                    <a:pt x="99" y="181"/>
                  </a:cubicBezTo>
                  <a:cubicBezTo>
                    <a:pt x="139" y="177"/>
                    <a:pt x="193" y="166"/>
                    <a:pt x="248" y="162"/>
                  </a:cubicBezTo>
                  <a:cubicBezTo>
                    <a:pt x="303" y="158"/>
                    <a:pt x="367" y="158"/>
                    <a:pt x="419" y="157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78" name="Freeform 18"/>
            <p:cNvSpPr>
              <a:spLocks/>
            </p:cNvSpPr>
            <p:nvPr/>
          </p:nvSpPr>
          <p:spPr bwMode="auto">
            <a:xfrm>
              <a:off x="936625" y="3975100"/>
              <a:ext cx="2341563" cy="460375"/>
            </a:xfrm>
            <a:custGeom>
              <a:avLst/>
              <a:gdLst>
                <a:gd name="T0" fmla="*/ 0 w 1475"/>
                <a:gd name="T1" fmla="*/ 290 h 290"/>
                <a:gd name="T2" fmla="*/ 28 w 1475"/>
                <a:gd name="T3" fmla="*/ 244 h 290"/>
                <a:gd name="T4" fmla="*/ 148 w 1475"/>
                <a:gd name="T5" fmla="*/ 226 h 290"/>
                <a:gd name="T6" fmla="*/ 360 w 1475"/>
                <a:gd name="T7" fmla="*/ 200 h 290"/>
                <a:gd name="T8" fmla="*/ 658 w 1475"/>
                <a:gd name="T9" fmla="*/ 170 h 290"/>
                <a:gd name="T10" fmla="*/ 952 w 1475"/>
                <a:gd name="T11" fmla="*/ 162 h 290"/>
                <a:gd name="T12" fmla="*/ 1130 w 1475"/>
                <a:gd name="T13" fmla="*/ 152 h 290"/>
                <a:gd name="T14" fmla="*/ 1276 w 1475"/>
                <a:gd name="T15" fmla="*/ 140 h 290"/>
                <a:gd name="T16" fmla="*/ 1410 w 1475"/>
                <a:gd name="T17" fmla="*/ 84 h 290"/>
                <a:gd name="T18" fmla="*/ 1466 w 1475"/>
                <a:gd name="T19" fmla="*/ 24 h 290"/>
                <a:gd name="T20" fmla="*/ 1466 w 1475"/>
                <a:gd name="T21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5" h="290">
                  <a:moveTo>
                    <a:pt x="0" y="290"/>
                  </a:moveTo>
                  <a:cubicBezTo>
                    <a:pt x="5" y="282"/>
                    <a:pt x="3" y="255"/>
                    <a:pt x="28" y="244"/>
                  </a:cubicBezTo>
                  <a:cubicBezTo>
                    <a:pt x="53" y="233"/>
                    <a:pt x="93" y="233"/>
                    <a:pt x="148" y="226"/>
                  </a:cubicBezTo>
                  <a:cubicBezTo>
                    <a:pt x="203" y="219"/>
                    <a:pt x="275" y="209"/>
                    <a:pt x="360" y="200"/>
                  </a:cubicBezTo>
                  <a:cubicBezTo>
                    <a:pt x="445" y="191"/>
                    <a:pt x="559" y="176"/>
                    <a:pt x="658" y="170"/>
                  </a:cubicBezTo>
                  <a:cubicBezTo>
                    <a:pt x="757" y="164"/>
                    <a:pt x="873" y="165"/>
                    <a:pt x="952" y="162"/>
                  </a:cubicBezTo>
                  <a:cubicBezTo>
                    <a:pt x="1031" y="159"/>
                    <a:pt x="1076" y="156"/>
                    <a:pt x="1130" y="152"/>
                  </a:cubicBezTo>
                  <a:cubicBezTo>
                    <a:pt x="1184" y="148"/>
                    <a:pt x="1229" y="151"/>
                    <a:pt x="1276" y="140"/>
                  </a:cubicBezTo>
                  <a:cubicBezTo>
                    <a:pt x="1323" y="129"/>
                    <a:pt x="1378" y="103"/>
                    <a:pt x="1410" y="84"/>
                  </a:cubicBezTo>
                  <a:cubicBezTo>
                    <a:pt x="1442" y="65"/>
                    <a:pt x="1457" y="38"/>
                    <a:pt x="1466" y="24"/>
                  </a:cubicBezTo>
                  <a:cubicBezTo>
                    <a:pt x="1475" y="10"/>
                    <a:pt x="1466" y="5"/>
                    <a:pt x="1466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79" name="Freeform 19"/>
            <p:cNvSpPr>
              <a:spLocks/>
            </p:cNvSpPr>
            <p:nvPr/>
          </p:nvSpPr>
          <p:spPr bwMode="auto">
            <a:xfrm>
              <a:off x="6302375" y="4121150"/>
              <a:ext cx="889000" cy="1081088"/>
            </a:xfrm>
            <a:custGeom>
              <a:avLst/>
              <a:gdLst>
                <a:gd name="T0" fmla="*/ 560 w 560"/>
                <a:gd name="T1" fmla="*/ 0 h 681"/>
                <a:gd name="T2" fmla="*/ 480 w 560"/>
                <a:gd name="T3" fmla="*/ 343 h 681"/>
                <a:gd name="T4" fmla="*/ 352 w 560"/>
                <a:gd name="T5" fmla="*/ 537 h 681"/>
                <a:gd name="T6" fmla="*/ 172 w 560"/>
                <a:gd name="T7" fmla="*/ 631 h 681"/>
                <a:gd name="T8" fmla="*/ 0 w 560"/>
                <a:gd name="T9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0" h="681">
                  <a:moveTo>
                    <a:pt x="560" y="0"/>
                  </a:moveTo>
                  <a:cubicBezTo>
                    <a:pt x="547" y="57"/>
                    <a:pt x="515" y="254"/>
                    <a:pt x="480" y="343"/>
                  </a:cubicBezTo>
                  <a:cubicBezTo>
                    <a:pt x="445" y="432"/>
                    <a:pt x="403" y="490"/>
                    <a:pt x="352" y="537"/>
                  </a:cubicBezTo>
                  <a:cubicBezTo>
                    <a:pt x="301" y="585"/>
                    <a:pt x="231" y="606"/>
                    <a:pt x="172" y="631"/>
                  </a:cubicBezTo>
                  <a:cubicBezTo>
                    <a:pt x="113" y="655"/>
                    <a:pt x="56" y="668"/>
                    <a:pt x="0" y="681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80" name="Freeform 20"/>
            <p:cNvSpPr>
              <a:spLocks/>
            </p:cNvSpPr>
            <p:nvPr/>
          </p:nvSpPr>
          <p:spPr bwMode="auto">
            <a:xfrm>
              <a:off x="3810000" y="3898900"/>
              <a:ext cx="1216025" cy="1289050"/>
            </a:xfrm>
            <a:custGeom>
              <a:avLst/>
              <a:gdLst>
                <a:gd name="T0" fmla="*/ 566 w 566"/>
                <a:gd name="T1" fmla="*/ 0 h 820"/>
                <a:gd name="T2" fmla="*/ 480 w 566"/>
                <a:gd name="T3" fmla="*/ 444 h 820"/>
                <a:gd name="T4" fmla="*/ 352 w 566"/>
                <a:gd name="T5" fmla="*/ 660 h 820"/>
                <a:gd name="T6" fmla="*/ 172 w 566"/>
                <a:gd name="T7" fmla="*/ 764 h 820"/>
                <a:gd name="T8" fmla="*/ 0 w 566"/>
                <a:gd name="T9" fmla="*/ 820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820">
                  <a:moveTo>
                    <a:pt x="566" y="0"/>
                  </a:moveTo>
                  <a:cubicBezTo>
                    <a:pt x="552" y="74"/>
                    <a:pt x="516" y="334"/>
                    <a:pt x="480" y="444"/>
                  </a:cubicBezTo>
                  <a:cubicBezTo>
                    <a:pt x="444" y="554"/>
                    <a:pt x="403" y="607"/>
                    <a:pt x="352" y="660"/>
                  </a:cubicBezTo>
                  <a:cubicBezTo>
                    <a:pt x="301" y="713"/>
                    <a:pt x="231" y="737"/>
                    <a:pt x="172" y="764"/>
                  </a:cubicBezTo>
                  <a:cubicBezTo>
                    <a:pt x="113" y="791"/>
                    <a:pt x="56" y="805"/>
                    <a:pt x="0" y="82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81" name="Freeform 21"/>
            <p:cNvSpPr>
              <a:spLocks/>
            </p:cNvSpPr>
            <p:nvPr/>
          </p:nvSpPr>
          <p:spPr bwMode="auto">
            <a:xfrm>
              <a:off x="2838450" y="4133850"/>
              <a:ext cx="889000" cy="79375"/>
            </a:xfrm>
            <a:custGeom>
              <a:avLst/>
              <a:gdLst>
                <a:gd name="T0" fmla="*/ 0 w 558"/>
                <a:gd name="T1" fmla="*/ 46 h 46"/>
                <a:gd name="T2" fmla="*/ 240 w 558"/>
                <a:gd name="T3" fmla="*/ 18 h 46"/>
                <a:gd name="T4" fmla="*/ 406 w 558"/>
                <a:gd name="T5" fmla="*/ 4 h 46"/>
                <a:gd name="T6" fmla="*/ 558 w 558"/>
                <a:gd name="T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46">
                  <a:moveTo>
                    <a:pt x="0" y="46"/>
                  </a:moveTo>
                  <a:cubicBezTo>
                    <a:pt x="40" y="41"/>
                    <a:pt x="172" y="25"/>
                    <a:pt x="240" y="18"/>
                  </a:cubicBezTo>
                  <a:cubicBezTo>
                    <a:pt x="308" y="11"/>
                    <a:pt x="353" y="7"/>
                    <a:pt x="406" y="4"/>
                  </a:cubicBezTo>
                  <a:cubicBezTo>
                    <a:pt x="459" y="1"/>
                    <a:pt x="526" y="1"/>
                    <a:pt x="558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82" name="Freeform 22"/>
            <p:cNvSpPr>
              <a:spLocks/>
            </p:cNvSpPr>
            <p:nvPr/>
          </p:nvSpPr>
          <p:spPr bwMode="auto">
            <a:xfrm>
              <a:off x="539750" y="3702050"/>
              <a:ext cx="8120063" cy="403225"/>
            </a:xfrm>
            <a:custGeom>
              <a:avLst/>
              <a:gdLst>
                <a:gd name="T0" fmla="*/ 0 w 5115"/>
                <a:gd name="T1" fmla="*/ 0 h 254"/>
                <a:gd name="T2" fmla="*/ 140 w 5115"/>
                <a:gd name="T3" fmla="*/ 8 h 254"/>
                <a:gd name="T4" fmla="*/ 196 w 5115"/>
                <a:gd name="T5" fmla="*/ 12 h 254"/>
                <a:gd name="T6" fmla="*/ 220 w 5115"/>
                <a:gd name="T7" fmla="*/ 28 h 254"/>
                <a:gd name="T8" fmla="*/ 336 w 5115"/>
                <a:gd name="T9" fmla="*/ 28 h 254"/>
                <a:gd name="T10" fmla="*/ 548 w 5115"/>
                <a:gd name="T11" fmla="*/ 48 h 254"/>
                <a:gd name="T12" fmla="*/ 692 w 5115"/>
                <a:gd name="T13" fmla="*/ 68 h 254"/>
                <a:gd name="T14" fmla="*/ 748 w 5115"/>
                <a:gd name="T15" fmla="*/ 80 h 254"/>
                <a:gd name="T16" fmla="*/ 864 w 5115"/>
                <a:gd name="T17" fmla="*/ 72 h 254"/>
                <a:gd name="T18" fmla="*/ 996 w 5115"/>
                <a:gd name="T19" fmla="*/ 84 h 254"/>
                <a:gd name="T20" fmla="*/ 1100 w 5115"/>
                <a:gd name="T21" fmla="*/ 104 h 254"/>
                <a:gd name="T22" fmla="*/ 1156 w 5115"/>
                <a:gd name="T23" fmla="*/ 132 h 254"/>
                <a:gd name="T24" fmla="*/ 1244 w 5115"/>
                <a:gd name="T25" fmla="*/ 152 h 254"/>
                <a:gd name="T26" fmla="*/ 1368 w 5115"/>
                <a:gd name="T27" fmla="*/ 156 h 254"/>
                <a:gd name="T28" fmla="*/ 1608 w 5115"/>
                <a:gd name="T29" fmla="*/ 176 h 254"/>
                <a:gd name="T30" fmla="*/ 1786 w 5115"/>
                <a:gd name="T31" fmla="*/ 178 h 254"/>
                <a:gd name="T32" fmla="*/ 2032 w 5115"/>
                <a:gd name="T33" fmla="*/ 178 h 254"/>
                <a:gd name="T34" fmla="*/ 2166 w 5115"/>
                <a:gd name="T35" fmla="*/ 176 h 254"/>
                <a:gd name="T36" fmla="*/ 2216 w 5115"/>
                <a:gd name="T37" fmla="*/ 144 h 254"/>
                <a:gd name="T38" fmla="*/ 2380 w 5115"/>
                <a:gd name="T39" fmla="*/ 120 h 254"/>
                <a:gd name="T40" fmla="*/ 2646 w 5115"/>
                <a:gd name="T41" fmla="*/ 114 h 254"/>
                <a:gd name="T42" fmla="*/ 2790 w 5115"/>
                <a:gd name="T43" fmla="*/ 122 h 254"/>
                <a:gd name="T44" fmla="*/ 2714 w 5115"/>
                <a:gd name="T45" fmla="*/ 114 h 254"/>
                <a:gd name="T46" fmla="*/ 2826 w 5115"/>
                <a:gd name="T47" fmla="*/ 120 h 254"/>
                <a:gd name="T48" fmla="*/ 2856 w 5115"/>
                <a:gd name="T49" fmla="*/ 160 h 254"/>
                <a:gd name="T50" fmla="*/ 2888 w 5115"/>
                <a:gd name="T51" fmla="*/ 196 h 254"/>
                <a:gd name="T52" fmla="*/ 2960 w 5115"/>
                <a:gd name="T53" fmla="*/ 204 h 254"/>
                <a:gd name="T54" fmla="*/ 3168 w 5115"/>
                <a:gd name="T55" fmla="*/ 212 h 254"/>
                <a:gd name="T56" fmla="*/ 3512 w 5115"/>
                <a:gd name="T57" fmla="*/ 220 h 254"/>
                <a:gd name="T58" fmla="*/ 3876 w 5115"/>
                <a:gd name="T59" fmla="*/ 212 h 254"/>
                <a:gd name="T60" fmla="*/ 4084 w 5115"/>
                <a:gd name="T61" fmla="*/ 208 h 254"/>
                <a:gd name="T62" fmla="*/ 4188 w 5115"/>
                <a:gd name="T63" fmla="*/ 196 h 254"/>
                <a:gd name="T64" fmla="*/ 4268 w 5115"/>
                <a:gd name="T65" fmla="*/ 220 h 254"/>
                <a:gd name="T66" fmla="*/ 4424 w 5115"/>
                <a:gd name="T67" fmla="*/ 244 h 254"/>
                <a:gd name="T68" fmla="*/ 4608 w 5115"/>
                <a:gd name="T69" fmla="*/ 228 h 254"/>
                <a:gd name="T70" fmla="*/ 4840 w 5115"/>
                <a:gd name="T71" fmla="*/ 240 h 254"/>
                <a:gd name="T72" fmla="*/ 5072 w 5115"/>
                <a:gd name="T73" fmla="*/ 252 h 254"/>
                <a:gd name="T74" fmla="*/ 5100 w 5115"/>
                <a:gd name="T75" fmla="*/ 252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15" h="254">
                  <a:moveTo>
                    <a:pt x="0" y="0"/>
                  </a:moveTo>
                  <a:cubicBezTo>
                    <a:pt x="53" y="3"/>
                    <a:pt x="107" y="6"/>
                    <a:pt x="140" y="8"/>
                  </a:cubicBezTo>
                  <a:cubicBezTo>
                    <a:pt x="173" y="10"/>
                    <a:pt x="183" y="9"/>
                    <a:pt x="196" y="12"/>
                  </a:cubicBezTo>
                  <a:cubicBezTo>
                    <a:pt x="209" y="15"/>
                    <a:pt x="197" y="25"/>
                    <a:pt x="220" y="28"/>
                  </a:cubicBezTo>
                  <a:cubicBezTo>
                    <a:pt x="243" y="31"/>
                    <a:pt x="281" y="25"/>
                    <a:pt x="336" y="28"/>
                  </a:cubicBezTo>
                  <a:cubicBezTo>
                    <a:pt x="391" y="31"/>
                    <a:pt x="489" y="41"/>
                    <a:pt x="548" y="48"/>
                  </a:cubicBezTo>
                  <a:cubicBezTo>
                    <a:pt x="607" y="55"/>
                    <a:pt x="659" y="63"/>
                    <a:pt x="692" y="68"/>
                  </a:cubicBezTo>
                  <a:cubicBezTo>
                    <a:pt x="725" y="73"/>
                    <a:pt x="719" y="79"/>
                    <a:pt x="748" y="80"/>
                  </a:cubicBezTo>
                  <a:cubicBezTo>
                    <a:pt x="777" y="81"/>
                    <a:pt x="823" y="71"/>
                    <a:pt x="864" y="72"/>
                  </a:cubicBezTo>
                  <a:cubicBezTo>
                    <a:pt x="905" y="73"/>
                    <a:pt x="957" y="79"/>
                    <a:pt x="996" y="84"/>
                  </a:cubicBezTo>
                  <a:cubicBezTo>
                    <a:pt x="1035" y="89"/>
                    <a:pt x="1073" y="96"/>
                    <a:pt x="1100" y="104"/>
                  </a:cubicBezTo>
                  <a:cubicBezTo>
                    <a:pt x="1127" y="112"/>
                    <a:pt x="1132" y="124"/>
                    <a:pt x="1156" y="132"/>
                  </a:cubicBezTo>
                  <a:cubicBezTo>
                    <a:pt x="1180" y="140"/>
                    <a:pt x="1209" y="148"/>
                    <a:pt x="1244" y="152"/>
                  </a:cubicBezTo>
                  <a:cubicBezTo>
                    <a:pt x="1279" y="156"/>
                    <a:pt x="1307" y="152"/>
                    <a:pt x="1368" y="156"/>
                  </a:cubicBezTo>
                  <a:cubicBezTo>
                    <a:pt x="1429" y="160"/>
                    <a:pt x="1538" y="172"/>
                    <a:pt x="1608" y="176"/>
                  </a:cubicBezTo>
                  <a:cubicBezTo>
                    <a:pt x="1678" y="180"/>
                    <a:pt x="1715" y="178"/>
                    <a:pt x="1786" y="178"/>
                  </a:cubicBezTo>
                  <a:cubicBezTo>
                    <a:pt x="1857" y="178"/>
                    <a:pt x="1969" y="178"/>
                    <a:pt x="2032" y="178"/>
                  </a:cubicBezTo>
                  <a:cubicBezTo>
                    <a:pt x="2095" y="178"/>
                    <a:pt x="2135" y="182"/>
                    <a:pt x="2166" y="176"/>
                  </a:cubicBezTo>
                  <a:cubicBezTo>
                    <a:pt x="2197" y="170"/>
                    <a:pt x="2180" y="153"/>
                    <a:pt x="2216" y="144"/>
                  </a:cubicBezTo>
                  <a:cubicBezTo>
                    <a:pt x="2252" y="135"/>
                    <a:pt x="2308" y="125"/>
                    <a:pt x="2380" y="120"/>
                  </a:cubicBezTo>
                  <a:cubicBezTo>
                    <a:pt x="2452" y="115"/>
                    <a:pt x="2578" y="114"/>
                    <a:pt x="2646" y="114"/>
                  </a:cubicBezTo>
                  <a:cubicBezTo>
                    <a:pt x="2714" y="114"/>
                    <a:pt x="2779" y="122"/>
                    <a:pt x="2790" y="122"/>
                  </a:cubicBezTo>
                  <a:cubicBezTo>
                    <a:pt x="2801" y="122"/>
                    <a:pt x="2708" y="114"/>
                    <a:pt x="2714" y="114"/>
                  </a:cubicBezTo>
                  <a:cubicBezTo>
                    <a:pt x="2720" y="114"/>
                    <a:pt x="2802" y="112"/>
                    <a:pt x="2826" y="120"/>
                  </a:cubicBezTo>
                  <a:cubicBezTo>
                    <a:pt x="2850" y="128"/>
                    <a:pt x="2846" y="147"/>
                    <a:pt x="2856" y="160"/>
                  </a:cubicBezTo>
                  <a:cubicBezTo>
                    <a:pt x="2866" y="173"/>
                    <a:pt x="2871" y="189"/>
                    <a:pt x="2888" y="196"/>
                  </a:cubicBezTo>
                  <a:cubicBezTo>
                    <a:pt x="2905" y="203"/>
                    <a:pt x="2913" y="201"/>
                    <a:pt x="2960" y="204"/>
                  </a:cubicBezTo>
                  <a:cubicBezTo>
                    <a:pt x="3007" y="207"/>
                    <a:pt x="3076" y="209"/>
                    <a:pt x="3168" y="212"/>
                  </a:cubicBezTo>
                  <a:cubicBezTo>
                    <a:pt x="3260" y="215"/>
                    <a:pt x="3394" y="220"/>
                    <a:pt x="3512" y="220"/>
                  </a:cubicBezTo>
                  <a:cubicBezTo>
                    <a:pt x="3630" y="220"/>
                    <a:pt x="3781" y="214"/>
                    <a:pt x="3876" y="212"/>
                  </a:cubicBezTo>
                  <a:cubicBezTo>
                    <a:pt x="3971" y="210"/>
                    <a:pt x="4032" y="211"/>
                    <a:pt x="4084" y="208"/>
                  </a:cubicBezTo>
                  <a:cubicBezTo>
                    <a:pt x="4136" y="205"/>
                    <a:pt x="4157" y="194"/>
                    <a:pt x="4188" y="196"/>
                  </a:cubicBezTo>
                  <a:cubicBezTo>
                    <a:pt x="4219" y="198"/>
                    <a:pt x="4229" y="212"/>
                    <a:pt x="4268" y="220"/>
                  </a:cubicBezTo>
                  <a:cubicBezTo>
                    <a:pt x="4307" y="228"/>
                    <a:pt x="4367" y="243"/>
                    <a:pt x="4424" y="244"/>
                  </a:cubicBezTo>
                  <a:cubicBezTo>
                    <a:pt x="4481" y="245"/>
                    <a:pt x="4539" y="229"/>
                    <a:pt x="4608" y="228"/>
                  </a:cubicBezTo>
                  <a:cubicBezTo>
                    <a:pt x="4677" y="227"/>
                    <a:pt x="4763" y="236"/>
                    <a:pt x="4840" y="240"/>
                  </a:cubicBezTo>
                  <a:cubicBezTo>
                    <a:pt x="4917" y="244"/>
                    <a:pt x="5029" y="250"/>
                    <a:pt x="5072" y="252"/>
                  </a:cubicBezTo>
                  <a:cubicBezTo>
                    <a:pt x="5115" y="254"/>
                    <a:pt x="5107" y="253"/>
                    <a:pt x="5100" y="25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83" name="Line 23"/>
            <p:cNvSpPr>
              <a:spLocks noChangeShapeType="1"/>
            </p:cNvSpPr>
            <p:nvPr/>
          </p:nvSpPr>
          <p:spPr bwMode="auto">
            <a:xfrm>
              <a:off x="533400" y="3702050"/>
              <a:ext cx="0" cy="18224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84" name="Line 24"/>
            <p:cNvSpPr>
              <a:spLocks noChangeShapeType="1"/>
            </p:cNvSpPr>
            <p:nvPr/>
          </p:nvSpPr>
          <p:spPr bwMode="auto">
            <a:xfrm>
              <a:off x="533400" y="5518150"/>
              <a:ext cx="8108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85" name="Line 25"/>
            <p:cNvSpPr>
              <a:spLocks noChangeShapeType="1"/>
            </p:cNvSpPr>
            <p:nvPr/>
          </p:nvSpPr>
          <p:spPr bwMode="auto">
            <a:xfrm>
              <a:off x="8642350" y="4095750"/>
              <a:ext cx="0" cy="14287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6189" name="Freeform 29"/>
            <p:cNvSpPr>
              <a:spLocks/>
            </p:cNvSpPr>
            <p:nvPr/>
          </p:nvSpPr>
          <p:spPr bwMode="auto">
            <a:xfrm>
              <a:off x="6537325" y="4244975"/>
              <a:ext cx="441325" cy="555625"/>
            </a:xfrm>
            <a:custGeom>
              <a:avLst/>
              <a:gdLst>
                <a:gd name="T0" fmla="*/ 0 w 366"/>
                <a:gd name="T1" fmla="*/ 0 h 566"/>
                <a:gd name="T2" fmla="*/ 84 w 366"/>
                <a:gd name="T3" fmla="*/ 243 h 566"/>
                <a:gd name="T4" fmla="*/ 203 w 366"/>
                <a:gd name="T5" fmla="*/ 433 h 566"/>
                <a:gd name="T6" fmla="*/ 366 w 366"/>
                <a:gd name="T7" fmla="*/ 566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6" h="566">
                  <a:moveTo>
                    <a:pt x="0" y="0"/>
                  </a:moveTo>
                  <a:cubicBezTo>
                    <a:pt x="14" y="40"/>
                    <a:pt x="50" y="171"/>
                    <a:pt x="84" y="243"/>
                  </a:cubicBezTo>
                  <a:cubicBezTo>
                    <a:pt x="118" y="315"/>
                    <a:pt x="156" y="379"/>
                    <a:pt x="203" y="433"/>
                  </a:cubicBezTo>
                  <a:cubicBezTo>
                    <a:pt x="250" y="487"/>
                    <a:pt x="332" y="538"/>
                    <a:pt x="366" y="56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8113853" y="3585943"/>
            <a:ext cx="9669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dirty="0" smtClean="0">
                <a:latin typeface="Helvetica" pitchFamily="96" charset="0"/>
              </a:rPr>
              <a:t>Taconic</a:t>
            </a:r>
          </a:p>
          <a:p>
            <a:pPr algn="ctr"/>
            <a:r>
              <a:rPr lang="en-US" dirty="0" smtClean="0">
                <a:latin typeface="Helvetica" pitchFamily="96" charset="0"/>
              </a:rPr>
              <a:t>arc</a:t>
            </a:r>
            <a:endParaRPr lang="en-US" sz="1800" dirty="0">
              <a:latin typeface="Helvetica" pitchFamily="96" charset="0"/>
            </a:endParaRPr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2332682" y="3517861"/>
            <a:ext cx="15176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latin typeface="Helvetica" pitchFamily="96" charset="0"/>
              </a:rPr>
              <a:t>Sandwich</a:t>
            </a:r>
          </a:p>
          <a:p>
            <a:pPr algn="ctr"/>
            <a:r>
              <a:rPr lang="en-US" sz="1800" dirty="0" smtClean="0">
                <a:latin typeface="Helvetica" pitchFamily="96" charset="0"/>
              </a:rPr>
              <a:t>fault zone</a:t>
            </a:r>
            <a:endParaRPr lang="en-US" sz="1800" dirty="0">
              <a:latin typeface="Helvetica" pitchFamily="96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2050905" y="3841026"/>
            <a:ext cx="525767" cy="3340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ight Arrow 4"/>
          <p:cNvSpPr/>
          <p:nvPr/>
        </p:nvSpPr>
        <p:spPr bwMode="auto">
          <a:xfrm rot="10800000">
            <a:off x="8113853" y="4314824"/>
            <a:ext cx="839534" cy="44291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5260505" y="5940603"/>
            <a:ext cx="27013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  <a:latin typeface="Helvetica" pitchFamily="96" charset="0"/>
              </a:rPr>
              <a:t>Cartoon courtesy of S. Marshak</a:t>
            </a: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 bwMode="auto">
          <a:xfrm>
            <a:off x="1520679" y="227534"/>
            <a:ext cx="6628543" cy="2789025"/>
          </a:xfrm>
          <a:prstGeom prst="rect">
            <a:avLst/>
          </a:prstGeom>
          <a:solidFill>
            <a:schemeClr val="bg1"/>
          </a:solidFill>
          <a:ln w="28575">
            <a:solidFill>
              <a:srgbClr val="F21700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l"/>
            <a:r>
              <a:rPr lang="en-US" sz="2000" dirty="0" smtClean="0"/>
              <a:t>…so, the Sandwich Fault (N. IL) was reactivated during collision of the Taconic arc. But this just brings about more questions…</a:t>
            </a:r>
          </a:p>
          <a:p>
            <a:pPr algn="l"/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How widespread was this Ordovician tectonic event in the US Midcontinent?</a:t>
            </a:r>
          </a:p>
          <a:p>
            <a:pPr algn="l"/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Are other midcontinent faults reactivated during this time?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Left Brace 7"/>
          <p:cNvSpPr/>
          <p:nvPr/>
        </p:nvSpPr>
        <p:spPr bwMode="auto">
          <a:xfrm rot="5400000">
            <a:off x="3043388" y="1855768"/>
            <a:ext cx="329358" cy="3324190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sp>
        <p:nvSpPr>
          <p:cNvPr id="42" name="Left Brace 41"/>
          <p:cNvSpPr/>
          <p:nvPr/>
        </p:nvSpPr>
        <p:spPr bwMode="auto">
          <a:xfrm rot="5400000">
            <a:off x="6502889" y="2256082"/>
            <a:ext cx="329358" cy="2547531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393444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57200" y="3157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r>
              <a:rPr lang="en-US" smtClean="0">
                <a:latin typeface="Calibri" pitchFamily="34" charset="0"/>
                <a:cs typeface="Calibri" pitchFamily="34" charset="0"/>
              </a:rPr>
              <a:t>Acknowledgments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1280932"/>
            <a:ext cx="7162800" cy="4911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U.S. Geological Survey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STATEMAP grant #G10AC00418 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Illinois State Geological Survey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Dennis Kolata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Scott Elrick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University of Illinois Urbana-Champaign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Steve Marshak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Stephanie Mager</a:t>
            </a:r>
          </a:p>
          <a:p>
            <a:pPr lvl="1"/>
            <a:r>
              <a:rPr lang="en-US" dirty="0" smtClean="0">
                <a:latin typeface="Calibri" pitchFamily="34" charset="0"/>
                <a:cs typeface="Calibri" pitchFamily="34" charset="0"/>
              </a:rPr>
              <a:t>Deep Sen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4572000" y="4628420"/>
            <a:ext cx="4110138" cy="1938992"/>
          </a:xfrm>
          <a:prstGeom prst="rect">
            <a:avLst/>
          </a:prstGeom>
          <a:solidFill>
            <a:schemeClr val="bg1"/>
          </a:solidFill>
          <a:ln w="28575">
            <a:solidFill>
              <a:srgbClr val="F217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Questions?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Contact: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Mary Seid</a:t>
            </a:r>
            <a:endParaRPr lang="en-US" sz="24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hlinkClick r:id="rId4"/>
              </a:rPr>
              <a:t>seid@isgs.illinois.edu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219715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0">
        <p:cut/>
      </p:transition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" y="0"/>
            <a:ext cx="788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87" name="Text Box 23"/>
          <p:cNvSpPr txBox="1">
            <a:spLocks noChangeArrowheads="1"/>
          </p:cNvSpPr>
          <p:nvPr/>
        </p:nvSpPr>
        <p:spPr bwMode="auto">
          <a:xfrm>
            <a:off x="244475" y="3238500"/>
            <a:ext cx="2457450" cy="720725"/>
          </a:xfrm>
          <a:prstGeom prst="rect">
            <a:avLst/>
          </a:prstGeom>
          <a:solidFill>
            <a:schemeClr val="bg1"/>
          </a:solidFill>
          <a:ln w="19050">
            <a:solidFill>
              <a:srgbClr val="CB1025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Crustal provinces of North America</a:t>
            </a:r>
          </a:p>
        </p:txBody>
      </p:sp>
      <p:sp>
        <p:nvSpPr>
          <p:cNvPr id="62474" name="Freeform 10"/>
          <p:cNvSpPr>
            <a:spLocks/>
          </p:cNvSpPr>
          <p:nvPr/>
        </p:nvSpPr>
        <p:spPr bwMode="auto">
          <a:xfrm>
            <a:off x="3151188" y="-6350"/>
            <a:ext cx="4745037" cy="5956300"/>
          </a:xfrm>
          <a:custGeom>
            <a:avLst/>
            <a:gdLst>
              <a:gd name="T0" fmla="*/ 895 w 2989"/>
              <a:gd name="T1" fmla="*/ 90 h 3752"/>
              <a:gd name="T2" fmla="*/ 555 w 2989"/>
              <a:gd name="T3" fmla="*/ 262 h 3752"/>
              <a:gd name="T4" fmla="*/ 355 w 2989"/>
              <a:gd name="T5" fmla="*/ 554 h 3752"/>
              <a:gd name="T6" fmla="*/ 87 w 2989"/>
              <a:gd name="T7" fmla="*/ 494 h 3752"/>
              <a:gd name="T8" fmla="*/ 11 w 2989"/>
              <a:gd name="T9" fmla="*/ 686 h 3752"/>
              <a:gd name="T10" fmla="*/ 51 w 2989"/>
              <a:gd name="T11" fmla="*/ 858 h 3752"/>
              <a:gd name="T12" fmla="*/ 199 w 2989"/>
              <a:gd name="T13" fmla="*/ 966 h 3752"/>
              <a:gd name="T14" fmla="*/ 231 w 2989"/>
              <a:gd name="T15" fmla="*/ 1206 h 3752"/>
              <a:gd name="T16" fmla="*/ 119 w 2989"/>
              <a:gd name="T17" fmla="*/ 1378 h 3752"/>
              <a:gd name="T18" fmla="*/ 139 w 2989"/>
              <a:gd name="T19" fmla="*/ 1746 h 3752"/>
              <a:gd name="T20" fmla="*/ 323 w 2989"/>
              <a:gd name="T21" fmla="*/ 2002 h 3752"/>
              <a:gd name="T22" fmla="*/ 395 w 2989"/>
              <a:gd name="T23" fmla="*/ 2334 h 3752"/>
              <a:gd name="T24" fmla="*/ 596 w 2989"/>
              <a:gd name="T25" fmla="*/ 2441 h 3752"/>
              <a:gd name="T26" fmla="*/ 839 w 2989"/>
              <a:gd name="T27" fmla="*/ 2646 h 3752"/>
              <a:gd name="T28" fmla="*/ 852 w 2989"/>
              <a:gd name="T29" fmla="*/ 2790 h 3752"/>
              <a:gd name="T30" fmla="*/ 767 w 2989"/>
              <a:gd name="T31" fmla="*/ 3042 h 3752"/>
              <a:gd name="T32" fmla="*/ 643 w 2989"/>
              <a:gd name="T33" fmla="*/ 3414 h 3752"/>
              <a:gd name="T34" fmla="*/ 627 w 2989"/>
              <a:gd name="T35" fmla="*/ 3582 h 3752"/>
              <a:gd name="T36" fmla="*/ 859 w 2989"/>
              <a:gd name="T37" fmla="*/ 3730 h 3752"/>
              <a:gd name="T38" fmla="*/ 943 w 2989"/>
              <a:gd name="T39" fmla="*/ 3662 h 3752"/>
              <a:gd name="T40" fmla="*/ 1087 w 2989"/>
              <a:gd name="T41" fmla="*/ 3734 h 3752"/>
              <a:gd name="T42" fmla="*/ 1187 w 2989"/>
              <a:gd name="T43" fmla="*/ 3722 h 3752"/>
              <a:gd name="T44" fmla="*/ 1183 w 2989"/>
              <a:gd name="T45" fmla="*/ 3502 h 3752"/>
              <a:gd name="T46" fmla="*/ 1383 w 2989"/>
              <a:gd name="T47" fmla="*/ 3442 h 3752"/>
              <a:gd name="T48" fmla="*/ 1575 w 2989"/>
              <a:gd name="T49" fmla="*/ 3342 h 3752"/>
              <a:gd name="T50" fmla="*/ 1651 w 2989"/>
              <a:gd name="T51" fmla="*/ 3198 h 3752"/>
              <a:gd name="T52" fmla="*/ 1775 w 2989"/>
              <a:gd name="T53" fmla="*/ 3222 h 3752"/>
              <a:gd name="T54" fmla="*/ 1803 w 2989"/>
              <a:gd name="T55" fmla="*/ 3394 h 3752"/>
              <a:gd name="T56" fmla="*/ 1923 w 2989"/>
              <a:gd name="T57" fmla="*/ 3378 h 3752"/>
              <a:gd name="T58" fmla="*/ 2143 w 2989"/>
              <a:gd name="T59" fmla="*/ 3122 h 3752"/>
              <a:gd name="T60" fmla="*/ 2203 w 2989"/>
              <a:gd name="T61" fmla="*/ 3014 h 3752"/>
              <a:gd name="T62" fmla="*/ 2283 w 2989"/>
              <a:gd name="T63" fmla="*/ 2810 h 3752"/>
              <a:gd name="T64" fmla="*/ 2447 w 2989"/>
              <a:gd name="T65" fmla="*/ 2702 h 3752"/>
              <a:gd name="T66" fmla="*/ 2491 w 2989"/>
              <a:gd name="T67" fmla="*/ 2534 h 3752"/>
              <a:gd name="T68" fmla="*/ 2491 w 2989"/>
              <a:gd name="T69" fmla="*/ 2302 h 3752"/>
              <a:gd name="T70" fmla="*/ 2607 w 2989"/>
              <a:gd name="T71" fmla="*/ 2019 h 3752"/>
              <a:gd name="T72" fmla="*/ 2820 w 2989"/>
              <a:gd name="T73" fmla="*/ 1833 h 3752"/>
              <a:gd name="T74" fmla="*/ 2986 w 2989"/>
              <a:gd name="T75" fmla="*/ 1505 h 3752"/>
              <a:gd name="T76" fmla="*/ 2863 w 2989"/>
              <a:gd name="T77" fmla="*/ 1395 h 3752"/>
              <a:gd name="T78" fmla="*/ 2650 w 2989"/>
              <a:gd name="T79" fmla="*/ 1369 h 3752"/>
              <a:gd name="T80" fmla="*/ 2602 w 2989"/>
              <a:gd name="T81" fmla="*/ 1329 h 3752"/>
              <a:gd name="T82" fmla="*/ 2343 w 2989"/>
              <a:gd name="T83" fmla="*/ 1139 h 3752"/>
              <a:gd name="T84" fmla="*/ 2223 w 2989"/>
              <a:gd name="T85" fmla="*/ 905 h 3752"/>
              <a:gd name="T86" fmla="*/ 2207 w 2989"/>
              <a:gd name="T87" fmla="*/ 729 h 3752"/>
              <a:gd name="T88" fmla="*/ 2015 w 2989"/>
              <a:gd name="T89" fmla="*/ 654 h 3752"/>
              <a:gd name="T90" fmla="*/ 1924 w 2989"/>
              <a:gd name="T91" fmla="*/ 566 h 3752"/>
              <a:gd name="T92" fmla="*/ 1631 w 2989"/>
              <a:gd name="T93" fmla="*/ 465 h 3752"/>
              <a:gd name="T94" fmla="*/ 1463 w 2989"/>
              <a:gd name="T95" fmla="*/ 310 h 3752"/>
              <a:gd name="T96" fmla="*/ 1427 w 2989"/>
              <a:gd name="T97" fmla="*/ 14 h 3752"/>
              <a:gd name="T98" fmla="*/ 1274 w 2989"/>
              <a:gd name="T99" fmla="*/ 9 h 3752"/>
              <a:gd name="T100" fmla="*/ 1067 w 2989"/>
              <a:gd name="T101" fmla="*/ 6 h 3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989" h="3752">
                <a:moveTo>
                  <a:pt x="1067" y="6"/>
                </a:moveTo>
                <a:cubicBezTo>
                  <a:pt x="1024" y="22"/>
                  <a:pt x="953" y="60"/>
                  <a:pt x="895" y="90"/>
                </a:cubicBezTo>
                <a:cubicBezTo>
                  <a:pt x="837" y="120"/>
                  <a:pt x="776" y="157"/>
                  <a:pt x="719" y="186"/>
                </a:cubicBezTo>
                <a:cubicBezTo>
                  <a:pt x="662" y="215"/>
                  <a:pt x="595" y="217"/>
                  <a:pt x="555" y="262"/>
                </a:cubicBezTo>
                <a:cubicBezTo>
                  <a:pt x="515" y="307"/>
                  <a:pt x="512" y="409"/>
                  <a:pt x="479" y="458"/>
                </a:cubicBezTo>
                <a:cubicBezTo>
                  <a:pt x="446" y="507"/>
                  <a:pt x="408" y="547"/>
                  <a:pt x="355" y="554"/>
                </a:cubicBezTo>
                <a:cubicBezTo>
                  <a:pt x="302" y="561"/>
                  <a:pt x="208" y="512"/>
                  <a:pt x="163" y="502"/>
                </a:cubicBezTo>
                <a:cubicBezTo>
                  <a:pt x="118" y="492"/>
                  <a:pt x="106" y="489"/>
                  <a:pt x="87" y="494"/>
                </a:cubicBezTo>
                <a:cubicBezTo>
                  <a:pt x="68" y="499"/>
                  <a:pt x="64" y="498"/>
                  <a:pt x="51" y="530"/>
                </a:cubicBezTo>
                <a:cubicBezTo>
                  <a:pt x="38" y="562"/>
                  <a:pt x="18" y="642"/>
                  <a:pt x="11" y="686"/>
                </a:cubicBezTo>
                <a:cubicBezTo>
                  <a:pt x="4" y="730"/>
                  <a:pt x="0" y="765"/>
                  <a:pt x="7" y="794"/>
                </a:cubicBezTo>
                <a:cubicBezTo>
                  <a:pt x="14" y="823"/>
                  <a:pt x="30" y="842"/>
                  <a:pt x="51" y="858"/>
                </a:cubicBezTo>
                <a:cubicBezTo>
                  <a:pt x="72" y="874"/>
                  <a:pt x="110" y="872"/>
                  <a:pt x="135" y="890"/>
                </a:cubicBezTo>
                <a:cubicBezTo>
                  <a:pt x="160" y="908"/>
                  <a:pt x="180" y="935"/>
                  <a:pt x="199" y="966"/>
                </a:cubicBezTo>
                <a:cubicBezTo>
                  <a:pt x="218" y="997"/>
                  <a:pt x="242" y="1038"/>
                  <a:pt x="247" y="1078"/>
                </a:cubicBezTo>
                <a:cubicBezTo>
                  <a:pt x="252" y="1118"/>
                  <a:pt x="242" y="1165"/>
                  <a:pt x="231" y="1206"/>
                </a:cubicBezTo>
                <a:cubicBezTo>
                  <a:pt x="220" y="1247"/>
                  <a:pt x="202" y="1297"/>
                  <a:pt x="183" y="1326"/>
                </a:cubicBezTo>
                <a:cubicBezTo>
                  <a:pt x="164" y="1355"/>
                  <a:pt x="132" y="1344"/>
                  <a:pt x="119" y="1378"/>
                </a:cubicBezTo>
                <a:cubicBezTo>
                  <a:pt x="106" y="1412"/>
                  <a:pt x="100" y="1469"/>
                  <a:pt x="103" y="1530"/>
                </a:cubicBezTo>
                <a:cubicBezTo>
                  <a:pt x="106" y="1591"/>
                  <a:pt x="114" y="1681"/>
                  <a:pt x="139" y="1746"/>
                </a:cubicBezTo>
                <a:cubicBezTo>
                  <a:pt x="164" y="1811"/>
                  <a:pt x="220" y="1879"/>
                  <a:pt x="251" y="1922"/>
                </a:cubicBezTo>
                <a:cubicBezTo>
                  <a:pt x="282" y="1965"/>
                  <a:pt x="308" y="1960"/>
                  <a:pt x="323" y="2002"/>
                </a:cubicBezTo>
                <a:cubicBezTo>
                  <a:pt x="338" y="2044"/>
                  <a:pt x="327" y="2119"/>
                  <a:pt x="339" y="2174"/>
                </a:cubicBezTo>
                <a:cubicBezTo>
                  <a:pt x="351" y="2229"/>
                  <a:pt x="362" y="2294"/>
                  <a:pt x="395" y="2334"/>
                </a:cubicBezTo>
                <a:cubicBezTo>
                  <a:pt x="428" y="2374"/>
                  <a:pt x="505" y="2396"/>
                  <a:pt x="538" y="2414"/>
                </a:cubicBezTo>
                <a:cubicBezTo>
                  <a:pt x="571" y="2432"/>
                  <a:pt x="567" y="2421"/>
                  <a:pt x="596" y="2441"/>
                </a:cubicBezTo>
                <a:cubicBezTo>
                  <a:pt x="625" y="2461"/>
                  <a:pt x="670" y="2500"/>
                  <a:pt x="711" y="2534"/>
                </a:cubicBezTo>
                <a:cubicBezTo>
                  <a:pt x="752" y="2568"/>
                  <a:pt x="811" y="2615"/>
                  <a:pt x="839" y="2646"/>
                </a:cubicBezTo>
                <a:cubicBezTo>
                  <a:pt x="867" y="2677"/>
                  <a:pt x="880" y="2694"/>
                  <a:pt x="882" y="2718"/>
                </a:cubicBezTo>
                <a:cubicBezTo>
                  <a:pt x="884" y="2742"/>
                  <a:pt x="868" y="2763"/>
                  <a:pt x="852" y="2790"/>
                </a:cubicBezTo>
                <a:cubicBezTo>
                  <a:pt x="836" y="2817"/>
                  <a:pt x="802" y="2836"/>
                  <a:pt x="788" y="2878"/>
                </a:cubicBezTo>
                <a:cubicBezTo>
                  <a:pt x="774" y="2920"/>
                  <a:pt x="775" y="2981"/>
                  <a:pt x="767" y="3042"/>
                </a:cubicBezTo>
                <a:cubicBezTo>
                  <a:pt x="759" y="3103"/>
                  <a:pt x="760" y="3184"/>
                  <a:pt x="739" y="3246"/>
                </a:cubicBezTo>
                <a:cubicBezTo>
                  <a:pt x="718" y="3308"/>
                  <a:pt x="666" y="3375"/>
                  <a:pt x="643" y="3414"/>
                </a:cubicBezTo>
                <a:cubicBezTo>
                  <a:pt x="620" y="3453"/>
                  <a:pt x="606" y="3450"/>
                  <a:pt x="603" y="3478"/>
                </a:cubicBezTo>
                <a:cubicBezTo>
                  <a:pt x="600" y="3506"/>
                  <a:pt x="608" y="3549"/>
                  <a:pt x="627" y="3582"/>
                </a:cubicBezTo>
                <a:cubicBezTo>
                  <a:pt x="646" y="3615"/>
                  <a:pt x="680" y="3653"/>
                  <a:pt x="719" y="3678"/>
                </a:cubicBezTo>
                <a:cubicBezTo>
                  <a:pt x="758" y="3703"/>
                  <a:pt x="832" y="3727"/>
                  <a:pt x="859" y="3730"/>
                </a:cubicBezTo>
                <a:cubicBezTo>
                  <a:pt x="886" y="3733"/>
                  <a:pt x="865" y="3705"/>
                  <a:pt x="879" y="3694"/>
                </a:cubicBezTo>
                <a:cubicBezTo>
                  <a:pt x="893" y="3683"/>
                  <a:pt x="916" y="3666"/>
                  <a:pt x="943" y="3662"/>
                </a:cubicBezTo>
                <a:cubicBezTo>
                  <a:pt x="970" y="3658"/>
                  <a:pt x="1015" y="3658"/>
                  <a:pt x="1039" y="3670"/>
                </a:cubicBezTo>
                <a:cubicBezTo>
                  <a:pt x="1063" y="3682"/>
                  <a:pt x="1068" y="3721"/>
                  <a:pt x="1087" y="3734"/>
                </a:cubicBezTo>
                <a:cubicBezTo>
                  <a:pt x="1106" y="3747"/>
                  <a:pt x="1134" y="3752"/>
                  <a:pt x="1151" y="3750"/>
                </a:cubicBezTo>
                <a:cubicBezTo>
                  <a:pt x="1168" y="3748"/>
                  <a:pt x="1185" y="3747"/>
                  <a:pt x="1187" y="3722"/>
                </a:cubicBezTo>
                <a:cubicBezTo>
                  <a:pt x="1189" y="3697"/>
                  <a:pt x="1164" y="3639"/>
                  <a:pt x="1163" y="3602"/>
                </a:cubicBezTo>
                <a:cubicBezTo>
                  <a:pt x="1162" y="3565"/>
                  <a:pt x="1168" y="3527"/>
                  <a:pt x="1183" y="3502"/>
                </a:cubicBezTo>
                <a:cubicBezTo>
                  <a:pt x="1198" y="3477"/>
                  <a:pt x="1222" y="3460"/>
                  <a:pt x="1255" y="3450"/>
                </a:cubicBezTo>
                <a:cubicBezTo>
                  <a:pt x="1288" y="3440"/>
                  <a:pt x="1343" y="3446"/>
                  <a:pt x="1383" y="3442"/>
                </a:cubicBezTo>
                <a:cubicBezTo>
                  <a:pt x="1423" y="3438"/>
                  <a:pt x="1463" y="3443"/>
                  <a:pt x="1495" y="3426"/>
                </a:cubicBezTo>
                <a:cubicBezTo>
                  <a:pt x="1527" y="3409"/>
                  <a:pt x="1554" y="3372"/>
                  <a:pt x="1575" y="3342"/>
                </a:cubicBezTo>
                <a:cubicBezTo>
                  <a:pt x="1596" y="3312"/>
                  <a:pt x="1606" y="3270"/>
                  <a:pt x="1619" y="3246"/>
                </a:cubicBezTo>
                <a:cubicBezTo>
                  <a:pt x="1632" y="3222"/>
                  <a:pt x="1635" y="3209"/>
                  <a:pt x="1651" y="3198"/>
                </a:cubicBezTo>
                <a:cubicBezTo>
                  <a:pt x="1667" y="3187"/>
                  <a:pt x="1694" y="3174"/>
                  <a:pt x="1715" y="3178"/>
                </a:cubicBezTo>
                <a:cubicBezTo>
                  <a:pt x="1736" y="3182"/>
                  <a:pt x="1764" y="3201"/>
                  <a:pt x="1775" y="3222"/>
                </a:cubicBezTo>
                <a:cubicBezTo>
                  <a:pt x="1786" y="3243"/>
                  <a:pt x="1778" y="3277"/>
                  <a:pt x="1783" y="3306"/>
                </a:cubicBezTo>
                <a:cubicBezTo>
                  <a:pt x="1788" y="3335"/>
                  <a:pt x="1792" y="3367"/>
                  <a:pt x="1803" y="3394"/>
                </a:cubicBezTo>
                <a:cubicBezTo>
                  <a:pt x="1814" y="3421"/>
                  <a:pt x="1831" y="3473"/>
                  <a:pt x="1851" y="3470"/>
                </a:cubicBezTo>
                <a:cubicBezTo>
                  <a:pt x="1871" y="3467"/>
                  <a:pt x="1895" y="3423"/>
                  <a:pt x="1923" y="3378"/>
                </a:cubicBezTo>
                <a:cubicBezTo>
                  <a:pt x="1951" y="3333"/>
                  <a:pt x="1982" y="3245"/>
                  <a:pt x="2019" y="3202"/>
                </a:cubicBezTo>
                <a:cubicBezTo>
                  <a:pt x="2056" y="3159"/>
                  <a:pt x="2118" y="3140"/>
                  <a:pt x="2143" y="3122"/>
                </a:cubicBezTo>
                <a:cubicBezTo>
                  <a:pt x="2168" y="3104"/>
                  <a:pt x="2161" y="3112"/>
                  <a:pt x="2171" y="3094"/>
                </a:cubicBezTo>
                <a:cubicBezTo>
                  <a:pt x="2181" y="3076"/>
                  <a:pt x="2188" y="3043"/>
                  <a:pt x="2203" y="3014"/>
                </a:cubicBezTo>
                <a:cubicBezTo>
                  <a:pt x="2218" y="2985"/>
                  <a:pt x="2250" y="2956"/>
                  <a:pt x="2263" y="2922"/>
                </a:cubicBezTo>
                <a:cubicBezTo>
                  <a:pt x="2276" y="2888"/>
                  <a:pt x="2271" y="2839"/>
                  <a:pt x="2283" y="2810"/>
                </a:cubicBezTo>
                <a:cubicBezTo>
                  <a:pt x="2295" y="2781"/>
                  <a:pt x="2308" y="2764"/>
                  <a:pt x="2335" y="2746"/>
                </a:cubicBezTo>
                <a:cubicBezTo>
                  <a:pt x="2362" y="2728"/>
                  <a:pt x="2420" y="2722"/>
                  <a:pt x="2447" y="2702"/>
                </a:cubicBezTo>
                <a:cubicBezTo>
                  <a:pt x="2474" y="2682"/>
                  <a:pt x="2492" y="2654"/>
                  <a:pt x="2499" y="2626"/>
                </a:cubicBezTo>
                <a:cubicBezTo>
                  <a:pt x="2506" y="2598"/>
                  <a:pt x="2496" y="2565"/>
                  <a:pt x="2491" y="2534"/>
                </a:cubicBezTo>
                <a:cubicBezTo>
                  <a:pt x="2486" y="2503"/>
                  <a:pt x="2467" y="2481"/>
                  <a:pt x="2467" y="2442"/>
                </a:cubicBezTo>
                <a:cubicBezTo>
                  <a:pt x="2467" y="2403"/>
                  <a:pt x="2483" y="2337"/>
                  <a:pt x="2491" y="2302"/>
                </a:cubicBezTo>
                <a:cubicBezTo>
                  <a:pt x="2499" y="2267"/>
                  <a:pt x="2495" y="2280"/>
                  <a:pt x="2514" y="2233"/>
                </a:cubicBezTo>
                <a:cubicBezTo>
                  <a:pt x="2533" y="2186"/>
                  <a:pt x="2584" y="2072"/>
                  <a:pt x="2607" y="2019"/>
                </a:cubicBezTo>
                <a:cubicBezTo>
                  <a:pt x="2630" y="1966"/>
                  <a:pt x="2615" y="1946"/>
                  <a:pt x="2650" y="1915"/>
                </a:cubicBezTo>
                <a:cubicBezTo>
                  <a:pt x="2685" y="1884"/>
                  <a:pt x="2773" y="1861"/>
                  <a:pt x="2820" y="1833"/>
                </a:cubicBezTo>
                <a:cubicBezTo>
                  <a:pt x="2867" y="1805"/>
                  <a:pt x="2902" y="1802"/>
                  <a:pt x="2930" y="1747"/>
                </a:cubicBezTo>
                <a:cubicBezTo>
                  <a:pt x="2958" y="1692"/>
                  <a:pt x="2983" y="1557"/>
                  <a:pt x="2986" y="1505"/>
                </a:cubicBezTo>
                <a:cubicBezTo>
                  <a:pt x="2989" y="1453"/>
                  <a:pt x="2966" y="1451"/>
                  <a:pt x="2946" y="1433"/>
                </a:cubicBezTo>
                <a:cubicBezTo>
                  <a:pt x="2926" y="1415"/>
                  <a:pt x="2910" y="1403"/>
                  <a:pt x="2863" y="1395"/>
                </a:cubicBezTo>
                <a:cubicBezTo>
                  <a:pt x="2816" y="1387"/>
                  <a:pt x="2698" y="1389"/>
                  <a:pt x="2663" y="1385"/>
                </a:cubicBezTo>
                <a:cubicBezTo>
                  <a:pt x="2628" y="1381"/>
                  <a:pt x="2654" y="1373"/>
                  <a:pt x="2650" y="1369"/>
                </a:cubicBezTo>
                <a:cubicBezTo>
                  <a:pt x="2646" y="1365"/>
                  <a:pt x="2644" y="1365"/>
                  <a:pt x="2636" y="1358"/>
                </a:cubicBezTo>
                <a:cubicBezTo>
                  <a:pt x="2628" y="1351"/>
                  <a:pt x="2619" y="1342"/>
                  <a:pt x="2602" y="1329"/>
                </a:cubicBezTo>
                <a:cubicBezTo>
                  <a:pt x="2585" y="1316"/>
                  <a:pt x="2575" y="1313"/>
                  <a:pt x="2532" y="1281"/>
                </a:cubicBezTo>
                <a:cubicBezTo>
                  <a:pt x="2489" y="1249"/>
                  <a:pt x="2387" y="1178"/>
                  <a:pt x="2343" y="1139"/>
                </a:cubicBezTo>
                <a:cubicBezTo>
                  <a:pt x="2299" y="1100"/>
                  <a:pt x="2288" y="1088"/>
                  <a:pt x="2268" y="1049"/>
                </a:cubicBezTo>
                <a:cubicBezTo>
                  <a:pt x="2248" y="1010"/>
                  <a:pt x="2234" y="949"/>
                  <a:pt x="2223" y="905"/>
                </a:cubicBezTo>
                <a:cubicBezTo>
                  <a:pt x="2212" y="861"/>
                  <a:pt x="2207" y="816"/>
                  <a:pt x="2204" y="787"/>
                </a:cubicBezTo>
                <a:cubicBezTo>
                  <a:pt x="2201" y="758"/>
                  <a:pt x="2219" y="749"/>
                  <a:pt x="2207" y="729"/>
                </a:cubicBezTo>
                <a:cubicBezTo>
                  <a:pt x="2195" y="709"/>
                  <a:pt x="2167" y="677"/>
                  <a:pt x="2135" y="665"/>
                </a:cubicBezTo>
                <a:cubicBezTo>
                  <a:pt x="2103" y="653"/>
                  <a:pt x="2043" y="659"/>
                  <a:pt x="2015" y="654"/>
                </a:cubicBezTo>
                <a:cubicBezTo>
                  <a:pt x="1987" y="649"/>
                  <a:pt x="1979" y="650"/>
                  <a:pt x="1964" y="635"/>
                </a:cubicBezTo>
                <a:cubicBezTo>
                  <a:pt x="1949" y="620"/>
                  <a:pt x="1951" y="585"/>
                  <a:pt x="1924" y="566"/>
                </a:cubicBezTo>
                <a:cubicBezTo>
                  <a:pt x="1897" y="547"/>
                  <a:pt x="1848" y="540"/>
                  <a:pt x="1799" y="523"/>
                </a:cubicBezTo>
                <a:cubicBezTo>
                  <a:pt x="1750" y="506"/>
                  <a:pt x="1669" y="484"/>
                  <a:pt x="1631" y="465"/>
                </a:cubicBezTo>
                <a:cubicBezTo>
                  <a:pt x="1593" y="446"/>
                  <a:pt x="1600" y="432"/>
                  <a:pt x="1572" y="406"/>
                </a:cubicBezTo>
                <a:cubicBezTo>
                  <a:pt x="1544" y="380"/>
                  <a:pt x="1483" y="363"/>
                  <a:pt x="1463" y="310"/>
                </a:cubicBezTo>
                <a:cubicBezTo>
                  <a:pt x="1443" y="257"/>
                  <a:pt x="1457" y="139"/>
                  <a:pt x="1451" y="90"/>
                </a:cubicBezTo>
                <a:cubicBezTo>
                  <a:pt x="1445" y="41"/>
                  <a:pt x="1439" y="28"/>
                  <a:pt x="1427" y="14"/>
                </a:cubicBezTo>
                <a:cubicBezTo>
                  <a:pt x="1415" y="0"/>
                  <a:pt x="1404" y="7"/>
                  <a:pt x="1379" y="6"/>
                </a:cubicBezTo>
                <a:cubicBezTo>
                  <a:pt x="1354" y="5"/>
                  <a:pt x="1311" y="9"/>
                  <a:pt x="1274" y="9"/>
                </a:cubicBezTo>
                <a:cubicBezTo>
                  <a:pt x="1237" y="9"/>
                  <a:pt x="1188" y="6"/>
                  <a:pt x="1154" y="6"/>
                </a:cubicBezTo>
                <a:cubicBezTo>
                  <a:pt x="1120" y="6"/>
                  <a:pt x="1085" y="6"/>
                  <a:pt x="1067" y="6"/>
                </a:cubicBezTo>
                <a:close/>
              </a:path>
            </a:pathLst>
          </a:custGeom>
          <a:solidFill>
            <a:srgbClr val="BEE352">
              <a:alpha val="7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2468" name="Freeform 4"/>
          <p:cNvSpPr>
            <a:spLocks/>
          </p:cNvSpPr>
          <p:nvPr/>
        </p:nvSpPr>
        <p:spPr bwMode="auto">
          <a:xfrm>
            <a:off x="3127375" y="785813"/>
            <a:ext cx="1935163" cy="5951537"/>
          </a:xfrm>
          <a:custGeom>
            <a:avLst/>
            <a:gdLst>
              <a:gd name="T0" fmla="*/ 57 w 1219"/>
              <a:gd name="T1" fmla="*/ 0 h 3749"/>
              <a:gd name="T2" fmla="*/ 19 w 1219"/>
              <a:gd name="T3" fmla="*/ 298 h 3749"/>
              <a:gd name="T4" fmla="*/ 169 w 1219"/>
              <a:gd name="T5" fmla="*/ 410 h 3749"/>
              <a:gd name="T6" fmla="*/ 254 w 1219"/>
              <a:gd name="T7" fmla="*/ 586 h 3749"/>
              <a:gd name="T8" fmla="*/ 206 w 1219"/>
              <a:gd name="T9" fmla="*/ 773 h 3749"/>
              <a:gd name="T10" fmla="*/ 121 w 1219"/>
              <a:gd name="T11" fmla="*/ 896 h 3749"/>
              <a:gd name="T12" fmla="*/ 115 w 1219"/>
              <a:gd name="T13" fmla="*/ 1104 h 3749"/>
              <a:gd name="T14" fmla="*/ 195 w 1219"/>
              <a:gd name="T15" fmla="*/ 1322 h 3749"/>
              <a:gd name="T16" fmla="*/ 323 w 1219"/>
              <a:gd name="T17" fmla="*/ 1488 h 3749"/>
              <a:gd name="T18" fmla="*/ 355 w 1219"/>
              <a:gd name="T19" fmla="*/ 1701 h 3749"/>
              <a:gd name="T20" fmla="*/ 414 w 1219"/>
              <a:gd name="T21" fmla="*/ 1829 h 3749"/>
              <a:gd name="T22" fmla="*/ 499 w 1219"/>
              <a:gd name="T23" fmla="*/ 1877 h 3749"/>
              <a:gd name="T24" fmla="*/ 611 w 1219"/>
              <a:gd name="T25" fmla="*/ 1936 h 3749"/>
              <a:gd name="T26" fmla="*/ 795 w 1219"/>
              <a:gd name="T27" fmla="*/ 2088 h 3749"/>
              <a:gd name="T28" fmla="*/ 865 w 1219"/>
              <a:gd name="T29" fmla="*/ 2154 h 3749"/>
              <a:gd name="T30" fmla="*/ 889 w 1219"/>
              <a:gd name="T31" fmla="*/ 2240 h 3749"/>
              <a:gd name="T32" fmla="*/ 787 w 1219"/>
              <a:gd name="T33" fmla="*/ 2389 h 3749"/>
              <a:gd name="T34" fmla="*/ 771 w 1219"/>
              <a:gd name="T35" fmla="*/ 2608 h 3749"/>
              <a:gd name="T36" fmla="*/ 713 w 1219"/>
              <a:gd name="T37" fmla="*/ 2805 h 3749"/>
              <a:gd name="T38" fmla="*/ 611 w 1219"/>
              <a:gd name="T39" fmla="*/ 2986 h 3749"/>
              <a:gd name="T40" fmla="*/ 718 w 1219"/>
              <a:gd name="T41" fmla="*/ 3157 h 3749"/>
              <a:gd name="T42" fmla="*/ 894 w 1219"/>
              <a:gd name="T43" fmla="*/ 3242 h 3749"/>
              <a:gd name="T44" fmla="*/ 1027 w 1219"/>
              <a:gd name="T45" fmla="*/ 3429 h 3749"/>
              <a:gd name="T46" fmla="*/ 1118 w 1219"/>
              <a:gd name="T47" fmla="*/ 3605 h 3749"/>
              <a:gd name="T48" fmla="*/ 1219 w 1219"/>
              <a:gd name="T49" fmla="*/ 3749 h 3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19" h="3749">
                <a:moveTo>
                  <a:pt x="57" y="0"/>
                </a:moveTo>
                <a:cubicBezTo>
                  <a:pt x="28" y="115"/>
                  <a:pt x="0" y="230"/>
                  <a:pt x="19" y="298"/>
                </a:cubicBezTo>
                <a:cubicBezTo>
                  <a:pt x="38" y="366"/>
                  <a:pt x="130" y="362"/>
                  <a:pt x="169" y="410"/>
                </a:cubicBezTo>
                <a:cubicBezTo>
                  <a:pt x="208" y="458"/>
                  <a:pt x="248" y="526"/>
                  <a:pt x="254" y="586"/>
                </a:cubicBezTo>
                <a:cubicBezTo>
                  <a:pt x="260" y="646"/>
                  <a:pt x="228" y="721"/>
                  <a:pt x="206" y="773"/>
                </a:cubicBezTo>
                <a:cubicBezTo>
                  <a:pt x="184" y="825"/>
                  <a:pt x="136" y="841"/>
                  <a:pt x="121" y="896"/>
                </a:cubicBezTo>
                <a:cubicBezTo>
                  <a:pt x="106" y="951"/>
                  <a:pt x="103" y="1033"/>
                  <a:pt x="115" y="1104"/>
                </a:cubicBezTo>
                <a:cubicBezTo>
                  <a:pt x="127" y="1175"/>
                  <a:pt x="160" y="1258"/>
                  <a:pt x="195" y="1322"/>
                </a:cubicBezTo>
                <a:cubicBezTo>
                  <a:pt x="230" y="1386"/>
                  <a:pt x="296" y="1425"/>
                  <a:pt x="323" y="1488"/>
                </a:cubicBezTo>
                <a:cubicBezTo>
                  <a:pt x="350" y="1551"/>
                  <a:pt x="340" y="1644"/>
                  <a:pt x="355" y="1701"/>
                </a:cubicBezTo>
                <a:cubicBezTo>
                  <a:pt x="370" y="1758"/>
                  <a:pt x="390" y="1800"/>
                  <a:pt x="414" y="1829"/>
                </a:cubicBezTo>
                <a:cubicBezTo>
                  <a:pt x="438" y="1858"/>
                  <a:pt x="466" y="1859"/>
                  <a:pt x="499" y="1877"/>
                </a:cubicBezTo>
                <a:cubicBezTo>
                  <a:pt x="532" y="1895"/>
                  <a:pt x="562" y="1901"/>
                  <a:pt x="611" y="1936"/>
                </a:cubicBezTo>
                <a:cubicBezTo>
                  <a:pt x="660" y="1971"/>
                  <a:pt x="753" y="2052"/>
                  <a:pt x="795" y="2088"/>
                </a:cubicBezTo>
                <a:cubicBezTo>
                  <a:pt x="837" y="2124"/>
                  <a:pt x="849" y="2129"/>
                  <a:pt x="865" y="2154"/>
                </a:cubicBezTo>
                <a:cubicBezTo>
                  <a:pt x="881" y="2179"/>
                  <a:pt x="902" y="2201"/>
                  <a:pt x="889" y="2240"/>
                </a:cubicBezTo>
                <a:cubicBezTo>
                  <a:pt x="876" y="2279"/>
                  <a:pt x="807" y="2328"/>
                  <a:pt x="787" y="2389"/>
                </a:cubicBezTo>
                <a:cubicBezTo>
                  <a:pt x="767" y="2450"/>
                  <a:pt x="783" y="2539"/>
                  <a:pt x="771" y="2608"/>
                </a:cubicBezTo>
                <a:cubicBezTo>
                  <a:pt x="759" y="2677"/>
                  <a:pt x="740" y="2742"/>
                  <a:pt x="713" y="2805"/>
                </a:cubicBezTo>
                <a:cubicBezTo>
                  <a:pt x="686" y="2868"/>
                  <a:pt x="610" y="2927"/>
                  <a:pt x="611" y="2986"/>
                </a:cubicBezTo>
                <a:cubicBezTo>
                  <a:pt x="612" y="3045"/>
                  <a:pt x="671" y="3114"/>
                  <a:pt x="718" y="3157"/>
                </a:cubicBezTo>
                <a:cubicBezTo>
                  <a:pt x="765" y="3200"/>
                  <a:pt x="843" y="3197"/>
                  <a:pt x="894" y="3242"/>
                </a:cubicBezTo>
                <a:cubicBezTo>
                  <a:pt x="945" y="3287"/>
                  <a:pt x="990" y="3369"/>
                  <a:pt x="1027" y="3429"/>
                </a:cubicBezTo>
                <a:cubicBezTo>
                  <a:pt x="1064" y="3489"/>
                  <a:pt x="1086" y="3552"/>
                  <a:pt x="1118" y="3605"/>
                </a:cubicBezTo>
                <a:cubicBezTo>
                  <a:pt x="1150" y="3658"/>
                  <a:pt x="1184" y="3703"/>
                  <a:pt x="1219" y="374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2469" name="Freeform 5"/>
          <p:cNvSpPr>
            <a:spLocks/>
          </p:cNvSpPr>
          <p:nvPr/>
        </p:nvSpPr>
        <p:spPr bwMode="auto">
          <a:xfrm>
            <a:off x="4503738" y="4318000"/>
            <a:ext cx="2641600" cy="1638300"/>
          </a:xfrm>
          <a:custGeom>
            <a:avLst/>
            <a:gdLst>
              <a:gd name="T0" fmla="*/ 1664 w 1664"/>
              <a:gd name="T1" fmla="*/ 0 h 1032"/>
              <a:gd name="T2" fmla="*/ 1584 w 1664"/>
              <a:gd name="T3" fmla="*/ 139 h 1032"/>
              <a:gd name="T4" fmla="*/ 1526 w 1664"/>
              <a:gd name="T5" fmla="*/ 251 h 1032"/>
              <a:gd name="T6" fmla="*/ 1536 w 1664"/>
              <a:gd name="T7" fmla="*/ 389 h 1032"/>
              <a:gd name="T8" fmla="*/ 1531 w 1664"/>
              <a:gd name="T9" fmla="*/ 456 h 1032"/>
              <a:gd name="T10" fmla="*/ 1464 w 1664"/>
              <a:gd name="T11" fmla="*/ 493 h 1032"/>
              <a:gd name="T12" fmla="*/ 1403 w 1664"/>
              <a:gd name="T13" fmla="*/ 563 h 1032"/>
              <a:gd name="T14" fmla="*/ 1302 w 1664"/>
              <a:gd name="T15" fmla="*/ 683 h 1032"/>
              <a:gd name="T16" fmla="*/ 1142 w 1664"/>
              <a:gd name="T17" fmla="*/ 773 h 1032"/>
              <a:gd name="T18" fmla="*/ 1024 w 1664"/>
              <a:gd name="T19" fmla="*/ 763 h 1032"/>
              <a:gd name="T20" fmla="*/ 944 w 1664"/>
              <a:gd name="T21" fmla="*/ 672 h 1032"/>
              <a:gd name="T22" fmla="*/ 928 w 1664"/>
              <a:gd name="T23" fmla="*/ 555 h 1032"/>
              <a:gd name="T24" fmla="*/ 902 w 1664"/>
              <a:gd name="T25" fmla="*/ 475 h 1032"/>
              <a:gd name="T26" fmla="*/ 838 w 1664"/>
              <a:gd name="T27" fmla="*/ 453 h 1032"/>
              <a:gd name="T28" fmla="*/ 779 w 1664"/>
              <a:gd name="T29" fmla="*/ 480 h 1032"/>
              <a:gd name="T30" fmla="*/ 720 w 1664"/>
              <a:gd name="T31" fmla="*/ 608 h 1032"/>
              <a:gd name="T32" fmla="*/ 630 w 1664"/>
              <a:gd name="T33" fmla="*/ 704 h 1032"/>
              <a:gd name="T34" fmla="*/ 512 w 1664"/>
              <a:gd name="T35" fmla="*/ 715 h 1032"/>
              <a:gd name="T36" fmla="*/ 368 w 1664"/>
              <a:gd name="T37" fmla="*/ 736 h 1032"/>
              <a:gd name="T38" fmla="*/ 304 w 1664"/>
              <a:gd name="T39" fmla="*/ 848 h 1032"/>
              <a:gd name="T40" fmla="*/ 318 w 1664"/>
              <a:gd name="T41" fmla="*/ 1003 h 1032"/>
              <a:gd name="T42" fmla="*/ 270 w 1664"/>
              <a:gd name="T43" fmla="*/ 1024 h 1032"/>
              <a:gd name="T44" fmla="*/ 224 w 1664"/>
              <a:gd name="T45" fmla="*/ 992 h 1032"/>
              <a:gd name="T46" fmla="*/ 155 w 1664"/>
              <a:gd name="T47" fmla="*/ 939 h 1032"/>
              <a:gd name="T48" fmla="*/ 54 w 1664"/>
              <a:gd name="T49" fmla="*/ 944 h 1032"/>
              <a:gd name="T50" fmla="*/ 0 w 1664"/>
              <a:gd name="T51" fmla="*/ 1008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64" h="1032">
                <a:moveTo>
                  <a:pt x="1664" y="0"/>
                </a:moveTo>
                <a:cubicBezTo>
                  <a:pt x="1635" y="48"/>
                  <a:pt x="1607" y="97"/>
                  <a:pt x="1584" y="139"/>
                </a:cubicBezTo>
                <a:cubicBezTo>
                  <a:pt x="1561" y="181"/>
                  <a:pt x="1534" y="209"/>
                  <a:pt x="1526" y="251"/>
                </a:cubicBezTo>
                <a:cubicBezTo>
                  <a:pt x="1518" y="293"/>
                  <a:pt x="1535" y="355"/>
                  <a:pt x="1536" y="389"/>
                </a:cubicBezTo>
                <a:cubicBezTo>
                  <a:pt x="1537" y="423"/>
                  <a:pt x="1543" y="439"/>
                  <a:pt x="1531" y="456"/>
                </a:cubicBezTo>
                <a:cubicBezTo>
                  <a:pt x="1519" y="473"/>
                  <a:pt x="1485" y="475"/>
                  <a:pt x="1464" y="493"/>
                </a:cubicBezTo>
                <a:cubicBezTo>
                  <a:pt x="1443" y="511"/>
                  <a:pt x="1430" y="532"/>
                  <a:pt x="1403" y="563"/>
                </a:cubicBezTo>
                <a:cubicBezTo>
                  <a:pt x="1376" y="594"/>
                  <a:pt x="1346" y="648"/>
                  <a:pt x="1302" y="683"/>
                </a:cubicBezTo>
                <a:cubicBezTo>
                  <a:pt x="1258" y="718"/>
                  <a:pt x="1188" y="760"/>
                  <a:pt x="1142" y="773"/>
                </a:cubicBezTo>
                <a:cubicBezTo>
                  <a:pt x="1096" y="786"/>
                  <a:pt x="1057" y="780"/>
                  <a:pt x="1024" y="763"/>
                </a:cubicBezTo>
                <a:cubicBezTo>
                  <a:pt x="991" y="746"/>
                  <a:pt x="960" y="707"/>
                  <a:pt x="944" y="672"/>
                </a:cubicBezTo>
                <a:cubicBezTo>
                  <a:pt x="928" y="637"/>
                  <a:pt x="935" y="588"/>
                  <a:pt x="928" y="555"/>
                </a:cubicBezTo>
                <a:cubicBezTo>
                  <a:pt x="921" y="522"/>
                  <a:pt x="917" y="492"/>
                  <a:pt x="902" y="475"/>
                </a:cubicBezTo>
                <a:cubicBezTo>
                  <a:pt x="887" y="458"/>
                  <a:pt x="858" y="452"/>
                  <a:pt x="838" y="453"/>
                </a:cubicBezTo>
                <a:cubicBezTo>
                  <a:pt x="818" y="454"/>
                  <a:pt x="799" y="454"/>
                  <a:pt x="779" y="480"/>
                </a:cubicBezTo>
                <a:cubicBezTo>
                  <a:pt x="759" y="506"/>
                  <a:pt x="745" y="571"/>
                  <a:pt x="720" y="608"/>
                </a:cubicBezTo>
                <a:cubicBezTo>
                  <a:pt x="695" y="645"/>
                  <a:pt x="665" y="686"/>
                  <a:pt x="630" y="704"/>
                </a:cubicBezTo>
                <a:cubicBezTo>
                  <a:pt x="595" y="722"/>
                  <a:pt x="556" y="710"/>
                  <a:pt x="512" y="715"/>
                </a:cubicBezTo>
                <a:cubicBezTo>
                  <a:pt x="468" y="720"/>
                  <a:pt x="403" y="714"/>
                  <a:pt x="368" y="736"/>
                </a:cubicBezTo>
                <a:cubicBezTo>
                  <a:pt x="333" y="758"/>
                  <a:pt x="312" y="804"/>
                  <a:pt x="304" y="848"/>
                </a:cubicBezTo>
                <a:cubicBezTo>
                  <a:pt x="296" y="892"/>
                  <a:pt x="324" y="974"/>
                  <a:pt x="318" y="1003"/>
                </a:cubicBezTo>
                <a:cubicBezTo>
                  <a:pt x="312" y="1032"/>
                  <a:pt x="286" y="1026"/>
                  <a:pt x="270" y="1024"/>
                </a:cubicBezTo>
                <a:cubicBezTo>
                  <a:pt x="254" y="1022"/>
                  <a:pt x="243" y="1006"/>
                  <a:pt x="224" y="992"/>
                </a:cubicBezTo>
                <a:cubicBezTo>
                  <a:pt x="205" y="978"/>
                  <a:pt x="183" y="947"/>
                  <a:pt x="155" y="939"/>
                </a:cubicBezTo>
                <a:cubicBezTo>
                  <a:pt x="127" y="931"/>
                  <a:pt x="80" y="933"/>
                  <a:pt x="54" y="944"/>
                </a:cubicBezTo>
                <a:cubicBezTo>
                  <a:pt x="28" y="955"/>
                  <a:pt x="14" y="981"/>
                  <a:pt x="0" y="1008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2470" name="Freeform 6"/>
          <p:cNvSpPr>
            <a:spLocks/>
          </p:cNvSpPr>
          <p:nvPr/>
        </p:nvSpPr>
        <p:spPr bwMode="auto">
          <a:xfrm>
            <a:off x="6083300" y="3505200"/>
            <a:ext cx="1062038" cy="1985963"/>
          </a:xfrm>
          <a:custGeom>
            <a:avLst/>
            <a:gdLst>
              <a:gd name="T0" fmla="*/ 669 w 669"/>
              <a:gd name="T1" fmla="*/ 0 h 1251"/>
              <a:gd name="T2" fmla="*/ 624 w 669"/>
              <a:gd name="T3" fmla="*/ 136 h 1251"/>
              <a:gd name="T4" fmla="*/ 616 w 669"/>
              <a:gd name="T5" fmla="*/ 227 h 1251"/>
              <a:gd name="T6" fmla="*/ 643 w 669"/>
              <a:gd name="T7" fmla="*/ 352 h 1251"/>
              <a:gd name="T8" fmla="*/ 637 w 669"/>
              <a:gd name="T9" fmla="*/ 429 h 1251"/>
              <a:gd name="T10" fmla="*/ 597 w 669"/>
              <a:gd name="T11" fmla="*/ 477 h 1251"/>
              <a:gd name="T12" fmla="*/ 507 w 669"/>
              <a:gd name="T13" fmla="*/ 523 h 1251"/>
              <a:gd name="T14" fmla="*/ 437 w 669"/>
              <a:gd name="T15" fmla="*/ 568 h 1251"/>
              <a:gd name="T16" fmla="*/ 421 w 669"/>
              <a:gd name="T17" fmla="*/ 667 h 1251"/>
              <a:gd name="T18" fmla="*/ 379 w 669"/>
              <a:gd name="T19" fmla="*/ 763 h 1251"/>
              <a:gd name="T20" fmla="*/ 325 w 669"/>
              <a:gd name="T21" fmla="*/ 848 h 1251"/>
              <a:gd name="T22" fmla="*/ 296 w 669"/>
              <a:gd name="T23" fmla="*/ 904 h 1251"/>
              <a:gd name="T24" fmla="*/ 187 w 669"/>
              <a:gd name="T25" fmla="*/ 965 h 1251"/>
              <a:gd name="T26" fmla="*/ 112 w 669"/>
              <a:gd name="T27" fmla="*/ 1080 h 1251"/>
              <a:gd name="T28" fmla="*/ 37 w 669"/>
              <a:gd name="T29" fmla="*/ 1208 h 1251"/>
              <a:gd name="T30" fmla="*/ 0 w 669"/>
              <a:gd name="T31" fmla="*/ 1251 h 1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69" h="1251">
                <a:moveTo>
                  <a:pt x="669" y="0"/>
                </a:moveTo>
                <a:cubicBezTo>
                  <a:pt x="651" y="49"/>
                  <a:pt x="633" y="98"/>
                  <a:pt x="624" y="136"/>
                </a:cubicBezTo>
                <a:cubicBezTo>
                  <a:pt x="615" y="174"/>
                  <a:pt x="613" y="191"/>
                  <a:pt x="616" y="227"/>
                </a:cubicBezTo>
                <a:cubicBezTo>
                  <a:pt x="619" y="263"/>
                  <a:pt x="640" y="318"/>
                  <a:pt x="643" y="352"/>
                </a:cubicBezTo>
                <a:cubicBezTo>
                  <a:pt x="646" y="386"/>
                  <a:pt x="645" y="408"/>
                  <a:pt x="637" y="429"/>
                </a:cubicBezTo>
                <a:cubicBezTo>
                  <a:pt x="629" y="450"/>
                  <a:pt x="619" y="461"/>
                  <a:pt x="597" y="477"/>
                </a:cubicBezTo>
                <a:cubicBezTo>
                  <a:pt x="575" y="493"/>
                  <a:pt x="534" y="508"/>
                  <a:pt x="507" y="523"/>
                </a:cubicBezTo>
                <a:cubicBezTo>
                  <a:pt x="480" y="538"/>
                  <a:pt x="451" y="544"/>
                  <a:pt x="437" y="568"/>
                </a:cubicBezTo>
                <a:cubicBezTo>
                  <a:pt x="423" y="592"/>
                  <a:pt x="431" y="635"/>
                  <a:pt x="421" y="667"/>
                </a:cubicBezTo>
                <a:cubicBezTo>
                  <a:pt x="411" y="699"/>
                  <a:pt x="395" y="733"/>
                  <a:pt x="379" y="763"/>
                </a:cubicBezTo>
                <a:cubicBezTo>
                  <a:pt x="363" y="793"/>
                  <a:pt x="339" y="824"/>
                  <a:pt x="325" y="848"/>
                </a:cubicBezTo>
                <a:cubicBezTo>
                  <a:pt x="311" y="872"/>
                  <a:pt x="319" y="885"/>
                  <a:pt x="296" y="904"/>
                </a:cubicBezTo>
                <a:cubicBezTo>
                  <a:pt x="273" y="923"/>
                  <a:pt x="218" y="936"/>
                  <a:pt x="187" y="965"/>
                </a:cubicBezTo>
                <a:cubicBezTo>
                  <a:pt x="156" y="994"/>
                  <a:pt x="137" y="1040"/>
                  <a:pt x="112" y="1080"/>
                </a:cubicBezTo>
                <a:cubicBezTo>
                  <a:pt x="87" y="1120"/>
                  <a:pt x="56" y="1180"/>
                  <a:pt x="37" y="1208"/>
                </a:cubicBezTo>
                <a:cubicBezTo>
                  <a:pt x="18" y="1236"/>
                  <a:pt x="9" y="1243"/>
                  <a:pt x="0" y="1251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2473" name="Freeform 9"/>
          <p:cNvSpPr>
            <a:spLocks/>
          </p:cNvSpPr>
          <p:nvPr/>
        </p:nvSpPr>
        <p:spPr bwMode="auto">
          <a:xfrm>
            <a:off x="3833813" y="614363"/>
            <a:ext cx="4073525" cy="3613150"/>
          </a:xfrm>
          <a:custGeom>
            <a:avLst/>
            <a:gdLst>
              <a:gd name="T0" fmla="*/ 170 w 2566"/>
              <a:gd name="T1" fmla="*/ 474 h 2276"/>
              <a:gd name="T2" fmla="*/ 42 w 2566"/>
              <a:gd name="T3" fmla="*/ 488 h 2276"/>
              <a:gd name="T4" fmla="*/ 66 w 2566"/>
              <a:gd name="T5" fmla="*/ 570 h 2276"/>
              <a:gd name="T6" fmla="*/ 23 w 2566"/>
              <a:gd name="T7" fmla="*/ 696 h 2276"/>
              <a:gd name="T8" fmla="*/ 98 w 2566"/>
              <a:gd name="T9" fmla="*/ 885 h 2276"/>
              <a:gd name="T10" fmla="*/ 162 w 2566"/>
              <a:gd name="T11" fmla="*/ 1000 h 2276"/>
              <a:gd name="T12" fmla="*/ 167 w 2566"/>
              <a:gd name="T13" fmla="*/ 1170 h 2276"/>
              <a:gd name="T14" fmla="*/ 231 w 2566"/>
              <a:gd name="T15" fmla="*/ 1258 h 2276"/>
              <a:gd name="T16" fmla="*/ 247 w 2566"/>
              <a:gd name="T17" fmla="*/ 1341 h 2276"/>
              <a:gd name="T18" fmla="*/ 356 w 2566"/>
              <a:gd name="T19" fmla="*/ 1456 h 2276"/>
              <a:gd name="T20" fmla="*/ 516 w 2566"/>
              <a:gd name="T21" fmla="*/ 1522 h 2276"/>
              <a:gd name="T22" fmla="*/ 652 w 2566"/>
              <a:gd name="T23" fmla="*/ 1506 h 2276"/>
              <a:gd name="T24" fmla="*/ 754 w 2566"/>
              <a:gd name="T25" fmla="*/ 1664 h 2276"/>
              <a:gd name="T26" fmla="*/ 807 w 2566"/>
              <a:gd name="T27" fmla="*/ 1888 h 2276"/>
              <a:gd name="T28" fmla="*/ 778 w 2566"/>
              <a:gd name="T29" fmla="*/ 2064 h 2276"/>
              <a:gd name="T30" fmla="*/ 826 w 2566"/>
              <a:gd name="T31" fmla="*/ 2216 h 2276"/>
              <a:gd name="T32" fmla="*/ 924 w 2566"/>
              <a:gd name="T33" fmla="*/ 2197 h 2276"/>
              <a:gd name="T34" fmla="*/ 994 w 2566"/>
              <a:gd name="T35" fmla="*/ 2168 h 2276"/>
              <a:gd name="T36" fmla="*/ 1020 w 2566"/>
              <a:gd name="T37" fmla="*/ 2218 h 2276"/>
              <a:gd name="T38" fmla="*/ 1068 w 2566"/>
              <a:gd name="T39" fmla="*/ 2197 h 2276"/>
              <a:gd name="T40" fmla="*/ 1122 w 2566"/>
              <a:gd name="T41" fmla="*/ 2272 h 2276"/>
              <a:gd name="T42" fmla="*/ 1156 w 2566"/>
              <a:gd name="T43" fmla="*/ 2272 h 2276"/>
              <a:gd name="T44" fmla="*/ 1223 w 2566"/>
              <a:gd name="T45" fmla="*/ 2258 h 2276"/>
              <a:gd name="T46" fmla="*/ 1268 w 2566"/>
              <a:gd name="T47" fmla="*/ 2125 h 2276"/>
              <a:gd name="T48" fmla="*/ 1351 w 2566"/>
              <a:gd name="T49" fmla="*/ 2064 h 2276"/>
              <a:gd name="T50" fmla="*/ 1540 w 2566"/>
              <a:gd name="T51" fmla="*/ 2066 h 2276"/>
              <a:gd name="T52" fmla="*/ 1636 w 2566"/>
              <a:gd name="T53" fmla="*/ 2072 h 2276"/>
              <a:gd name="T54" fmla="*/ 1791 w 2566"/>
              <a:gd name="T55" fmla="*/ 2122 h 2276"/>
              <a:gd name="T56" fmla="*/ 1959 w 2566"/>
              <a:gd name="T57" fmla="*/ 2162 h 2276"/>
              <a:gd name="T58" fmla="*/ 2044 w 2566"/>
              <a:gd name="T59" fmla="*/ 2144 h 2276"/>
              <a:gd name="T60" fmla="*/ 2012 w 2566"/>
              <a:gd name="T61" fmla="*/ 2048 h 2276"/>
              <a:gd name="T62" fmla="*/ 1895 w 2566"/>
              <a:gd name="T63" fmla="*/ 2090 h 2276"/>
              <a:gd name="T64" fmla="*/ 1930 w 2566"/>
              <a:gd name="T65" fmla="*/ 1997 h 2276"/>
              <a:gd name="T66" fmla="*/ 2020 w 2566"/>
              <a:gd name="T67" fmla="*/ 1888 h 2276"/>
              <a:gd name="T68" fmla="*/ 2130 w 2566"/>
              <a:gd name="T69" fmla="*/ 1722 h 2276"/>
              <a:gd name="T70" fmla="*/ 2210 w 2566"/>
              <a:gd name="T71" fmla="*/ 1536 h 2276"/>
              <a:gd name="T72" fmla="*/ 2396 w 2566"/>
              <a:gd name="T73" fmla="*/ 1440 h 2276"/>
              <a:gd name="T74" fmla="*/ 2514 w 2566"/>
              <a:gd name="T75" fmla="*/ 1290 h 2276"/>
              <a:gd name="T76" fmla="*/ 2524 w 2566"/>
              <a:gd name="T77" fmla="*/ 1050 h 2276"/>
              <a:gd name="T78" fmla="*/ 2252 w 2566"/>
              <a:gd name="T79" fmla="*/ 992 h 2276"/>
              <a:gd name="T80" fmla="*/ 2042 w 2566"/>
              <a:gd name="T81" fmla="*/ 850 h 2276"/>
              <a:gd name="T82" fmla="*/ 1842 w 2566"/>
              <a:gd name="T83" fmla="*/ 656 h 2276"/>
              <a:gd name="T84" fmla="*/ 1767 w 2566"/>
              <a:gd name="T85" fmla="*/ 312 h 2276"/>
              <a:gd name="T86" fmla="*/ 1548 w 2566"/>
              <a:gd name="T87" fmla="*/ 258 h 2276"/>
              <a:gd name="T88" fmla="*/ 1439 w 2566"/>
              <a:gd name="T89" fmla="*/ 149 h 2276"/>
              <a:gd name="T90" fmla="*/ 1207 w 2566"/>
              <a:gd name="T91" fmla="*/ 74 h 2276"/>
              <a:gd name="T92" fmla="*/ 1055 w 2566"/>
              <a:gd name="T93" fmla="*/ 16 h 2276"/>
              <a:gd name="T94" fmla="*/ 946 w 2566"/>
              <a:gd name="T95" fmla="*/ 104 h 2276"/>
              <a:gd name="T96" fmla="*/ 994 w 2566"/>
              <a:gd name="T97" fmla="*/ 240 h 2276"/>
              <a:gd name="T98" fmla="*/ 970 w 2566"/>
              <a:gd name="T99" fmla="*/ 285 h 2276"/>
              <a:gd name="T100" fmla="*/ 898 w 2566"/>
              <a:gd name="T101" fmla="*/ 336 h 2276"/>
              <a:gd name="T102" fmla="*/ 788 w 2566"/>
              <a:gd name="T103" fmla="*/ 178 h 2276"/>
              <a:gd name="T104" fmla="*/ 708 w 2566"/>
              <a:gd name="T105" fmla="*/ 104 h 2276"/>
              <a:gd name="T106" fmla="*/ 711 w 2566"/>
              <a:gd name="T107" fmla="*/ 269 h 2276"/>
              <a:gd name="T108" fmla="*/ 807 w 2566"/>
              <a:gd name="T109" fmla="*/ 418 h 2276"/>
              <a:gd name="T110" fmla="*/ 775 w 2566"/>
              <a:gd name="T111" fmla="*/ 498 h 2276"/>
              <a:gd name="T112" fmla="*/ 690 w 2566"/>
              <a:gd name="T113" fmla="*/ 528 h 2276"/>
              <a:gd name="T114" fmla="*/ 556 w 2566"/>
              <a:gd name="T115" fmla="*/ 533 h 2276"/>
              <a:gd name="T116" fmla="*/ 468 w 2566"/>
              <a:gd name="T117" fmla="*/ 456 h 2276"/>
              <a:gd name="T118" fmla="*/ 292 w 2566"/>
              <a:gd name="T119" fmla="*/ 477 h 2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566" h="2276">
                <a:moveTo>
                  <a:pt x="292" y="477"/>
                </a:moveTo>
                <a:cubicBezTo>
                  <a:pt x="253" y="479"/>
                  <a:pt x="203" y="480"/>
                  <a:pt x="170" y="474"/>
                </a:cubicBezTo>
                <a:cubicBezTo>
                  <a:pt x="137" y="468"/>
                  <a:pt x="116" y="438"/>
                  <a:pt x="95" y="440"/>
                </a:cubicBezTo>
                <a:cubicBezTo>
                  <a:pt x="74" y="442"/>
                  <a:pt x="57" y="471"/>
                  <a:pt x="42" y="488"/>
                </a:cubicBezTo>
                <a:cubicBezTo>
                  <a:pt x="27" y="505"/>
                  <a:pt x="0" y="532"/>
                  <a:pt x="4" y="546"/>
                </a:cubicBezTo>
                <a:cubicBezTo>
                  <a:pt x="8" y="560"/>
                  <a:pt x="61" y="557"/>
                  <a:pt x="66" y="570"/>
                </a:cubicBezTo>
                <a:cubicBezTo>
                  <a:pt x="71" y="583"/>
                  <a:pt x="43" y="603"/>
                  <a:pt x="36" y="624"/>
                </a:cubicBezTo>
                <a:cubicBezTo>
                  <a:pt x="29" y="645"/>
                  <a:pt x="20" y="664"/>
                  <a:pt x="23" y="696"/>
                </a:cubicBezTo>
                <a:cubicBezTo>
                  <a:pt x="26" y="728"/>
                  <a:pt x="39" y="787"/>
                  <a:pt x="52" y="818"/>
                </a:cubicBezTo>
                <a:cubicBezTo>
                  <a:pt x="65" y="849"/>
                  <a:pt x="83" y="868"/>
                  <a:pt x="98" y="885"/>
                </a:cubicBezTo>
                <a:cubicBezTo>
                  <a:pt x="113" y="902"/>
                  <a:pt x="129" y="903"/>
                  <a:pt x="140" y="922"/>
                </a:cubicBezTo>
                <a:cubicBezTo>
                  <a:pt x="151" y="941"/>
                  <a:pt x="156" y="972"/>
                  <a:pt x="162" y="1000"/>
                </a:cubicBezTo>
                <a:cubicBezTo>
                  <a:pt x="168" y="1028"/>
                  <a:pt x="177" y="1065"/>
                  <a:pt x="178" y="1093"/>
                </a:cubicBezTo>
                <a:cubicBezTo>
                  <a:pt x="179" y="1121"/>
                  <a:pt x="166" y="1142"/>
                  <a:pt x="167" y="1170"/>
                </a:cubicBezTo>
                <a:cubicBezTo>
                  <a:pt x="168" y="1198"/>
                  <a:pt x="175" y="1249"/>
                  <a:pt x="186" y="1264"/>
                </a:cubicBezTo>
                <a:cubicBezTo>
                  <a:pt x="197" y="1279"/>
                  <a:pt x="220" y="1252"/>
                  <a:pt x="231" y="1258"/>
                </a:cubicBezTo>
                <a:cubicBezTo>
                  <a:pt x="242" y="1264"/>
                  <a:pt x="247" y="1284"/>
                  <a:pt x="250" y="1298"/>
                </a:cubicBezTo>
                <a:cubicBezTo>
                  <a:pt x="253" y="1312"/>
                  <a:pt x="237" y="1322"/>
                  <a:pt x="247" y="1341"/>
                </a:cubicBezTo>
                <a:cubicBezTo>
                  <a:pt x="257" y="1360"/>
                  <a:pt x="293" y="1391"/>
                  <a:pt x="311" y="1410"/>
                </a:cubicBezTo>
                <a:cubicBezTo>
                  <a:pt x="329" y="1429"/>
                  <a:pt x="336" y="1441"/>
                  <a:pt x="356" y="1456"/>
                </a:cubicBezTo>
                <a:cubicBezTo>
                  <a:pt x="376" y="1471"/>
                  <a:pt x="407" y="1490"/>
                  <a:pt x="434" y="1501"/>
                </a:cubicBezTo>
                <a:cubicBezTo>
                  <a:pt x="461" y="1512"/>
                  <a:pt x="489" y="1518"/>
                  <a:pt x="516" y="1522"/>
                </a:cubicBezTo>
                <a:cubicBezTo>
                  <a:pt x="543" y="1526"/>
                  <a:pt x="576" y="1528"/>
                  <a:pt x="599" y="1525"/>
                </a:cubicBezTo>
                <a:cubicBezTo>
                  <a:pt x="622" y="1522"/>
                  <a:pt x="636" y="1499"/>
                  <a:pt x="652" y="1506"/>
                </a:cubicBezTo>
                <a:cubicBezTo>
                  <a:pt x="668" y="1513"/>
                  <a:pt x="681" y="1539"/>
                  <a:pt x="698" y="1565"/>
                </a:cubicBezTo>
                <a:cubicBezTo>
                  <a:pt x="715" y="1591"/>
                  <a:pt x="739" y="1628"/>
                  <a:pt x="754" y="1664"/>
                </a:cubicBezTo>
                <a:cubicBezTo>
                  <a:pt x="769" y="1700"/>
                  <a:pt x="779" y="1744"/>
                  <a:pt x="788" y="1781"/>
                </a:cubicBezTo>
                <a:cubicBezTo>
                  <a:pt x="797" y="1818"/>
                  <a:pt x="807" y="1857"/>
                  <a:pt x="807" y="1888"/>
                </a:cubicBezTo>
                <a:cubicBezTo>
                  <a:pt x="807" y="1919"/>
                  <a:pt x="791" y="1941"/>
                  <a:pt x="786" y="1970"/>
                </a:cubicBezTo>
                <a:cubicBezTo>
                  <a:pt x="781" y="1999"/>
                  <a:pt x="773" y="2032"/>
                  <a:pt x="778" y="2064"/>
                </a:cubicBezTo>
                <a:cubicBezTo>
                  <a:pt x="783" y="2096"/>
                  <a:pt x="810" y="2135"/>
                  <a:pt x="818" y="2160"/>
                </a:cubicBezTo>
                <a:cubicBezTo>
                  <a:pt x="826" y="2185"/>
                  <a:pt x="814" y="2209"/>
                  <a:pt x="826" y="2216"/>
                </a:cubicBezTo>
                <a:cubicBezTo>
                  <a:pt x="838" y="2223"/>
                  <a:pt x="874" y="2205"/>
                  <a:pt x="890" y="2202"/>
                </a:cubicBezTo>
                <a:cubicBezTo>
                  <a:pt x="906" y="2199"/>
                  <a:pt x="915" y="2195"/>
                  <a:pt x="924" y="2197"/>
                </a:cubicBezTo>
                <a:cubicBezTo>
                  <a:pt x="933" y="2199"/>
                  <a:pt x="931" y="2218"/>
                  <a:pt x="943" y="2213"/>
                </a:cubicBezTo>
                <a:cubicBezTo>
                  <a:pt x="955" y="2208"/>
                  <a:pt x="980" y="2176"/>
                  <a:pt x="994" y="2168"/>
                </a:cubicBezTo>
                <a:cubicBezTo>
                  <a:pt x="1008" y="2160"/>
                  <a:pt x="1022" y="2157"/>
                  <a:pt x="1026" y="2165"/>
                </a:cubicBezTo>
                <a:cubicBezTo>
                  <a:pt x="1030" y="2173"/>
                  <a:pt x="1013" y="2220"/>
                  <a:pt x="1020" y="2218"/>
                </a:cubicBezTo>
                <a:cubicBezTo>
                  <a:pt x="1027" y="2216"/>
                  <a:pt x="1060" y="2157"/>
                  <a:pt x="1068" y="2154"/>
                </a:cubicBezTo>
                <a:cubicBezTo>
                  <a:pt x="1076" y="2151"/>
                  <a:pt x="1063" y="2185"/>
                  <a:pt x="1068" y="2197"/>
                </a:cubicBezTo>
                <a:cubicBezTo>
                  <a:pt x="1073" y="2209"/>
                  <a:pt x="1091" y="2214"/>
                  <a:pt x="1100" y="2226"/>
                </a:cubicBezTo>
                <a:cubicBezTo>
                  <a:pt x="1109" y="2238"/>
                  <a:pt x="1115" y="2268"/>
                  <a:pt x="1122" y="2272"/>
                </a:cubicBezTo>
                <a:cubicBezTo>
                  <a:pt x="1129" y="2276"/>
                  <a:pt x="1134" y="2248"/>
                  <a:pt x="1140" y="2248"/>
                </a:cubicBezTo>
                <a:cubicBezTo>
                  <a:pt x="1146" y="2248"/>
                  <a:pt x="1148" y="2271"/>
                  <a:pt x="1156" y="2272"/>
                </a:cubicBezTo>
                <a:cubicBezTo>
                  <a:pt x="1164" y="2273"/>
                  <a:pt x="1177" y="2255"/>
                  <a:pt x="1188" y="2253"/>
                </a:cubicBezTo>
                <a:cubicBezTo>
                  <a:pt x="1199" y="2251"/>
                  <a:pt x="1211" y="2269"/>
                  <a:pt x="1223" y="2258"/>
                </a:cubicBezTo>
                <a:cubicBezTo>
                  <a:pt x="1235" y="2247"/>
                  <a:pt x="1256" y="2206"/>
                  <a:pt x="1263" y="2184"/>
                </a:cubicBezTo>
                <a:cubicBezTo>
                  <a:pt x="1270" y="2162"/>
                  <a:pt x="1265" y="2139"/>
                  <a:pt x="1268" y="2125"/>
                </a:cubicBezTo>
                <a:cubicBezTo>
                  <a:pt x="1271" y="2111"/>
                  <a:pt x="1270" y="2108"/>
                  <a:pt x="1284" y="2098"/>
                </a:cubicBezTo>
                <a:cubicBezTo>
                  <a:pt x="1298" y="2088"/>
                  <a:pt x="1325" y="2069"/>
                  <a:pt x="1351" y="2064"/>
                </a:cubicBezTo>
                <a:cubicBezTo>
                  <a:pt x="1377" y="2059"/>
                  <a:pt x="1411" y="2066"/>
                  <a:pt x="1442" y="2066"/>
                </a:cubicBezTo>
                <a:cubicBezTo>
                  <a:pt x="1473" y="2066"/>
                  <a:pt x="1515" y="2066"/>
                  <a:pt x="1540" y="2066"/>
                </a:cubicBezTo>
                <a:cubicBezTo>
                  <a:pt x="1565" y="2066"/>
                  <a:pt x="1578" y="2063"/>
                  <a:pt x="1594" y="2064"/>
                </a:cubicBezTo>
                <a:cubicBezTo>
                  <a:pt x="1610" y="2065"/>
                  <a:pt x="1619" y="2061"/>
                  <a:pt x="1636" y="2072"/>
                </a:cubicBezTo>
                <a:cubicBezTo>
                  <a:pt x="1653" y="2083"/>
                  <a:pt x="1669" y="2122"/>
                  <a:pt x="1695" y="2130"/>
                </a:cubicBezTo>
                <a:cubicBezTo>
                  <a:pt x="1721" y="2138"/>
                  <a:pt x="1758" y="2125"/>
                  <a:pt x="1791" y="2122"/>
                </a:cubicBezTo>
                <a:cubicBezTo>
                  <a:pt x="1824" y="2119"/>
                  <a:pt x="1864" y="2105"/>
                  <a:pt x="1892" y="2112"/>
                </a:cubicBezTo>
                <a:cubicBezTo>
                  <a:pt x="1920" y="2119"/>
                  <a:pt x="1938" y="2150"/>
                  <a:pt x="1959" y="2162"/>
                </a:cubicBezTo>
                <a:cubicBezTo>
                  <a:pt x="1980" y="2174"/>
                  <a:pt x="2004" y="2189"/>
                  <a:pt x="2018" y="2186"/>
                </a:cubicBezTo>
                <a:cubicBezTo>
                  <a:pt x="2032" y="2183"/>
                  <a:pt x="2040" y="2160"/>
                  <a:pt x="2044" y="2144"/>
                </a:cubicBezTo>
                <a:cubicBezTo>
                  <a:pt x="2048" y="2128"/>
                  <a:pt x="2047" y="2106"/>
                  <a:pt x="2042" y="2090"/>
                </a:cubicBezTo>
                <a:cubicBezTo>
                  <a:pt x="2037" y="2074"/>
                  <a:pt x="2027" y="2051"/>
                  <a:pt x="2012" y="2048"/>
                </a:cubicBezTo>
                <a:cubicBezTo>
                  <a:pt x="1997" y="2045"/>
                  <a:pt x="1973" y="2062"/>
                  <a:pt x="1954" y="2069"/>
                </a:cubicBezTo>
                <a:cubicBezTo>
                  <a:pt x="1935" y="2076"/>
                  <a:pt x="1909" y="2094"/>
                  <a:pt x="1895" y="2090"/>
                </a:cubicBezTo>
                <a:cubicBezTo>
                  <a:pt x="1881" y="2086"/>
                  <a:pt x="1865" y="2057"/>
                  <a:pt x="1871" y="2042"/>
                </a:cubicBezTo>
                <a:cubicBezTo>
                  <a:pt x="1877" y="2027"/>
                  <a:pt x="1910" y="2013"/>
                  <a:pt x="1930" y="1997"/>
                </a:cubicBezTo>
                <a:cubicBezTo>
                  <a:pt x="1950" y="1981"/>
                  <a:pt x="1976" y="1962"/>
                  <a:pt x="1991" y="1944"/>
                </a:cubicBezTo>
                <a:cubicBezTo>
                  <a:pt x="2006" y="1926"/>
                  <a:pt x="2001" y="1908"/>
                  <a:pt x="2020" y="1888"/>
                </a:cubicBezTo>
                <a:cubicBezTo>
                  <a:pt x="2039" y="1868"/>
                  <a:pt x="2085" y="1852"/>
                  <a:pt x="2103" y="1824"/>
                </a:cubicBezTo>
                <a:cubicBezTo>
                  <a:pt x="2121" y="1796"/>
                  <a:pt x="2114" y="1760"/>
                  <a:pt x="2130" y="1722"/>
                </a:cubicBezTo>
                <a:cubicBezTo>
                  <a:pt x="2146" y="1684"/>
                  <a:pt x="2186" y="1625"/>
                  <a:pt x="2199" y="1594"/>
                </a:cubicBezTo>
                <a:cubicBezTo>
                  <a:pt x="2212" y="1563"/>
                  <a:pt x="2198" y="1555"/>
                  <a:pt x="2210" y="1536"/>
                </a:cubicBezTo>
                <a:cubicBezTo>
                  <a:pt x="2222" y="1517"/>
                  <a:pt x="2240" y="1498"/>
                  <a:pt x="2271" y="1482"/>
                </a:cubicBezTo>
                <a:cubicBezTo>
                  <a:pt x="2302" y="1466"/>
                  <a:pt x="2358" y="1460"/>
                  <a:pt x="2396" y="1440"/>
                </a:cubicBezTo>
                <a:cubicBezTo>
                  <a:pt x="2434" y="1420"/>
                  <a:pt x="2478" y="1387"/>
                  <a:pt x="2498" y="1362"/>
                </a:cubicBezTo>
                <a:cubicBezTo>
                  <a:pt x="2518" y="1337"/>
                  <a:pt x="2503" y="1323"/>
                  <a:pt x="2514" y="1290"/>
                </a:cubicBezTo>
                <a:cubicBezTo>
                  <a:pt x="2525" y="1257"/>
                  <a:pt x="2562" y="1202"/>
                  <a:pt x="2564" y="1162"/>
                </a:cubicBezTo>
                <a:cubicBezTo>
                  <a:pt x="2566" y="1122"/>
                  <a:pt x="2551" y="1078"/>
                  <a:pt x="2524" y="1050"/>
                </a:cubicBezTo>
                <a:cubicBezTo>
                  <a:pt x="2497" y="1022"/>
                  <a:pt x="2447" y="1004"/>
                  <a:pt x="2402" y="994"/>
                </a:cubicBezTo>
                <a:cubicBezTo>
                  <a:pt x="2357" y="984"/>
                  <a:pt x="2291" y="1003"/>
                  <a:pt x="2252" y="992"/>
                </a:cubicBezTo>
                <a:cubicBezTo>
                  <a:pt x="2213" y="981"/>
                  <a:pt x="2202" y="952"/>
                  <a:pt x="2167" y="928"/>
                </a:cubicBezTo>
                <a:cubicBezTo>
                  <a:pt x="2132" y="904"/>
                  <a:pt x="2079" y="875"/>
                  <a:pt x="2042" y="850"/>
                </a:cubicBezTo>
                <a:cubicBezTo>
                  <a:pt x="2005" y="825"/>
                  <a:pt x="1976" y="810"/>
                  <a:pt x="1943" y="778"/>
                </a:cubicBezTo>
                <a:cubicBezTo>
                  <a:pt x="1910" y="746"/>
                  <a:pt x="1870" y="714"/>
                  <a:pt x="1842" y="656"/>
                </a:cubicBezTo>
                <a:cubicBezTo>
                  <a:pt x="1814" y="598"/>
                  <a:pt x="1787" y="489"/>
                  <a:pt x="1775" y="432"/>
                </a:cubicBezTo>
                <a:cubicBezTo>
                  <a:pt x="1763" y="375"/>
                  <a:pt x="1781" y="339"/>
                  <a:pt x="1767" y="312"/>
                </a:cubicBezTo>
                <a:cubicBezTo>
                  <a:pt x="1753" y="285"/>
                  <a:pt x="1728" y="275"/>
                  <a:pt x="1692" y="266"/>
                </a:cubicBezTo>
                <a:cubicBezTo>
                  <a:pt x="1656" y="257"/>
                  <a:pt x="1576" y="266"/>
                  <a:pt x="1548" y="258"/>
                </a:cubicBezTo>
                <a:cubicBezTo>
                  <a:pt x="1520" y="250"/>
                  <a:pt x="1540" y="234"/>
                  <a:pt x="1522" y="216"/>
                </a:cubicBezTo>
                <a:cubicBezTo>
                  <a:pt x="1504" y="198"/>
                  <a:pt x="1480" y="168"/>
                  <a:pt x="1439" y="149"/>
                </a:cubicBezTo>
                <a:cubicBezTo>
                  <a:pt x="1398" y="130"/>
                  <a:pt x="1313" y="116"/>
                  <a:pt x="1274" y="104"/>
                </a:cubicBezTo>
                <a:cubicBezTo>
                  <a:pt x="1235" y="92"/>
                  <a:pt x="1232" y="90"/>
                  <a:pt x="1207" y="74"/>
                </a:cubicBezTo>
                <a:cubicBezTo>
                  <a:pt x="1182" y="58"/>
                  <a:pt x="1147" y="20"/>
                  <a:pt x="1122" y="10"/>
                </a:cubicBezTo>
                <a:cubicBezTo>
                  <a:pt x="1097" y="0"/>
                  <a:pt x="1078" y="11"/>
                  <a:pt x="1055" y="16"/>
                </a:cubicBezTo>
                <a:cubicBezTo>
                  <a:pt x="1032" y="21"/>
                  <a:pt x="1004" y="22"/>
                  <a:pt x="986" y="37"/>
                </a:cubicBezTo>
                <a:cubicBezTo>
                  <a:pt x="968" y="52"/>
                  <a:pt x="951" y="80"/>
                  <a:pt x="946" y="104"/>
                </a:cubicBezTo>
                <a:cubicBezTo>
                  <a:pt x="941" y="128"/>
                  <a:pt x="946" y="161"/>
                  <a:pt x="954" y="184"/>
                </a:cubicBezTo>
                <a:cubicBezTo>
                  <a:pt x="962" y="207"/>
                  <a:pt x="983" y="225"/>
                  <a:pt x="994" y="240"/>
                </a:cubicBezTo>
                <a:cubicBezTo>
                  <a:pt x="1005" y="255"/>
                  <a:pt x="1024" y="267"/>
                  <a:pt x="1020" y="274"/>
                </a:cubicBezTo>
                <a:cubicBezTo>
                  <a:pt x="1016" y="281"/>
                  <a:pt x="981" y="275"/>
                  <a:pt x="970" y="285"/>
                </a:cubicBezTo>
                <a:cubicBezTo>
                  <a:pt x="959" y="295"/>
                  <a:pt x="968" y="325"/>
                  <a:pt x="956" y="333"/>
                </a:cubicBezTo>
                <a:cubicBezTo>
                  <a:pt x="944" y="341"/>
                  <a:pt x="917" y="347"/>
                  <a:pt x="898" y="336"/>
                </a:cubicBezTo>
                <a:cubicBezTo>
                  <a:pt x="879" y="325"/>
                  <a:pt x="860" y="290"/>
                  <a:pt x="842" y="264"/>
                </a:cubicBezTo>
                <a:cubicBezTo>
                  <a:pt x="824" y="238"/>
                  <a:pt x="805" y="207"/>
                  <a:pt x="788" y="178"/>
                </a:cubicBezTo>
                <a:cubicBezTo>
                  <a:pt x="771" y="149"/>
                  <a:pt x="753" y="105"/>
                  <a:pt x="740" y="93"/>
                </a:cubicBezTo>
                <a:cubicBezTo>
                  <a:pt x="727" y="81"/>
                  <a:pt x="712" y="87"/>
                  <a:pt x="708" y="104"/>
                </a:cubicBezTo>
                <a:cubicBezTo>
                  <a:pt x="704" y="121"/>
                  <a:pt x="714" y="170"/>
                  <a:pt x="714" y="197"/>
                </a:cubicBezTo>
                <a:cubicBezTo>
                  <a:pt x="714" y="224"/>
                  <a:pt x="705" y="246"/>
                  <a:pt x="711" y="269"/>
                </a:cubicBezTo>
                <a:cubicBezTo>
                  <a:pt x="717" y="292"/>
                  <a:pt x="732" y="313"/>
                  <a:pt x="748" y="338"/>
                </a:cubicBezTo>
                <a:cubicBezTo>
                  <a:pt x="764" y="363"/>
                  <a:pt x="795" y="399"/>
                  <a:pt x="807" y="418"/>
                </a:cubicBezTo>
                <a:cubicBezTo>
                  <a:pt x="819" y="437"/>
                  <a:pt x="828" y="440"/>
                  <a:pt x="823" y="453"/>
                </a:cubicBezTo>
                <a:cubicBezTo>
                  <a:pt x="818" y="466"/>
                  <a:pt x="790" y="483"/>
                  <a:pt x="775" y="498"/>
                </a:cubicBezTo>
                <a:cubicBezTo>
                  <a:pt x="760" y="513"/>
                  <a:pt x="746" y="536"/>
                  <a:pt x="732" y="541"/>
                </a:cubicBezTo>
                <a:cubicBezTo>
                  <a:pt x="718" y="546"/>
                  <a:pt x="709" y="529"/>
                  <a:pt x="690" y="528"/>
                </a:cubicBezTo>
                <a:cubicBezTo>
                  <a:pt x="671" y="527"/>
                  <a:pt x="640" y="535"/>
                  <a:pt x="618" y="536"/>
                </a:cubicBezTo>
                <a:cubicBezTo>
                  <a:pt x="596" y="537"/>
                  <a:pt x="577" y="540"/>
                  <a:pt x="556" y="533"/>
                </a:cubicBezTo>
                <a:cubicBezTo>
                  <a:pt x="535" y="526"/>
                  <a:pt x="507" y="509"/>
                  <a:pt x="492" y="496"/>
                </a:cubicBezTo>
                <a:cubicBezTo>
                  <a:pt x="477" y="483"/>
                  <a:pt x="483" y="461"/>
                  <a:pt x="468" y="456"/>
                </a:cubicBezTo>
                <a:cubicBezTo>
                  <a:pt x="453" y="451"/>
                  <a:pt x="431" y="461"/>
                  <a:pt x="402" y="464"/>
                </a:cubicBezTo>
                <a:cubicBezTo>
                  <a:pt x="373" y="467"/>
                  <a:pt x="331" y="475"/>
                  <a:pt x="292" y="477"/>
                </a:cubicBezTo>
                <a:close/>
              </a:path>
            </a:pathLst>
          </a:custGeom>
          <a:solidFill>
            <a:srgbClr val="E3768C">
              <a:alpha val="7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2472" name="Freeform 8"/>
          <p:cNvSpPr>
            <a:spLocks/>
          </p:cNvSpPr>
          <p:nvPr/>
        </p:nvSpPr>
        <p:spPr bwMode="auto">
          <a:xfrm>
            <a:off x="5111750" y="1574800"/>
            <a:ext cx="1308100" cy="1882775"/>
          </a:xfrm>
          <a:custGeom>
            <a:avLst/>
            <a:gdLst>
              <a:gd name="T0" fmla="*/ 65 w 824"/>
              <a:gd name="T1" fmla="*/ 456 h 1186"/>
              <a:gd name="T2" fmla="*/ 7 w 824"/>
              <a:gd name="T3" fmla="*/ 619 h 1186"/>
              <a:gd name="T4" fmla="*/ 25 w 824"/>
              <a:gd name="T5" fmla="*/ 723 h 1186"/>
              <a:gd name="T6" fmla="*/ 116 w 824"/>
              <a:gd name="T7" fmla="*/ 792 h 1186"/>
              <a:gd name="T8" fmla="*/ 175 w 824"/>
              <a:gd name="T9" fmla="*/ 853 h 1186"/>
              <a:gd name="T10" fmla="*/ 295 w 824"/>
              <a:gd name="T11" fmla="*/ 891 h 1186"/>
              <a:gd name="T12" fmla="*/ 340 w 824"/>
              <a:gd name="T13" fmla="*/ 912 h 1186"/>
              <a:gd name="T14" fmla="*/ 377 w 824"/>
              <a:gd name="T15" fmla="*/ 885 h 1186"/>
              <a:gd name="T16" fmla="*/ 431 w 824"/>
              <a:gd name="T17" fmla="*/ 923 h 1186"/>
              <a:gd name="T18" fmla="*/ 447 w 824"/>
              <a:gd name="T19" fmla="*/ 1008 h 1186"/>
              <a:gd name="T20" fmla="*/ 479 w 824"/>
              <a:gd name="T21" fmla="*/ 1125 h 1186"/>
              <a:gd name="T22" fmla="*/ 529 w 824"/>
              <a:gd name="T23" fmla="*/ 1179 h 1186"/>
              <a:gd name="T24" fmla="*/ 617 w 824"/>
              <a:gd name="T25" fmla="*/ 1168 h 1186"/>
              <a:gd name="T26" fmla="*/ 687 w 824"/>
              <a:gd name="T27" fmla="*/ 1141 h 1186"/>
              <a:gd name="T28" fmla="*/ 737 w 824"/>
              <a:gd name="T29" fmla="*/ 1093 h 1186"/>
              <a:gd name="T30" fmla="*/ 807 w 824"/>
              <a:gd name="T31" fmla="*/ 1088 h 1186"/>
              <a:gd name="T32" fmla="*/ 817 w 824"/>
              <a:gd name="T33" fmla="*/ 1029 h 1186"/>
              <a:gd name="T34" fmla="*/ 767 w 824"/>
              <a:gd name="T35" fmla="*/ 947 h 1186"/>
              <a:gd name="T36" fmla="*/ 665 w 824"/>
              <a:gd name="T37" fmla="*/ 816 h 1186"/>
              <a:gd name="T38" fmla="*/ 583 w 824"/>
              <a:gd name="T39" fmla="*/ 715 h 1186"/>
              <a:gd name="T40" fmla="*/ 548 w 824"/>
              <a:gd name="T41" fmla="*/ 533 h 1186"/>
              <a:gd name="T42" fmla="*/ 540 w 824"/>
              <a:gd name="T43" fmla="*/ 379 h 1186"/>
              <a:gd name="T44" fmla="*/ 559 w 824"/>
              <a:gd name="T45" fmla="*/ 211 h 1186"/>
              <a:gd name="T46" fmla="*/ 516 w 824"/>
              <a:gd name="T47" fmla="*/ 125 h 1186"/>
              <a:gd name="T48" fmla="*/ 449 w 824"/>
              <a:gd name="T49" fmla="*/ 107 h 1186"/>
              <a:gd name="T50" fmla="*/ 377 w 824"/>
              <a:gd name="T51" fmla="*/ 139 h 1186"/>
              <a:gd name="T52" fmla="*/ 332 w 824"/>
              <a:gd name="T53" fmla="*/ 128 h 1186"/>
              <a:gd name="T54" fmla="*/ 316 w 824"/>
              <a:gd name="T55" fmla="*/ 83 h 1186"/>
              <a:gd name="T56" fmla="*/ 289 w 824"/>
              <a:gd name="T57" fmla="*/ 21 h 1186"/>
              <a:gd name="T58" fmla="*/ 249 w 824"/>
              <a:gd name="T59" fmla="*/ 19 h 1186"/>
              <a:gd name="T60" fmla="*/ 233 w 824"/>
              <a:gd name="T61" fmla="*/ 136 h 1186"/>
              <a:gd name="T62" fmla="*/ 167 w 824"/>
              <a:gd name="T63" fmla="*/ 264 h 1186"/>
              <a:gd name="T64" fmla="*/ 84 w 824"/>
              <a:gd name="T65" fmla="*/ 384 h 1186"/>
              <a:gd name="T66" fmla="*/ 65 w 824"/>
              <a:gd name="T67" fmla="*/ 456 h 1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24" h="1186">
                <a:moveTo>
                  <a:pt x="65" y="456"/>
                </a:moveTo>
                <a:cubicBezTo>
                  <a:pt x="52" y="495"/>
                  <a:pt x="14" y="575"/>
                  <a:pt x="7" y="619"/>
                </a:cubicBezTo>
                <a:cubicBezTo>
                  <a:pt x="0" y="663"/>
                  <a:pt x="7" y="694"/>
                  <a:pt x="25" y="723"/>
                </a:cubicBezTo>
                <a:cubicBezTo>
                  <a:pt x="43" y="752"/>
                  <a:pt x="91" y="770"/>
                  <a:pt x="116" y="792"/>
                </a:cubicBezTo>
                <a:cubicBezTo>
                  <a:pt x="141" y="814"/>
                  <a:pt x="145" y="836"/>
                  <a:pt x="175" y="853"/>
                </a:cubicBezTo>
                <a:cubicBezTo>
                  <a:pt x="205" y="870"/>
                  <a:pt x="268" y="881"/>
                  <a:pt x="295" y="891"/>
                </a:cubicBezTo>
                <a:cubicBezTo>
                  <a:pt x="322" y="901"/>
                  <a:pt x="326" y="913"/>
                  <a:pt x="340" y="912"/>
                </a:cubicBezTo>
                <a:cubicBezTo>
                  <a:pt x="354" y="911"/>
                  <a:pt x="362" y="883"/>
                  <a:pt x="377" y="885"/>
                </a:cubicBezTo>
                <a:cubicBezTo>
                  <a:pt x="392" y="887"/>
                  <a:pt x="419" y="903"/>
                  <a:pt x="431" y="923"/>
                </a:cubicBezTo>
                <a:cubicBezTo>
                  <a:pt x="443" y="943"/>
                  <a:pt x="439" y="974"/>
                  <a:pt x="447" y="1008"/>
                </a:cubicBezTo>
                <a:cubicBezTo>
                  <a:pt x="455" y="1042"/>
                  <a:pt x="465" y="1096"/>
                  <a:pt x="479" y="1125"/>
                </a:cubicBezTo>
                <a:cubicBezTo>
                  <a:pt x="493" y="1154"/>
                  <a:pt x="506" y="1172"/>
                  <a:pt x="529" y="1179"/>
                </a:cubicBezTo>
                <a:cubicBezTo>
                  <a:pt x="552" y="1186"/>
                  <a:pt x="591" y="1174"/>
                  <a:pt x="617" y="1168"/>
                </a:cubicBezTo>
                <a:cubicBezTo>
                  <a:pt x="643" y="1162"/>
                  <a:pt x="667" y="1153"/>
                  <a:pt x="687" y="1141"/>
                </a:cubicBezTo>
                <a:cubicBezTo>
                  <a:pt x="707" y="1129"/>
                  <a:pt x="717" y="1102"/>
                  <a:pt x="737" y="1093"/>
                </a:cubicBezTo>
                <a:cubicBezTo>
                  <a:pt x="757" y="1084"/>
                  <a:pt x="794" y="1099"/>
                  <a:pt x="807" y="1088"/>
                </a:cubicBezTo>
                <a:cubicBezTo>
                  <a:pt x="820" y="1077"/>
                  <a:pt x="824" y="1052"/>
                  <a:pt x="817" y="1029"/>
                </a:cubicBezTo>
                <a:cubicBezTo>
                  <a:pt x="810" y="1006"/>
                  <a:pt x="792" y="982"/>
                  <a:pt x="767" y="947"/>
                </a:cubicBezTo>
                <a:cubicBezTo>
                  <a:pt x="742" y="912"/>
                  <a:pt x="696" y="855"/>
                  <a:pt x="665" y="816"/>
                </a:cubicBezTo>
                <a:cubicBezTo>
                  <a:pt x="634" y="777"/>
                  <a:pt x="602" y="762"/>
                  <a:pt x="583" y="715"/>
                </a:cubicBezTo>
                <a:cubicBezTo>
                  <a:pt x="564" y="668"/>
                  <a:pt x="555" y="589"/>
                  <a:pt x="548" y="533"/>
                </a:cubicBezTo>
                <a:cubicBezTo>
                  <a:pt x="541" y="477"/>
                  <a:pt x="538" y="433"/>
                  <a:pt x="540" y="379"/>
                </a:cubicBezTo>
                <a:cubicBezTo>
                  <a:pt x="542" y="325"/>
                  <a:pt x="563" y="253"/>
                  <a:pt x="559" y="211"/>
                </a:cubicBezTo>
                <a:cubicBezTo>
                  <a:pt x="555" y="169"/>
                  <a:pt x="534" y="142"/>
                  <a:pt x="516" y="125"/>
                </a:cubicBezTo>
                <a:cubicBezTo>
                  <a:pt x="498" y="108"/>
                  <a:pt x="472" y="105"/>
                  <a:pt x="449" y="107"/>
                </a:cubicBezTo>
                <a:cubicBezTo>
                  <a:pt x="426" y="109"/>
                  <a:pt x="396" y="136"/>
                  <a:pt x="377" y="139"/>
                </a:cubicBezTo>
                <a:cubicBezTo>
                  <a:pt x="358" y="142"/>
                  <a:pt x="342" y="137"/>
                  <a:pt x="332" y="128"/>
                </a:cubicBezTo>
                <a:cubicBezTo>
                  <a:pt x="322" y="119"/>
                  <a:pt x="323" y="101"/>
                  <a:pt x="316" y="83"/>
                </a:cubicBezTo>
                <a:cubicBezTo>
                  <a:pt x="309" y="65"/>
                  <a:pt x="300" y="32"/>
                  <a:pt x="289" y="21"/>
                </a:cubicBezTo>
                <a:cubicBezTo>
                  <a:pt x="278" y="10"/>
                  <a:pt x="258" y="0"/>
                  <a:pt x="249" y="19"/>
                </a:cubicBezTo>
                <a:cubicBezTo>
                  <a:pt x="240" y="38"/>
                  <a:pt x="247" y="95"/>
                  <a:pt x="233" y="136"/>
                </a:cubicBezTo>
                <a:cubicBezTo>
                  <a:pt x="219" y="177"/>
                  <a:pt x="192" y="223"/>
                  <a:pt x="167" y="264"/>
                </a:cubicBezTo>
                <a:cubicBezTo>
                  <a:pt x="142" y="305"/>
                  <a:pt x="101" y="350"/>
                  <a:pt x="84" y="384"/>
                </a:cubicBezTo>
                <a:cubicBezTo>
                  <a:pt x="67" y="418"/>
                  <a:pt x="78" y="417"/>
                  <a:pt x="65" y="456"/>
                </a:cubicBezTo>
                <a:close/>
              </a:path>
            </a:pathLst>
          </a:custGeom>
          <a:solidFill>
            <a:srgbClr val="BEE352">
              <a:alpha val="7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4581525" y="4446588"/>
            <a:ext cx="1731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Cratonic platform</a:t>
            </a:r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5248275" y="2171700"/>
            <a:ext cx="76041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Hudson Bay basin</a:t>
            </a:r>
          </a:p>
        </p:txBody>
      </p: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2503488" y="1627188"/>
            <a:ext cx="10541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Cordillera</a:t>
            </a:r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5095875" y="5532438"/>
            <a:ext cx="13589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Coastal plain</a:t>
            </a:r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 rot="-3118959">
            <a:off x="6045200" y="4802188"/>
            <a:ext cx="1250950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FFFFFF"/>
                </a:solidFill>
              </a:rPr>
              <a:t>Appalachians</a:t>
            </a:r>
          </a:p>
        </p:txBody>
      </p:sp>
      <p:sp>
        <p:nvSpPr>
          <p:cNvPr id="62484" name="Freeform 20"/>
          <p:cNvSpPr>
            <a:spLocks/>
          </p:cNvSpPr>
          <p:nvPr/>
        </p:nvSpPr>
        <p:spPr bwMode="auto">
          <a:xfrm>
            <a:off x="7124700" y="2743200"/>
            <a:ext cx="1377950" cy="1619250"/>
          </a:xfrm>
          <a:custGeom>
            <a:avLst/>
            <a:gdLst>
              <a:gd name="T0" fmla="*/ 0 w 868"/>
              <a:gd name="T1" fmla="*/ 1020 h 1020"/>
              <a:gd name="T2" fmla="*/ 44 w 868"/>
              <a:gd name="T3" fmla="*/ 944 h 1020"/>
              <a:gd name="T4" fmla="*/ 152 w 868"/>
              <a:gd name="T5" fmla="*/ 896 h 1020"/>
              <a:gd name="T6" fmla="*/ 184 w 868"/>
              <a:gd name="T7" fmla="*/ 796 h 1020"/>
              <a:gd name="T8" fmla="*/ 236 w 868"/>
              <a:gd name="T9" fmla="*/ 736 h 1020"/>
              <a:gd name="T10" fmla="*/ 380 w 868"/>
              <a:gd name="T11" fmla="*/ 640 h 1020"/>
              <a:gd name="T12" fmla="*/ 444 w 868"/>
              <a:gd name="T13" fmla="*/ 544 h 1020"/>
              <a:gd name="T14" fmla="*/ 532 w 868"/>
              <a:gd name="T15" fmla="*/ 416 h 1020"/>
              <a:gd name="T16" fmla="*/ 656 w 868"/>
              <a:gd name="T17" fmla="*/ 288 h 1020"/>
              <a:gd name="T18" fmla="*/ 756 w 868"/>
              <a:gd name="T19" fmla="*/ 188 h 1020"/>
              <a:gd name="T20" fmla="*/ 868 w 868"/>
              <a:gd name="T21" fmla="*/ 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68" h="1020">
                <a:moveTo>
                  <a:pt x="0" y="1020"/>
                </a:moveTo>
                <a:cubicBezTo>
                  <a:pt x="9" y="992"/>
                  <a:pt x="19" y="965"/>
                  <a:pt x="44" y="944"/>
                </a:cubicBezTo>
                <a:cubicBezTo>
                  <a:pt x="69" y="923"/>
                  <a:pt x="129" y="921"/>
                  <a:pt x="152" y="896"/>
                </a:cubicBezTo>
                <a:cubicBezTo>
                  <a:pt x="175" y="871"/>
                  <a:pt x="170" y="823"/>
                  <a:pt x="184" y="796"/>
                </a:cubicBezTo>
                <a:cubicBezTo>
                  <a:pt x="198" y="769"/>
                  <a:pt x="203" y="762"/>
                  <a:pt x="236" y="736"/>
                </a:cubicBezTo>
                <a:cubicBezTo>
                  <a:pt x="269" y="710"/>
                  <a:pt x="345" y="672"/>
                  <a:pt x="380" y="640"/>
                </a:cubicBezTo>
                <a:cubicBezTo>
                  <a:pt x="415" y="608"/>
                  <a:pt x="419" y="581"/>
                  <a:pt x="444" y="544"/>
                </a:cubicBezTo>
                <a:cubicBezTo>
                  <a:pt x="469" y="507"/>
                  <a:pt x="497" y="459"/>
                  <a:pt x="532" y="416"/>
                </a:cubicBezTo>
                <a:cubicBezTo>
                  <a:pt x="567" y="373"/>
                  <a:pt x="619" y="326"/>
                  <a:pt x="656" y="288"/>
                </a:cubicBezTo>
                <a:cubicBezTo>
                  <a:pt x="693" y="250"/>
                  <a:pt x="721" y="236"/>
                  <a:pt x="756" y="188"/>
                </a:cubicBezTo>
                <a:cubicBezTo>
                  <a:pt x="791" y="140"/>
                  <a:pt x="829" y="70"/>
                  <a:pt x="868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2489" name="Freeform 25"/>
          <p:cNvSpPr>
            <a:spLocks/>
          </p:cNvSpPr>
          <p:nvPr/>
        </p:nvSpPr>
        <p:spPr bwMode="auto">
          <a:xfrm>
            <a:off x="3441700" y="4645025"/>
            <a:ext cx="795338" cy="871538"/>
          </a:xfrm>
          <a:custGeom>
            <a:avLst/>
            <a:gdLst>
              <a:gd name="T0" fmla="*/ 466 w 501"/>
              <a:gd name="T1" fmla="*/ 40 h 549"/>
              <a:gd name="T2" fmla="*/ 330 w 501"/>
              <a:gd name="T3" fmla="*/ 8 h 549"/>
              <a:gd name="T4" fmla="*/ 224 w 501"/>
              <a:gd name="T5" fmla="*/ 2 h 549"/>
              <a:gd name="T6" fmla="*/ 200 w 501"/>
              <a:gd name="T7" fmla="*/ 20 h 549"/>
              <a:gd name="T8" fmla="*/ 152 w 501"/>
              <a:gd name="T9" fmla="*/ 90 h 549"/>
              <a:gd name="T10" fmla="*/ 98 w 501"/>
              <a:gd name="T11" fmla="*/ 178 h 549"/>
              <a:gd name="T12" fmla="*/ 56 w 501"/>
              <a:gd name="T13" fmla="*/ 222 h 549"/>
              <a:gd name="T14" fmla="*/ 36 w 501"/>
              <a:gd name="T15" fmla="*/ 232 h 549"/>
              <a:gd name="T16" fmla="*/ 16 w 501"/>
              <a:gd name="T17" fmla="*/ 302 h 549"/>
              <a:gd name="T18" fmla="*/ 4 w 501"/>
              <a:gd name="T19" fmla="*/ 332 h 549"/>
              <a:gd name="T20" fmla="*/ 42 w 501"/>
              <a:gd name="T21" fmla="*/ 386 h 549"/>
              <a:gd name="T22" fmla="*/ 120 w 501"/>
              <a:gd name="T23" fmla="*/ 430 h 549"/>
              <a:gd name="T24" fmla="*/ 184 w 501"/>
              <a:gd name="T25" fmla="*/ 480 h 549"/>
              <a:gd name="T26" fmla="*/ 216 w 501"/>
              <a:gd name="T27" fmla="*/ 508 h 549"/>
              <a:gd name="T28" fmla="*/ 324 w 501"/>
              <a:gd name="T29" fmla="*/ 544 h 549"/>
              <a:gd name="T30" fmla="*/ 418 w 501"/>
              <a:gd name="T31" fmla="*/ 480 h 549"/>
              <a:gd name="T32" fmla="*/ 456 w 501"/>
              <a:gd name="T33" fmla="*/ 382 h 549"/>
              <a:gd name="T34" fmla="*/ 496 w 501"/>
              <a:gd name="T35" fmla="*/ 326 h 549"/>
              <a:gd name="T36" fmla="*/ 488 w 501"/>
              <a:gd name="T37" fmla="*/ 244 h 549"/>
              <a:gd name="T38" fmla="*/ 492 w 501"/>
              <a:gd name="T39" fmla="*/ 186 h 549"/>
              <a:gd name="T40" fmla="*/ 478 w 501"/>
              <a:gd name="T41" fmla="*/ 84 h 549"/>
              <a:gd name="T42" fmla="*/ 466 w 501"/>
              <a:gd name="T43" fmla="*/ 40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01" h="549">
                <a:moveTo>
                  <a:pt x="466" y="40"/>
                </a:moveTo>
                <a:cubicBezTo>
                  <a:pt x="441" y="27"/>
                  <a:pt x="370" y="14"/>
                  <a:pt x="330" y="8"/>
                </a:cubicBezTo>
                <a:cubicBezTo>
                  <a:pt x="290" y="2"/>
                  <a:pt x="246" y="0"/>
                  <a:pt x="224" y="2"/>
                </a:cubicBezTo>
                <a:cubicBezTo>
                  <a:pt x="202" y="4"/>
                  <a:pt x="212" y="5"/>
                  <a:pt x="200" y="20"/>
                </a:cubicBezTo>
                <a:cubicBezTo>
                  <a:pt x="188" y="35"/>
                  <a:pt x="169" y="64"/>
                  <a:pt x="152" y="90"/>
                </a:cubicBezTo>
                <a:cubicBezTo>
                  <a:pt x="135" y="116"/>
                  <a:pt x="114" y="156"/>
                  <a:pt x="98" y="178"/>
                </a:cubicBezTo>
                <a:cubicBezTo>
                  <a:pt x="82" y="200"/>
                  <a:pt x="66" y="213"/>
                  <a:pt x="56" y="222"/>
                </a:cubicBezTo>
                <a:cubicBezTo>
                  <a:pt x="46" y="231"/>
                  <a:pt x="43" y="219"/>
                  <a:pt x="36" y="232"/>
                </a:cubicBezTo>
                <a:cubicBezTo>
                  <a:pt x="29" y="245"/>
                  <a:pt x="21" y="285"/>
                  <a:pt x="16" y="302"/>
                </a:cubicBezTo>
                <a:cubicBezTo>
                  <a:pt x="11" y="319"/>
                  <a:pt x="0" y="318"/>
                  <a:pt x="4" y="332"/>
                </a:cubicBezTo>
                <a:cubicBezTo>
                  <a:pt x="8" y="346"/>
                  <a:pt x="23" y="370"/>
                  <a:pt x="42" y="386"/>
                </a:cubicBezTo>
                <a:cubicBezTo>
                  <a:pt x="61" y="402"/>
                  <a:pt x="96" y="414"/>
                  <a:pt x="120" y="430"/>
                </a:cubicBezTo>
                <a:cubicBezTo>
                  <a:pt x="144" y="446"/>
                  <a:pt x="168" y="467"/>
                  <a:pt x="184" y="480"/>
                </a:cubicBezTo>
                <a:cubicBezTo>
                  <a:pt x="200" y="493"/>
                  <a:pt x="193" y="497"/>
                  <a:pt x="216" y="508"/>
                </a:cubicBezTo>
                <a:cubicBezTo>
                  <a:pt x="239" y="519"/>
                  <a:pt x="290" y="549"/>
                  <a:pt x="324" y="544"/>
                </a:cubicBezTo>
                <a:cubicBezTo>
                  <a:pt x="358" y="539"/>
                  <a:pt x="396" y="507"/>
                  <a:pt x="418" y="480"/>
                </a:cubicBezTo>
                <a:cubicBezTo>
                  <a:pt x="440" y="453"/>
                  <a:pt x="443" y="408"/>
                  <a:pt x="456" y="382"/>
                </a:cubicBezTo>
                <a:cubicBezTo>
                  <a:pt x="469" y="356"/>
                  <a:pt x="491" y="349"/>
                  <a:pt x="496" y="326"/>
                </a:cubicBezTo>
                <a:cubicBezTo>
                  <a:pt x="501" y="303"/>
                  <a:pt x="489" y="267"/>
                  <a:pt x="488" y="244"/>
                </a:cubicBezTo>
                <a:cubicBezTo>
                  <a:pt x="487" y="221"/>
                  <a:pt x="494" y="213"/>
                  <a:pt x="492" y="186"/>
                </a:cubicBezTo>
                <a:cubicBezTo>
                  <a:pt x="490" y="159"/>
                  <a:pt x="483" y="109"/>
                  <a:pt x="478" y="84"/>
                </a:cubicBezTo>
                <a:cubicBezTo>
                  <a:pt x="473" y="59"/>
                  <a:pt x="491" y="53"/>
                  <a:pt x="466" y="40"/>
                </a:cubicBezTo>
                <a:close/>
              </a:path>
            </a:pathLst>
          </a:custGeom>
          <a:solidFill>
            <a:srgbClr val="BEE352">
              <a:alpha val="70000"/>
            </a:srgbClr>
          </a:solidFill>
          <a:ln w="28575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2490" name="Text Box 26"/>
          <p:cNvSpPr txBox="1">
            <a:spLocks noChangeArrowheads="1"/>
          </p:cNvSpPr>
          <p:nvPr/>
        </p:nvSpPr>
        <p:spPr bwMode="auto">
          <a:xfrm>
            <a:off x="2868613" y="4022725"/>
            <a:ext cx="1054100" cy="336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</a:rPr>
              <a:t>Cordillera</a:t>
            </a:r>
          </a:p>
        </p:txBody>
      </p:sp>
      <p:sp>
        <p:nvSpPr>
          <p:cNvPr id="62493" name="Text Box 29"/>
          <p:cNvSpPr txBox="1">
            <a:spLocks noChangeArrowheads="1"/>
          </p:cNvSpPr>
          <p:nvPr/>
        </p:nvSpPr>
        <p:spPr bwMode="auto">
          <a:xfrm>
            <a:off x="3449638" y="4921250"/>
            <a:ext cx="84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Colorado Plateau</a:t>
            </a:r>
          </a:p>
        </p:txBody>
      </p:sp>
      <p:sp>
        <p:nvSpPr>
          <p:cNvPr id="62502" name="Text Box 38"/>
          <p:cNvSpPr txBox="1">
            <a:spLocks noChangeArrowheads="1"/>
          </p:cNvSpPr>
          <p:nvPr/>
        </p:nvSpPr>
        <p:spPr bwMode="auto">
          <a:xfrm rot="-885093">
            <a:off x="4329113" y="2971800"/>
            <a:ext cx="231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C  R  A  T  O  N</a:t>
            </a:r>
          </a:p>
        </p:txBody>
      </p:sp>
      <p:sp>
        <p:nvSpPr>
          <p:cNvPr id="62505" name="Freeform 41"/>
          <p:cNvSpPr>
            <a:spLocks/>
          </p:cNvSpPr>
          <p:nvPr/>
        </p:nvSpPr>
        <p:spPr bwMode="auto">
          <a:xfrm>
            <a:off x="5262563" y="4122738"/>
            <a:ext cx="95250" cy="423862"/>
          </a:xfrm>
          <a:custGeom>
            <a:avLst/>
            <a:gdLst>
              <a:gd name="T0" fmla="*/ 37 w 60"/>
              <a:gd name="T1" fmla="*/ 0 h 267"/>
              <a:gd name="T2" fmla="*/ 24 w 60"/>
              <a:gd name="T3" fmla="*/ 75 h 267"/>
              <a:gd name="T4" fmla="*/ 56 w 60"/>
              <a:gd name="T5" fmla="*/ 166 h 267"/>
              <a:gd name="T6" fmla="*/ 0 w 60"/>
              <a:gd name="T7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" h="267">
                <a:moveTo>
                  <a:pt x="37" y="0"/>
                </a:moveTo>
                <a:cubicBezTo>
                  <a:pt x="29" y="23"/>
                  <a:pt x="21" y="47"/>
                  <a:pt x="24" y="75"/>
                </a:cubicBezTo>
                <a:cubicBezTo>
                  <a:pt x="27" y="103"/>
                  <a:pt x="60" y="134"/>
                  <a:pt x="56" y="166"/>
                </a:cubicBezTo>
                <a:cubicBezTo>
                  <a:pt x="52" y="198"/>
                  <a:pt x="9" y="250"/>
                  <a:pt x="0" y="26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2506" name="Freeform 42"/>
          <p:cNvSpPr>
            <a:spLocks/>
          </p:cNvSpPr>
          <p:nvPr/>
        </p:nvSpPr>
        <p:spPr bwMode="auto">
          <a:xfrm>
            <a:off x="4710113" y="4716463"/>
            <a:ext cx="446087" cy="1079500"/>
          </a:xfrm>
          <a:custGeom>
            <a:avLst/>
            <a:gdLst>
              <a:gd name="T0" fmla="*/ 30 w 281"/>
              <a:gd name="T1" fmla="*/ 680 h 680"/>
              <a:gd name="T2" fmla="*/ 22 w 281"/>
              <a:gd name="T3" fmla="*/ 578 h 680"/>
              <a:gd name="T4" fmla="*/ 12 w 281"/>
              <a:gd name="T5" fmla="*/ 482 h 680"/>
              <a:gd name="T6" fmla="*/ 97 w 281"/>
              <a:gd name="T7" fmla="*/ 349 h 680"/>
              <a:gd name="T8" fmla="*/ 105 w 281"/>
              <a:gd name="T9" fmla="*/ 306 h 680"/>
              <a:gd name="T10" fmla="*/ 76 w 281"/>
              <a:gd name="T11" fmla="*/ 280 h 680"/>
              <a:gd name="T12" fmla="*/ 81 w 281"/>
              <a:gd name="T13" fmla="*/ 253 h 680"/>
              <a:gd name="T14" fmla="*/ 116 w 281"/>
              <a:gd name="T15" fmla="*/ 250 h 680"/>
              <a:gd name="T16" fmla="*/ 161 w 281"/>
              <a:gd name="T17" fmla="*/ 197 h 680"/>
              <a:gd name="T18" fmla="*/ 222 w 281"/>
              <a:gd name="T19" fmla="*/ 106 h 680"/>
              <a:gd name="T20" fmla="*/ 281 w 281"/>
              <a:gd name="T21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1" h="680">
                <a:moveTo>
                  <a:pt x="30" y="680"/>
                </a:moveTo>
                <a:cubicBezTo>
                  <a:pt x="27" y="645"/>
                  <a:pt x="25" y="611"/>
                  <a:pt x="22" y="578"/>
                </a:cubicBezTo>
                <a:cubicBezTo>
                  <a:pt x="19" y="545"/>
                  <a:pt x="0" y="520"/>
                  <a:pt x="12" y="482"/>
                </a:cubicBezTo>
                <a:cubicBezTo>
                  <a:pt x="24" y="444"/>
                  <a:pt x="82" y="378"/>
                  <a:pt x="97" y="349"/>
                </a:cubicBezTo>
                <a:cubicBezTo>
                  <a:pt x="112" y="320"/>
                  <a:pt x="108" y="317"/>
                  <a:pt x="105" y="306"/>
                </a:cubicBezTo>
                <a:cubicBezTo>
                  <a:pt x="102" y="295"/>
                  <a:pt x="80" y="289"/>
                  <a:pt x="76" y="280"/>
                </a:cubicBezTo>
                <a:cubicBezTo>
                  <a:pt x="72" y="271"/>
                  <a:pt x="74" y="258"/>
                  <a:pt x="81" y="253"/>
                </a:cubicBezTo>
                <a:cubicBezTo>
                  <a:pt x="88" y="248"/>
                  <a:pt x="103" y="259"/>
                  <a:pt x="116" y="250"/>
                </a:cubicBezTo>
                <a:cubicBezTo>
                  <a:pt x="129" y="241"/>
                  <a:pt x="143" y="221"/>
                  <a:pt x="161" y="197"/>
                </a:cubicBezTo>
                <a:cubicBezTo>
                  <a:pt x="179" y="173"/>
                  <a:pt x="202" y="139"/>
                  <a:pt x="222" y="106"/>
                </a:cubicBezTo>
                <a:cubicBezTo>
                  <a:pt x="242" y="73"/>
                  <a:pt x="261" y="36"/>
                  <a:pt x="281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2508" name="Text Box 44"/>
          <p:cNvSpPr txBox="1">
            <a:spLocks noChangeArrowheads="1"/>
          </p:cNvSpPr>
          <p:nvPr/>
        </p:nvSpPr>
        <p:spPr bwMode="auto">
          <a:xfrm>
            <a:off x="3587750" y="2827338"/>
            <a:ext cx="750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(Mz / Cz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 cover)</a:t>
            </a:r>
          </a:p>
        </p:txBody>
      </p:sp>
      <p:sp>
        <p:nvSpPr>
          <p:cNvPr id="62509" name="Text Box 45"/>
          <p:cNvSpPr txBox="1">
            <a:spLocks noChangeArrowheads="1"/>
          </p:cNvSpPr>
          <p:nvPr/>
        </p:nvSpPr>
        <p:spPr bwMode="auto">
          <a:xfrm>
            <a:off x="5014913" y="4862513"/>
            <a:ext cx="649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(Pz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 cover)</a:t>
            </a:r>
          </a:p>
        </p:txBody>
      </p:sp>
      <p:sp>
        <p:nvSpPr>
          <p:cNvPr id="62513" name="Freeform 49"/>
          <p:cNvSpPr>
            <a:spLocks/>
          </p:cNvSpPr>
          <p:nvPr/>
        </p:nvSpPr>
        <p:spPr bwMode="auto">
          <a:xfrm>
            <a:off x="3457575" y="1057275"/>
            <a:ext cx="723900" cy="1565275"/>
          </a:xfrm>
          <a:custGeom>
            <a:avLst/>
            <a:gdLst>
              <a:gd name="T0" fmla="*/ 418 w 456"/>
              <a:gd name="T1" fmla="*/ 982 h 986"/>
              <a:gd name="T2" fmla="*/ 400 w 456"/>
              <a:gd name="T3" fmla="*/ 986 h 986"/>
              <a:gd name="T4" fmla="*/ 382 w 456"/>
              <a:gd name="T5" fmla="*/ 968 h 986"/>
              <a:gd name="T6" fmla="*/ 378 w 456"/>
              <a:gd name="T7" fmla="*/ 930 h 986"/>
              <a:gd name="T8" fmla="*/ 368 w 456"/>
              <a:gd name="T9" fmla="*/ 911 h 986"/>
              <a:gd name="T10" fmla="*/ 346 w 456"/>
              <a:gd name="T11" fmla="*/ 910 h 986"/>
              <a:gd name="T12" fmla="*/ 320 w 456"/>
              <a:gd name="T13" fmla="*/ 918 h 986"/>
              <a:gd name="T14" fmla="*/ 280 w 456"/>
              <a:gd name="T15" fmla="*/ 899 h 986"/>
              <a:gd name="T16" fmla="*/ 262 w 456"/>
              <a:gd name="T17" fmla="*/ 886 h 986"/>
              <a:gd name="T18" fmla="*/ 272 w 456"/>
              <a:gd name="T19" fmla="*/ 872 h 986"/>
              <a:gd name="T20" fmla="*/ 308 w 456"/>
              <a:gd name="T21" fmla="*/ 852 h 986"/>
              <a:gd name="T22" fmla="*/ 316 w 456"/>
              <a:gd name="T23" fmla="*/ 832 h 986"/>
              <a:gd name="T24" fmla="*/ 316 w 456"/>
              <a:gd name="T25" fmla="*/ 820 h 986"/>
              <a:gd name="T26" fmla="*/ 288 w 456"/>
              <a:gd name="T27" fmla="*/ 786 h 986"/>
              <a:gd name="T28" fmla="*/ 234 w 456"/>
              <a:gd name="T29" fmla="*/ 762 h 986"/>
              <a:gd name="T30" fmla="*/ 175 w 456"/>
              <a:gd name="T31" fmla="*/ 701 h 986"/>
              <a:gd name="T32" fmla="*/ 146 w 456"/>
              <a:gd name="T33" fmla="*/ 680 h 986"/>
              <a:gd name="T34" fmla="*/ 117 w 456"/>
              <a:gd name="T35" fmla="*/ 642 h 986"/>
              <a:gd name="T36" fmla="*/ 92 w 456"/>
              <a:gd name="T37" fmla="*/ 634 h 986"/>
              <a:gd name="T38" fmla="*/ 58 w 456"/>
              <a:gd name="T39" fmla="*/ 630 h 986"/>
              <a:gd name="T40" fmla="*/ 0 w 456"/>
              <a:gd name="T41" fmla="*/ 625 h 986"/>
              <a:gd name="T42" fmla="*/ 18 w 456"/>
              <a:gd name="T43" fmla="*/ 572 h 986"/>
              <a:gd name="T44" fmla="*/ 35 w 456"/>
              <a:gd name="T45" fmla="*/ 519 h 986"/>
              <a:gd name="T46" fmla="*/ 110 w 456"/>
              <a:gd name="T47" fmla="*/ 510 h 986"/>
              <a:gd name="T48" fmla="*/ 164 w 456"/>
              <a:gd name="T49" fmla="*/ 490 h 986"/>
              <a:gd name="T50" fmla="*/ 206 w 456"/>
              <a:gd name="T51" fmla="*/ 466 h 986"/>
              <a:gd name="T52" fmla="*/ 210 w 456"/>
              <a:gd name="T53" fmla="*/ 420 h 986"/>
              <a:gd name="T54" fmla="*/ 193 w 456"/>
              <a:gd name="T55" fmla="*/ 350 h 986"/>
              <a:gd name="T56" fmla="*/ 162 w 456"/>
              <a:gd name="T57" fmla="*/ 350 h 986"/>
              <a:gd name="T58" fmla="*/ 142 w 456"/>
              <a:gd name="T59" fmla="*/ 326 h 986"/>
              <a:gd name="T60" fmla="*/ 144 w 456"/>
              <a:gd name="T61" fmla="*/ 280 h 986"/>
              <a:gd name="T62" fmla="*/ 170 w 456"/>
              <a:gd name="T63" fmla="*/ 251 h 986"/>
              <a:gd name="T64" fmla="*/ 218 w 456"/>
              <a:gd name="T65" fmla="*/ 228 h 986"/>
              <a:gd name="T66" fmla="*/ 228 w 456"/>
              <a:gd name="T67" fmla="*/ 198 h 986"/>
              <a:gd name="T68" fmla="*/ 205 w 456"/>
              <a:gd name="T69" fmla="*/ 122 h 986"/>
              <a:gd name="T70" fmla="*/ 164 w 456"/>
              <a:gd name="T71" fmla="*/ 94 h 986"/>
              <a:gd name="T72" fmla="*/ 158 w 456"/>
              <a:gd name="T73" fmla="*/ 58 h 986"/>
              <a:gd name="T74" fmla="*/ 202 w 456"/>
              <a:gd name="T75" fmla="*/ 8 h 986"/>
              <a:gd name="T76" fmla="*/ 245 w 456"/>
              <a:gd name="T77" fmla="*/ 0 h 986"/>
              <a:gd name="T78" fmla="*/ 292 w 456"/>
              <a:gd name="T79" fmla="*/ 23 h 986"/>
              <a:gd name="T80" fmla="*/ 324 w 456"/>
              <a:gd name="T81" fmla="*/ 58 h 986"/>
              <a:gd name="T82" fmla="*/ 351 w 456"/>
              <a:gd name="T83" fmla="*/ 93 h 986"/>
              <a:gd name="T84" fmla="*/ 400 w 456"/>
              <a:gd name="T85" fmla="*/ 106 h 986"/>
              <a:gd name="T86" fmla="*/ 426 w 456"/>
              <a:gd name="T87" fmla="*/ 117 h 986"/>
              <a:gd name="T88" fmla="*/ 456 w 456"/>
              <a:gd name="T89" fmla="*/ 158 h 986"/>
              <a:gd name="T90" fmla="*/ 442 w 456"/>
              <a:gd name="T91" fmla="*/ 178 h 986"/>
              <a:gd name="T92" fmla="*/ 409 w 456"/>
              <a:gd name="T93" fmla="*/ 187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56" h="986">
                <a:moveTo>
                  <a:pt x="418" y="982"/>
                </a:moveTo>
                <a:lnTo>
                  <a:pt x="400" y="986"/>
                </a:lnTo>
                <a:lnTo>
                  <a:pt x="382" y="968"/>
                </a:lnTo>
                <a:lnTo>
                  <a:pt x="378" y="930"/>
                </a:lnTo>
                <a:lnTo>
                  <a:pt x="368" y="911"/>
                </a:lnTo>
                <a:lnTo>
                  <a:pt x="346" y="910"/>
                </a:lnTo>
                <a:lnTo>
                  <a:pt x="320" y="918"/>
                </a:lnTo>
                <a:lnTo>
                  <a:pt x="280" y="899"/>
                </a:lnTo>
                <a:lnTo>
                  <a:pt x="262" y="886"/>
                </a:lnTo>
                <a:lnTo>
                  <a:pt x="272" y="872"/>
                </a:lnTo>
                <a:lnTo>
                  <a:pt x="308" y="852"/>
                </a:lnTo>
                <a:lnTo>
                  <a:pt x="316" y="832"/>
                </a:lnTo>
                <a:lnTo>
                  <a:pt x="316" y="820"/>
                </a:lnTo>
                <a:lnTo>
                  <a:pt x="288" y="786"/>
                </a:lnTo>
                <a:lnTo>
                  <a:pt x="234" y="762"/>
                </a:lnTo>
                <a:lnTo>
                  <a:pt x="175" y="701"/>
                </a:lnTo>
                <a:lnTo>
                  <a:pt x="146" y="680"/>
                </a:lnTo>
                <a:lnTo>
                  <a:pt x="117" y="642"/>
                </a:lnTo>
                <a:lnTo>
                  <a:pt x="92" y="634"/>
                </a:lnTo>
                <a:lnTo>
                  <a:pt x="58" y="630"/>
                </a:lnTo>
                <a:lnTo>
                  <a:pt x="0" y="625"/>
                </a:lnTo>
                <a:lnTo>
                  <a:pt x="18" y="572"/>
                </a:lnTo>
                <a:lnTo>
                  <a:pt x="35" y="519"/>
                </a:lnTo>
                <a:lnTo>
                  <a:pt x="110" y="510"/>
                </a:lnTo>
                <a:lnTo>
                  <a:pt x="164" y="490"/>
                </a:lnTo>
                <a:lnTo>
                  <a:pt x="206" y="466"/>
                </a:lnTo>
                <a:lnTo>
                  <a:pt x="210" y="420"/>
                </a:lnTo>
                <a:lnTo>
                  <a:pt x="193" y="350"/>
                </a:lnTo>
                <a:lnTo>
                  <a:pt x="162" y="350"/>
                </a:lnTo>
                <a:lnTo>
                  <a:pt x="142" y="326"/>
                </a:lnTo>
                <a:lnTo>
                  <a:pt x="144" y="280"/>
                </a:lnTo>
                <a:lnTo>
                  <a:pt x="170" y="251"/>
                </a:lnTo>
                <a:lnTo>
                  <a:pt x="218" y="228"/>
                </a:lnTo>
                <a:lnTo>
                  <a:pt x="228" y="198"/>
                </a:lnTo>
                <a:lnTo>
                  <a:pt x="205" y="122"/>
                </a:lnTo>
                <a:lnTo>
                  <a:pt x="164" y="94"/>
                </a:lnTo>
                <a:lnTo>
                  <a:pt x="158" y="58"/>
                </a:lnTo>
                <a:lnTo>
                  <a:pt x="202" y="8"/>
                </a:lnTo>
                <a:lnTo>
                  <a:pt x="245" y="0"/>
                </a:lnTo>
                <a:lnTo>
                  <a:pt x="292" y="23"/>
                </a:lnTo>
                <a:lnTo>
                  <a:pt x="324" y="58"/>
                </a:lnTo>
                <a:lnTo>
                  <a:pt x="351" y="93"/>
                </a:lnTo>
                <a:lnTo>
                  <a:pt x="400" y="106"/>
                </a:lnTo>
                <a:lnTo>
                  <a:pt x="426" y="117"/>
                </a:lnTo>
                <a:lnTo>
                  <a:pt x="456" y="158"/>
                </a:lnTo>
                <a:lnTo>
                  <a:pt x="442" y="178"/>
                </a:lnTo>
                <a:lnTo>
                  <a:pt x="409" y="18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2514" name="Text Box 50"/>
          <p:cNvSpPr txBox="1">
            <a:spLocks noChangeArrowheads="1"/>
          </p:cNvSpPr>
          <p:nvPr/>
        </p:nvSpPr>
        <p:spPr bwMode="auto">
          <a:xfrm>
            <a:off x="3517900" y="1824038"/>
            <a:ext cx="463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(Pz)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567296" y="4061341"/>
            <a:ext cx="3246504" cy="356740"/>
            <a:chOff x="5567296" y="4061341"/>
            <a:chExt cx="3246504" cy="356740"/>
          </a:xfrm>
        </p:grpSpPr>
        <p:sp>
          <p:nvSpPr>
            <p:cNvPr id="62512" name="Text Box 48"/>
            <p:cNvSpPr txBox="1">
              <a:spLocks noChangeArrowheads="1"/>
            </p:cNvSpPr>
            <p:nvPr/>
          </p:nvSpPr>
          <p:spPr bwMode="auto">
            <a:xfrm>
              <a:off x="7385050" y="4061341"/>
              <a:ext cx="14287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0000"/>
                  </a:solidFill>
                </a:rPr>
                <a:t>Illinois Basin</a:t>
              </a:r>
            </a:p>
          </p:txBody>
        </p:sp>
        <p:grpSp>
          <p:nvGrpSpPr>
            <p:cNvPr id="62517" name="Group 53"/>
            <p:cNvGrpSpPr>
              <a:grpSpLocks/>
            </p:cNvGrpSpPr>
            <p:nvPr/>
          </p:nvGrpSpPr>
          <p:grpSpPr bwMode="auto">
            <a:xfrm rot="-394679" flipV="1">
              <a:off x="5567296" y="4339089"/>
              <a:ext cx="1952530" cy="78992"/>
              <a:chOff x="4420" y="2373"/>
              <a:chExt cx="513" cy="191"/>
            </a:xfrm>
          </p:grpSpPr>
          <p:sp>
            <p:nvSpPr>
              <p:cNvPr id="62515" name="Line 51"/>
              <p:cNvSpPr>
                <a:spLocks noChangeShapeType="1"/>
              </p:cNvSpPr>
              <p:nvPr/>
            </p:nvSpPr>
            <p:spPr bwMode="auto">
              <a:xfrm flipH="1" flipV="1">
                <a:off x="4420" y="2373"/>
                <a:ext cx="479" cy="181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1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511" name="Line 47"/>
              <p:cNvSpPr>
                <a:spLocks noChangeShapeType="1"/>
              </p:cNvSpPr>
              <p:nvPr/>
            </p:nvSpPr>
            <p:spPr bwMode="auto">
              <a:xfrm flipH="1" flipV="1">
                <a:off x="4454" y="2383"/>
                <a:ext cx="479" cy="18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1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62516" name="Text Box 52"/>
          <p:cNvSpPr txBox="1">
            <a:spLocks noChangeArrowheads="1"/>
          </p:cNvSpPr>
          <p:nvPr/>
        </p:nvSpPr>
        <p:spPr bwMode="auto">
          <a:xfrm>
            <a:off x="5857875" y="1830388"/>
            <a:ext cx="1368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Canadian shield</a:t>
            </a:r>
          </a:p>
        </p:txBody>
      </p:sp>
      <p:sp>
        <p:nvSpPr>
          <p:cNvPr id="62518" name="Freeform 54"/>
          <p:cNvSpPr>
            <a:spLocks/>
          </p:cNvSpPr>
          <p:nvPr/>
        </p:nvSpPr>
        <p:spPr bwMode="auto">
          <a:xfrm>
            <a:off x="3230563" y="1046163"/>
            <a:ext cx="457200" cy="492125"/>
          </a:xfrm>
          <a:custGeom>
            <a:avLst/>
            <a:gdLst>
              <a:gd name="T0" fmla="*/ 121 w 288"/>
              <a:gd name="T1" fmla="*/ 1 h 310"/>
              <a:gd name="T2" fmla="*/ 85 w 288"/>
              <a:gd name="T3" fmla="*/ 17 h 310"/>
              <a:gd name="T4" fmla="*/ 53 w 288"/>
              <a:gd name="T5" fmla="*/ 29 h 310"/>
              <a:gd name="T6" fmla="*/ 17 w 288"/>
              <a:gd name="T7" fmla="*/ 45 h 310"/>
              <a:gd name="T8" fmla="*/ 5 w 288"/>
              <a:gd name="T9" fmla="*/ 73 h 310"/>
              <a:gd name="T10" fmla="*/ 15 w 288"/>
              <a:gd name="T11" fmla="*/ 105 h 310"/>
              <a:gd name="T12" fmla="*/ 95 w 288"/>
              <a:gd name="T13" fmla="*/ 93 h 310"/>
              <a:gd name="T14" fmla="*/ 110 w 288"/>
              <a:gd name="T15" fmla="*/ 105 h 310"/>
              <a:gd name="T16" fmla="*/ 116 w 288"/>
              <a:gd name="T17" fmla="*/ 171 h 310"/>
              <a:gd name="T18" fmla="*/ 137 w 288"/>
              <a:gd name="T19" fmla="*/ 203 h 310"/>
              <a:gd name="T20" fmla="*/ 116 w 288"/>
              <a:gd name="T21" fmla="*/ 242 h 310"/>
              <a:gd name="T22" fmla="*/ 152 w 288"/>
              <a:gd name="T23" fmla="*/ 307 h 310"/>
              <a:gd name="T24" fmla="*/ 235 w 288"/>
              <a:gd name="T25" fmla="*/ 260 h 310"/>
              <a:gd name="T26" fmla="*/ 251 w 288"/>
              <a:gd name="T27" fmla="*/ 191 h 310"/>
              <a:gd name="T28" fmla="*/ 288 w 288"/>
              <a:gd name="T29" fmla="*/ 117 h 310"/>
              <a:gd name="T30" fmla="*/ 252 w 288"/>
              <a:gd name="T31" fmla="*/ 100 h 310"/>
              <a:gd name="T32" fmla="*/ 223 w 288"/>
              <a:gd name="T33" fmla="*/ 159 h 310"/>
              <a:gd name="T34" fmla="*/ 187 w 288"/>
              <a:gd name="T35" fmla="*/ 171 h 310"/>
              <a:gd name="T36" fmla="*/ 205 w 288"/>
              <a:gd name="T37" fmla="*/ 94 h 310"/>
              <a:gd name="T38" fmla="*/ 235 w 288"/>
              <a:gd name="T39" fmla="*/ 52 h 310"/>
              <a:gd name="T40" fmla="*/ 183 w 288"/>
              <a:gd name="T41" fmla="*/ 33 h 310"/>
              <a:gd name="T42" fmla="*/ 163 w 288"/>
              <a:gd name="T43" fmla="*/ 11 h 310"/>
              <a:gd name="T44" fmla="*/ 121 w 288"/>
              <a:gd name="T45" fmla="*/ 1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310">
                <a:moveTo>
                  <a:pt x="121" y="1"/>
                </a:moveTo>
                <a:cubicBezTo>
                  <a:pt x="108" y="2"/>
                  <a:pt x="96" y="12"/>
                  <a:pt x="85" y="17"/>
                </a:cubicBezTo>
                <a:cubicBezTo>
                  <a:pt x="74" y="22"/>
                  <a:pt x="64" y="24"/>
                  <a:pt x="53" y="29"/>
                </a:cubicBezTo>
                <a:cubicBezTo>
                  <a:pt x="42" y="34"/>
                  <a:pt x="25" y="38"/>
                  <a:pt x="17" y="45"/>
                </a:cubicBezTo>
                <a:cubicBezTo>
                  <a:pt x="9" y="52"/>
                  <a:pt x="5" y="63"/>
                  <a:pt x="5" y="73"/>
                </a:cubicBezTo>
                <a:cubicBezTo>
                  <a:pt x="5" y="83"/>
                  <a:pt x="0" y="102"/>
                  <a:pt x="15" y="105"/>
                </a:cubicBezTo>
                <a:cubicBezTo>
                  <a:pt x="30" y="108"/>
                  <a:pt x="79" y="93"/>
                  <a:pt x="95" y="93"/>
                </a:cubicBezTo>
                <a:cubicBezTo>
                  <a:pt x="111" y="93"/>
                  <a:pt x="107" y="92"/>
                  <a:pt x="110" y="105"/>
                </a:cubicBezTo>
                <a:cubicBezTo>
                  <a:pt x="113" y="118"/>
                  <a:pt x="112" y="155"/>
                  <a:pt x="116" y="171"/>
                </a:cubicBezTo>
                <a:cubicBezTo>
                  <a:pt x="120" y="187"/>
                  <a:pt x="137" y="191"/>
                  <a:pt x="137" y="203"/>
                </a:cubicBezTo>
                <a:cubicBezTo>
                  <a:pt x="137" y="215"/>
                  <a:pt x="114" y="225"/>
                  <a:pt x="116" y="242"/>
                </a:cubicBezTo>
                <a:cubicBezTo>
                  <a:pt x="118" y="259"/>
                  <a:pt x="132" y="304"/>
                  <a:pt x="152" y="307"/>
                </a:cubicBezTo>
                <a:cubicBezTo>
                  <a:pt x="172" y="310"/>
                  <a:pt x="219" y="279"/>
                  <a:pt x="235" y="260"/>
                </a:cubicBezTo>
                <a:cubicBezTo>
                  <a:pt x="251" y="241"/>
                  <a:pt x="242" y="215"/>
                  <a:pt x="251" y="191"/>
                </a:cubicBezTo>
                <a:cubicBezTo>
                  <a:pt x="260" y="167"/>
                  <a:pt x="288" y="132"/>
                  <a:pt x="288" y="117"/>
                </a:cubicBezTo>
                <a:cubicBezTo>
                  <a:pt x="288" y="102"/>
                  <a:pt x="263" y="93"/>
                  <a:pt x="252" y="100"/>
                </a:cubicBezTo>
                <a:cubicBezTo>
                  <a:pt x="241" y="107"/>
                  <a:pt x="234" y="147"/>
                  <a:pt x="223" y="159"/>
                </a:cubicBezTo>
                <a:cubicBezTo>
                  <a:pt x="212" y="171"/>
                  <a:pt x="190" y="182"/>
                  <a:pt x="187" y="171"/>
                </a:cubicBezTo>
                <a:cubicBezTo>
                  <a:pt x="184" y="160"/>
                  <a:pt x="197" y="114"/>
                  <a:pt x="205" y="94"/>
                </a:cubicBezTo>
                <a:cubicBezTo>
                  <a:pt x="213" y="74"/>
                  <a:pt x="239" y="62"/>
                  <a:pt x="235" y="52"/>
                </a:cubicBezTo>
                <a:cubicBezTo>
                  <a:pt x="231" y="42"/>
                  <a:pt x="195" y="40"/>
                  <a:pt x="183" y="33"/>
                </a:cubicBezTo>
                <a:cubicBezTo>
                  <a:pt x="171" y="26"/>
                  <a:pt x="173" y="16"/>
                  <a:pt x="163" y="11"/>
                </a:cubicBezTo>
                <a:cubicBezTo>
                  <a:pt x="153" y="6"/>
                  <a:pt x="134" y="0"/>
                  <a:pt x="121" y="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628650" y="6429573"/>
            <a:ext cx="20553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  <a:latin typeface="Helvetica" pitchFamily="96" charset="0"/>
              </a:rPr>
              <a:t>Courtesy of S. Marshak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41402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09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263" y="677863"/>
            <a:ext cx="8466137" cy="601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366713" y="6061075"/>
            <a:ext cx="2286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i="1"/>
              <a:t>Geologic map of the Midcontinent platform</a:t>
            </a:r>
          </a:p>
        </p:txBody>
      </p:sp>
      <p:grpSp>
        <p:nvGrpSpPr>
          <p:cNvPr id="132154" name="Group 58"/>
          <p:cNvGrpSpPr>
            <a:grpSpLocks/>
          </p:cNvGrpSpPr>
          <p:nvPr/>
        </p:nvGrpSpPr>
        <p:grpSpPr bwMode="auto">
          <a:xfrm>
            <a:off x="4710113" y="4117975"/>
            <a:ext cx="3783012" cy="1665288"/>
            <a:chOff x="2914" y="3186"/>
            <a:chExt cx="2383" cy="1049"/>
          </a:xfrm>
        </p:grpSpPr>
        <p:sp>
          <p:nvSpPr>
            <p:cNvPr id="132105" name="Rectangle 9"/>
            <p:cNvSpPr>
              <a:spLocks noChangeArrowheads="1"/>
            </p:cNvSpPr>
            <p:nvPr/>
          </p:nvSpPr>
          <p:spPr bwMode="auto">
            <a:xfrm>
              <a:off x="2914" y="3210"/>
              <a:ext cx="176" cy="142"/>
            </a:xfrm>
            <a:prstGeom prst="rect">
              <a:avLst/>
            </a:prstGeom>
            <a:solidFill>
              <a:srgbClr val="FCE5A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06" name="Rectangle 10"/>
            <p:cNvSpPr>
              <a:spLocks noChangeArrowheads="1"/>
            </p:cNvSpPr>
            <p:nvPr/>
          </p:nvSpPr>
          <p:spPr bwMode="auto">
            <a:xfrm>
              <a:off x="2914" y="3421"/>
              <a:ext cx="176" cy="142"/>
            </a:xfrm>
            <a:prstGeom prst="rect">
              <a:avLst/>
            </a:prstGeom>
            <a:solidFill>
              <a:srgbClr val="86D1B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07" name="Rectangle 11"/>
            <p:cNvSpPr>
              <a:spLocks noChangeArrowheads="1"/>
            </p:cNvSpPr>
            <p:nvPr/>
          </p:nvSpPr>
          <p:spPr bwMode="auto">
            <a:xfrm>
              <a:off x="2914" y="3632"/>
              <a:ext cx="176" cy="142"/>
            </a:xfrm>
            <a:prstGeom prst="rect">
              <a:avLst/>
            </a:prstGeom>
            <a:solidFill>
              <a:srgbClr val="7BABD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08" name="Rectangle 12"/>
            <p:cNvSpPr>
              <a:spLocks noChangeArrowheads="1"/>
            </p:cNvSpPr>
            <p:nvPr/>
          </p:nvSpPr>
          <p:spPr bwMode="auto">
            <a:xfrm>
              <a:off x="2914" y="3843"/>
              <a:ext cx="176" cy="142"/>
            </a:xfrm>
            <a:prstGeom prst="rect">
              <a:avLst/>
            </a:prstGeom>
            <a:solidFill>
              <a:srgbClr val="AE8B8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09" name="Rectangle 13"/>
            <p:cNvSpPr>
              <a:spLocks noChangeArrowheads="1"/>
            </p:cNvSpPr>
            <p:nvPr/>
          </p:nvSpPr>
          <p:spPr bwMode="auto">
            <a:xfrm>
              <a:off x="2914" y="4054"/>
              <a:ext cx="176" cy="142"/>
            </a:xfrm>
            <a:prstGeom prst="rect">
              <a:avLst/>
            </a:prstGeom>
            <a:solidFill>
              <a:srgbClr val="48CA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10" name="Rectangle 14"/>
            <p:cNvSpPr>
              <a:spLocks noChangeArrowheads="1"/>
            </p:cNvSpPr>
            <p:nvPr/>
          </p:nvSpPr>
          <p:spPr bwMode="auto">
            <a:xfrm>
              <a:off x="4329" y="4055"/>
              <a:ext cx="176" cy="14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11" name="Rectangle 15"/>
            <p:cNvSpPr>
              <a:spLocks noChangeArrowheads="1"/>
            </p:cNvSpPr>
            <p:nvPr/>
          </p:nvSpPr>
          <p:spPr bwMode="auto">
            <a:xfrm>
              <a:off x="4329" y="3844"/>
              <a:ext cx="176" cy="14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12" name="Rectangle 16"/>
            <p:cNvSpPr>
              <a:spLocks noChangeArrowheads="1"/>
            </p:cNvSpPr>
            <p:nvPr/>
          </p:nvSpPr>
          <p:spPr bwMode="auto">
            <a:xfrm>
              <a:off x="4329" y="3633"/>
              <a:ext cx="176" cy="142"/>
            </a:xfrm>
            <a:prstGeom prst="rect">
              <a:avLst/>
            </a:prstGeom>
            <a:solidFill>
              <a:srgbClr val="F4B0C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13" name="Rectangle 17"/>
            <p:cNvSpPr>
              <a:spLocks noChangeArrowheads="1"/>
            </p:cNvSpPr>
            <p:nvPr/>
          </p:nvSpPr>
          <p:spPr bwMode="auto">
            <a:xfrm>
              <a:off x="4329" y="3422"/>
              <a:ext cx="176" cy="142"/>
            </a:xfrm>
            <a:prstGeom prst="rect">
              <a:avLst/>
            </a:prstGeom>
            <a:solidFill>
              <a:srgbClr val="E502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14" name="Rectangle 18"/>
            <p:cNvSpPr>
              <a:spLocks noChangeArrowheads="1"/>
            </p:cNvSpPr>
            <p:nvPr/>
          </p:nvSpPr>
          <p:spPr bwMode="auto">
            <a:xfrm>
              <a:off x="4329" y="3212"/>
              <a:ext cx="176" cy="142"/>
            </a:xfrm>
            <a:prstGeom prst="rect">
              <a:avLst/>
            </a:prstGeom>
            <a:solidFill>
              <a:srgbClr val="8175B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15" name="Rectangle 19"/>
            <p:cNvSpPr>
              <a:spLocks noChangeArrowheads="1"/>
            </p:cNvSpPr>
            <p:nvPr/>
          </p:nvSpPr>
          <p:spPr bwMode="auto">
            <a:xfrm>
              <a:off x="3122" y="3186"/>
              <a:ext cx="110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Cretaceous-Tertiary</a:t>
              </a:r>
            </a:p>
          </p:txBody>
        </p:sp>
        <p:sp>
          <p:nvSpPr>
            <p:cNvPr id="132116" name="Rectangle 20"/>
            <p:cNvSpPr>
              <a:spLocks noChangeArrowheads="1"/>
            </p:cNvSpPr>
            <p:nvPr/>
          </p:nvSpPr>
          <p:spPr bwMode="auto">
            <a:xfrm>
              <a:off x="3122" y="3401"/>
              <a:ext cx="53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Permian</a:t>
              </a:r>
            </a:p>
          </p:txBody>
        </p:sp>
        <p:sp>
          <p:nvSpPr>
            <p:cNvPr id="132117" name="Rectangle 21"/>
            <p:cNvSpPr>
              <a:spLocks noChangeArrowheads="1"/>
            </p:cNvSpPr>
            <p:nvPr/>
          </p:nvSpPr>
          <p:spPr bwMode="auto">
            <a:xfrm>
              <a:off x="3122" y="3713"/>
              <a:ext cx="84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Pennsylvanian</a:t>
              </a:r>
            </a:p>
          </p:txBody>
        </p:sp>
        <p:sp>
          <p:nvSpPr>
            <p:cNvPr id="132118" name="Rectangle 22"/>
            <p:cNvSpPr>
              <a:spLocks noChangeArrowheads="1"/>
            </p:cNvSpPr>
            <p:nvPr/>
          </p:nvSpPr>
          <p:spPr bwMode="auto">
            <a:xfrm>
              <a:off x="3122" y="4043"/>
              <a:ext cx="78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Mississippian</a:t>
              </a:r>
            </a:p>
          </p:txBody>
        </p:sp>
        <p:sp>
          <p:nvSpPr>
            <p:cNvPr id="132119" name="Rectangle 23"/>
            <p:cNvSpPr>
              <a:spLocks noChangeArrowheads="1"/>
            </p:cNvSpPr>
            <p:nvPr/>
          </p:nvSpPr>
          <p:spPr bwMode="auto">
            <a:xfrm>
              <a:off x="4546" y="3191"/>
              <a:ext cx="58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Devonian</a:t>
              </a:r>
            </a:p>
          </p:txBody>
        </p:sp>
        <p:sp>
          <p:nvSpPr>
            <p:cNvPr id="132120" name="Rectangle 24"/>
            <p:cNvSpPr>
              <a:spLocks noChangeArrowheads="1"/>
            </p:cNvSpPr>
            <p:nvPr/>
          </p:nvSpPr>
          <p:spPr bwMode="auto">
            <a:xfrm>
              <a:off x="4546" y="3401"/>
              <a:ext cx="49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Silurian</a:t>
              </a:r>
            </a:p>
          </p:txBody>
        </p:sp>
        <p:sp>
          <p:nvSpPr>
            <p:cNvPr id="132121" name="Rectangle 25"/>
            <p:cNvSpPr>
              <a:spLocks noChangeArrowheads="1"/>
            </p:cNvSpPr>
            <p:nvPr/>
          </p:nvSpPr>
          <p:spPr bwMode="auto">
            <a:xfrm>
              <a:off x="4546" y="3606"/>
              <a:ext cx="65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Ordovician</a:t>
              </a:r>
            </a:p>
          </p:txBody>
        </p:sp>
        <p:sp>
          <p:nvSpPr>
            <p:cNvPr id="132122" name="Rectangle 26"/>
            <p:cNvSpPr>
              <a:spLocks noChangeArrowheads="1"/>
            </p:cNvSpPr>
            <p:nvPr/>
          </p:nvSpPr>
          <p:spPr bwMode="auto">
            <a:xfrm>
              <a:off x="4546" y="3823"/>
              <a:ext cx="60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Cambrian</a:t>
              </a:r>
            </a:p>
          </p:txBody>
        </p:sp>
        <p:sp>
          <p:nvSpPr>
            <p:cNvPr id="132123" name="Rectangle 27"/>
            <p:cNvSpPr>
              <a:spLocks noChangeArrowheads="1"/>
            </p:cNvSpPr>
            <p:nvPr/>
          </p:nvSpPr>
          <p:spPr bwMode="auto">
            <a:xfrm>
              <a:off x="4546" y="4038"/>
              <a:ext cx="75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Precambrian</a:t>
              </a:r>
            </a:p>
          </p:txBody>
        </p:sp>
        <p:sp>
          <p:nvSpPr>
            <p:cNvPr id="132124" name="Line 28"/>
            <p:cNvSpPr>
              <a:spLocks noChangeShapeType="1"/>
            </p:cNvSpPr>
            <p:nvPr/>
          </p:nvSpPr>
          <p:spPr bwMode="auto">
            <a:xfrm>
              <a:off x="3082" y="3630"/>
              <a:ext cx="233" cy="1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25" name="Line 29"/>
            <p:cNvSpPr>
              <a:spLocks noChangeShapeType="1"/>
            </p:cNvSpPr>
            <p:nvPr/>
          </p:nvSpPr>
          <p:spPr bwMode="auto">
            <a:xfrm flipH="1">
              <a:off x="3093" y="3868"/>
              <a:ext cx="233" cy="1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2126" name="Rectangle 30"/>
          <p:cNvSpPr>
            <a:spLocks noChangeArrowheads="1"/>
          </p:cNvSpPr>
          <p:nvPr/>
        </p:nvSpPr>
        <p:spPr bwMode="auto">
          <a:xfrm>
            <a:off x="1466850" y="4808538"/>
            <a:ext cx="1231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Coastal Plain</a:t>
            </a:r>
          </a:p>
        </p:txBody>
      </p:sp>
      <p:grpSp>
        <p:nvGrpSpPr>
          <p:cNvPr id="132128" name="Group 32"/>
          <p:cNvGrpSpPr>
            <a:grpSpLocks/>
          </p:cNvGrpSpPr>
          <p:nvPr/>
        </p:nvGrpSpPr>
        <p:grpSpPr bwMode="auto">
          <a:xfrm>
            <a:off x="2809875" y="6200775"/>
            <a:ext cx="766763" cy="306388"/>
            <a:chOff x="1196" y="3168"/>
            <a:chExt cx="483" cy="193"/>
          </a:xfrm>
        </p:grpSpPr>
        <p:sp>
          <p:nvSpPr>
            <p:cNvPr id="132129" name="Line 33"/>
            <p:cNvSpPr>
              <a:spLocks noChangeShapeType="1"/>
            </p:cNvSpPr>
            <p:nvPr/>
          </p:nvSpPr>
          <p:spPr bwMode="auto">
            <a:xfrm>
              <a:off x="1260" y="3361"/>
              <a:ext cx="341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130" name="Rectangle 34"/>
            <p:cNvSpPr>
              <a:spLocks noChangeArrowheads="1"/>
            </p:cNvSpPr>
            <p:nvPr/>
          </p:nvSpPr>
          <p:spPr bwMode="auto">
            <a:xfrm>
              <a:off x="1196" y="3168"/>
              <a:ext cx="48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300 km</a:t>
              </a:r>
            </a:p>
          </p:txBody>
        </p:sp>
      </p:grpSp>
      <p:sp>
        <p:nvSpPr>
          <p:cNvPr id="132131" name="Rectangle 35"/>
          <p:cNvSpPr>
            <a:spLocks noChangeArrowheads="1"/>
          </p:cNvSpPr>
          <p:nvPr/>
        </p:nvSpPr>
        <p:spPr bwMode="auto">
          <a:xfrm>
            <a:off x="2822575" y="3402013"/>
            <a:ext cx="1093788" cy="190500"/>
          </a:xfrm>
          <a:prstGeom prst="rect">
            <a:avLst/>
          </a:prstGeom>
          <a:solidFill>
            <a:srgbClr val="C6C9D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2" name="Rectangle 36"/>
          <p:cNvSpPr>
            <a:spLocks noChangeArrowheads="1"/>
          </p:cNvSpPr>
          <p:nvPr/>
        </p:nvSpPr>
        <p:spPr bwMode="auto">
          <a:xfrm>
            <a:off x="2732088" y="3346450"/>
            <a:ext cx="1250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Appalachians</a:t>
            </a:r>
          </a:p>
        </p:txBody>
      </p:sp>
      <p:sp>
        <p:nvSpPr>
          <p:cNvPr id="132133" name="Rectangle 37"/>
          <p:cNvSpPr>
            <a:spLocks noChangeArrowheads="1"/>
          </p:cNvSpPr>
          <p:nvPr/>
        </p:nvSpPr>
        <p:spPr bwMode="auto">
          <a:xfrm>
            <a:off x="1254125" y="2635250"/>
            <a:ext cx="608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/>
              <a:t>Illinois</a:t>
            </a:r>
          </a:p>
          <a:p>
            <a:pPr algn="ctr"/>
            <a:r>
              <a:rPr lang="en-US" sz="1200"/>
              <a:t>basin</a:t>
            </a:r>
            <a:endParaRPr lang="en-US" sz="1400"/>
          </a:p>
        </p:txBody>
      </p:sp>
      <p:sp>
        <p:nvSpPr>
          <p:cNvPr id="132134" name="Freeform 38"/>
          <p:cNvSpPr>
            <a:spLocks/>
          </p:cNvSpPr>
          <p:nvPr/>
        </p:nvSpPr>
        <p:spPr bwMode="auto">
          <a:xfrm>
            <a:off x="2955925" y="2232025"/>
            <a:ext cx="15875" cy="165100"/>
          </a:xfrm>
          <a:custGeom>
            <a:avLst/>
            <a:gdLst>
              <a:gd name="T0" fmla="*/ 0 w 10"/>
              <a:gd name="T1" fmla="*/ 104 h 104"/>
              <a:gd name="T2" fmla="*/ 8 w 10"/>
              <a:gd name="T3" fmla="*/ 72 h 104"/>
              <a:gd name="T4" fmla="*/ 8 w 10"/>
              <a:gd name="T5" fmla="*/ 20 h 104"/>
              <a:gd name="T6" fmla="*/ 10 w 10"/>
              <a:gd name="T7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104">
                <a:moveTo>
                  <a:pt x="0" y="104"/>
                </a:moveTo>
                <a:lnTo>
                  <a:pt x="8" y="72"/>
                </a:lnTo>
                <a:lnTo>
                  <a:pt x="8" y="20"/>
                </a:lnTo>
                <a:lnTo>
                  <a:pt x="10" y="0"/>
                </a:lnTo>
              </a:path>
            </a:pathLst>
          </a:custGeom>
          <a:noFill/>
          <a:ln w="9525">
            <a:solidFill>
              <a:schemeClr val="tx1">
                <a:alpha val="64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5" name="Freeform 39"/>
          <p:cNvSpPr>
            <a:spLocks/>
          </p:cNvSpPr>
          <p:nvPr/>
        </p:nvSpPr>
        <p:spPr bwMode="auto">
          <a:xfrm>
            <a:off x="3079750" y="2235200"/>
            <a:ext cx="222250" cy="298450"/>
          </a:xfrm>
          <a:custGeom>
            <a:avLst/>
            <a:gdLst>
              <a:gd name="T0" fmla="*/ 0 w 140"/>
              <a:gd name="T1" fmla="*/ 188 h 188"/>
              <a:gd name="T2" fmla="*/ 4 w 140"/>
              <a:gd name="T3" fmla="*/ 170 h 188"/>
              <a:gd name="T4" fmla="*/ 40 w 140"/>
              <a:gd name="T5" fmla="*/ 144 h 188"/>
              <a:gd name="T6" fmla="*/ 68 w 140"/>
              <a:gd name="T7" fmla="*/ 116 h 188"/>
              <a:gd name="T8" fmla="*/ 68 w 140"/>
              <a:gd name="T9" fmla="*/ 80 h 188"/>
              <a:gd name="T10" fmla="*/ 80 w 140"/>
              <a:gd name="T11" fmla="*/ 56 h 188"/>
              <a:gd name="T12" fmla="*/ 104 w 140"/>
              <a:gd name="T13" fmla="*/ 42 h 188"/>
              <a:gd name="T14" fmla="*/ 132 w 140"/>
              <a:gd name="T15" fmla="*/ 26 h 188"/>
              <a:gd name="T16" fmla="*/ 140 w 140"/>
              <a:gd name="T17" fmla="*/ 0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0" h="188">
                <a:moveTo>
                  <a:pt x="0" y="188"/>
                </a:moveTo>
                <a:lnTo>
                  <a:pt x="4" y="170"/>
                </a:lnTo>
                <a:lnTo>
                  <a:pt x="40" y="144"/>
                </a:lnTo>
                <a:lnTo>
                  <a:pt x="68" y="116"/>
                </a:lnTo>
                <a:lnTo>
                  <a:pt x="68" y="80"/>
                </a:lnTo>
                <a:lnTo>
                  <a:pt x="80" y="56"/>
                </a:lnTo>
                <a:lnTo>
                  <a:pt x="104" y="42"/>
                </a:lnTo>
                <a:lnTo>
                  <a:pt x="132" y="26"/>
                </a:lnTo>
                <a:lnTo>
                  <a:pt x="140" y="0"/>
                </a:lnTo>
              </a:path>
            </a:pathLst>
          </a:custGeom>
          <a:noFill/>
          <a:ln w="9525">
            <a:solidFill>
              <a:schemeClr val="tx1">
                <a:alpha val="64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6" name="Freeform 40"/>
          <p:cNvSpPr>
            <a:spLocks/>
          </p:cNvSpPr>
          <p:nvPr/>
        </p:nvSpPr>
        <p:spPr bwMode="auto">
          <a:xfrm>
            <a:off x="3371850" y="2235200"/>
            <a:ext cx="69850" cy="298450"/>
          </a:xfrm>
          <a:custGeom>
            <a:avLst/>
            <a:gdLst>
              <a:gd name="T0" fmla="*/ 0 w 44"/>
              <a:gd name="T1" fmla="*/ 188 h 188"/>
              <a:gd name="T2" fmla="*/ 26 w 44"/>
              <a:gd name="T3" fmla="*/ 152 h 188"/>
              <a:gd name="T4" fmla="*/ 42 w 44"/>
              <a:gd name="T5" fmla="*/ 116 h 188"/>
              <a:gd name="T6" fmla="*/ 42 w 44"/>
              <a:gd name="T7" fmla="*/ 70 h 188"/>
              <a:gd name="T8" fmla="*/ 38 w 44"/>
              <a:gd name="T9" fmla="*/ 40 h 188"/>
              <a:gd name="T10" fmla="*/ 44 w 44"/>
              <a:gd name="T11" fmla="*/ 14 h 188"/>
              <a:gd name="T12" fmla="*/ 36 w 44"/>
              <a:gd name="T13" fmla="*/ 4 h 188"/>
              <a:gd name="T14" fmla="*/ 22 w 44"/>
              <a:gd name="T15" fmla="*/ 0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" h="188">
                <a:moveTo>
                  <a:pt x="0" y="188"/>
                </a:moveTo>
                <a:lnTo>
                  <a:pt x="26" y="152"/>
                </a:lnTo>
                <a:lnTo>
                  <a:pt x="42" y="116"/>
                </a:lnTo>
                <a:lnTo>
                  <a:pt x="42" y="70"/>
                </a:lnTo>
                <a:lnTo>
                  <a:pt x="38" y="40"/>
                </a:lnTo>
                <a:lnTo>
                  <a:pt x="44" y="14"/>
                </a:lnTo>
                <a:lnTo>
                  <a:pt x="36" y="4"/>
                </a:lnTo>
                <a:lnTo>
                  <a:pt x="22" y="0"/>
                </a:lnTo>
              </a:path>
            </a:pathLst>
          </a:custGeom>
          <a:noFill/>
          <a:ln w="9525">
            <a:solidFill>
              <a:schemeClr val="tx1">
                <a:alpha val="64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7" name="Freeform 41"/>
          <p:cNvSpPr>
            <a:spLocks/>
          </p:cNvSpPr>
          <p:nvPr/>
        </p:nvSpPr>
        <p:spPr bwMode="auto">
          <a:xfrm>
            <a:off x="3025775" y="2247900"/>
            <a:ext cx="73025" cy="171450"/>
          </a:xfrm>
          <a:custGeom>
            <a:avLst/>
            <a:gdLst>
              <a:gd name="T0" fmla="*/ 0 w 46"/>
              <a:gd name="T1" fmla="*/ 108 h 108"/>
              <a:gd name="T2" fmla="*/ 4 w 46"/>
              <a:gd name="T3" fmla="*/ 60 h 108"/>
              <a:gd name="T4" fmla="*/ 20 w 46"/>
              <a:gd name="T5" fmla="*/ 24 h 108"/>
              <a:gd name="T6" fmla="*/ 46 w 46"/>
              <a:gd name="T7" fmla="*/ 0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108">
                <a:moveTo>
                  <a:pt x="0" y="108"/>
                </a:moveTo>
                <a:cubicBezTo>
                  <a:pt x="0" y="91"/>
                  <a:pt x="1" y="74"/>
                  <a:pt x="4" y="60"/>
                </a:cubicBezTo>
                <a:cubicBezTo>
                  <a:pt x="7" y="46"/>
                  <a:pt x="13" y="34"/>
                  <a:pt x="20" y="24"/>
                </a:cubicBezTo>
                <a:cubicBezTo>
                  <a:pt x="27" y="14"/>
                  <a:pt x="36" y="7"/>
                  <a:pt x="46" y="0"/>
                </a:cubicBezTo>
              </a:path>
            </a:pathLst>
          </a:custGeom>
          <a:noFill/>
          <a:ln w="9525">
            <a:solidFill>
              <a:schemeClr val="tx1">
                <a:alpha val="64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8" name="Freeform 42"/>
          <p:cNvSpPr>
            <a:spLocks/>
          </p:cNvSpPr>
          <p:nvPr/>
        </p:nvSpPr>
        <p:spPr bwMode="auto">
          <a:xfrm>
            <a:off x="3565525" y="2241550"/>
            <a:ext cx="76200" cy="136525"/>
          </a:xfrm>
          <a:custGeom>
            <a:avLst/>
            <a:gdLst>
              <a:gd name="T0" fmla="*/ 0 w 48"/>
              <a:gd name="T1" fmla="*/ 86 h 86"/>
              <a:gd name="T2" fmla="*/ 34 w 48"/>
              <a:gd name="T3" fmla="*/ 56 h 86"/>
              <a:gd name="T4" fmla="*/ 44 w 48"/>
              <a:gd name="T5" fmla="*/ 28 h 86"/>
              <a:gd name="T6" fmla="*/ 48 w 48"/>
              <a:gd name="T7" fmla="*/ 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86">
                <a:moveTo>
                  <a:pt x="0" y="86"/>
                </a:moveTo>
                <a:lnTo>
                  <a:pt x="34" y="56"/>
                </a:lnTo>
                <a:lnTo>
                  <a:pt x="44" y="28"/>
                </a:lnTo>
                <a:lnTo>
                  <a:pt x="48" y="0"/>
                </a:lnTo>
              </a:path>
            </a:pathLst>
          </a:custGeom>
          <a:noFill/>
          <a:ln w="9525">
            <a:solidFill>
              <a:schemeClr val="tx1">
                <a:alpha val="53999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39" name="Freeform 43"/>
          <p:cNvSpPr>
            <a:spLocks/>
          </p:cNvSpPr>
          <p:nvPr/>
        </p:nvSpPr>
        <p:spPr bwMode="auto">
          <a:xfrm>
            <a:off x="2670175" y="2489200"/>
            <a:ext cx="47625" cy="133350"/>
          </a:xfrm>
          <a:custGeom>
            <a:avLst/>
            <a:gdLst>
              <a:gd name="T0" fmla="*/ 0 w 30"/>
              <a:gd name="T1" fmla="*/ 0 h 84"/>
              <a:gd name="T2" fmla="*/ 0 w 30"/>
              <a:gd name="T3" fmla="*/ 38 h 84"/>
              <a:gd name="T4" fmla="*/ 30 w 30"/>
              <a:gd name="T5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" h="84">
                <a:moveTo>
                  <a:pt x="0" y="0"/>
                </a:moveTo>
                <a:lnTo>
                  <a:pt x="0" y="38"/>
                </a:lnTo>
                <a:lnTo>
                  <a:pt x="30" y="84"/>
                </a:lnTo>
              </a:path>
            </a:pathLst>
          </a:custGeom>
          <a:noFill/>
          <a:ln w="9525">
            <a:solidFill>
              <a:schemeClr val="tx1">
                <a:alpha val="47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40" name="Freeform 44"/>
          <p:cNvSpPr>
            <a:spLocks/>
          </p:cNvSpPr>
          <p:nvPr/>
        </p:nvSpPr>
        <p:spPr bwMode="auto">
          <a:xfrm>
            <a:off x="909638" y="3248025"/>
            <a:ext cx="23812" cy="161925"/>
          </a:xfrm>
          <a:custGeom>
            <a:avLst/>
            <a:gdLst>
              <a:gd name="T0" fmla="*/ 9 w 15"/>
              <a:gd name="T1" fmla="*/ 0 h 102"/>
              <a:gd name="T2" fmla="*/ 1 w 15"/>
              <a:gd name="T3" fmla="*/ 34 h 102"/>
              <a:gd name="T4" fmla="*/ 5 w 15"/>
              <a:gd name="T5" fmla="*/ 70 h 102"/>
              <a:gd name="T6" fmla="*/ 15 w 15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" h="102">
                <a:moveTo>
                  <a:pt x="9" y="0"/>
                </a:moveTo>
                <a:cubicBezTo>
                  <a:pt x="5" y="11"/>
                  <a:pt x="2" y="22"/>
                  <a:pt x="1" y="34"/>
                </a:cubicBezTo>
                <a:cubicBezTo>
                  <a:pt x="0" y="46"/>
                  <a:pt x="3" y="59"/>
                  <a:pt x="5" y="70"/>
                </a:cubicBezTo>
                <a:cubicBezTo>
                  <a:pt x="7" y="81"/>
                  <a:pt x="11" y="91"/>
                  <a:pt x="15" y="102"/>
                </a:cubicBezTo>
              </a:path>
            </a:pathLst>
          </a:custGeom>
          <a:noFill/>
          <a:ln w="19050" cmpd="sng">
            <a:solidFill>
              <a:srgbClr val="F9A87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41" name="Rectangle 45"/>
          <p:cNvSpPr>
            <a:spLocks noChangeArrowheads="1"/>
          </p:cNvSpPr>
          <p:nvPr/>
        </p:nvSpPr>
        <p:spPr bwMode="auto">
          <a:xfrm>
            <a:off x="546100" y="3181350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/>
              <a:t>Ozark</a:t>
            </a:r>
          </a:p>
          <a:p>
            <a:pPr algn="ctr"/>
            <a:r>
              <a:rPr lang="en-US" sz="1200"/>
              <a:t>dome</a:t>
            </a:r>
            <a:endParaRPr lang="en-US" sz="1400"/>
          </a:p>
        </p:txBody>
      </p:sp>
      <p:sp>
        <p:nvSpPr>
          <p:cNvPr id="132142" name="Text Box 46"/>
          <p:cNvSpPr txBox="1">
            <a:spLocks noChangeArrowheads="1"/>
          </p:cNvSpPr>
          <p:nvPr/>
        </p:nvSpPr>
        <p:spPr bwMode="auto">
          <a:xfrm>
            <a:off x="1855788" y="1528763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/>
              <a:t>Michigan</a:t>
            </a:r>
          </a:p>
          <a:p>
            <a:pPr algn="ctr"/>
            <a:r>
              <a:rPr lang="en-US" sz="1200"/>
              <a:t>basin</a:t>
            </a:r>
            <a:endParaRPr lang="en-US">
              <a:latin typeface="Times" pitchFamily="96" charset="0"/>
            </a:endParaRPr>
          </a:p>
        </p:txBody>
      </p:sp>
      <p:sp>
        <p:nvSpPr>
          <p:cNvPr id="132143" name="Text Box 47"/>
          <p:cNvSpPr txBox="1">
            <a:spLocks noChangeArrowheads="1"/>
          </p:cNvSpPr>
          <p:nvPr/>
        </p:nvSpPr>
        <p:spPr bwMode="auto">
          <a:xfrm>
            <a:off x="808038" y="757238"/>
            <a:ext cx="557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/>
              <a:t>Wisc.</a:t>
            </a:r>
          </a:p>
          <a:p>
            <a:pPr algn="ctr"/>
            <a:r>
              <a:rPr lang="en-US" sz="1200"/>
              <a:t>arch</a:t>
            </a:r>
            <a:endParaRPr lang="en-US">
              <a:latin typeface="Times" pitchFamily="96" charset="0"/>
            </a:endParaRPr>
          </a:p>
        </p:txBody>
      </p:sp>
      <p:sp>
        <p:nvSpPr>
          <p:cNvPr id="132144" name="Text Box 48"/>
          <p:cNvSpPr txBox="1">
            <a:spLocks noChangeArrowheads="1"/>
          </p:cNvSpPr>
          <p:nvPr/>
        </p:nvSpPr>
        <p:spPr bwMode="auto">
          <a:xfrm>
            <a:off x="2179638" y="2520950"/>
            <a:ext cx="61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/>
              <a:t>Cin. arch</a:t>
            </a:r>
            <a:endParaRPr lang="en-US">
              <a:latin typeface="Times" pitchFamily="96" charset="0"/>
            </a:endParaRPr>
          </a:p>
        </p:txBody>
      </p:sp>
      <p:sp>
        <p:nvSpPr>
          <p:cNvPr id="132145" name="Text Box 49"/>
          <p:cNvSpPr txBox="1">
            <a:spLocks noChangeArrowheads="1"/>
          </p:cNvSpPr>
          <p:nvPr/>
        </p:nvSpPr>
        <p:spPr bwMode="auto">
          <a:xfrm>
            <a:off x="5842000" y="6413500"/>
            <a:ext cx="2887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i="1">
                <a:latin typeface="Helvetica" pitchFamily="96" charset="0"/>
              </a:rPr>
              <a:t>(from: </a:t>
            </a:r>
            <a:r>
              <a:rPr lang="en-US" sz="1000">
                <a:latin typeface="Helvetica" pitchFamily="96" charset="0"/>
              </a:rPr>
              <a:t>Marshak, S. 2009,</a:t>
            </a:r>
            <a:r>
              <a:rPr lang="en-US" sz="1000" i="1">
                <a:latin typeface="Helvetica" pitchFamily="96" charset="0"/>
              </a:rPr>
              <a:t> Essentials of Geology)</a:t>
            </a:r>
            <a:endParaRPr lang="en-US" sz="1200" i="1">
              <a:latin typeface="Helvetica" pitchFamily="96" charset="0"/>
            </a:endParaRPr>
          </a:p>
        </p:txBody>
      </p:sp>
      <p:sp>
        <p:nvSpPr>
          <p:cNvPr id="132146" name="Text Box 50"/>
          <p:cNvSpPr txBox="1">
            <a:spLocks noChangeArrowheads="1"/>
          </p:cNvSpPr>
          <p:nvPr/>
        </p:nvSpPr>
        <p:spPr bwMode="auto">
          <a:xfrm>
            <a:off x="725488" y="3790950"/>
            <a:ext cx="1250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"Missi.</a:t>
            </a:r>
          </a:p>
          <a:p>
            <a:pPr algn="ctr">
              <a:spcBef>
                <a:spcPct val="50000"/>
              </a:spcBef>
            </a:pPr>
            <a:r>
              <a:rPr lang="en-US" sz="1200"/>
              <a:t>embayment"</a:t>
            </a:r>
          </a:p>
        </p:txBody>
      </p:sp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4479925" y="2828925"/>
            <a:ext cx="4205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i="1"/>
              <a:t>Cross-section of basins and domes.</a:t>
            </a: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5106988" y="1965325"/>
            <a:ext cx="11826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Ozark Dome</a:t>
            </a:r>
          </a:p>
        </p:txBody>
      </p:sp>
      <p:sp>
        <p:nvSpPr>
          <p:cNvPr id="132104" name="Rectangle 8"/>
          <p:cNvSpPr>
            <a:spLocks noChangeArrowheads="1"/>
          </p:cNvSpPr>
          <p:nvPr/>
        </p:nvSpPr>
        <p:spPr bwMode="auto">
          <a:xfrm>
            <a:off x="7245350" y="1965325"/>
            <a:ext cx="1173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Illinois Basin</a:t>
            </a:r>
          </a:p>
        </p:txBody>
      </p:sp>
      <p:sp>
        <p:nvSpPr>
          <p:cNvPr id="132127" name="Rectangle 31"/>
          <p:cNvSpPr>
            <a:spLocks noChangeArrowheads="1"/>
          </p:cNvSpPr>
          <p:nvPr/>
        </p:nvSpPr>
        <p:spPr bwMode="auto">
          <a:xfrm>
            <a:off x="4894263" y="2498725"/>
            <a:ext cx="984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Basement</a:t>
            </a:r>
          </a:p>
        </p:txBody>
      </p:sp>
      <p:sp>
        <p:nvSpPr>
          <p:cNvPr id="132148" name="Text Box 52"/>
          <p:cNvSpPr txBox="1">
            <a:spLocks noChangeArrowheads="1"/>
          </p:cNvSpPr>
          <p:nvPr/>
        </p:nvSpPr>
        <p:spPr bwMode="auto">
          <a:xfrm>
            <a:off x="6784975" y="1087438"/>
            <a:ext cx="15827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u="sng">
                <a:solidFill>
                  <a:schemeClr val="accent2"/>
                </a:solidFill>
              </a:rPr>
              <a:t>Thicker</a:t>
            </a:r>
            <a:r>
              <a:rPr lang="en-US" sz="1800">
                <a:solidFill>
                  <a:schemeClr val="accent2"/>
                </a:solidFill>
              </a:rPr>
              <a:t> strata in basin.</a:t>
            </a:r>
          </a:p>
        </p:txBody>
      </p:sp>
      <p:sp>
        <p:nvSpPr>
          <p:cNvPr id="132149" name="Line 53"/>
          <p:cNvSpPr>
            <a:spLocks noChangeShapeType="1"/>
          </p:cNvSpPr>
          <p:nvPr/>
        </p:nvSpPr>
        <p:spPr bwMode="auto">
          <a:xfrm>
            <a:off x="7194550" y="1658938"/>
            <a:ext cx="38100" cy="5445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50" name="Text Box 54"/>
          <p:cNvSpPr txBox="1">
            <a:spLocks noChangeArrowheads="1"/>
          </p:cNvSpPr>
          <p:nvPr/>
        </p:nvSpPr>
        <p:spPr bwMode="auto">
          <a:xfrm>
            <a:off x="4435475" y="1087438"/>
            <a:ext cx="1684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u="sng">
                <a:solidFill>
                  <a:schemeClr val="accent2"/>
                </a:solidFill>
              </a:rPr>
              <a:t>Thinner</a:t>
            </a:r>
            <a:r>
              <a:rPr lang="en-US" sz="1800">
                <a:solidFill>
                  <a:schemeClr val="accent2"/>
                </a:solidFill>
              </a:rPr>
              <a:t> strata on domes.</a:t>
            </a:r>
          </a:p>
        </p:txBody>
      </p:sp>
      <p:sp>
        <p:nvSpPr>
          <p:cNvPr id="132151" name="Line 55"/>
          <p:cNvSpPr>
            <a:spLocks noChangeShapeType="1"/>
          </p:cNvSpPr>
          <p:nvPr/>
        </p:nvSpPr>
        <p:spPr bwMode="auto">
          <a:xfrm>
            <a:off x="5135563" y="1658938"/>
            <a:ext cx="109537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53" name="Text Box 57"/>
          <p:cNvSpPr txBox="1">
            <a:spLocks noChangeArrowheads="1"/>
          </p:cNvSpPr>
          <p:nvPr/>
        </p:nvSpPr>
        <p:spPr bwMode="auto">
          <a:xfrm>
            <a:off x="781050" y="330200"/>
            <a:ext cx="7813675" cy="395288"/>
          </a:xfrm>
          <a:prstGeom prst="rect">
            <a:avLst/>
          </a:prstGeom>
          <a:solidFill>
            <a:schemeClr val="bg1"/>
          </a:solidFill>
          <a:ln w="28575">
            <a:solidFill>
              <a:srgbClr val="FF161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i="1"/>
              <a:t>ISSUE . . .</a:t>
            </a:r>
            <a:r>
              <a:rPr lang="en-US" sz="1800"/>
              <a:t>  What is the nature and origin of </a:t>
            </a:r>
            <a:r>
              <a:rPr lang="en-US" sz="1800" b="1"/>
              <a:t>epeirogenic structures</a:t>
            </a:r>
            <a:r>
              <a:rPr lang="en-US" sz="1800"/>
              <a:t>?</a:t>
            </a:r>
          </a:p>
        </p:txBody>
      </p:sp>
      <p:sp>
        <p:nvSpPr>
          <p:cNvPr id="132156" name="Freeform 60"/>
          <p:cNvSpPr>
            <a:spLocks/>
          </p:cNvSpPr>
          <p:nvPr/>
        </p:nvSpPr>
        <p:spPr bwMode="auto">
          <a:xfrm>
            <a:off x="3414713" y="1327150"/>
            <a:ext cx="122237" cy="84138"/>
          </a:xfrm>
          <a:custGeom>
            <a:avLst/>
            <a:gdLst>
              <a:gd name="T0" fmla="*/ 0 w 77"/>
              <a:gd name="T1" fmla="*/ 5 h 53"/>
              <a:gd name="T2" fmla="*/ 77 w 77"/>
              <a:gd name="T3" fmla="*/ 0 h 53"/>
              <a:gd name="T4" fmla="*/ 65 w 77"/>
              <a:gd name="T5" fmla="*/ 41 h 53"/>
              <a:gd name="T6" fmla="*/ 0 w 77"/>
              <a:gd name="T7" fmla="*/ 53 h 53"/>
              <a:gd name="T8" fmla="*/ 0 w 77"/>
              <a:gd name="T9" fmla="*/ 5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" h="53">
                <a:moveTo>
                  <a:pt x="0" y="5"/>
                </a:moveTo>
                <a:lnTo>
                  <a:pt x="77" y="0"/>
                </a:lnTo>
                <a:lnTo>
                  <a:pt x="65" y="41"/>
                </a:lnTo>
                <a:lnTo>
                  <a:pt x="0" y="53"/>
                </a:lnTo>
                <a:lnTo>
                  <a:pt x="0" y="5"/>
                </a:lnTo>
                <a:close/>
              </a:path>
            </a:pathLst>
          </a:custGeom>
          <a:solidFill>
            <a:srgbClr val="E15D48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051195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410" name="Group 2"/>
          <p:cNvGrpSpPr>
            <a:grpSpLocks/>
          </p:cNvGrpSpPr>
          <p:nvPr/>
        </p:nvGrpSpPr>
        <p:grpSpPr bwMode="auto">
          <a:xfrm>
            <a:off x="195263" y="765175"/>
            <a:ext cx="8763000" cy="5842000"/>
            <a:chOff x="117" y="523"/>
            <a:chExt cx="5520" cy="3680"/>
          </a:xfrm>
        </p:grpSpPr>
        <p:pic>
          <p:nvPicPr>
            <p:cNvPr id="401411" name="Picture 3" descr="North Am tectonic ma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" y="523"/>
              <a:ext cx="5520" cy="3680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1412" name="Freeform 4"/>
            <p:cNvSpPr>
              <a:spLocks/>
            </p:cNvSpPr>
            <p:nvPr/>
          </p:nvSpPr>
          <p:spPr bwMode="auto">
            <a:xfrm>
              <a:off x="4514" y="1191"/>
              <a:ext cx="350" cy="88"/>
            </a:xfrm>
            <a:custGeom>
              <a:avLst/>
              <a:gdLst>
                <a:gd name="T0" fmla="*/ 29 w 350"/>
                <a:gd name="T1" fmla="*/ 0 h 88"/>
                <a:gd name="T2" fmla="*/ 228 w 350"/>
                <a:gd name="T3" fmla="*/ 18 h 88"/>
                <a:gd name="T4" fmla="*/ 350 w 350"/>
                <a:gd name="T5" fmla="*/ 35 h 88"/>
                <a:gd name="T6" fmla="*/ 333 w 350"/>
                <a:gd name="T7" fmla="*/ 88 h 88"/>
                <a:gd name="T8" fmla="*/ 93 w 350"/>
                <a:gd name="T9" fmla="*/ 65 h 88"/>
                <a:gd name="T10" fmla="*/ 0 w 350"/>
                <a:gd name="T11" fmla="*/ 53 h 88"/>
                <a:gd name="T12" fmla="*/ 29 w 350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0" h="88">
                  <a:moveTo>
                    <a:pt x="29" y="0"/>
                  </a:moveTo>
                  <a:lnTo>
                    <a:pt x="228" y="18"/>
                  </a:lnTo>
                  <a:lnTo>
                    <a:pt x="350" y="35"/>
                  </a:lnTo>
                  <a:lnTo>
                    <a:pt x="333" y="88"/>
                  </a:lnTo>
                  <a:lnTo>
                    <a:pt x="93" y="65"/>
                  </a:lnTo>
                  <a:lnTo>
                    <a:pt x="0" y="5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B1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01413" name="Line 5"/>
            <p:cNvSpPr>
              <a:spLocks noChangeShapeType="1"/>
            </p:cNvSpPr>
            <p:nvPr/>
          </p:nvSpPr>
          <p:spPr bwMode="auto">
            <a:xfrm>
              <a:off x="4526" y="1185"/>
              <a:ext cx="327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01414" name="Freeform 6"/>
            <p:cNvSpPr>
              <a:spLocks/>
            </p:cNvSpPr>
            <p:nvPr/>
          </p:nvSpPr>
          <p:spPr bwMode="auto">
            <a:xfrm>
              <a:off x="4526" y="1244"/>
              <a:ext cx="315" cy="35"/>
            </a:xfrm>
            <a:custGeom>
              <a:avLst/>
              <a:gdLst>
                <a:gd name="T0" fmla="*/ 0 w 315"/>
                <a:gd name="T1" fmla="*/ 0 h 35"/>
                <a:gd name="T2" fmla="*/ 268 w 315"/>
                <a:gd name="T3" fmla="*/ 35 h 35"/>
                <a:gd name="T4" fmla="*/ 315 w 315"/>
                <a:gd name="T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5" h="35">
                  <a:moveTo>
                    <a:pt x="0" y="0"/>
                  </a:moveTo>
                  <a:lnTo>
                    <a:pt x="268" y="35"/>
                  </a:lnTo>
                  <a:lnTo>
                    <a:pt x="315" y="35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01415" name="Freeform 7"/>
            <p:cNvSpPr>
              <a:spLocks/>
            </p:cNvSpPr>
            <p:nvPr/>
          </p:nvSpPr>
          <p:spPr bwMode="auto">
            <a:xfrm>
              <a:off x="4502" y="1810"/>
              <a:ext cx="88" cy="117"/>
            </a:xfrm>
            <a:custGeom>
              <a:avLst/>
              <a:gdLst>
                <a:gd name="T0" fmla="*/ 24 w 88"/>
                <a:gd name="T1" fmla="*/ 0 h 117"/>
                <a:gd name="T2" fmla="*/ 0 w 88"/>
                <a:gd name="T3" fmla="*/ 111 h 117"/>
                <a:gd name="T4" fmla="*/ 53 w 88"/>
                <a:gd name="T5" fmla="*/ 117 h 117"/>
                <a:gd name="T6" fmla="*/ 88 w 88"/>
                <a:gd name="T7" fmla="*/ 24 h 117"/>
                <a:gd name="T8" fmla="*/ 24 w 88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7">
                  <a:moveTo>
                    <a:pt x="24" y="0"/>
                  </a:moveTo>
                  <a:lnTo>
                    <a:pt x="0" y="111"/>
                  </a:lnTo>
                  <a:lnTo>
                    <a:pt x="53" y="117"/>
                  </a:lnTo>
                  <a:lnTo>
                    <a:pt x="88" y="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CB1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01416" name="Freeform 8"/>
            <p:cNvSpPr>
              <a:spLocks/>
            </p:cNvSpPr>
            <p:nvPr/>
          </p:nvSpPr>
          <p:spPr bwMode="auto">
            <a:xfrm>
              <a:off x="4654" y="1676"/>
              <a:ext cx="105" cy="164"/>
            </a:xfrm>
            <a:custGeom>
              <a:avLst/>
              <a:gdLst>
                <a:gd name="T0" fmla="*/ 53 w 105"/>
                <a:gd name="T1" fmla="*/ 0 h 164"/>
                <a:gd name="T2" fmla="*/ 0 w 105"/>
                <a:gd name="T3" fmla="*/ 146 h 164"/>
                <a:gd name="T4" fmla="*/ 35 w 105"/>
                <a:gd name="T5" fmla="*/ 164 h 164"/>
                <a:gd name="T6" fmla="*/ 105 w 105"/>
                <a:gd name="T7" fmla="*/ 18 h 164"/>
                <a:gd name="T8" fmla="*/ 53 w 105"/>
                <a:gd name="T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64">
                  <a:moveTo>
                    <a:pt x="53" y="0"/>
                  </a:moveTo>
                  <a:lnTo>
                    <a:pt x="0" y="146"/>
                  </a:lnTo>
                  <a:lnTo>
                    <a:pt x="35" y="164"/>
                  </a:lnTo>
                  <a:lnTo>
                    <a:pt x="105" y="1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B1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01417" name="Freeform 9"/>
            <p:cNvSpPr>
              <a:spLocks/>
            </p:cNvSpPr>
            <p:nvPr/>
          </p:nvSpPr>
          <p:spPr bwMode="auto">
            <a:xfrm>
              <a:off x="4859" y="1320"/>
              <a:ext cx="47" cy="175"/>
            </a:xfrm>
            <a:custGeom>
              <a:avLst/>
              <a:gdLst>
                <a:gd name="T0" fmla="*/ 0 w 47"/>
                <a:gd name="T1" fmla="*/ 0 h 175"/>
                <a:gd name="T2" fmla="*/ 0 w 47"/>
                <a:gd name="T3" fmla="*/ 175 h 175"/>
                <a:gd name="T4" fmla="*/ 41 w 47"/>
                <a:gd name="T5" fmla="*/ 175 h 175"/>
                <a:gd name="T6" fmla="*/ 47 w 47"/>
                <a:gd name="T7" fmla="*/ 23 h 175"/>
                <a:gd name="T8" fmla="*/ 0 w 47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75">
                  <a:moveTo>
                    <a:pt x="0" y="0"/>
                  </a:moveTo>
                  <a:lnTo>
                    <a:pt x="0" y="175"/>
                  </a:lnTo>
                  <a:lnTo>
                    <a:pt x="41" y="175"/>
                  </a:lnTo>
                  <a:lnTo>
                    <a:pt x="47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1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01418" name="Freeform 10"/>
            <p:cNvSpPr>
              <a:spLocks/>
            </p:cNvSpPr>
            <p:nvPr/>
          </p:nvSpPr>
          <p:spPr bwMode="auto">
            <a:xfrm>
              <a:off x="3790" y="3177"/>
              <a:ext cx="29" cy="175"/>
            </a:xfrm>
            <a:custGeom>
              <a:avLst/>
              <a:gdLst>
                <a:gd name="T0" fmla="*/ 0 w 29"/>
                <a:gd name="T1" fmla="*/ 0 h 175"/>
                <a:gd name="T2" fmla="*/ 17 w 29"/>
                <a:gd name="T3" fmla="*/ 128 h 175"/>
                <a:gd name="T4" fmla="*/ 29 w 29"/>
                <a:gd name="T5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75">
                  <a:moveTo>
                    <a:pt x="0" y="0"/>
                  </a:moveTo>
                  <a:lnTo>
                    <a:pt x="17" y="128"/>
                  </a:lnTo>
                  <a:lnTo>
                    <a:pt x="29" y="175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01419" name="Line 11"/>
            <p:cNvSpPr>
              <a:spLocks noChangeShapeType="1"/>
            </p:cNvSpPr>
            <p:nvPr/>
          </p:nvSpPr>
          <p:spPr bwMode="auto">
            <a:xfrm flipH="1">
              <a:off x="3913" y="3264"/>
              <a:ext cx="251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01420" name="Freeform 12"/>
            <p:cNvSpPr>
              <a:spLocks/>
            </p:cNvSpPr>
            <p:nvPr/>
          </p:nvSpPr>
          <p:spPr bwMode="auto">
            <a:xfrm>
              <a:off x="3913" y="2780"/>
              <a:ext cx="227" cy="274"/>
            </a:xfrm>
            <a:custGeom>
              <a:avLst/>
              <a:gdLst>
                <a:gd name="T0" fmla="*/ 0 w 227"/>
                <a:gd name="T1" fmla="*/ 268 h 274"/>
                <a:gd name="T2" fmla="*/ 110 w 227"/>
                <a:gd name="T3" fmla="*/ 122 h 274"/>
                <a:gd name="T4" fmla="*/ 210 w 227"/>
                <a:gd name="T5" fmla="*/ 0 h 274"/>
                <a:gd name="T6" fmla="*/ 227 w 227"/>
                <a:gd name="T7" fmla="*/ 41 h 274"/>
                <a:gd name="T8" fmla="*/ 99 w 227"/>
                <a:gd name="T9" fmla="*/ 216 h 274"/>
                <a:gd name="T10" fmla="*/ 58 w 227"/>
                <a:gd name="T11" fmla="*/ 274 h 274"/>
                <a:gd name="T12" fmla="*/ 0 w 227"/>
                <a:gd name="T13" fmla="*/ 268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74">
                  <a:moveTo>
                    <a:pt x="0" y="268"/>
                  </a:moveTo>
                  <a:lnTo>
                    <a:pt x="110" y="122"/>
                  </a:lnTo>
                  <a:lnTo>
                    <a:pt x="210" y="0"/>
                  </a:lnTo>
                  <a:lnTo>
                    <a:pt x="227" y="41"/>
                  </a:lnTo>
                  <a:lnTo>
                    <a:pt x="99" y="216"/>
                  </a:lnTo>
                  <a:lnTo>
                    <a:pt x="58" y="274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CB1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01421" name="Freeform 13"/>
            <p:cNvSpPr>
              <a:spLocks/>
            </p:cNvSpPr>
            <p:nvPr/>
          </p:nvSpPr>
          <p:spPr bwMode="auto">
            <a:xfrm>
              <a:off x="3913" y="2774"/>
              <a:ext cx="221" cy="269"/>
            </a:xfrm>
            <a:custGeom>
              <a:avLst/>
              <a:gdLst>
                <a:gd name="T0" fmla="*/ 0 w 221"/>
                <a:gd name="T1" fmla="*/ 269 h 269"/>
                <a:gd name="T2" fmla="*/ 116 w 221"/>
                <a:gd name="T3" fmla="*/ 105 h 269"/>
                <a:gd name="T4" fmla="*/ 221 w 221"/>
                <a:gd name="T5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1" h="269">
                  <a:moveTo>
                    <a:pt x="0" y="269"/>
                  </a:moveTo>
                  <a:lnTo>
                    <a:pt x="116" y="105"/>
                  </a:lnTo>
                  <a:lnTo>
                    <a:pt x="221" y="0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01422" name="Freeform 14"/>
            <p:cNvSpPr>
              <a:spLocks/>
            </p:cNvSpPr>
            <p:nvPr/>
          </p:nvSpPr>
          <p:spPr bwMode="auto">
            <a:xfrm>
              <a:off x="3965" y="2826"/>
              <a:ext cx="175" cy="240"/>
            </a:xfrm>
            <a:custGeom>
              <a:avLst/>
              <a:gdLst>
                <a:gd name="T0" fmla="*/ 0 w 175"/>
                <a:gd name="T1" fmla="*/ 240 h 240"/>
                <a:gd name="T2" fmla="*/ 105 w 175"/>
                <a:gd name="T3" fmla="*/ 94 h 240"/>
                <a:gd name="T4" fmla="*/ 175 w 175"/>
                <a:gd name="T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5" h="240">
                  <a:moveTo>
                    <a:pt x="0" y="240"/>
                  </a:moveTo>
                  <a:lnTo>
                    <a:pt x="105" y="94"/>
                  </a:lnTo>
                  <a:lnTo>
                    <a:pt x="175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01423" name="Freeform 15"/>
            <p:cNvSpPr>
              <a:spLocks/>
            </p:cNvSpPr>
            <p:nvPr/>
          </p:nvSpPr>
          <p:spPr bwMode="auto">
            <a:xfrm>
              <a:off x="3656" y="2482"/>
              <a:ext cx="93" cy="134"/>
            </a:xfrm>
            <a:custGeom>
              <a:avLst/>
              <a:gdLst>
                <a:gd name="T0" fmla="*/ 0 w 93"/>
                <a:gd name="T1" fmla="*/ 88 h 134"/>
                <a:gd name="T2" fmla="*/ 40 w 93"/>
                <a:gd name="T3" fmla="*/ 0 h 134"/>
                <a:gd name="T4" fmla="*/ 93 w 93"/>
                <a:gd name="T5" fmla="*/ 17 h 134"/>
                <a:gd name="T6" fmla="*/ 46 w 93"/>
                <a:gd name="T7" fmla="*/ 111 h 134"/>
                <a:gd name="T8" fmla="*/ 17 w 93"/>
                <a:gd name="T9" fmla="*/ 134 h 134"/>
                <a:gd name="T10" fmla="*/ 0 w 93"/>
                <a:gd name="T11" fmla="*/ 8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134">
                  <a:moveTo>
                    <a:pt x="0" y="88"/>
                  </a:moveTo>
                  <a:lnTo>
                    <a:pt x="40" y="0"/>
                  </a:lnTo>
                  <a:lnTo>
                    <a:pt x="93" y="17"/>
                  </a:lnTo>
                  <a:lnTo>
                    <a:pt x="46" y="111"/>
                  </a:lnTo>
                  <a:lnTo>
                    <a:pt x="17" y="134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CB1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01432" name="Text Box 24"/>
          <p:cNvSpPr txBox="1">
            <a:spLocks noChangeArrowheads="1"/>
          </p:cNvSpPr>
          <p:nvPr/>
        </p:nvSpPr>
        <p:spPr bwMode="auto">
          <a:xfrm>
            <a:off x="2284413" y="244475"/>
            <a:ext cx="4551362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CB1025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Intracratonic fault-and-fold zones (and rifts)</a:t>
            </a:r>
          </a:p>
        </p:txBody>
      </p:sp>
      <p:sp>
        <p:nvSpPr>
          <p:cNvPr id="401434" name="Freeform 26"/>
          <p:cNvSpPr>
            <a:spLocks/>
          </p:cNvSpPr>
          <p:nvPr/>
        </p:nvSpPr>
        <p:spPr bwMode="auto">
          <a:xfrm>
            <a:off x="6665913" y="1593850"/>
            <a:ext cx="212725" cy="214313"/>
          </a:xfrm>
          <a:custGeom>
            <a:avLst/>
            <a:gdLst>
              <a:gd name="T0" fmla="*/ 0 w 134"/>
              <a:gd name="T1" fmla="*/ 12 h 135"/>
              <a:gd name="T2" fmla="*/ 93 w 134"/>
              <a:gd name="T3" fmla="*/ 135 h 135"/>
              <a:gd name="T4" fmla="*/ 134 w 134"/>
              <a:gd name="T5" fmla="*/ 129 h 135"/>
              <a:gd name="T6" fmla="*/ 52 w 134"/>
              <a:gd name="T7" fmla="*/ 0 h 135"/>
              <a:gd name="T8" fmla="*/ 0 w 134"/>
              <a:gd name="T9" fmla="*/ 1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" h="135">
                <a:moveTo>
                  <a:pt x="0" y="12"/>
                </a:moveTo>
                <a:lnTo>
                  <a:pt x="93" y="135"/>
                </a:lnTo>
                <a:lnTo>
                  <a:pt x="134" y="129"/>
                </a:lnTo>
                <a:lnTo>
                  <a:pt x="52" y="0"/>
                </a:lnTo>
                <a:lnTo>
                  <a:pt x="0" y="12"/>
                </a:lnTo>
                <a:close/>
              </a:path>
            </a:pathLst>
          </a:custGeom>
          <a:solidFill>
            <a:srgbClr val="CB1025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01435" name="Freeform 27"/>
          <p:cNvSpPr>
            <a:spLocks/>
          </p:cNvSpPr>
          <p:nvPr/>
        </p:nvSpPr>
        <p:spPr bwMode="auto">
          <a:xfrm>
            <a:off x="7648575" y="1511300"/>
            <a:ext cx="184150" cy="306388"/>
          </a:xfrm>
          <a:custGeom>
            <a:avLst/>
            <a:gdLst>
              <a:gd name="T0" fmla="*/ 0 w 116"/>
              <a:gd name="T1" fmla="*/ 193 h 193"/>
              <a:gd name="T2" fmla="*/ 87 w 116"/>
              <a:gd name="T3" fmla="*/ 23 h 193"/>
              <a:gd name="T4" fmla="*/ 116 w 116"/>
              <a:gd name="T5" fmla="*/ 0 h 193"/>
              <a:gd name="T6" fmla="*/ 70 w 116"/>
              <a:gd name="T7" fmla="*/ 187 h 193"/>
              <a:gd name="T8" fmla="*/ 0 w 116"/>
              <a:gd name="T9" fmla="*/ 193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" h="193">
                <a:moveTo>
                  <a:pt x="0" y="193"/>
                </a:moveTo>
                <a:lnTo>
                  <a:pt x="87" y="23"/>
                </a:lnTo>
                <a:lnTo>
                  <a:pt x="116" y="0"/>
                </a:lnTo>
                <a:lnTo>
                  <a:pt x="70" y="187"/>
                </a:lnTo>
                <a:lnTo>
                  <a:pt x="0" y="193"/>
                </a:lnTo>
                <a:close/>
              </a:path>
            </a:pathLst>
          </a:custGeom>
          <a:solidFill>
            <a:srgbClr val="CB1025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01436" name="Freeform 28"/>
          <p:cNvSpPr>
            <a:spLocks/>
          </p:cNvSpPr>
          <p:nvPr/>
        </p:nvSpPr>
        <p:spPr bwMode="auto">
          <a:xfrm>
            <a:off x="7620000" y="1120775"/>
            <a:ext cx="249238" cy="112713"/>
          </a:xfrm>
          <a:custGeom>
            <a:avLst/>
            <a:gdLst>
              <a:gd name="T0" fmla="*/ 35 w 157"/>
              <a:gd name="T1" fmla="*/ 0 h 71"/>
              <a:gd name="T2" fmla="*/ 157 w 157"/>
              <a:gd name="T3" fmla="*/ 30 h 71"/>
              <a:gd name="T4" fmla="*/ 157 w 157"/>
              <a:gd name="T5" fmla="*/ 71 h 71"/>
              <a:gd name="T6" fmla="*/ 0 w 157"/>
              <a:gd name="T7" fmla="*/ 36 h 71"/>
              <a:gd name="T8" fmla="*/ 35 w 157"/>
              <a:gd name="T9" fmla="*/ 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7" h="71">
                <a:moveTo>
                  <a:pt x="35" y="0"/>
                </a:moveTo>
                <a:lnTo>
                  <a:pt x="157" y="30"/>
                </a:lnTo>
                <a:lnTo>
                  <a:pt x="157" y="71"/>
                </a:lnTo>
                <a:lnTo>
                  <a:pt x="0" y="36"/>
                </a:lnTo>
                <a:lnTo>
                  <a:pt x="35" y="0"/>
                </a:lnTo>
                <a:close/>
              </a:path>
            </a:pathLst>
          </a:custGeom>
          <a:solidFill>
            <a:srgbClr val="CB1025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01437" name="Freeform 29"/>
          <p:cNvSpPr>
            <a:spLocks/>
          </p:cNvSpPr>
          <p:nvPr/>
        </p:nvSpPr>
        <p:spPr bwMode="auto">
          <a:xfrm>
            <a:off x="7685088" y="2624138"/>
            <a:ext cx="114300" cy="150812"/>
          </a:xfrm>
          <a:custGeom>
            <a:avLst/>
            <a:gdLst>
              <a:gd name="T0" fmla="*/ 30 w 72"/>
              <a:gd name="T1" fmla="*/ 6 h 95"/>
              <a:gd name="T2" fmla="*/ 0 w 72"/>
              <a:gd name="T3" fmla="*/ 95 h 95"/>
              <a:gd name="T4" fmla="*/ 42 w 72"/>
              <a:gd name="T5" fmla="*/ 95 h 95"/>
              <a:gd name="T6" fmla="*/ 72 w 72"/>
              <a:gd name="T7" fmla="*/ 0 h 95"/>
              <a:gd name="T8" fmla="*/ 30 w 72"/>
              <a:gd name="T9" fmla="*/ 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95">
                <a:moveTo>
                  <a:pt x="30" y="6"/>
                </a:moveTo>
                <a:lnTo>
                  <a:pt x="0" y="95"/>
                </a:lnTo>
                <a:lnTo>
                  <a:pt x="42" y="95"/>
                </a:lnTo>
                <a:lnTo>
                  <a:pt x="72" y="0"/>
                </a:lnTo>
                <a:lnTo>
                  <a:pt x="30" y="6"/>
                </a:lnTo>
                <a:close/>
              </a:path>
            </a:pathLst>
          </a:custGeom>
          <a:solidFill>
            <a:srgbClr val="CB1025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401444" name="Group 36"/>
          <p:cNvGrpSpPr>
            <a:grpSpLocks/>
          </p:cNvGrpSpPr>
          <p:nvPr/>
        </p:nvGrpSpPr>
        <p:grpSpPr bwMode="auto">
          <a:xfrm>
            <a:off x="547688" y="5922963"/>
            <a:ext cx="2743200" cy="598487"/>
            <a:chOff x="345" y="3682"/>
            <a:chExt cx="1728" cy="377"/>
          </a:xfrm>
        </p:grpSpPr>
        <p:sp>
          <p:nvSpPr>
            <p:cNvPr id="401438" name="Rectangle 30"/>
            <p:cNvSpPr>
              <a:spLocks noChangeArrowheads="1"/>
            </p:cNvSpPr>
            <p:nvPr/>
          </p:nvSpPr>
          <p:spPr bwMode="auto">
            <a:xfrm>
              <a:off x="345" y="3704"/>
              <a:ext cx="148" cy="136"/>
            </a:xfrm>
            <a:prstGeom prst="rect">
              <a:avLst/>
            </a:prstGeom>
            <a:solidFill>
              <a:srgbClr val="CB102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01439" name="Text Box 31"/>
            <p:cNvSpPr txBox="1">
              <a:spLocks noChangeArrowheads="1"/>
            </p:cNvSpPr>
            <p:nvPr/>
          </p:nvSpPr>
          <p:spPr bwMode="auto">
            <a:xfrm>
              <a:off x="494" y="3682"/>
              <a:ext cx="90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</a:rPr>
                <a:t>Documented rift</a:t>
              </a:r>
            </a:p>
          </p:txBody>
        </p:sp>
        <p:sp>
          <p:nvSpPr>
            <p:cNvPr id="401441" name="Text Box 33"/>
            <p:cNvSpPr txBox="1">
              <a:spLocks noChangeArrowheads="1"/>
            </p:cNvSpPr>
            <p:nvPr/>
          </p:nvSpPr>
          <p:spPr bwMode="auto">
            <a:xfrm>
              <a:off x="494" y="3867"/>
              <a:ext cx="157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</a:rPr>
                <a:t>Trace of a fault-and-fold zone</a:t>
              </a:r>
            </a:p>
          </p:txBody>
        </p:sp>
        <p:grpSp>
          <p:nvGrpSpPr>
            <p:cNvPr id="401443" name="Group 35"/>
            <p:cNvGrpSpPr>
              <a:grpSpLocks/>
            </p:cNvGrpSpPr>
            <p:nvPr/>
          </p:nvGrpSpPr>
          <p:grpSpPr bwMode="auto">
            <a:xfrm>
              <a:off x="345" y="3883"/>
              <a:ext cx="148" cy="136"/>
              <a:chOff x="345" y="3883"/>
              <a:chExt cx="148" cy="136"/>
            </a:xfrm>
          </p:grpSpPr>
          <p:sp>
            <p:nvSpPr>
              <p:cNvPr id="401440" name="Rectangle 32"/>
              <p:cNvSpPr>
                <a:spLocks noChangeArrowheads="1"/>
              </p:cNvSpPr>
              <p:nvPr/>
            </p:nvSpPr>
            <p:spPr bwMode="auto">
              <a:xfrm>
                <a:off x="345" y="3883"/>
                <a:ext cx="148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CB1025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1442" name="Line 34"/>
              <p:cNvSpPr>
                <a:spLocks noChangeShapeType="1"/>
              </p:cNvSpPr>
              <p:nvPr/>
            </p:nvSpPr>
            <p:spPr bwMode="auto">
              <a:xfrm>
                <a:off x="362" y="3917"/>
                <a:ext cx="118" cy="6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01452" name="Group 44"/>
          <p:cNvGrpSpPr>
            <a:grpSpLocks/>
          </p:cNvGrpSpPr>
          <p:nvPr/>
        </p:nvGrpSpPr>
        <p:grpSpPr bwMode="auto">
          <a:xfrm>
            <a:off x="4857750" y="5922963"/>
            <a:ext cx="1497013" cy="598487"/>
            <a:chOff x="3060" y="3731"/>
            <a:chExt cx="943" cy="377"/>
          </a:xfrm>
        </p:grpSpPr>
        <p:sp>
          <p:nvSpPr>
            <p:cNvPr id="401446" name="Rectangle 38"/>
            <p:cNvSpPr>
              <a:spLocks noChangeArrowheads="1"/>
            </p:cNvSpPr>
            <p:nvPr/>
          </p:nvSpPr>
          <p:spPr bwMode="auto">
            <a:xfrm>
              <a:off x="3060" y="3753"/>
              <a:ext cx="148" cy="136"/>
            </a:xfrm>
            <a:prstGeom prst="rect">
              <a:avLst/>
            </a:prstGeom>
            <a:solidFill>
              <a:srgbClr val="EDE83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01447" name="Text Box 39"/>
            <p:cNvSpPr txBox="1">
              <a:spLocks noChangeArrowheads="1"/>
            </p:cNvSpPr>
            <p:nvPr/>
          </p:nvSpPr>
          <p:spPr bwMode="auto">
            <a:xfrm>
              <a:off x="3209" y="3731"/>
              <a:ext cx="79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</a:rPr>
                <a:t>Dome or arch</a:t>
              </a:r>
            </a:p>
          </p:txBody>
        </p:sp>
        <p:sp>
          <p:nvSpPr>
            <p:cNvPr id="401448" name="Text Box 40"/>
            <p:cNvSpPr txBox="1">
              <a:spLocks noChangeArrowheads="1"/>
            </p:cNvSpPr>
            <p:nvPr/>
          </p:nvSpPr>
          <p:spPr bwMode="auto">
            <a:xfrm>
              <a:off x="3209" y="3916"/>
              <a:ext cx="39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0000"/>
                  </a:solidFill>
                </a:rPr>
                <a:t>Basin</a:t>
              </a:r>
            </a:p>
          </p:txBody>
        </p:sp>
        <p:sp>
          <p:nvSpPr>
            <p:cNvPr id="401450" name="Rectangle 42"/>
            <p:cNvSpPr>
              <a:spLocks noChangeArrowheads="1"/>
            </p:cNvSpPr>
            <p:nvPr/>
          </p:nvSpPr>
          <p:spPr bwMode="auto">
            <a:xfrm>
              <a:off x="3060" y="3932"/>
              <a:ext cx="148" cy="136"/>
            </a:xfrm>
            <a:prstGeom prst="rect">
              <a:avLst/>
            </a:prstGeom>
            <a:solidFill>
              <a:srgbClr val="E27E2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6620889" y="6304061"/>
            <a:ext cx="20553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  <a:latin typeface="Helvetica" pitchFamily="96" charset="0"/>
              </a:rPr>
              <a:t>Courtesy of S. Marshak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93594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Midcontinent structures 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00" y="1119188"/>
            <a:ext cx="8397875" cy="5119687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1998663" y="212725"/>
            <a:ext cx="5411787" cy="650875"/>
          </a:xfrm>
          <a:prstGeom prst="rect">
            <a:avLst/>
          </a:prstGeom>
          <a:solidFill>
            <a:schemeClr val="bg1"/>
          </a:solidFill>
          <a:ln w="9525">
            <a:solidFill>
              <a:srgbClr val="E33327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1800"/>
              <a:t>Simplified structural trend map (fault or fold traces) of the Illinois basin and Ozark Plateau region.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409751" y="6442880"/>
            <a:ext cx="20553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  <a:latin typeface="Helvetica" pitchFamily="96" charset="0"/>
              </a:rPr>
              <a:t>Courtesy of S. Marshak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003188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639763" y="311150"/>
            <a:ext cx="7789862" cy="61317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96" charset="-128"/>
            </a:endParaRPr>
          </a:p>
        </p:txBody>
      </p:sp>
      <p:grpSp>
        <p:nvGrpSpPr>
          <p:cNvPr id="539654" name="Group 6"/>
          <p:cNvGrpSpPr>
            <a:grpSpLocks/>
          </p:cNvGrpSpPr>
          <p:nvPr/>
        </p:nvGrpSpPr>
        <p:grpSpPr bwMode="auto">
          <a:xfrm>
            <a:off x="649289" y="452438"/>
            <a:ext cx="3771900" cy="6008686"/>
            <a:chOff x="486" y="291"/>
            <a:chExt cx="2376" cy="3785"/>
          </a:xfrm>
        </p:grpSpPr>
        <p:pic>
          <p:nvPicPr>
            <p:cNvPr id="539652" name="Picture 4" descr="timesca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" y="291"/>
              <a:ext cx="2376" cy="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9653" name="Rectangle 5"/>
            <p:cNvSpPr>
              <a:spLocks noChangeArrowheads="1"/>
            </p:cNvSpPr>
            <p:nvPr/>
          </p:nvSpPr>
          <p:spPr bwMode="auto">
            <a:xfrm>
              <a:off x="2045" y="373"/>
              <a:ext cx="758" cy="1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436938" y="4930775"/>
            <a:ext cx="1531937" cy="366713"/>
            <a:chOff x="3436938" y="4930775"/>
            <a:chExt cx="1531937" cy="366713"/>
          </a:xfrm>
        </p:grpSpPr>
        <p:sp>
          <p:nvSpPr>
            <p:cNvPr id="539660" name="Rectangle 12"/>
            <p:cNvSpPr>
              <a:spLocks noChangeArrowheads="1"/>
            </p:cNvSpPr>
            <p:nvPr/>
          </p:nvSpPr>
          <p:spPr bwMode="auto">
            <a:xfrm>
              <a:off x="3436938" y="5016500"/>
              <a:ext cx="93662" cy="206375"/>
            </a:xfrm>
            <a:prstGeom prst="rect">
              <a:avLst/>
            </a:prstGeom>
            <a:solidFill>
              <a:srgbClr val="F6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39661" name="Text Box 13"/>
            <p:cNvSpPr txBox="1">
              <a:spLocks noChangeArrowheads="1"/>
            </p:cNvSpPr>
            <p:nvPr/>
          </p:nvSpPr>
          <p:spPr bwMode="auto">
            <a:xfrm>
              <a:off x="3717925" y="4930775"/>
              <a:ext cx="12509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Taconic 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436938" y="4103688"/>
            <a:ext cx="1557337" cy="377825"/>
            <a:chOff x="3436938" y="4103688"/>
            <a:chExt cx="1557337" cy="377825"/>
          </a:xfrm>
        </p:grpSpPr>
        <p:sp>
          <p:nvSpPr>
            <p:cNvPr id="539659" name="Rectangle 11"/>
            <p:cNvSpPr>
              <a:spLocks noChangeArrowheads="1"/>
            </p:cNvSpPr>
            <p:nvPr/>
          </p:nvSpPr>
          <p:spPr bwMode="auto">
            <a:xfrm>
              <a:off x="3436938" y="4103688"/>
              <a:ext cx="103187" cy="338137"/>
            </a:xfrm>
            <a:prstGeom prst="rect">
              <a:avLst/>
            </a:prstGeom>
            <a:solidFill>
              <a:srgbClr val="F6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39663" name="Text Box 15"/>
            <p:cNvSpPr txBox="1">
              <a:spLocks noChangeArrowheads="1"/>
            </p:cNvSpPr>
            <p:nvPr/>
          </p:nvSpPr>
          <p:spPr bwMode="auto">
            <a:xfrm>
              <a:off x="3717925" y="4114800"/>
              <a:ext cx="12763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Acadian ?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36938" y="3378200"/>
            <a:ext cx="1963737" cy="395288"/>
            <a:chOff x="3436938" y="3378200"/>
            <a:chExt cx="1963737" cy="395288"/>
          </a:xfrm>
        </p:grpSpPr>
        <p:sp>
          <p:nvSpPr>
            <p:cNvPr id="539658" name="Rectangle 10"/>
            <p:cNvSpPr>
              <a:spLocks noChangeArrowheads="1"/>
            </p:cNvSpPr>
            <p:nvPr/>
          </p:nvSpPr>
          <p:spPr bwMode="auto">
            <a:xfrm>
              <a:off x="3436938" y="3378200"/>
              <a:ext cx="103187" cy="395288"/>
            </a:xfrm>
            <a:prstGeom prst="rect">
              <a:avLst/>
            </a:prstGeom>
            <a:solidFill>
              <a:srgbClr val="F6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39664" name="Text Box 16"/>
            <p:cNvSpPr txBox="1">
              <a:spLocks noChangeArrowheads="1"/>
            </p:cNvSpPr>
            <p:nvPr/>
          </p:nvSpPr>
          <p:spPr bwMode="auto">
            <a:xfrm>
              <a:off x="3717925" y="3403600"/>
              <a:ext cx="16827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err="1" smtClean="0">
                  <a:solidFill>
                    <a:srgbClr val="000000"/>
                  </a:solidFill>
                </a:rPr>
                <a:t>Alleghanian</a:t>
              </a:r>
              <a:r>
                <a:rPr lang="en-US" b="1" dirty="0" smtClean="0">
                  <a:solidFill>
                    <a:srgbClr val="000000"/>
                  </a:solidFill>
                </a:rPr>
                <a:t> ?</a:t>
              </a:r>
            </a:p>
          </p:txBody>
        </p:sp>
      </p:grpSp>
      <p:sp>
        <p:nvSpPr>
          <p:cNvPr id="539665" name="Freeform 17"/>
          <p:cNvSpPr>
            <a:spLocks/>
          </p:cNvSpPr>
          <p:nvPr/>
        </p:nvSpPr>
        <p:spPr bwMode="auto">
          <a:xfrm>
            <a:off x="1852613" y="6170613"/>
            <a:ext cx="1073150" cy="292100"/>
          </a:xfrm>
          <a:custGeom>
            <a:avLst/>
            <a:gdLst>
              <a:gd name="T0" fmla="*/ 0 w 676"/>
              <a:gd name="T1" fmla="*/ 184 h 184"/>
              <a:gd name="T2" fmla="*/ 676 w 676"/>
              <a:gd name="T3" fmla="*/ 184 h 184"/>
              <a:gd name="T4" fmla="*/ 510 w 676"/>
              <a:gd name="T5" fmla="*/ 30 h 184"/>
              <a:gd name="T6" fmla="*/ 344 w 676"/>
              <a:gd name="T7" fmla="*/ 60 h 184"/>
              <a:gd name="T8" fmla="*/ 214 w 676"/>
              <a:gd name="T9" fmla="*/ 54 h 184"/>
              <a:gd name="T10" fmla="*/ 113 w 676"/>
              <a:gd name="T11" fmla="*/ 0 h 184"/>
              <a:gd name="T12" fmla="*/ 54 w 676"/>
              <a:gd name="T13" fmla="*/ 48 h 184"/>
              <a:gd name="T14" fmla="*/ 0 w 676"/>
              <a:gd name="T15" fmla="*/ 18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76" h="184">
                <a:moveTo>
                  <a:pt x="0" y="184"/>
                </a:moveTo>
                <a:lnTo>
                  <a:pt x="676" y="184"/>
                </a:lnTo>
                <a:lnTo>
                  <a:pt x="510" y="30"/>
                </a:lnTo>
                <a:cubicBezTo>
                  <a:pt x="352" y="60"/>
                  <a:pt x="408" y="60"/>
                  <a:pt x="344" y="60"/>
                </a:cubicBezTo>
                <a:lnTo>
                  <a:pt x="214" y="54"/>
                </a:lnTo>
                <a:lnTo>
                  <a:pt x="113" y="0"/>
                </a:lnTo>
                <a:lnTo>
                  <a:pt x="54" y="48"/>
                </a:lnTo>
                <a:lnTo>
                  <a:pt x="0" y="1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39667" name="Text Box 19"/>
          <p:cNvSpPr txBox="1">
            <a:spLocks noChangeArrowheads="1"/>
          </p:cNvSpPr>
          <p:nvPr/>
        </p:nvSpPr>
        <p:spPr bwMode="auto">
          <a:xfrm>
            <a:off x="4010025" y="1377950"/>
            <a:ext cx="4232275" cy="1216025"/>
          </a:xfrm>
          <a:prstGeom prst="rect">
            <a:avLst/>
          </a:prstGeom>
          <a:solidFill>
            <a:schemeClr val="bg1"/>
          </a:solidFill>
          <a:ln w="28575">
            <a:solidFill>
              <a:srgbClr val="F217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</a:rPr>
              <a:t>Intracratonic</a:t>
            </a:r>
            <a:r>
              <a:rPr lang="en-US" sz="2400" dirty="0" smtClean="0">
                <a:solidFill>
                  <a:srgbClr val="000000"/>
                </a:solidFill>
              </a:rPr>
              <a:t> reactivation is roughly coeval with marginal </a:t>
            </a:r>
            <a:r>
              <a:rPr lang="en-US" sz="2400" dirty="0" err="1" smtClean="0">
                <a:solidFill>
                  <a:srgbClr val="000000"/>
                </a:solidFill>
              </a:rPr>
              <a:t>orogenic</a:t>
            </a:r>
            <a:r>
              <a:rPr lang="en-US" sz="2400" dirty="0" smtClean="0">
                <a:solidFill>
                  <a:srgbClr val="000000"/>
                </a:solidFill>
              </a:rPr>
              <a:t> events.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409751" y="6442880"/>
            <a:ext cx="20553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  <a:latin typeface="Helvetica" pitchFamily="96" charset="0"/>
              </a:rPr>
              <a:t>Courtesy of S. Marshak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06218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9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9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5396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7575" y="1077913"/>
            <a:ext cx="7308850" cy="554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708400" y="1216025"/>
            <a:ext cx="1725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/>
              <a:t>(McBride &amp; Nelson)</a:t>
            </a:r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0175" y="227013"/>
            <a:ext cx="6342063" cy="793750"/>
          </a:xfrm>
          <a:solidFill>
            <a:schemeClr val="bg1"/>
          </a:solidFill>
          <a:ln w="19050">
            <a:solidFill>
              <a:srgbClr val="F217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chemeClr val="tx1"/>
                </a:solidFill>
              </a:rPr>
              <a:t>Late Paleozoic Reactivation</a:t>
            </a:r>
            <a:br>
              <a:rPr lang="en-US" sz="2000">
                <a:solidFill>
                  <a:schemeClr val="tx1"/>
                </a:solidFill>
              </a:rPr>
            </a:br>
            <a:r>
              <a:rPr lang="en-US" sz="2000">
                <a:solidFill>
                  <a:schemeClr val="tx1"/>
                </a:solidFill>
              </a:rPr>
              <a:t>(a transcontinental "Ancestral Rockies" event.</a:t>
            </a:r>
          </a:p>
        </p:txBody>
      </p:sp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5656263" y="6153150"/>
            <a:ext cx="2589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i="1"/>
              <a:t>(from Craddock and van der Pluijm)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537073" y="6577211"/>
            <a:ext cx="20553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  <a:latin typeface="Helvetica" pitchFamily="96" charset="0"/>
              </a:rPr>
              <a:t>Courtesy of S. Marshak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006815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898" name="Group 2"/>
          <p:cNvGrpSpPr>
            <a:grpSpLocks/>
          </p:cNvGrpSpPr>
          <p:nvPr/>
        </p:nvGrpSpPr>
        <p:grpSpPr bwMode="auto">
          <a:xfrm>
            <a:off x="774700" y="1090613"/>
            <a:ext cx="4597400" cy="2655887"/>
            <a:chOff x="176" y="165"/>
            <a:chExt cx="3456" cy="1997"/>
          </a:xfrm>
        </p:grpSpPr>
        <p:pic>
          <p:nvPicPr>
            <p:cNvPr id="4648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" y="168"/>
              <a:ext cx="3456" cy="199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4900" name="Rectangle 4"/>
            <p:cNvSpPr>
              <a:spLocks noChangeArrowheads="1"/>
            </p:cNvSpPr>
            <p:nvPr/>
          </p:nvSpPr>
          <p:spPr bwMode="auto">
            <a:xfrm>
              <a:off x="176" y="165"/>
              <a:ext cx="3453" cy="199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64901" name="Group 5"/>
          <p:cNvGrpSpPr>
            <a:grpSpLocks/>
          </p:cNvGrpSpPr>
          <p:nvPr/>
        </p:nvGrpSpPr>
        <p:grpSpPr bwMode="auto">
          <a:xfrm>
            <a:off x="793750" y="4016375"/>
            <a:ext cx="4603750" cy="2278063"/>
            <a:chOff x="2020" y="2364"/>
            <a:chExt cx="3460" cy="1712"/>
          </a:xfrm>
        </p:grpSpPr>
        <p:pic>
          <p:nvPicPr>
            <p:cNvPr id="46490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4" y="2372"/>
              <a:ext cx="3456" cy="170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4903" name="Rectangle 7"/>
            <p:cNvSpPr>
              <a:spLocks noChangeArrowheads="1"/>
            </p:cNvSpPr>
            <p:nvPr/>
          </p:nvSpPr>
          <p:spPr bwMode="auto">
            <a:xfrm>
              <a:off x="2020" y="2364"/>
              <a:ext cx="3456" cy="171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64904" name="Text Box 8"/>
          <p:cNvSpPr txBox="1">
            <a:spLocks noChangeArrowheads="1"/>
          </p:cNvSpPr>
          <p:nvPr/>
        </p:nvSpPr>
        <p:spPr bwMode="auto">
          <a:xfrm>
            <a:off x="1862138" y="6415088"/>
            <a:ext cx="22494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  <a:latin typeface="Helvetica" pitchFamily="96" charset="0"/>
              </a:rPr>
              <a:t>(Nelson &amp; Marshak, 1996)</a:t>
            </a:r>
          </a:p>
        </p:txBody>
      </p:sp>
      <p:sp>
        <p:nvSpPr>
          <p:cNvPr id="464905" name="Text Box 9"/>
          <p:cNvSpPr txBox="1">
            <a:spLocks noChangeArrowheads="1"/>
          </p:cNvSpPr>
          <p:nvPr/>
        </p:nvSpPr>
        <p:spPr bwMode="auto">
          <a:xfrm>
            <a:off x="5876925" y="450850"/>
            <a:ext cx="3121025" cy="825500"/>
          </a:xfrm>
          <a:prstGeom prst="rect">
            <a:avLst/>
          </a:prstGeom>
          <a:solidFill>
            <a:srgbClr val="B8CC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Helvetica" pitchFamily="96" charset="0"/>
              </a:rPr>
              <a:t>Variation in thickness of the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Helvetica" pitchFamily="96" charset="0"/>
              </a:rPr>
              <a:t>New Albany Shale across the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Helvetica" pitchFamily="96" charset="0"/>
              </a:rPr>
              <a:t>Pennyrile fault system, Kentucky</a:t>
            </a:r>
          </a:p>
        </p:txBody>
      </p:sp>
      <p:sp>
        <p:nvSpPr>
          <p:cNvPr id="464906" name="Text Box 10"/>
          <p:cNvSpPr txBox="1">
            <a:spLocks noChangeArrowheads="1"/>
          </p:cNvSpPr>
          <p:nvPr/>
        </p:nvSpPr>
        <p:spPr bwMode="auto">
          <a:xfrm>
            <a:off x="5857875" y="5545138"/>
            <a:ext cx="3098800" cy="825500"/>
          </a:xfrm>
          <a:prstGeom prst="rect">
            <a:avLst/>
          </a:prstGeom>
          <a:solidFill>
            <a:srgbClr val="B8CC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Helvetica" pitchFamily="96" charset="0"/>
              </a:rPr>
              <a:t>Thinning of Devonian across the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Helvetica" pitchFamily="96" charset="0"/>
              </a:rPr>
              <a:t>Ste. Genevieve fault system, 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Helvetica" pitchFamily="96" charset="0"/>
              </a:rPr>
              <a:t>Illinois and Missouri.</a:t>
            </a:r>
          </a:p>
        </p:txBody>
      </p:sp>
      <p:sp>
        <p:nvSpPr>
          <p:cNvPr id="464907" name="Line 11"/>
          <p:cNvSpPr>
            <a:spLocks noChangeShapeType="1"/>
          </p:cNvSpPr>
          <p:nvPr/>
        </p:nvSpPr>
        <p:spPr bwMode="auto">
          <a:xfrm flipH="1">
            <a:off x="5434013" y="850900"/>
            <a:ext cx="471487" cy="457200"/>
          </a:xfrm>
          <a:prstGeom prst="line">
            <a:avLst/>
          </a:prstGeom>
          <a:noFill/>
          <a:ln w="38100">
            <a:solidFill>
              <a:srgbClr val="E34E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64908" name="Line 12"/>
          <p:cNvSpPr>
            <a:spLocks noChangeShapeType="1"/>
          </p:cNvSpPr>
          <p:nvPr/>
        </p:nvSpPr>
        <p:spPr bwMode="auto">
          <a:xfrm flipH="1" flipV="1">
            <a:off x="5391150" y="5646738"/>
            <a:ext cx="512763" cy="133350"/>
          </a:xfrm>
          <a:prstGeom prst="line">
            <a:avLst/>
          </a:prstGeom>
          <a:noFill/>
          <a:ln w="38100">
            <a:solidFill>
              <a:srgbClr val="E34E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464909" name="Group 13"/>
          <p:cNvGrpSpPr>
            <a:grpSpLocks/>
          </p:cNvGrpSpPr>
          <p:nvPr/>
        </p:nvGrpSpPr>
        <p:grpSpPr bwMode="auto">
          <a:xfrm>
            <a:off x="5876925" y="1558925"/>
            <a:ext cx="3097213" cy="3644900"/>
            <a:chOff x="3702" y="982"/>
            <a:chExt cx="1951" cy="2296"/>
          </a:xfrm>
        </p:grpSpPr>
        <p:pic>
          <p:nvPicPr>
            <p:cNvPr id="464910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982"/>
              <a:ext cx="1951" cy="229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4911" name="Rectangle 15"/>
            <p:cNvSpPr>
              <a:spLocks noChangeArrowheads="1"/>
            </p:cNvSpPr>
            <p:nvPr/>
          </p:nvSpPr>
          <p:spPr bwMode="auto">
            <a:xfrm rot="1854064">
              <a:off x="4256" y="2507"/>
              <a:ext cx="27" cy="213"/>
            </a:xfrm>
            <a:prstGeom prst="rect">
              <a:avLst/>
            </a:prstGeom>
            <a:solidFill>
              <a:srgbClr val="FFEB2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64912" name="Rectangle 16"/>
            <p:cNvSpPr>
              <a:spLocks noChangeArrowheads="1"/>
            </p:cNvSpPr>
            <p:nvPr/>
          </p:nvSpPr>
          <p:spPr bwMode="auto">
            <a:xfrm rot="163537">
              <a:off x="4928" y="2693"/>
              <a:ext cx="27" cy="213"/>
            </a:xfrm>
            <a:prstGeom prst="rect">
              <a:avLst/>
            </a:prstGeom>
            <a:solidFill>
              <a:srgbClr val="FFEB2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64913" name="Text Box 17"/>
          <p:cNvSpPr txBox="1">
            <a:spLocks noChangeArrowheads="1"/>
          </p:cNvSpPr>
          <p:nvPr/>
        </p:nvSpPr>
        <p:spPr bwMode="auto">
          <a:xfrm>
            <a:off x="603250" y="315913"/>
            <a:ext cx="4913313" cy="476250"/>
          </a:xfrm>
          <a:prstGeom prst="rect">
            <a:avLst/>
          </a:prstGeom>
          <a:solidFill>
            <a:schemeClr val="bg1"/>
          </a:solidFill>
          <a:ln w="19050">
            <a:solidFill>
              <a:srgbClr val="F217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Devonian reactivation, southern IL.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409751" y="6442880"/>
            <a:ext cx="20553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  <a:latin typeface="Helvetica" pitchFamily="96" charset="0"/>
              </a:rPr>
              <a:t>Courtesy of S. Marshak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261058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.6|0.7|2.5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7.1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6.4|31.8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9.5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0.8|42.5|32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2|8.6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7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9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14430</TotalTime>
  <Words>837</Words>
  <Application>Microsoft Macintosh PowerPoint</Application>
  <PresentationFormat>Letter Paper (8.5x11 in)</PresentationFormat>
  <Paragraphs>225</Paragraphs>
  <Slides>27</Slides>
  <Notes>26</Notes>
  <HiddenSlides>0</HiddenSlides>
  <MMClips>27</MMClips>
  <ScaleCrop>false</ScaleCrop>
  <HeadingPairs>
    <vt:vector size="4" baseType="variant">
      <vt:variant>
        <vt:lpstr>Design Template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Office Theme</vt:lpstr>
      <vt:lpstr>Blank Presentation</vt:lpstr>
      <vt:lpstr>1_Blank Presentation</vt:lpstr>
      <vt:lpstr>3_Blank Presentation</vt:lpstr>
      <vt:lpstr>4_Blank Presentation</vt:lpstr>
      <vt:lpstr>5_Blank Presentation</vt:lpstr>
      <vt:lpstr>6_Blank Presentation</vt:lpstr>
      <vt:lpstr>7_Blank Presentation</vt:lpstr>
      <vt:lpstr>Newly discovered evidence for mid-late Ordovician structural deformation in Ogle County, Illinois</vt:lpstr>
      <vt:lpstr>Slide 2</vt:lpstr>
      <vt:lpstr>Slide 3</vt:lpstr>
      <vt:lpstr>Slide 4</vt:lpstr>
      <vt:lpstr>Slide 5</vt:lpstr>
      <vt:lpstr>Slide 6</vt:lpstr>
      <vt:lpstr>Slide 7</vt:lpstr>
      <vt:lpstr>Late Paleozoic Reactivation (a transcontinental "Ancestral Rockies" event.</vt:lpstr>
      <vt:lpstr>Slide 9</vt:lpstr>
      <vt:lpstr>Slide 10</vt:lpstr>
      <vt:lpstr>Slide 11</vt:lpstr>
      <vt:lpstr>Slide 12</vt:lpstr>
      <vt:lpstr>Slide 13</vt:lpstr>
      <vt:lpstr>Quarry</vt:lpstr>
      <vt:lpstr>Stratigraphy – well-exposed in quarry wall (looking west)</vt:lpstr>
      <vt:lpstr>We expected strata to be flat as a pancake…</vt:lpstr>
      <vt:lpstr>…but we observe a syncline in the St. Peter Sandstone.  The Glenwood Formation rests atop an angular unconformity.</vt:lpstr>
      <vt:lpstr>Glenwood</vt:lpstr>
      <vt:lpstr>Simplified cross section of syncline observed in quarry</vt:lpstr>
      <vt:lpstr>…but could this be a primary depositional feature?</vt:lpstr>
      <vt:lpstr>Slide 21</vt:lpstr>
      <vt:lpstr>Slide 22</vt:lpstr>
      <vt:lpstr>Our quarry</vt:lpstr>
      <vt:lpstr>Mid-continent fold-and-fault zones are reactivated by stresses at the continental margin more than 2,000 km away…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Seid, Mary</dc:creator>
  <cp:lastModifiedBy>Mary Seid</cp:lastModifiedBy>
  <cp:revision>104</cp:revision>
  <cp:lastPrinted>2011-09-27T15:32:17Z</cp:lastPrinted>
  <dcterms:created xsi:type="dcterms:W3CDTF">2011-11-02T14:47:23Z</dcterms:created>
  <dcterms:modified xsi:type="dcterms:W3CDTF">2011-11-02T14:52:02Z</dcterms:modified>
</cp:coreProperties>
</file>