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6"/>
  </p:notesMasterIdLst>
  <p:sldIdLst>
    <p:sldId id="264" r:id="rId2"/>
    <p:sldId id="267" r:id="rId3"/>
    <p:sldId id="266" r:id="rId4"/>
    <p:sldId id="263" r:id="rId5"/>
    <p:sldId id="256" r:id="rId6"/>
    <p:sldId id="261" r:id="rId7"/>
    <p:sldId id="265" r:id="rId8"/>
    <p:sldId id="257" r:id="rId9"/>
    <p:sldId id="270" r:id="rId10"/>
    <p:sldId id="271" r:id="rId11"/>
    <p:sldId id="272" r:id="rId12"/>
    <p:sldId id="273" r:id="rId13"/>
    <p:sldId id="275" r:id="rId14"/>
    <p:sldId id="268" r:id="rId15"/>
    <p:sldId id="274" r:id="rId16"/>
    <p:sldId id="269" r:id="rId17"/>
    <p:sldId id="276" r:id="rId18"/>
    <p:sldId id="284" r:id="rId19"/>
    <p:sldId id="277" r:id="rId20"/>
    <p:sldId id="278" r:id="rId21"/>
    <p:sldId id="283" r:id="rId22"/>
    <p:sldId id="282" r:id="rId23"/>
    <p:sldId id="285" r:id="rId24"/>
    <p:sldId id="28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5" d="100"/>
          <a:sy n="85" d="100"/>
        </p:scale>
        <p:origin x="0" y="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1E545-1CCB-7949-B29B-FD3A471BC63B}" type="datetimeFigureOut">
              <a:rPr lang="en-US" smtClean="0"/>
              <a:pPr/>
              <a:t>10/6/11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3B09F-6AB1-9244-9000-247739E97D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C3B09F-6AB1-9244-9000-247739E97D75}"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C3B09F-6AB1-9244-9000-247739E97D75}"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C3B09F-6AB1-9244-9000-247739E97D75}"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main</a:t>
            </a:r>
            <a:r>
              <a:rPr lang="en-US" baseline="0" dirty="0" smtClean="0"/>
              <a:t> asteroid belt appears more depleted than can be accounted for by the perturbations of the planets in their present configuration:</a:t>
            </a:r>
          </a:p>
          <a:p>
            <a:r>
              <a:rPr lang="en-US" baseline="0" dirty="0" smtClean="0"/>
              <a:t>orange shaded histogram shows the observed distribution, grey shaded histogram shows the simulated asteroid belt under 4 </a:t>
            </a:r>
            <a:r>
              <a:rPr lang="en-US" baseline="0" dirty="0" err="1" smtClean="0"/>
              <a:t>gyr</a:t>
            </a:r>
            <a:r>
              <a:rPr lang="en-US" baseline="0" dirty="0" smtClean="0"/>
              <a:t> of planetary perturbations.</a:t>
            </a:r>
          </a:p>
          <a:p>
            <a:r>
              <a:rPr lang="en-US" baseline="0" dirty="0" smtClean="0"/>
              <a:t>Excess depletion is found in the inner half of the belt  and in the Jupiter-facing sides of the Kirkwood Gaps.  This pattern of excess depletion indicates inward migration of Jupiter by about 0.3 AU (which sweeps the Jovian mean motion resonances inward) and the outward migration of Saturn by about 1 AU (which sweeps the nu6 resonance inward).</a:t>
            </a:r>
            <a:endParaRPr lang="en-US" dirty="0"/>
          </a:p>
        </p:txBody>
      </p:sp>
      <p:sp>
        <p:nvSpPr>
          <p:cNvPr id="4" name="Slide Number Placeholder 3"/>
          <p:cNvSpPr>
            <a:spLocks noGrp="1"/>
          </p:cNvSpPr>
          <p:nvPr>
            <p:ph type="sldNum" sz="quarter" idx="10"/>
          </p:nvPr>
        </p:nvSpPr>
        <p:spPr/>
        <p:txBody>
          <a:bodyPr/>
          <a:lstStyle/>
          <a:p>
            <a:fld id="{B902CDE5-3FA2-BE40-9C02-C5EECF885738}"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Pop 1 projectiles’</a:t>
            </a:r>
            <a:r>
              <a:rPr lang="en-US" baseline="0" dirty="0" smtClean="0"/>
              <a:t> size distribution matches that of the main asteroid belt; </a:t>
            </a:r>
          </a:p>
          <a:p>
            <a:r>
              <a:rPr lang="en-US" baseline="0" dirty="0" smtClean="0"/>
              <a:t>Pop 2 projectiles’ size distribution matches that of the near earth asteroids.</a:t>
            </a:r>
            <a:endParaRPr lang="en-US" dirty="0"/>
          </a:p>
        </p:txBody>
      </p:sp>
      <p:sp>
        <p:nvSpPr>
          <p:cNvPr id="4" name="Slide Number Placeholder 3"/>
          <p:cNvSpPr>
            <a:spLocks noGrp="1"/>
          </p:cNvSpPr>
          <p:nvPr>
            <p:ph type="sldNum" sz="quarter" idx="10"/>
          </p:nvPr>
        </p:nvSpPr>
        <p:spPr/>
        <p:txBody>
          <a:bodyPr/>
          <a:lstStyle/>
          <a:p>
            <a:fld id="{B902CDE5-3FA2-BE40-9C02-C5EECF885738}"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Two distinct </a:t>
            </a:r>
            <a:r>
              <a:rPr lang="en-US" dirty="0" smtClean="0"/>
              <a:t>crater size distributions correlated with age:  Pop 1 is old, Pop 2 is younger and very close to -3 power law.</a:t>
            </a:r>
          </a:p>
          <a:p>
            <a:r>
              <a:rPr lang="en-US" dirty="0" smtClean="0"/>
              <a:t>Pop</a:t>
            </a:r>
            <a:r>
              <a:rPr lang="en-US" baseline="0" dirty="0" smtClean="0"/>
              <a:t> 1 is found on the heavily cratered highlands of the Moon, Mars and Mercury.</a:t>
            </a:r>
          </a:p>
          <a:p>
            <a:r>
              <a:rPr lang="en-US" baseline="0" dirty="0" smtClean="0"/>
              <a:t>Pop 2 is found on the lightly cratered younger surface units of the Moon, Mars, Mercury and Venus.</a:t>
            </a:r>
          </a:p>
          <a:p>
            <a:r>
              <a:rPr lang="en-US" baseline="0" dirty="0" smtClean="0"/>
              <a:t>R value = D</a:t>
            </a:r>
            <a:r>
              <a:rPr lang="en-US" baseline="30000" dirty="0" smtClean="0"/>
              <a:t>3</a:t>
            </a:r>
            <a:r>
              <a:rPr lang="en-US" baseline="0" dirty="0" smtClean="0"/>
              <a:t>(∆N/∆D)/area </a:t>
            </a:r>
            <a:endParaRPr lang="en-US" dirty="0"/>
          </a:p>
        </p:txBody>
      </p:sp>
      <p:sp>
        <p:nvSpPr>
          <p:cNvPr id="4" name="Slide Number Placeholder 3"/>
          <p:cNvSpPr>
            <a:spLocks noGrp="1"/>
          </p:cNvSpPr>
          <p:nvPr>
            <p:ph type="sldNum" sz="quarter" idx="10"/>
          </p:nvPr>
        </p:nvSpPr>
        <p:spPr/>
        <p:txBody>
          <a:bodyPr/>
          <a:lstStyle/>
          <a:p>
            <a:fld id="{B902CDE5-3FA2-BE40-9C02-C5EECF885738}"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C3B09F-6AB1-9244-9000-247739E97D75}"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87CB04-72E5-0E41-8912-64260E9DA926}" type="datetimeFigureOut">
              <a:rPr lang="en-US" smtClean="0"/>
              <a:pPr/>
              <a:t>10/6/11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36606-3E31-9048-B853-F31351E92E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7CB04-72E5-0E41-8912-64260E9DA926}" type="datetimeFigureOut">
              <a:rPr lang="en-US" smtClean="0"/>
              <a:pPr/>
              <a:t>10/6/11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36606-3E31-9048-B853-F31351E92E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7CB04-72E5-0E41-8912-64260E9DA926}" type="datetimeFigureOut">
              <a:rPr lang="en-US" smtClean="0"/>
              <a:pPr/>
              <a:t>10/6/11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36606-3E31-9048-B853-F31351E92E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7CB04-72E5-0E41-8912-64260E9DA926}" type="datetimeFigureOut">
              <a:rPr lang="en-US" smtClean="0"/>
              <a:pPr/>
              <a:t>10/6/11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36606-3E31-9048-B853-F31351E92E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87CB04-72E5-0E41-8912-64260E9DA926}" type="datetimeFigureOut">
              <a:rPr lang="en-US" smtClean="0"/>
              <a:pPr/>
              <a:t>10/6/11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36606-3E31-9048-B853-F31351E92E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87CB04-72E5-0E41-8912-64260E9DA926}" type="datetimeFigureOut">
              <a:rPr lang="en-US" smtClean="0"/>
              <a:pPr/>
              <a:t>10/6/11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36606-3E31-9048-B853-F31351E92E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87CB04-72E5-0E41-8912-64260E9DA926}" type="datetimeFigureOut">
              <a:rPr lang="en-US" smtClean="0"/>
              <a:pPr/>
              <a:t>10/6/11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36606-3E31-9048-B853-F31351E92E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7CB04-72E5-0E41-8912-64260E9DA926}" type="datetimeFigureOut">
              <a:rPr lang="en-US" smtClean="0"/>
              <a:pPr/>
              <a:t>10/6/11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36606-3E31-9048-B853-F31351E92E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7CB04-72E5-0E41-8912-64260E9DA926}" type="datetimeFigureOut">
              <a:rPr lang="en-US" smtClean="0"/>
              <a:pPr/>
              <a:t>10/6/11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36606-3E31-9048-B853-F31351E92E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7CB04-72E5-0E41-8912-64260E9DA926}" type="datetimeFigureOut">
              <a:rPr lang="en-US" smtClean="0"/>
              <a:pPr/>
              <a:t>10/6/11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36606-3E31-9048-B853-F31351E92E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7CB04-72E5-0E41-8912-64260E9DA926}" type="datetimeFigureOut">
              <a:rPr lang="en-US" smtClean="0"/>
              <a:pPr/>
              <a:t>10/6/11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36606-3E31-9048-B853-F31351E92E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7CB04-72E5-0E41-8912-64260E9DA926}" type="datetimeFigureOut">
              <a:rPr lang="en-US" smtClean="0"/>
              <a:pPr/>
              <a:t>10/6/11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36606-3E31-9048-B853-F31351E92E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df"/><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df"/><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df"/><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df"/><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1.pdf"/></Relationships>
</file>

<file path=ppt/slides/_rels/slide14.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df"/><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df"/><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df"/><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1.pdf"/></Relationships>
</file>

<file path=ppt/slides/_rels/slide18.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df"/><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Document7!OLE_LINK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df"/><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df"/><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df"/><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J_Harlen_Bretz_2.jpg"/>
          <p:cNvPicPr>
            <a:picLocks noChangeAspect="1"/>
          </p:cNvPicPr>
          <p:nvPr/>
        </p:nvPicPr>
        <p:blipFill>
          <a:blip r:embed="rId2"/>
          <a:stretch>
            <a:fillRect/>
          </a:stretch>
        </p:blipFill>
        <p:spPr>
          <a:xfrm>
            <a:off x="0" y="0"/>
            <a:ext cx="4232851" cy="3223479"/>
          </a:xfrm>
          <a:prstGeom prst="rect">
            <a:avLst/>
          </a:prstGeom>
        </p:spPr>
      </p:pic>
      <p:pic>
        <p:nvPicPr>
          <p:cNvPr id="5" name="Picture 4" descr="J_Harlan_Bretz_1996.jpg"/>
          <p:cNvPicPr>
            <a:picLocks noChangeAspect="1"/>
          </p:cNvPicPr>
          <p:nvPr/>
        </p:nvPicPr>
        <p:blipFill>
          <a:blip r:embed="rId3"/>
          <a:stretch>
            <a:fillRect/>
          </a:stretch>
        </p:blipFill>
        <p:spPr>
          <a:xfrm>
            <a:off x="1" y="3223479"/>
            <a:ext cx="4232850" cy="3028116"/>
          </a:xfrm>
          <a:prstGeom prst="rect">
            <a:avLst/>
          </a:prstGeom>
        </p:spPr>
      </p:pic>
      <p:pic>
        <p:nvPicPr>
          <p:cNvPr id="6" name="Picture 5" descr="channeled_scablands_map1.jpg"/>
          <p:cNvPicPr>
            <a:picLocks noChangeAspect="1"/>
          </p:cNvPicPr>
          <p:nvPr/>
        </p:nvPicPr>
        <p:blipFill>
          <a:blip r:embed="rId4"/>
          <a:stretch>
            <a:fillRect/>
          </a:stretch>
        </p:blipFill>
        <p:spPr>
          <a:xfrm>
            <a:off x="4669527" y="0"/>
            <a:ext cx="4773297" cy="2998228"/>
          </a:xfrm>
          <a:prstGeom prst="rect">
            <a:avLst/>
          </a:prstGeom>
        </p:spPr>
      </p:pic>
      <p:sp>
        <p:nvSpPr>
          <p:cNvPr id="8" name="TextBox 7"/>
          <p:cNvSpPr txBox="1"/>
          <p:nvPr/>
        </p:nvSpPr>
        <p:spPr>
          <a:xfrm>
            <a:off x="6456845" y="3057070"/>
            <a:ext cx="4480097" cy="2308324"/>
          </a:xfrm>
          <a:prstGeom prst="rect">
            <a:avLst/>
          </a:prstGeom>
          <a:noFill/>
        </p:spPr>
        <p:txBody>
          <a:bodyPr wrap="square" rtlCol="0">
            <a:spAutoFit/>
          </a:bodyPr>
          <a:lstStyle/>
          <a:p>
            <a:r>
              <a:rPr lang="en-US" sz="3600" dirty="0" smtClean="0"/>
              <a:t>LOOKING </a:t>
            </a:r>
          </a:p>
          <a:p>
            <a:r>
              <a:rPr lang="en-US" sz="3600" dirty="0" smtClean="0"/>
              <a:t>FOR </a:t>
            </a:r>
          </a:p>
          <a:p>
            <a:r>
              <a:rPr lang="en-US" sz="3600" dirty="0" smtClean="0"/>
              <a:t>LAKE</a:t>
            </a:r>
          </a:p>
          <a:p>
            <a:r>
              <a:rPr lang="en-US" sz="3600" dirty="0" smtClean="0"/>
              <a:t>MISSOULA!!</a:t>
            </a:r>
            <a:endParaRPr lang="en-US" sz="3600" dirty="0"/>
          </a:p>
        </p:txBody>
      </p:sp>
      <p:sp>
        <p:nvSpPr>
          <p:cNvPr id="10" name="Rectangle 9"/>
          <p:cNvSpPr/>
          <p:nvPr/>
        </p:nvSpPr>
        <p:spPr>
          <a:xfrm>
            <a:off x="9144000" y="2998228"/>
            <a:ext cx="2599765" cy="4114695"/>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10024 ISOCHRON  from DAP &amp; GJW EPSL 11 1971 APOLLO 11&amp; 12 .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63404" y="0"/>
            <a:ext cx="8778495" cy="65741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Capture.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16879" y="0"/>
            <a:ext cx="10460879" cy="784565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12013 &amp; DUNITE Pages from GJW PHIL TRANS 1977.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466353" y="4213412"/>
            <a:ext cx="10824621" cy="15352059"/>
          </a:xfrm>
          <a:prstGeom prst="rect">
            <a:avLst/>
          </a:prstGeom>
        </p:spPr>
      </p:pic>
      <p:pic>
        <p:nvPicPr>
          <p:cNvPr id="4" name="Picture 3" descr="12013 &amp; DUNITE Pages from GJW PHIL TRANS 1977.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3331883"/>
            <a:ext cx="9742158" cy="1381685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jessberger huneke &amp; GJW 30-39 65015.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83883" y="232541"/>
            <a:ext cx="4897079" cy="6625459"/>
          </a:xfrm>
          <a:prstGeom prst="rect">
            <a:avLst/>
          </a:prstGeom>
        </p:spPr>
      </p:pic>
      <p:sp>
        <p:nvSpPr>
          <p:cNvPr id="3" name="TextBox 2"/>
          <p:cNvSpPr txBox="1"/>
          <p:nvPr/>
        </p:nvSpPr>
        <p:spPr>
          <a:xfrm>
            <a:off x="1132594" y="-90625"/>
            <a:ext cx="3764485" cy="523220"/>
          </a:xfrm>
          <a:prstGeom prst="rect">
            <a:avLst/>
          </a:prstGeom>
          <a:noFill/>
        </p:spPr>
        <p:txBody>
          <a:bodyPr wrap="square" rtlCol="0">
            <a:spAutoFit/>
          </a:bodyPr>
          <a:lstStyle/>
          <a:p>
            <a:r>
              <a:rPr lang="en-US" sz="1400" dirty="0" smtClean="0"/>
              <a:t>JESSBERGER, HUNEKE &amp; WASSERBURG</a:t>
            </a:r>
          </a:p>
          <a:p>
            <a:r>
              <a:rPr lang="en-US" sz="1400" dirty="0" smtClean="0"/>
              <a:t>1974 nature, </a:t>
            </a:r>
            <a:r>
              <a:rPr lang="en-US" sz="1400" dirty="0" err="1" smtClean="0"/>
              <a:t>v</a:t>
            </a:r>
            <a:r>
              <a:rPr lang="en-US" sz="1400" dirty="0" smtClean="0"/>
              <a:t>. 248</a:t>
            </a:r>
            <a:endParaRPr lang="en-US" sz="1400" dirty="0"/>
          </a:p>
        </p:txBody>
      </p:sp>
      <p:pic>
        <p:nvPicPr>
          <p:cNvPr id="4" name="Picture 3" descr="#65015 Rb-Sr EVolut&gt;BABI.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rot="10800000">
            <a:off x="4613196" y="232540"/>
            <a:ext cx="4638344" cy="5341699"/>
          </a:xfrm>
          <a:prstGeom prst="rect">
            <a:avLst/>
          </a:prstGeom>
        </p:spPr>
      </p:pic>
      <p:sp>
        <p:nvSpPr>
          <p:cNvPr id="5" name="TextBox 4"/>
          <p:cNvSpPr txBox="1"/>
          <p:nvPr/>
        </p:nvSpPr>
        <p:spPr>
          <a:xfrm>
            <a:off x="5593718" y="78652"/>
            <a:ext cx="2110211" cy="307777"/>
          </a:xfrm>
          <a:prstGeom prst="rect">
            <a:avLst/>
          </a:prstGeom>
          <a:noFill/>
        </p:spPr>
        <p:txBody>
          <a:bodyPr wrap="none" rtlCol="0">
            <a:spAutoFit/>
          </a:bodyPr>
          <a:lstStyle/>
          <a:p>
            <a:r>
              <a:rPr lang="en-US" sz="1400" dirty="0" smtClean="0"/>
              <a:t>DAP &amp; GJW EPSL v17 1972</a:t>
            </a:r>
            <a:endParaRPr lang="en-US" sz="1400" dirty="0"/>
          </a:p>
        </p:txBody>
      </p:sp>
      <p:sp>
        <p:nvSpPr>
          <p:cNvPr id="6" name="TextBox 5"/>
          <p:cNvSpPr txBox="1"/>
          <p:nvPr/>
        </p:nvSpPr>
        <p:spPr>
          <a:xfrm>
            <a:off x="4586342" y="5830475"/>
            <a:ext cx="4557658" cy="830997"/>
          </a:xfrm>
          <a:prstGeom prst="rect">
            <a:avLst/>
          </a:prstGeom>
          <a:noFill/>
        </p:spPr>
        <p:txBody>
          <a:bodyPr wrap="none" rtlCol="0">
            <a:spAutoFit/>
          </a:bodyPr>
          <a:lstStyle/>
          <a:p>
            <a:r>
              <a:rPr lang="en-US" dirty="0" smtClean="0"/>
              <a:t> </a:t>
            </a:r>
            <a:r>
              <a:rPr lang="en-US" sz="2400" dirty="0" smtClean="0"/>
              <a:t>A BRECCIA MADE OF 4.5GY</a:t>
            </a:r>
          </a:p>
          <a:p>
            <a:r>
              <a:rPr lang="en-US" sz="2400" dirty="0" smtClean="0"/>
              <a:t> MATERIAL  IMPACT MET. AT 3.9 GY</a:t>
            </a:r>
            <a:endParaRPr lang="en-US" sz="2400" dirty="0"/>
          </a:p>
        </p:txBody>
      </p:sp>
      <p:sp>
        <p:nvSpPr>
          <p:cNvPr id="7" name="TextBox 6"/>
          <p:cNvSpPr txBox="1"/>
          <p:nvPr/>
        </p:nvSpPr>
        <p:spPr>
          <a:xfrm>
            <a:off x="-153105" y="629533"/>
            <a:ext cx="1498277" cy="461665"/>
          </a:xfrm>
          <a:prstGeom prst="rect">
            <a:avLst/>
          </a:prstGeom>
          <a:noFill/>
        </p:spPr>
        <p:txBody>
          <a:bodyPr wrap="none" rtlCol="0">
            <a:spAutoFit/>
          </a:bodyPr>
          <a:lstStyle/>
          <a:p>
            <a:r>
              <a:rPr lang="en-US" sz="2400" dirty="0" smtClean="0"/>
              <a:t>40Ar/39Ar</a:t>
            </a:r>
            <a:endParaRPr lang="en-US" sz="2400" dirty="0"/>
          </a:p>
        </p:txBody>
      </p:sp>
      <p:sp>
        <p:nvSpPr>
          <p:cNvPr id="9" name="TextBox 8"/>
          <p:cNvSpPr txBox="1"/>
          <p:nvPr/>
        </p:nvSpPr>
        <p:spPr>
          <a:xfrm>
            <a:off x="7703929" y="155596"/>
            <a:ext cx="1216950" cy="461665"/>
          </a:xfrm>
          <a:prstGeom prst="rect">
            <a:avLst/>
          </a:prstGeom>
          <a:noFill/>
        </p:spPr>
        <p:txBody>
          <a:bodyPr wrap="none" rtlCol="0">
            <a:spAutoFit/>
          </a:bodyPr>
          <a:lstStyle/>
          <a:p>
            <a:r>
              <a:rPr lang="en-US" sz="2400" baseline="30000" dirty="0" smtClean="0"/>
              <a:t>87</a:t>
            </a:r>
            <a:r>
              <a:rPr lang="en-US" sz="2400" dirty="0" smtClean="0"/>
              <a:t>Sr/</a:t>
            </a:r>
            <a:r>
              <a:rPr lang="en-US" sz="2400" baseline="30000" dirty="0" smtClean="0"/>
              <a:t>86</a:t>
            </a:r>
            <a:r>
              <a:rPr lang="en-US" sz="2400" dirty="0" smtClean="0"/>
              <a:t>Sr</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UNAR LEAD PAINT.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817209" y="-1"/>
            <a:ext cx="5299075" cy="685800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TPW Pb-U Pages from GJW PHIL TRANS 1977.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11108" y="-2743642"/>
            <a:ext cx="8732892" cy="1238545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ARTOON Pages from GJW PHIL TRANS 1977.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166471" y="-3974348"/>
            <a:ext cx="13880351" cy="19685855"/>
          </a:xfrm>
          <a:prstGeom prst="rect">
            <a:avLst/>
          </a:prstGeom>
        </p:spPr>
      </p:pic>
      <p:sp>
        <p:nvSpPr>
          <p:cNvPr id="3" name="Rectangle 2"/>
          <p:cNvSpPr/>
          <p:nvPr/>
        </p:nvSpPr>
        <p:spPr>
          <a:xfrm>
            <a:off x="7515412" y="5513295"/>
            <a:ext cx="89647" cy="134470"/>
          </a:xfrm>
          <a:prstGeom prst="rect">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7667812" y="5513295"/>
            <a:ext cx="89647" cy="134470"/>
          </a:xfrm>
          <a:prstGeom prst="rect">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flipH="1" flipV="1">
            <a:off x="7578165" y="5467576"/>
            <a:ext cx="89647" cy="45719"/>
          </a:xfrm>
          <a:prstGeom prst="rect">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Up Arrow 5"/>
          <p:cNvSpPr/>
          <p:nvPr/>
        </p:nvSpPr>
        <p:spPr>
          <a:xfrm>
            <a:off x="7506447" y="5647764"/>
            <a:ext cx="251012" cy="657411"/>
          </a:xfrm>
          <a:prstGeom prst="up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42678" y="776941"/>
            <a:ext cx="7425134" cy="1446550"/>
          </a:xfrm>
          <a:prstGeom prst="rect">
            <a:avLst/>
          </a:prstGeom>
          <a:noFill/>
        </p:spPr>
        <p:txBody>
          <a:bodyPr wrap="square" lIns="91440" tIns="45720" rIns="91440" bIns="4572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LHB of WHOLE INNER  </a:t>
            </a:r>
          </a:p>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SOLAR SYSTEM</a:t>
            </a:r>
            <a:endParaRPr 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Rectangle 7"/>
          <p:cNvSpPr/>
          <p:nvPr/>
        </p:nvSpPr>
        <p:spPr>
          <a:xfrm>
            <a:off x="0" y="2223491"/>
            <a:ext cx="8142941" cy="923330"/>
          </a:xfrm>
          <a:prstGeom prst="rect">
            <a:avLst/>
          </a:prstGeom>
        </p:spPr>
        <p:txBody>
          <a:bodyPr wrap="square">
            <a:spAutoFit/>
          </a:bodyPr>
          <a:lstStyle/>
          <a:p>
            <a:endParaRPr lang="en-US" dirty="0" smtClean="0"/>
          </a:p>
          <a:p>
            <a:r>
              <a:rPr lang="en-US" dirty="0" smtClean="0"/>
              <a:t> G. J. Wasserburg, D. A. Papanastassiou, F. </a:t>
            </a:r>
            <a:r>
              <a:rPr lang="en-US" dirty="0" err="1" smtClean="0"/>
              <a:t>Tera</a:t>
            </a:r>
            <a:r>
              <a:rPr lang="en-US" dirty="0" smtClean="0"/>
              <a:t>, J. C. </a:t>
            </a:r>
            <a:r>
              <a:rPr lang="en-US" dirty="0" err="1" smtClean="0"/>
              <a:t>Huneke</a:t>
            </a:r>
            <a:r>
              <a:rPr lang="en-US" dirty="0" smtClean="0"/>
              <a:t>:</a:t>
            </a:r>
          </a:p>
          <a:p>
            <a:r>
              <a:rPr lang="en-US" dirty="0" smtClean="0"/>
              <a:t> Phil. Trans. of the Royal Society of London ,1977.</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40Ar:39Ar AGES NORMAN ET AL 2006 GCA copy.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424396" y="-359787"/>
            <a:ext cx="2986565" cy="7457782"/>
          </a:xfrm>
          <a:prstGeom prst="rect">
            <a:avLst/>
          </a:prstGeom>
        </p:spPr>
      </p:pic>
      <p:pic>
        <p:nvPicPr>
          <p:cNvPr id="3" name="Picture 2" descr="COPY Pages from dalrymple &amp; ryder 1996.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94153" y="-359787"/>
            <a:ext cx="4346779" cy="8566645"/>
          </a:xfrm>
          <a:prstGeom prst="rect">
            <a:avLst/>
          </a:prstGeom>
        </p:spPr>
      </p:pic>
      <p:sp>
        <p:nvSpPr>
          <p:cNvPr id="4" name="TextBox 3"/>
          <p:cNvSpPr txBox="1"/>
          <p:nvPr/>
        </p:nvSpPr>
        <p:spPr>
          <a:xfrm>
            <a:off x="1284649" y="583970"/>
            <a:ext cx="2851186" cy="369332"/>
          </a:xfrm>
          <a:prstGeom prst="rect">
            <a:avLst/>
          </a:prstGeom>
          <a:noFill/>
        </p:spPr>
        <p:txBody>
          <a:bodyPr wrap="none" rtlCol="0">
            <a:spAutoFit/>
          </a:bodyPr>
          <a:lstStyle/>
          <a:p>
            <a:r>
              <a:rPr lang="en-US" dirty="0" smtClean="0"/>
              <a:t>DALRYMPLE &amp; RYDER (1989)</a:t>
            </a:r>
            <a:endParaRPr lang="en-US" dirty="0"/>
          </a:p>
        </p:txBody>
      </p:sp>
      <p:sp>
        <p:nvSpPr>
          <p:cNvPr id="5" name="TextBox 4"/>
          <p:cNvSpPr txBox="1"/>
          <p:nvPr/>
        </p:nvSpPr>
        <p:spPr>
          <a:xfrm>
            <a:off x="6116681" y="29972"/>
            <a:ext cx="2294280" cy="369332"/>
          </a:xfrm>
          <a:prstGeom prst="rect">
            <a:avLst/>
          </a:prstGeom>
          <a:noFill/>
        </p:spPr>
        <p:txBody>
          <a:bodyPr wrap="none" rtlCol="0">
            <a:spAutoFit/>
          </a:bodyPr>
          <a:lstStyle/>
          <a:p>
            <a:r>
              <a:rPr lang="en-US" dirty="0" smtClean="0"/>
              <a:t>NORMAN ET AL (2006)</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487734" y="235941"/>
            <a:ext cx="4203369" cy="523220"/>
          </a:xfrm>
          <a:prstGeom prst="rect">
            <a:avLst/>
          </a:prstGeom>
          <a:noFill/>
        </p:spPr>
        <p:txBody>
          <a:bodyPr wrap="none" rtlCol="0">
            <a:spAutoFit/>
          </a:bodyPr>
          <a:lstStyle/>
          <a:p>
            <a:r>
              <a:rPr lang="en-US" sz="2800" dirty="0" smtClean="0"/>
              <a:t>LUNAR METEORITES (AGES)</a:t>
            </a:r>
            <a:endParaRPr lang="en-US" sz="2800" dirty="0"/>
          </a:p>
        </p:txBody>
      </p:sp>
      <p:pic>
        <p:nvPicPr>
          <p:cNvPr id="3" name="Picture 2" descr="15-ideogram_.jpg                                               0005616Fophelia                        ABA78158:"/>
          <p:cNvPicPr>
            <a:picLocks noChangeAspect="1" noChangeArrowheads="1"/>
          </p:cNvPicPr>
          <p:nvPr/>
        </p:nvPicPr>
        <p:blipFill>
          <a:blip r:embed="rId2" r:link="rId3"/>
          <a:srcRect/>
          <a:stretch>
            <a:fillRect/>
          </a:stretch>
        </p:blipFill>
        <p:spPr bwMode="auto">
          <a:xfrm>
            <a:off x="405511" y="1001059"/>
            <a:ext cx="4164446" cy="3710893"/>
          </a:xfrm>
          <a:prstGeom prst="rect">
            <a:avLst/>
          </a:prstGeom>
          <a:noFill/>
        </p:spPr>
      </p:pic>
      <p:pic>
        <p:nvPicPr>
          <p:cNvPr id="4" name="Picture 3" descr="CohenEtAl_LPSC2005_AgeSpectrum_V3_Small"/>
          <p:cNvPicPr>
            <a:picLocks noChangeAspect="1" noChangeArrowheads="1"/>
          </p:cNvPicPr>
          <p:nvPr/>
        </p:nvPicPr>
        <p:blipFill>
          <a:blip r:embed="rId4"/>
          <a:srcRect/>
          <a:stretch>
            <a:fillRect/>
          </a:stretch>
        </p:blipFill>
        <p:spPr bwMode="auto">
          <a:xfrm>
            <a:off x="4771652" y="1001059"/>
            <a:ext cx="3583761" cy="3710893"/>
          </a:xfrm>
          <a:prstGeom prst="rect">
            <a:avLst/>
          </a:prstGeom>
          <a:noFill/>
        </p:spPr>
      </p:pic>
      <p:sp>
        <p:nvSpPr>
          <p:cNvPr id="5" name="TextBox 4"/>
          <p:cNvSpPr txBox="1"/>
          <p:nvPr/>
        </p:nvSpPr>
        <p:spPr>
          <a:xfrm>
            <a:off x="972310" y="1130158"/>
            <a:ext cx="3030848" cy="646331"/>
          </a:xfrm>
          <a:prstGeom prst="rect">
            <a:avLst/>
          </a:prstGeom>
          <a:noFill/>
        </p:spPr>
        <p:txBody>
          <a:bodyPr wrap="none" rtlCol="0">
            <a:spAutoFit/>
          </a:bodyPr>
          <a:lstStyle/>
          <a:p>
            <a:r>
              <a:rPr lang="en-US" dirty="0" smtClean="0"/>
              <a:t>Cohen, Swindle &amp; </a:t>
            </a:r>
            <a:r>
              <a:rPr lang="en-US" dirty="0" err="1" smtClean="0"/>
              <a:t>Kring</a:t>
            </a:r>
            <a:r>
              <a:rPr lang="en-US" dirty="0" smtClean="0"/>
              <a:t> (2000)</a:t>
            </a:r>
          </a:p>
          <a:p>
            <a:r>
              <a:rPr lang="en-US" dirty="0" smtClean="0"/>
              <a:t>31 </a:t>
            </a:r>
            <a:r>
              <a:rPr lang="en-US" dirty="0" err="1" smtClean="0"/>
              <a:t>clasts</a:t>
            </a:r>
            <a:endParaRPr lang="en-US" dirty="0"/>
          </a:p>
        </p:txBody>
      </p:sp>
      <p:pic>
        <p:nvPicPr>
          <p:cNvPr id="6" name="Picture 5"/>
          <p:cNvPicPr>
            <a:picLocks noChangeAspect="1"/>
          </p:cNvPicPr>
          <p:nvPr/>
        </p:nvPicPr>
        <p:blipFill>
          <a:blip r:embed="rId5"/>
          <a:stretch>
            <a:fillRect/>
          </a:stretch>
        </p:blipFill>
        <p:spPr>
          <a:xfrm>
            <a:off x="405511" y="4711952"/>
            <a:ext cx="2776915" cy="2025445"/>
          </a:xfrm>
          <a:prstGeom prst="rect">
            <a:avLst/>
          </a:prstGeom>
        </p:spPr>
      </p:pic>
      <p:sp>
        <p:nvSpPr>
          <p:cNvPr id="7" name="Rectangle 6"/>
          <p:cNvSpPr/>
          <p:nvPr/>
        </p:nvSpPr>
        <p:spPr>
          <a:xfrm>
            <a:off x="3182426" y="4988981"/>
            <a:ext cx="4572000" cy="646331"/>
          </a:xfrm>
          <a:prstGeom prst="rect">
            <a:avLst/>
          </a:prstGeom>
        </p:spPr>
        <p:txBody>
          <a:bodyPr wrap="square">
            <a:spAutoFit/>
          </a:bodyPr>
          <a:lstStyle/>
          <a:p>
            <a:r>
              <a:rPr lang="en-US" b="1" dirty="0" smtClean="0"/>
              <a:t>Weighted mean 207Pb/206Pb age of </a:t>
            </a:r>
            <a:r>
              <a:rPr lang="en-US" b="1" dirty="0" err="1" smtClean="0"/>
              <a:t>zirconolite</a:t>
            </a:r>
            <a:r>
              <a:rPr lang="en-US" b="1" dirty="0" smtClean="0"/>
              <a:t> in MIL 05035</a:t>
            </a:r>
            <a:endParaRPr lang="en-US" dirty="0"/>
          </a:p>
        </p:txBody>
      </p:sp>
      <p:sp>
        <p:nvSpPr>
          <p:cNvPr id="8" name="Rectangle 7"/>
          <p:cNvSpPr/>
          <p:nvPr/>
        </p:nvSpPr>
        <p:spPr>
          <a:xfrm>
            <a:off x="3182426" y="5635312"/>
            <a:ext cx="4572000" cy="646331"/>
          </a:xfrm>
          <a:prstGeom prst="rect">
            <a:avLst/>
          </a:prstGeom>
        </p:spPr>
        <p:txBody>
          <a:bodyPr>
            <a:spAutoFit/>
          </a:bodyPr>
          <a:lstStyle/>
          <a:p>
            <a:r>
              <a:rPr lang="en-US" dirty="0" smtClean="0"/>
              <a:t>ZHANG </a:t>
            </a:r>
            <a:r>
              <a:rPr lang="en-US" dirty="0" err="1" smtClean="0"/>
              <a:t>AiCheng</a:t>
            </a:r>
            <a:r>
              <a:rPr lang="en-US" dirty="0" smtClean="0"/>
              <a:t>, </a:t>
            </a:r>
            <a:r>
              <a:rPr lang="en-US" i="1" dirty="0" smtClean="0"/>
              <a:t>et al. </a:t>
            </a:r>
            <a:r>
              <a:rPr lang="en-US" i="1" dirty="0" err="1" smtClean="0"/>
              <a:t>Sci</a:t>
            </a:r>
            <a:r>
              <a:rPr lang="en-US" i="1" dirty="0" smtClean="0"/>
              <a:t> China Earth </a:t>
            </a:r>
            <a:r>
              <a:rPr lang="en-US" i="1" dirty="0" err="1" smtClean="0"/>
              <a:t>Sci</a:t>
            </a:r>
            <a:r>
              <a:rPr lang="en-US" i="1" dirty="0" smtClean="0"/>
              <a:t> March (2010) Vol.53 No.3</a:t>
            </a:r>
            <a:endParaRPr lang="en-US" dirty="0"/>
          </a:p>
        </p:txBody>
      </p:sp>
      <p:sp>
        <p:nvSpPr>
          <p:cNvPr id="9" name="TextBox 8"/>
          <p:cNvSpPr txBox="1"/>
          <p:nvPr/>
        </p:nvSpPr>
        <p:spPr>
          <a:xfrm>
            <a:off x="1607105" y="4804315"/>
            <a:ext cx="1019292" cy="369332"/>
          </a:xfrm>
          <a:prstGeom prst="rect">
            <a:avLst/>
          </a:prstGeom>
          <a:noFill/>
        </p:spPr>
        <p:txBody>
          <a:bodyPr wrap="none" rtlCol="0">
            <a:spAutoFit/>
          </a:bodyPr>
          <a:lstStyle/>
          <a:p>
            <a:r>
              <a:rPr lang="en-US" dirty="0" smtClean="0"/>
              <a:t>3.851 </a:t>
            </a:r>
            <a:r>
              <a:rPr lang="en-US" dirty="0" err="1" smtClean="0"/>
              <a:t>Ga</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or_jerry_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 y="0"/>
            <a:ext cx="9144001"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0483" name="Object 3"/>
          <p:cNvGraphicFramePr>
            <a:graphicFrameLocks noChangeAspect="1"/>
          </p:cNvGraphicFramePr>
          <p:nvPr/>
        </p:nvGraphicFramePr>
        <p:xfrm>
          <a:off x="381629" y="776941"/>
          <a:ext cx="10809492" cy="4153647"/>
        </p:xfrm>
        <a:graphic>
          <a:graphicData uri="http://schemas.openxmlformats.org/presentationml/2006/ole">
            <p:oleObj spid="_x0000_s20483" name="Document" r:id="rId3" imgW="5486400" imgH="2108200" progId="Word.Document.12">
              <p:link updateAutomatic="1"/>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41984"/>
            <a:ext cx="9144000" cy="5115464"/>
          </a:xfrm>
          <a:prstGeom prst="rect">
            <a:avLst/>
          </a:prstGeom>
        </p:spPr>
      </p:pic>
      <p:pic>
        <p:nvPicPr>
          <p:cNvPr id="3" name="Picture 2"/>
          <p:cNvPicPr>
            <a:picLocks noChangeAspect="1"/>
          </p:cNvPicPr>
          <p:nvPr/>
        </p:nvPicPr>
        <p:blipFill>
          <a:blip r:embed="rId4"/>
          <a:stretch>
            <a:fillRect/>
          </a:stretch>
        </p:blipFill>
        <p:spPr>
          <a:xfrm>
            <a:off x="1698979" y="2439349"/>
            <a:ext cx="6335455" cy="3027329"/>
          </a:xfrm>
          <a:prstGeom prst="rect">
            <a:avLst/>
          </a:prstGeom>
        </p:spPr>
      </p:pic>
      <p:sp>
        <p:nvSpPr>
          <p:cNvPr id="6" name="TextBox 5"/>
          <p:cNvSpPr txBox="1"/>
          <p:nvPr/>
        </p:nvSpPr>
        <p:spPr>
          <a:xfrm>
            <a:off x="4685666" y="6438665"/>
            <a:ext cx="4458334" cy="369332"/>
          </a:xfrm>
          <a:prstGeom prst="rect">
            <a:avLst/>
          </a:prstGeom>
          <a:noFill/>
        </p:spPr>
        <p:txBody>
          <a:bodyPr wrap="none" rtlCol="0">
            <a:spAutoFit/>
          </a:bodyPr>
          <a:lstStyle/>
          <a:p>
            <a:r>
              <a:rPr lang="en-US" dirty="0" smtClean="0"/>
              <a:t>Minton &amp; Malhotra, Nature, 457, 1109 (2009)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5304675" y="6510338"/>
            <a:ext cx="3839325" cy="369332"/>
          </a:xfrm>
          <a:prstGeom prst="rect">
            <a:avLst/>
          </a:prstGeom>
          <a:noFill/>
          <a:ln w="9525">
            <a:noFill/>
            <a:miter lim="800000"/>
            <a:headEnd/>
            <a:tailEnd/>
          </a:ln>
        </p:spPr>
        <p:txBody>
          <a:bodyPr wrap="none">
            <a:prstTxWarp prst="textNoShape">
              <a:avLst/>
            </a:prstTxWarp>
            <a:spAutoFit/>
          </a:bodyPr>
          <a:lstStyle/>
          <a:p>
            <a:r>
              <a:rPr lang="en-US" sz="1800" dirty="0" smtClean="0"/>
              <a:t>Strom et al., Science, 309, 1847 (2005)</a:t>
            </a:r>
            <a:endParaRPr lang="en-US" sz="1800" dirty="0"/>
          </a:p>
        </p:txBody>
      </p:sp>
      <p:pic>
        <p:nvPicPr>
          <p:cNvPr id="2055" name="Picture 7" descr="fig4"/>
          <p:cNvPicPr>
            <a:picLocks noChangeAspect="1" noChangeArrowheads="1"/>
          </p:cNvPicPr>
          <p:nvPr/>
        </p:nvPicPr>
        <p:blipFill>
          <a:blip r:embed="rId3"/>
          <a:srcRect/>
          <a:stretch>
            <a:fillRect/>
          </a:stretch>
        </p:blipFill>
        <p:spPr bwMode="auto">
          <a:xfrm>
            <a:off x="712760" y="12700"/>
            <a:ext cx="6934200" cy="6345238"/>
          </a:xfrm>
          <a:prstGeom prst="rect">
            <a:avLst/>
          </a:prstGeom>
          <a:noFill/>
        </p:spPr>
      </p:pic>
      <p:sp>
        <p:nvSpPr>
          <p:cNvPr id="4" name="Rounded Rectangular Callout 3"/>
          <p:cNvSpPr/>
          <p:nvPr/>
        </p:nvSpPr>
        <p:spPr>
          <a:xfrm>
            <a:off x="536575" y="1746778"/>
            <a:ext cx="914400" cy="612648"/>
          </a:xfrm>
          <a:prstGeom prst="wedgeRoundRectCallout">
            <a:avLst>
              <a:gd name="adj1" fmla="val 220722"/>
              <a:gd name="adj2" fmla="val 159399"/>
              <a:gd name="adj3" fmla="val 16667"/>
            </a:avLst>
          </a:prstGeom>
          <a:solidFill>
            <a:schemeClr val="tx2">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Pop 1</a:t>
            </a:r>
            <a:endParaRPr lang="en-US" dirty="0">
              <a:solidFill>
                <a:srgbClr val="FF0000"/>
              </a:solidFill>
            </a:endParaRPr>
          </a:p>
        </p:txBody>
      </p:sp>
      <p:sp>
        <p:nvSpPr>
          <p:cNvPr id="5" name="Rounded Rectangular Callout 4"/>
          <p:cNvSpPr/>
          <p:nvPr/>
        </p:nvSpPr>
        <p:spPr>
          <a:xfrm>
            <a:off x="0" y="3258154"/>
            <a:ext cx="914400" cy="612648"/>
          </a:xfrm>
          <a:prstGeom prst="wedgeRoundRectCallout">
            <a:avLst>
              <a:gd name="adj1" fmla="val 185998"/>
              <a:gd name="adj2" fmla="val 152639"/>
              <a:gd name="adj3" fmla="val 16667"/>
            </a:avLst>
          </a:prstGeom>
          <a:solidFill>
            <a:schemeClr val="tx2">
              <a:lumMod val="20000"/>
              <a:lumOff val="80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FF"/>
                </a:solidFill>
              </a:rPr>
              <a:t>Pop 2</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5" name="Picture 7" descr="Fig_3_Summary_b"/>
          <p:cNvPicPr>
            <a:picLocks noChangeAspect="1" noChangeArrowheads="1"/>
          </p:cNvPicPr>
          <p:nvPr/>
        </p:nvPicPr>
        <p:blipFill>
          <a:blip r:embed="rId3"/>
          <a:srcRect/>
          <a:stretch>
            <a:fillRect/>
          </a:stretch>
        </p:blipFill>
        <p:spPr bwMode="auto">
          <a:xfrm>
            <a:off x="762000" y="0"/>
            <a:ext cx="6477000" cy="6421438"/>
          </a:xfrm>
          <a:prstGeom prst="rect">
            <a:avLst/>
          </a:prstGeom>
          <a:noFill/>
        </p:spPr>
      </p:pic>
      <p:sp>
        <p:nvSpPr>
          <p:cNvPr id="4" name="Rounded Rectangular Callout 3"/>
          <p:cNvSpPr/>
          <p:nvPr/>
        </p:nvSpPr>
        <p:spPr>
          <a:xfrm>
            <a:off x="682625" y="1236503"/>
            <a:ext cx="914400" cy="612648"/>
          </a:xfrm>
          <a:prstGeom prst="wedgeRoundRectCallout">
            <a:avLst>
              <a:gd name="adj1" fmla="val 220722"/>
              <a:gd name="adj2" fmla="val 159399"/>
              <a:gd name="adj3" fmla="val 16667"/>
            </a:avLst>
          </a:prstGeom>
          <a:solidFill>
            <a:schemeClr val="tx2">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Pop 1</a:t>
            </a:r>
            <a:endParaRPr lang="en-US" dirty="0">
              <a:solidFill>
                <a:srgbClr val="FF0000"/>
              </a:solidFill>
            </a:endParaRPr>
          </a:p>
        </p:txBody>
      </p:sp>
      <p:sp>
        <p:nvSpPr>
          <p:cNvPr id="5" name="Rounded Rectangular Callout 4"/>
          <p:cNvSpPr/>
          <p:nvPr/>
        </p:nvSpPr>
        <p:spPr>
          <a:xfrm>
            <a:off x="682625" y="2441555"/>
            <a:ext cx="914400" cy="612648"/>
          </a:xfrm>
          <a:prstGeom prst="wedgeRoundRectCallout">
            <a:avLst>
              <a:gd name="adj1" fmla="val 185998"/>
              <a:gd name="adj2" fmla="val 152639"/>
              <a:gd name="adj3" fmla="val 16667"/>
            </a:avLst>
          </a:prstGeom>
          <a:solidFill>
            <a:schemeClr val="tx2">
              <a:lumMod val="20000"/>
              <a:lumOff val="80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FF"/>
                </a:solidFill>
              </a:rPr>
              <a:t>Pop 2</a:t>
            </a:r>
            <a:endParaRPr lang="en-US" dirty="0">
              <a:solidFill>
                <a:srgbClr val="0000FF"/>
              </a:solidFill>
            </a:endParaRPr>
          </a:p>
        </p:txBody>
      </p:sp>
      <p:sp>
        <p:nvSpPr>
          <p:cNvPr id="6" name="Rectangle 6"/>
          <p:cNvSpPr>
            <a:spLocks noChangeArrowheads="1"/>
          </p:cNvSpPr>
          <p:nvPr/>
        </p:nvSpPr>
        <p:spPr bwMode="auto">
          <a:xfrm>
            <a:off x="5304675" y="6510338"/>
            <a:ext cx="3839325" cy="369332"/>
          </a:xfrm>
          <a:prstGeom prst="rect">
            <a:avLst/>
          </a:prstGeom>
          <a:noFill/>
          <a:ln w="9525">
            <a:noFill/>
            <a:miter lim="800000"/>
            <a:headEnd/>
            <a:tailEnd/>
          </a:ln>
        </p:spPr>
        <p:txBody>
          <a:bodyPr wrap="none">
            <a:prstTxWarp prst="textNoShape">
              <a:avLst/>
            </a:prstTxWarp>
            <a:spAutoFit/>
          </a:bodyPr>
          <a:lstStyle/>
          <a:p>
            <a:r>
              <a:rPr lang="en-US" sz="1800" dirty="0" smtClean="0"/>
              <a:t>Strom et al., Science, 309, 1847 (2005)</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368993" y="292388"/>
            <a:ext cx="7436002" cy="584776"/>
          </a:xfrm>
          <a:prstGeom prst="rect">
            <a:avLst/>
          </a:prstGeom>
          <a:noFill/>
        </p:spPr>
        <p:txBody>
          <a:bodyPr wrap="square" rtlCol="0">
            <a:spAutoFit/>
          </a:bodyPr>
          <a:lstStyle/>
          <a:p>
            <a:r>
              <a:rPr lang="en-US" sz="3200" u="heavy" dirty="0" smtClean="0"/>
              <a:t>MIGRATION of MAJOR </a:t>
            </a:r>
            <a:r>
              <a:rPr lang="en-US" sz="3200" u="heavy" dirty="0" err="1" smtClean="0"/>
              <a:t>PLANETs</a:t>
            </a:r>
            <a:endParaRPr lang="en-US" sz="3200" u="heavy" dirty="0"/>
          </a:p>
        </p:txBody>
      </p:sp>
      <p:sp>
        <p:nvSpPr>
          <p:cNvPr id="3" name="TextBox 2"/>
          <p:cNvSpPr txBox="1"/>
          <p:nvPr/>
        </p:nvSpPr>
        <p:spPr>
          <a:xfrm>
            <a:off x="999973" y="1050743"/>
            <a:ext cx="7094711" cy="954107"/>
          </a:xfrm>
          <a:prstGeom prst="rect">
            <a:avLst/>
          </a:prstGeom>
          <a:noFill/>
        </p:spPr>
        <p:txBody>
          <a:bodyPr wrap="none" rtlCol="0">
            <a:spAutoFit/>
          </a:bodyPr>
          <a:lstStyle/>
          <a:p>
            <a:r>
              <a:rPr lang="en-US" sz="2800" dirty="0" err="1" smtClean="0"/>
              <a:t>Malhotra</a:t>
            </a:r>
            <a:r>
              <a:rPr lang="en-US" sz="2800" dirty="0" smtClean="0"/>
              <a:t>, R. The origin of Pluto’s peculiar orbit. </a:t>
            </a:r>
          </a:p>
          <a:p>
            <a:r>
              <a:rPr lang="en-US" sz="2800" dirty="0" smtClean="0"/>
              <a:t>Nature 365, 819–-821 (1993)</a:t>
            </a:r>
            <a:r>
              <a:rPr lang="en-US" dirty="0" smtClean="0"/>
              <a:t>.</a:t>
            </a:r>
            <a:endParaRPr lang="en-US" dirty="0"/>
          </a:p>
        </p:txBody>
      </p:sp>
      <p:sp>
        <p:nvSpPr>
          <p:cNvPr id="4" name="Rectangle 3"/>
          <p:cNvSpPr/>
          <p:nvPr/>
        </p:nvSpPr>
        <p:spPr>
          <a:xfrm>
            <a:off x="999973" y="2004850"/>
            <a:ext cx="7701632" cy="1384995"/>
          </a:xfrm>
          <a:prstGeom prst="rect">
            <a:avLst/>
          </a:prstGeom>
        </p:spPr>
        <p:txBody>
          <a:bodyPr wrap="square">
            <a:spAutoFit/>
          </a:bodyPr>
          <a:lstStyle/>
          <a:p>
            <a:r>
              <a:rPr lang="en-US" sz="2800" dirty="0" smtClean="0"/>
              <a:t>Origin of the cataclysmic Late Heavy Bombardment</a:t>
            </a:r>
          </a:p>
          <a:p>
            <a:r>
              <a:rPr lang="en-US" sz="2800" dirty="0" smtClean="0"/>
              <a:t>period of the terrestrial planets.</a:t>
            </a:r>
          </a:p>
          <a:p>
            <a:r>
              <a:rPr lang="en-US" sz="2800" dirty="0" smtClean="0"/>
              <a:t>R. Gomes, H. F. </a:t>
            </a:r>
            <a:r>
              <a:rPr lang="en-US" sz="2800" dirty="0" err="1" smtClean="0"/>
              <a:t>Levison</a:t>
            </a:r>
            <a:r>
              <a:rPr lang="en-US" sz="2800" dirty="0" smtClean="0"/>
              <a:t>, K. </a:t>
            </a:r>
            <a:r>
              <a:rPr lang="en-US" sz="2800" dirty="0" err="1" smtClean="0"/>
              <a:t>Tsiganis</a:t>
            </a:r>
            <a:r>
              <a:rPr lang="en-US" sz="2800" dirty="0" smtClean="0"/>
              <a:t> &amp; A. </a:t>
            </a:r>
            <a:r>
              <a:rPr lang="en-US" sz="2800" dirty="0" err="1" smtClean="0"/>
              <a:t>Morbidelli</a:t>
            </a:r>
            <a:endParaRPr lang="en-US" sz="2800" dirty="0"/>
          </a:p>
        </p:txBody>
      </p:sp>
      <p:sp>
        <p:nvSpPr>
          <p:cNvPr id="5" name="Rectangle 4"/>
          <p:cNvSpPr/>
          <p:nvPr/>
        </p:nvSpPr>
        <p:spPr>
          <a:xfrm>
            <a:off x="999973" y="3914653"/>
            <a:ext cx="7701632" cy="1384995"/>
          </a:xfrm>
          <a:prstGeom prst="rect">
            <a:avLst/>
          </a:prstGeom>
        </p:spPr>
        <p:txBody>
          <a:bodyPr wrap="square">
            <a:spAutoFit/>
          </a:bodyPr>
          <a:lstStyle/>
          <a:p>
            <a:r>
              <a:rPr lang="en-US" sz="2800" dirty="0" smtClean="0"/>
              <a:t>Chaotic capture of Jupiter’s Trojan asteroids in the early Solar System</a:t>
            </a:r>
          </a:p>
          <a:p>
            <a:r>
              <a:rPr lang="en-US" sz="2800" dirty="0" smtClean="0"/>
              <a:t>A. </a:t>
            </a:r>
            <a:r>
              <a:rPr lang="en-US" sz="2800" dirty="0" err="1" smtClean="0"/>
              <a:t>Morbidelli</a:t>
            </a:r>
            <a:r>
              <a:rPr lang="en-US" sz="2800" dirty="0" smtClean="0"/>
              <a:t>, H. F. </a:t>
            </a:r>
            <a:r>
              <a:rPr lang="en-US" sz="2800" dirty="0" err="1" smtClean="0"/>
              <a:t>Levison</a:t>
            </a:r>
            <a:r>
              <a:rPr lang="en-US" sz="2800" dirty="0" smtClean="0"/>
              <a:t>, K. </a:t>
            </a:r>
            <a:r>
              <a:rPr lang="en-US" sz="2800" dirty="0" err="1" smtClean="0"/>
              <a:t>Tsiganis</a:t>
            </a:r>
            <a:r>
              <a:rPr lang="en-US" sz="2800" dirty="0" smtClean="0"/>
              <a:t> &amp; R. Gomes,</a:t>
            </a:r>
            <a:endParaRPr lang="en-US" sz="2800" dirty="0"/>
          </a:p>
        </p:txBody>
      </p:sp>
      <p:sp>
        <p:nvSpPr>
          <p:cNvPr id="6" name="Rectangle 5"/>
          <p:cNvSpPr/>
          <p:nvPr/>
        </p:nvSpPr>
        <p:spPr>
          <a:xfrm>
            <a:off x="2250229" y="5370643"/>
            <a:ext cx="4572000" cy="461665"/>
          </a:xfrm>
          <a:prstGeom prst="rect">
            <a:avLst/>
          </a:prstGeom>
        </p:spPr>
        <p:txBody>
          <a:bodyPr>
            <a:spAutoFit/>
          </a:bodyPr>
          <a:lstStyle/>
          <a:p>
            <a:r>
              <a:rPr lang="en-US" sz="2400" dirty="0" err="1" smtClean="0"/>
              <a:t>Vol</a:t>
            </a:r>
            <a:r>
              <a:rPr lang="en-US" sz="2400" dirty="0" smtClean="0"/>
              <a:t> 435,26 May 2005-nature</a:t>
            </a:r>
            <a:endParaRPr lang="en-US" sz="2400" dirty="0"/>
          </a:p>
        </p:txBody>
      </p:sp>
      <p:sp>
        <p:nvSpPr>
          <p:cNvPr id="7" name="Rectangle 6"/>
          <p:cNvSpPr/>
          <p:nvPr/>
        </p:nvSpPr>
        <p:spPr>
          <a:xfrm>
            <a:off x="1368993" y="3451400"/>
            <a:ext cx="4572000" cy="461665"/>
          </a:xfrm>
          <a:prstGeom prst="rect">
            <a:avLst/>
          </a:prstGeom>
        </p:spPr>
        <p:txBody>
          <a:bodyPr>
            <a:spAutoFit/>
          </a:bodyPr>
          <a:lstStyle/>
          <a:p>
            <a:r>
              <a:rPr lang="en-US" sz="2400" dirty="0" err="1" smtClean="0"/>
              <a:t>Vol</a:t>
            </a:r>
            <a:r>
              <a:rPr lang="en-US" sz="2400" dirty="0" smtClean="0"/>
              <a:t> 435, 2005; nature</a:t>
            </a:r>
            <a:endParaRPr lang="en-US" sz="2400" dirty="0"/>
          </a:p>
        </p:txBody>
      </p:sp>
      <p:cxnSp>
        <p:nvCxnSpPr>
          <p:cNvPr id="9" name="Straight Connector 8"/>
          <p:cNvCxnSpPr/>
          <p:nvPr/>
        </p:nvCxnSpPr>
        <p:spPr>
          <a:xfrm>
            <a:off x="1368993" y="2004850"/>
            <a:ext cx="457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77606" y="3913065"/>
            <a:ext cx="486823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999973" y="5878474"/>
            <a:ext cx="6430552" cy="830997"/>
          </a:xfrm>
          <a:prstGeom prst="rect">
            <a:avLst/>
          </a:prstGeom>
        </p:spPr>
        <p:txBody>
          <a:bodyPr wrap="square">
            <a:spAutoFit/>
          </a:bodyPr>
          <a:lstStyle/>
          <a:p>
            <a:r>
              <a:rPr lang="en-US" sz="2400" dirty="0" smtClean="0">
                <a:latin typeface="Arial"/>
              </a:rPr>
              <a:t>Depletion of the Outer Asteroid Belt</a:t>
            </a:r>
          </a:p>
          <a:p>
            <a:r>
              <a:rPr lang="en-US" sz="2400" dirty="0" err="1" smtClean="0">
                <a:latin typeface="Arial"/>
              </a:rPr>
              <a:t>Jer-Chyi</a:t>
            </a:r>
            <a:r>
              <a:rPr lang="en-US" sz="2400" dirty="0" smtClean="0">
                <a:latin typeface="Arial"/>
              </a:rPr>
              <a:t> </a:t>
            </a:r>
            <a:r>
              <a:rPr lang="en-US" sz="2400" dirty="0" err="1" smtClean="0">
                <a:latin typeface="Arial"/>
              </a:rPr>
              <a:t>Liou</a:t>
            </a:r>
            <a:r>
              <a:rPr lang="en-US" sz="2400" dirty="0" smtClean="0">
                <a:latin typeface="Arial"/>
              </a:rPr>
              <a:t>* and </a:t>
            </a:r>
            <a:r>
              <a:rPr lang="en-US" sz="2400" dirty="0" err="1" smtClean="0">
                <a:latin typeface="Arial"/>
              </a:rPr>
              <a:t>Renu</a:t>
            </a:r>
            <a:r>
              <a:rPr lang="en-US" sz="2400" dirty="0" smtClean="0">
                <a:latin typeface="Arial"/>
              </a:rPr>
              <a:t> </a:t>
            </a:r>
            <a:r>
              <a:rPr lang="en-US" sz="2400" dirty="0" err="1" smtClean="0">
                <a:latin typeface="Arial"/>
              </a:rPr>
              <a:t>Malhotra</a:t>
            </a:r>
            <a:r>
              <a:rPr lang="en-US" sz="2400" dirty="0" smtClean="0">
                <a:latin typeface="Arial"/>
              </a:rPr>
              <a:t> .</a:t>
            </a:r>
            <a:endParaRPr lang="en-US" sz="2400" dirty="0">
              <a:latin typeface="Arial"/>
            </a:endParaRPr>
          </a:p>
        </p:txBody>
      </p:sp>
      <p:sp>
        <p:nvSpPr>
          <p:cNvPr id="15" name="TextBox 14"/>
          <p:cNvSpPr txBox="1"/>
          <p:nvPr/>
        </p:nvSpPr>
        <p:spPr>
          <a:xfrm flipH="1">
            <a:off x="5940992" y="6293973"/>
            <a:ext cx="2979066" cy="400110"/>
          </a:xfrm>
          <a:prstGeom prst="rect">
            <a:avLst/>
          </a:prstGeom>
          <a:noFill/>
        </p:spPr>
        <p:txBody>
          <a:bodyPr wrap="square" rtlCol="0">
            <a:spAutoFit/>
          </a:bodyPr>
          <a:lstStyle/>
          <a:p>
            <a:r>
              <a:rPr lang="en-US" sz="2000" dirty="0" smtClean="0"/>
              <a:t>SCIENCE, VOL. 275,1997</a:t>
            </a:r>
            <a:endParaRPr lang="en-US" sz="2000" dirty="0"/>
          </a:p>
        </p:txBody>
      </p:sp>
      <p:cxnSp>
        <p:nvCxnSpPr>
          <p:cNvPr id="17" name="Straight Connector 16"/>
          <p:cNvCxnSpPr/>
          <p:nvPr/>
        </p:nvCxnSpPr>
        <p:spPr>
          <a:xfrm>
            <a:off x="1077606" y="5832308"/>
            <a:ext cx="6005082"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91233" y="822871"/>
            <a:ext cx="8352767" cy="5016758"/>
          </a:xfrm>
          <a:prstGeom prst="rect">
            <a:avLst/>
          </a:prstGeom>
          <a:noFill/>
        </p:spPr>
        <p:txBody>
          <a:bodyPr wrap="none" rtlCol="0">
            <a:spAutoFit/>
          </a:bodyPr>
          <a:lstStyle/>
          <a:p>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Asteroid Belt is our</a:t>
            </a:r>
          </a:p>
          <a:p>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“Lake Missoula” in the skies,</a:t>
            </a:r>
          </a:p>
          <a:p>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&amp; Migration of</a:t>
            </a:r>
          </a:p>
          <a:p>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Jupiter &amp; Saturn</a:t>
            </a:r>
          </a:p>
          <a:p>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appear to be </a:t>
            </a:r>
          </a:p>
          <a:p>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log jam breakers. </a:t>
            </a:r>
          </a:p>
          <a:p>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BRIUM DATE &amp; LHB"/>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66188" y="0"/>
            <a:ext cx="5060756" cy="6549571"/>
          </a:xfrm>
          <a:prstGeom prst="rect">
            <a:avLst/>
          </a:prstGeom>
        </p:spPr>
      </p:pic>
      <p:sp>
        <p:nvSpPr>
          <p:cNvPr id="5" name="TextBox 4"/>
          <p:cNvSpPr txBox="1"/>
          <p:nvPr/>
        </p:nvSpPr>
        <p:spPr>
          <a:xfrm>
            <a:off x="2243222" y="1399546"/>
            <a:ext cx="1742108" cy="646331"/>
          </a:xfrm>
          <a:prstGeom prst="rect">
            <a:avLst/>
          </a:prstGeom>
          <a:noFill/>
        </p:spPr>
        <p:txBody>
          <a:bodyPr wrap="none" rtlCol="0">
            <a:spAutoFit/>
          </a:bodyPr>
          <a:lstStyle/>
          <a:p>
            <a:r>
              <a:rPr lang="en-US" dirty="0" smtClean="0"/>
              <a:t>EARLIER MAJOR,</a:t>
            </a:r>
          </a:p>
          <a:p>
            <a:r>
              <a:rPr lang="en-US" dirty="0" smtClean="0"/>
              <a:t> CRATERING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HARLIE CHAPLAIN GEARStumblr_lg0mawbLo31qzdvhio1_r3_500.jpg"/>
          <p:cNvPicPr>
            <a:picLocks noChangeAspect="1"/>
          </p:cNvPicPr>
          <p:nvPr/>
        </p:nvPicPr>
        <p:blipFill>
          <a:blip r:embed="rId2"/>
          <a:stretch>
            <a:fillRect/>
          </a:stretch>
        </p:blipFill>
        <p:spPr>
          <a:xfrm>
            <a:off x="2121362" y="580571"/>
            <a:ext cx="4246781" cy="592850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haplin-Modern-Times-silent-movies-13775526-2200-1695.jpg"/>
          <p:cNvPicPr>
            <a:picLocks noChangeAspect="1"/>
          </p:cNvPicPr>
          <p:nvPr/>
        </p:nvPicPr>
        <p:blipFill>
          <a:blip r:embed="rId2"/>
          <a:stretch>
            <a:fillRect/>
          </a:stretch>
        </p:blipFill>
        <p:spPr>
          <a:xfrm>
            <a:off x="0" y="0"/>
            <a:ext cx="9144000" cy="704417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haplin, Charlie (Modern Times)_01.jpg"/>
          <p:cNvPicPr>
            <a:picLocks noChangeAspect="1"/>
          </p:cNvPicPr>
          <p:nvPr/>
        </p:nvPicPr>
        <p:blipFill>
          <a:blip r:embed="rId2"/>
          <a:stretch>
            <a:fillRect/>
          </a:stretch>
        </p:blipFill>
        <p:spPr>
          <a:xfrm>
            <a:off x="0" y="-1"/>
            <a:ext cx="9144000" cy="720052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LHB !(&amp;# LPSC 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12830" y="404869"/>
            <a:ext cx="6487066" cy="8395485"/>
          </a:xfrm>
          <a:prstGeom prst="rect">
            <a:avLst/>
          </a:prstGeom>
        </p:spPr>
      </p:pic>
      <p:sp>
        <p:nvSpPr>
          <p:cNvPr id="6" name="Rectangle 5"/>
          <p:cNvSpPr/>
          <p:nvPr/>
        </p:nvSpPr>
        <p:spPr>
          <a:xfrm>
            <a:off x="4751294" y="2166471"/>
            <a:ext cx="4572000" cy="4401205"/>
          </a:xfrm>
          <a:prstGeom prst="rect">
            <a:avLst/>
          </a:prstGeom>
        </p:spPr>
        <p:txBody>
          <a:bodyPr wrap="square">
            <a:spAutoFit/>
          </a:bodyPr>
          <a:lstStyle/>
          <a:p>
            <a:r>
              <a:rPr lang="en-US" sz="2000" dirty="0" smtClean="0">
                <a:latin typeface="Arial"/>
              </a:rPr>
              <a:t>                                                CONCLUSIONS</a:t>
            </a:r>
          </a:p>
          <a:p>
            <a:r>
              <a:rPr lang="en-US" sz="2000" dirty="0" smtClean="0">
                <a:latin typeface="Arial"/>
              </a:rPr>
              <a:t>Since </a:t>
            </a:r>
            <a:r>
              <a:rPr lang="en-US" sz="2000" dirty="0" err="1" smtClean="0">
                <a:latin typeface="Arial"/>
              </a:rPr>
              <a:t>Imbrium</a:t>
            </a:r>
            <a:r>
              <a:rPr lang="en-US" sz="2000" dirty="0" smtClean="0">
                <a:latin typeface="Arial"/>
              </a:rPr>
              <a:t> was a relatively young basin forming event, this type of process must have been prevalent prior to 4.0AE. Either the </a:t>
            </a:r>
            <a:r>
              <a:rPr lang="en-US" sz="2000" dirty="0" err="1" smtClean="0">
                <a:latin typeface="Arial"/>
              </a:rPr>
              <a:t>Imbrium</a:t>
            </a:r>
            <a:r>
              <a:rPr lang="en-US" sz="2000" dirty="0" smtClean="0">
                <a:latin typeface="Arial"/>
              </a:rPr>
              <a:t> blanket has dominated ALL of the materials so far studied, or we must conclude that the major impact events peaked in a relatively short period near 4.0AE. It must in any event have been quite a show from the Earth assuming that you had a really good bunker to watch from.</a:t>
            </a:r>
            <a:endParaRPr lang="en-US" sz="2000" dirty="0">
              <a:latin typeface="Arial"/>
            </a:endParaRPr>
          </a:p>
        </p:txBody>
      </p:sp>
      <p:sp>
        <p:nvSpPr>
          <p:cNvPr id="5" name="TextBox 4"/>
          <p:cNvSpPr txBox="1"/>
          <p:nvPr/>
        </p:nvSpPr>
        <p:spPr>
          <a:xfrm>
            <a:off x="1400664" y="1269827"/>
            <a:ext cx="1391577" cy="369332"/>
          </a:xfrm>
          <a:prstGeom prst="rect">
            <a:avLst/>
          </a:prstGeom>
          <a:noFill/>
        </p:spPr>
        <p:txBody>
          <a:bodyPr wrap="none" rtlCol="0">
            <a:spAutoFit/>
          </a:bodyPr>
          <a:lstStyle/>
          <a:p>
            <a:r>
              <a:rPr lang="en-US" dirty="0" smtClean="0"/>
              <a:t>LPSC IV 1973</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HARLIE CHAPLAIN big_modern-times_141.jpg"/>
          <p:cNvPicPr>
            <a:picLocks noChangeAspect="1"/>
          </p:cNvPicPr>
          <p:nvPr/>
        </p:nvPicPr>
        <p:blipFill>
          <a:blip r:embed="rId2"/>
          <a:stretch>
            <a:fillRect/>
          </a:stretch>
        </p:blipFill>
        <p:spPr>
          <a:xfrm>
            <a:off x="2643419" y="357770"/>
            <a:ext cx="4634285" cy="6179046"/>
          </a:xfrm>
          <a:prstGeom prst="rect">
            <a:avLst/>
          </a:prstGeom>
        </p:spPr>
      </p:pic>
      <p:sp>
        <p:nvSpPr>
          <p:cNvPr id="3" name="Rectangle 2"/>
          <p:cNvSpPr/>
          <p:nvPr/>
        </p:nvSpPr>
        <p:spPr>
          <a:xfrm>
            <a:off x="0" y="12680"/>
            <a:ext cx="2643419" cy="4247317"/>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You</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Did not look hard</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enough!</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0" y="4259997"/>
            <a:ext cx="2915349" cy="2585323"/>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is the cause?</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7277704" y="983867"/>
            <a:ext cx="1936113" cy="4247317"/>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It was late &amp; fast!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ISOCHRON.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875787" y="1228429"/>
            <a:ext cx="5299075"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3581</TotalTime>
  <Words>669</Words>
  <Application>Microsoft Macintosh PowerPoint</Application>
  <PresentationFormat>On-screen Show (4:3)</PresentationFormat>
  <Paragraphs>76</Paragraphs>
  <Slides>24</Slides>
  <Notes>7</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24</vt:i4>
      </vt:variant>
    </vt:vector>
  </HeadingPairs>
  <TitlesOfParts>
    <vt:vector size="26" baseType="lpstr">
      <vt:lpstr>Office Theme</vt:lpstr>
      <vt:lpstr>Document7!OLE_LINK2</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Caltech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 J.  Wasserburg</dc:creator>
  <cp:lastModifiedBy>G. J.  Wasserburg</cp:lastModifiedBy>
  <cp:revision>15</cp:revision>
  <dcterms:created xsi:type="dcterms:W3CDTF">2011-10-07T00:41:16Z</dcterms:created>
  <dcterms:modified xsi:type="dcterms:W3CDTF">2011-10-07T00:45:17Z</dcterms:modified>
</cp:coreProperties>
</file>