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64" r:id="rId2"/>
    <p:sldId id="287" r:id="rId3"/>
    <p:sldId id="289" r:id="rId4"/>
    <p:sldId id="319" r:id="rId5"/>
    <p:sldId id="288" r:id="rId6"/>
    <p:sldId id="280" r:id="rId7"/>
    <p:sldId id="295" r:id="rId8"/>
    <p:sldId id="321" r:id="rId9"/>
    <p:sldId id="320" r:id="rId10"/>
    <p:sldId id="318" r:id="rId11"/>
    <p:sldId id="267" r:id="rId12"/>
    <p:sldId id="300" r:id="rId13"/>
    <p:sldId id="303" r:id="rId14"/>
    <p:sldId id="315" r:id="rId15"/>
    <p:sldId id="314" r:id="rId16"/>
    <p:sldId id="312" r:id="rId17"/>
    <p:sldId id="311" r:id="rId18"/>
    <p:sldId id="313" r:id="rId19"/>
    <p:sldId id="274" r:id="rId20"/>
    <p:sldId id="322" r:id="rId21"/>
    <p:sldId id="308" r:id="rId22"/>
    <p:sldId id="309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BF8960-848F-4E66-8549-1BC1CAECB22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C0B237-13DE-4755-B258-85CF012E7762}">
      <dgm:prSet phldrT="[Text]"/>
      <dgm:spPr/>
      <dgm:t>
        <a:bodyPr/>
        <a:lstStyle/>
        <a:p>
          <a:r>
            <a:rPr lang="en-US" dirty="0" smtClean="0"/>
            <a:t>Deep Time</a:t>
          </a:r>
          <a:endParaRPr lang="en-US" dirty="0"/>
        </a:p>
      </dgm:t>
    </dgm:pt>
    <dgm:pt modelId="{1ACF48C1-ECFA-4A52-8C6E-AA7DB82F09B4}" type="parTrans" cxnId="{EEFD4B84-F6F7-4F6A-A13E-B16AE12B3B0C}">
      <dgm:prSet/>
      <dgm:spPr/>
      <dgm:t>
        <a:bodyPr/>
        <a:lstStyle/>
        <a:p>
          <a:endParaRPr lang="en-US"/>
        </a:p>
      </dgm:t>
    </dgm:pt>
    <dgm:pt modelId="{216BEDFB-86B8-4659-8362-7717F6A8E839}" type="sibTrans" cxnId="{EEFD4B84-F6F7-4F6A-A13E-B16AE12B3B0C}">
      <dgm:prSet/>
      <dgm:spPr/>
      <dgm:t>
        <a:bodyPr/>
        <a:lstStyle/>
        <a:p>
          <a:endParaRPr lang="en-US"/>
        </a:p>
      </dgm:t>
    </dgm:pt>
    <dgm:pt modelId="{F9D5B5A6-F101-4C42-8F43-218FE487DB15}">
      <dgm:prSet phldrT="[Text]" custT="1"/>
      <dgm:spPr/>
      <dgm:t>
        <a:bodyPr/>
        <a:lstStyle/>
        <a:p>
          <a:r>
            <a:rPr lang="en-US" sz="1800" dirty="0" smtClean="0"/>
            <a:t>Conventional Time</a:t>
          </a:r>
          <a:endParaRPr lang="en-US" sz="1800" dirty="0"/>
        </a:p>
      </dgm:t>
    </dgm:pt>
    <dgm:pt modelId="{DF0E0627-7982-40A0-9338-E850B1591A6D}" type="parTrans" cxnId="{0EBF0539-ED5C-47A1-A631-DF5822163E1B}">
      <dgm:prSet/>
      <dgm:spPr/>
      <dgm:t>
        <a:bodyPr/>
        <a:lstStyle/>
        <a:p>
          <a:endParaRPr lang="en-US"/>
        </a:p>
      </dgm:t>
    </dgm:pt>
    <dgm:pt modelId="{D7E7CF35-488F-4D11-A08F-CA04570E3615}" type="sibTrans" cxnId="{0EBF0539-ED5C-47A1-A631-DF5822163E1B}">
      <dgm:prSet/>
      <dgm:spPr/>
      <dgm:t>
        <a:bodyPr/>
        <a:lstStyle/>
        <a:p>
          <a:endParaRPr lang="en-US"/>
        </a:p>
      </dgm:t>
    </dgm:pt>
    <dgm:pt modelId="{90E2C466-07F5-4223-8027-9457CAE66A21}">
      <dgm:prSet phldrT="[Text]"/>
      <dgm:spPr/>
      <dgm:t>
        <a:bodyPr/>
        <a:lstStyle/>
        <a:p>
          <a:r>
            <a:rPr lang="en-US" dirty="0" smtClean="0"/>
            <a:t>Large Numbers</a:t>
          </a:r>
          <a:endParaRPr lang="en-US" dirty="0"/>
        </a:p>
      </dgm:t>
    </dgm:pt>
    <dgm:pt modelId="{B4BD09E1-EA82-4F47-95D3-91D1D92F3936}" type="parTrans" cxnId="{E167C762-F28E-4B82-822D-04BE0EDC5FF1}">
      <dgm:prSet/>
      <dgm:spPr/>
      <dgm:t>
        <a:bodyPr/>
        <a:lstStyle/>
        <a:p>
          <a:endParaRPr lang="en-US"/>
        </a:p>
      </dgm:t>
    </dgm:pt>
    <dgm:pt modelId="{A1BB49D8-0F2E-4100-92B8-A0E084A18A58}" type="sibTrans" cxnId="{E167C762-F28E-4B82-822D-04BE0EDC5FF1}">
      <dgm:prSet/>
      <dgm:spPr/>
      <dgm:t>
        <a:bodyPr/>
        <a:lstStyle/>
        <a:p>
          <a:endParaRPr lang="en-US"/>
        </a:p>
      </dgm:t>
    </dgm:pt>
    <dgm:pt modelId="{0054F109-C08F-4D71-88DD-673C1B879E9C}">
      <dgm:prSet phldrT="[Text]"/>
      <dgm:spPr/>
      <dgm:t>
        <a:bodyPr/>
        <a:lstStyle/>
        <a:p>
          <a:r>
            <a:rPr lang="en-US" dirty="0" err="1" smtClean="0"/>
            <a:t>Geoscience</a:t>
          </a:r>
          <a:r>
            <a:rPr lang="en-US" dirty="0" smtClean="0"/>
            <a:t> Content Knowledge (GCK)</a:t>
          </a:r>
          <a:endParaRPr lang="en-US" dirty="0"/>
        </a:p>
      </dgm:t>
    </dgm:pt>
    <dgm:pt modelId="{19B1F851-37AD-4B9E-A079-900B6AC61CD6}" type="parTrans" cxnId="{08EE3D2D-6CCD-4CA5-B746-EE200D5798C9}">
      <dgm:prSet/>
      <dgm:spPr/>
      <dgm:t>
        <a:bodyPr/>
        <a:lstStyle/>
        <a:p>
          <a:endParaRPr lang="en-US"/>
        </a:p>
      </dgm:t>
    </dgm:pt>
    <dgm:pt modelId="{95B16EEE-01F7-4850-ACF8-43AEEF4280F8}" type="sibTrans" cxnId="{08EE3D2D-6CCD-4CA5-B746-EE200D5798C9}">
      <dgm:prSet/>
      <dgm:spPr/>
      <dgm:t>
        <a:bodyPr/>
        <a:lstStyle/>
        <a:p>
          <a:endParaRPr lang="en-US"/>
        </a:p>
      </dgm:t>
    </dgm:pt>
    <dgm:pt modelId="{F1E3A5E9-DC27-4728-8765-5D0E630EA7E4}" type="pres">
      <dgm:prSet presAssocID="{90BF8960-848F-4E66-8549-1BC1CAECB22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8226A8-6691-4D0B-9E1C-FB831A186E8B}" type="pres">
      <dgm:prSet presAssocID="{F4C0B237-13DE-4755-B258-85CF012E7762}" presName="centerShape" presStyleLbl="node0" presStyleIdx="0" presStyleCnt="1"/>
      <dgm:spPr/>
      <dgm:t>
        <a:bodyPr/>
        <a:lstStyle/>
        <a:p>
          <a:endParaRPr lang="en-US"/>
        </a:p>
      </dgm:t>
    </dgm:pt>
    <dgm:pt modelId="{CE5606AA-238D-49E8-B9C3-AC8238C8E959}" type="pres">
      <dgm:prSet presAssocID="{F9D5B5A6-F101-4C42-8F43-218FE487DB15}" presName="node" presStyleLbl="node1" presStyleIdx="0" presStyleCnt="3" custScaleX="119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42C6B-3364-430A-9D6E-82CC2DFDD92F}" type="pres">
      <dgm:prSet presAssocID="{F9D5B5A6-F101-4C42-8F43-218FE487DB15}" presName="dummy" presStyleCnt="0"/>
      <dgm:spPr/>
    </dgm:pt>
    <dgm:pt modelId="{BC490241-5AF2-4147-9E6B-7AA86EAE2A59}" type="pres">
      <dgm:prSet presAssocID="{D7E7CF35-488F-4D11-A08F-CA04570E361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08DF08C-8DCE-4178-9CE6-D7BA27037FF5}" type="pres">
      <dgm:prSet presAssocID="{90E2C466-07F5-4223-8027-9457CAE66A2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7536C-9A28-4BB2-A090-50F92C779BED}" type="pres">
      <dgm:prSet presAssocID="{90E2C466-07F5-4223-8027-9457CAE66A21}" presName="dummy" presStyleCnt="0"/>
      <dgm:spPr/>
    </dgm:pt>
    <dgm:pt modelId="{0D6D3808-41AC-4F32-BDBE-EB3FD1556229}" type="pres">
      <dgm:prSet presAssocID="{A1BB49D8-0F2E-4100-92B8-A0E084A18A5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ADD5E71-5C0E-4E2F-92AE-0C22BA912907}" type="pres">
      <dgm:prSet presAssocID="{0054F109-C08F-4D71-88DD-673C1B879E9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C6BDA-845D-4BAE-8845-C395CB18782B}" type="pres">
      <dgm:prSet presAssocID="{0054F109-C08F-4D71-88DD-673C1B879E9C}" presName="dummy" presStyleCnt="0"/>
      <dgm:spPr/>
    </dgm:pt>
    <dgm:pt modelId="{52A459CC-E41A-42F7-A088-74472D5F3DCA}" type="pres">
      <dgm:prSet presAssocID="{95B16EEE-01F7-4850-ACF8-43AEEF4280F8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CF5433B-EB4F-48E0-8AA9-E8239E6B5C04}" type="presOf" srcId="{F4C0B237-13DE-4755-B258-85CF012E7762}" destId="{AE8226A8-6691-4D0B-9E1C-FB831A186E8B}" srcOrd="0" destOrd="0" presId="urn:microsoft.com/office/officeart/2005/8/layout/radial6"/>
    <dgm:cxn modelId="{5A390EB8-71B7-4A4D-9D50-F7773A82C1DF}" type="presOf" srcId="{0054F109-C08F-4D71-88DD-673C1B879E9C}" destId="{9ADD5E71-5C0E-4E2F-92AE-0C22BA912907}" srcOrd="0" destOrd="0" presId="urn:microsoft.com/office/officeart/2005/8/layout/radial6"/>
    <dgm:cxn modelId="{0EBF0539-ED5C-47A1-A631-DF5822163E1B}" srcId="{F4C0B237-13DE-4755-B258-85CF012E7762}" destId="{F9D5B5A6-F101-4C42-8F43-218FE487DB15}" srcOrd="0" destOrd="0" parTransId="{DF0E0627-7982-40A0-9338-E850B1591A6D}" sibTransId="{D7E7CF35-488F-4D11-A08F-CA04570E3615}"/>
    <dgm:cxn modelId="{DFEEEB99-DBB4-4D2E-BA4E-D85F51AAFD9F}" type="presOf" srcId="{95B16EEE-01F7-4850-ACF8-43AEEF4280F8}" destId="{52A459CC-E41A-42F7-A088-74472D5F3DCA}" srcOrd="0" destOrd="0" presId="urn:microsoft.com/office/officeart/2005/8/layout/radial6"/>
    <dgm:cxn modelId="{D7F73906-291C-40D7-A462-6C79B5932321}" type="presOf" srcId="{90E2C466-07F5-4223-8027-9457CAE66A21}" destId="{808DF08C-8DCE-4178-9CE6-D7BA27037FF5}" srcOrd="0" destOrd="0" presId="urn:microsoft.com/office/officeart/2005/8/layout/radial6"/>
    <dgm:cxn modelId="{4B1DBB6C-F0B8-4492-99A3-514CBF8A724D}" type="presOf" srcId="{F9D5B5A6-F101-4C42-8F43-218FE487DB15}" destId="{CE5606AA-238D-49E8-B9C3-AC8238C8E959}" srcOrd="0" destOrd="0" presId="urn:microsoft.com/office/officeart/2005/8/layout/radial6"/>
    <dgm:cxn modelId="{3C36F100-B221-4FD3-A987-B43CDA7A1A46}" type="presOf" srcId="{D7E7CF35-488F-4D11-A08F-CA04570E3615}" destId="{BC490241-5AF2-4147-9E6B-7AA86EAE2A59}" srcOrd="0" destOrd="0" presId="urn:microsoft.com/office/officeart/2005/8/layout/radial6"/>
    <dgm:cxn modelId="{C10E3B57-BB76-47E1-8C61-A0D0079D1DC9}" type="presOf" srcId="{A1BB49D8-0F2E-4100-92B8-A0E084A18A58}" destId="{0D6D3808-41AC-4F32-BDBE-EB3FD1556229}" srcOrd="0" destOrd="0" presId="urn:microsoft.com/office/officeart/2005/8/layout/radial6"/>
    <dgm:cxn modelId="{E167C762-F28E-4B82-822D-04BE0EDC5FF1}" srcId="{F4C0B237-13DE-4755-B258-85CF012E7762}" destId="{90E2C466-07F5-4223-8027-9457CAE66A21}" srcOrd="1" destOrd="0" parTransId="{B4BD09E1-EA82-4F47-95D3-91D1D92F3936}" sibTransId="{A1BB49D8-0F2E-4100-92B8-A0E084A18A58}"/>
    <dgm:cxn modelId="{EEFD4B84-F6F7-4F6A-A13E-B16AE12B3B0C}" srcId="{90BF8960-848F-4E66-8549-1BC1CAECB229}" destId="{F4C0B237-13DE-4755-B258-85CF012E7762}" srcOrd="0" destOrd="0" parTransId="{1ACF48C1-ECFA-4A52-8C6E-AA7DB82F09B4}" sibTransId="{216BEDFB-86B8-4659-8362-7717F6A8E839}"/>
    <dgm:cxn modelId="{08EE3D2D-6CCD-4CA5-B746-EE200D5798C9}" srcId="{F4C0B237-13DE-4755-B258-85CF012E7762}" destId="{0054F109-C08F-4D71-88DD-673C1B879E9C}" srcOrd="2" destOrd="0" parTransId="{19B1F851-37AD-4B9E-A079-900B6AC61CD6}" sibTransId="{95B16EEE-01F7-4850-ACF8-43AEEF4280F8}"/>
    <dgm:cxn modelId="{9895CB7A-F1DE-4149-8245-74A35B781408}" type="presOf" srcId="{90BF8960-848F-4E66-8549-1BC1CAECB229}" destId="{F1E3A5E9-DC27-4728-8765-5D0E630EA7E4}" srcOrd="0" destOrd="0" presId="urn:microsoft.com/office/officeart/2005/8/layout/radial6"/>
    <dgm:cxn modelId="{C64E954D-9551-49C6-8351-73B71AAF2649}" type="presParOf" srcId="{F1E3A5E9-DC27-4728-8765-5D0E630EA7E4}" destId="{AE8226A8-6691-4D0B-9E1C-FB831A186E8B}" srcOrd="0" destOrd="0" presId="urn:microsoft.com/office/officeart/2005/8/layout/radial6"/>
    <dgm:cxn modelId="{16CA83A7-9195-4B04-8110-8FE3A6D6D2B9}" type="presParOf" srcId="{F1E3A5E9-DC27-4728-8765-5D0E630EA7E4}" destId="{CE5606AA-238D-49E8-B9C3-AC8238C8E959}" srcOrd="1" destOrd="0" presId="urn:microsoft.com/office/officeart/2005/8/layout/radial6"/>
    <dgm:cxn modelId="{EABF9114-3E70-4244-A8F3-D9B68FB4F521}" type="presParOf" srcId="{F1E3A5E9-DC27-4728-8765-5D0E630EA7E4}" destId="{DCF42C6B-3364-430A-9D6E-82CC2DFDD92F}" srcOrd="2" destOrd="0" presId="urn:microsoft.com/office/officeart/2005/8/layout/radial6"/>
    <dgm:cxn modelId="{98D9DE60-9F6F-4711-9E78-74C59F605D4C}" type="presParOf" srcId="{F1E3A5E9-DC27-4728-8765-5D0E630EA7E4}" destId="{BC490241-5AF2-4147-9E6B-7AA86EAE2A59}" srcOrd="3" destOrd="0" presId="urn:microsoft.com/office/officeart/2005/8/layout/radial6"/>
    <dgm:cxn modelId="{E515D2E2-18B3-4162-B3E1-110B918EC8FB}" type="presParOf" srcId="{F1E3A5E9-DC27-4728-8765-5D0E630EA7E4}" destId="{808DF08C-8DCE-4178-9CE6-D7BA27037FF5}" srcOrd="4" destOrd="0" presId="urn:microsoft.com/office/officeart/2005/8/layout/radial6"/>
    <dgm:cxn modelId="{5E442779-B247-4CB8-93D0-C31CD164711F}" type="presParOf" srcId="{F1E3A5E9-DC27-4728-8765-5D0E630EA7E4}" destId="{FFF7536C-9A28-4BB2-A090-50F92C779BED}" srcOrd="5" destOrd="0" presId="urn:microsoft.com/office/officeart/2005/8/layout/radial6"/>
    <dgm:cxn modelId="{0A01DA73-9DCF-4BC1-A433-C8A2A70536D7}" type="presParOf" srcId="{F1E3A5E9-DC27-4728-8765-5D0E630EA7E4}" destId="{0D6D3808-41AC-4F32-BDBE-EB3FD1556229}" srcOrd="6" destOrd="0" presId="urn:microsoft.com/office/officeart/2005/8/layout/radial6"/>
    <dgm:cxn modelId="{59D812D0-4D24-4191-84F3-727B4EC899BD}" type="presParOf" srcId="{F1E3A5E9-DC27-4728-8765-5D0E630EA7E4}" destId="{9ADD5E71-5C0E-4E2F-92AE-0C22BA912907}" srcOrd="7" destOrd="0" presId="urn:microsoft.com/office/officeart/2005/8/layout/radial6"/>
    <dgm:cxn modelId="{36795D61-3CC1-4169-9AA1-3609F871B623}" type="presParOf" srcId="{F1E3A5E9-DC27-4728-8765-5D0E630EA7E4}" destId="{C17C6BDA-845D-4BAE-8845-C395CB18782B}" srcOrd="8" destOrd="0" presId="urn:microsoft.com/office/officeart/2005/8/layout/radial6"/>
    <dgm:cxn modelId="{F41AF719-1FE9-4CD3-8E47-C31BDB844A9B}" type="presParOf" srcId="{F1E3A5E9-DC27-4728-8765-5D0E630EA7E4}" destId="{52A459CC-E41A-42F7-A088-74472D5F3DC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459CC-E41A-42F7-A088-74472D5F3DCA}">
      <dsp:nvSpPr>
        <dsp:cNvPr id="0" name=""/>
        <dsp:cNvSpPr/>
      </dsp:nvSpPr>
      <dsp:spPr>
        <a:xfrm>
          <a:off x="1717187" y="799815"/>
          <a:ext cx="5328625" cy="5328625"/>
        </a:xfrm>
        <a:prstGeom prst="blockArc">
          <a:avLst>
            <a:gd name="adj1" fmla="val 90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D3808-41AC-4F32-BDBE-EB3FD1556229}">
      <dsp:nvSpPr>
        <dsp:cNvPr id="0" name=""/>
        <dsp:cNvSpPr/>
      </dsp:nvSpPr>
      <dsp:spPr>
        <a:xfrm>
          <a:off x="1717187" y="799815"/>
          <a:ext cx="5328625" cy="5328625"/>
        </a:xfrm>
        <a:prstGeom prst="blockArc">
          <a:avLst>
            <a:gd name="adj1" fmla="val 1800000"/>
            <a:gd name="adj2" fmla="val 90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90241-5AF2-4147-9E6B-7AA86EAE2A59}">
      <dsp:nvSpPr>
        <dsp:cNvPr id="0" name=""/>
        <dsp:cNvSpPr/>
      </dsp:nvSpPr>
      <dsp:spPr>
        <a:xfrm>
          <a:off x="1717187" y="799815"/>
          <a:ext cx="5328625" cy="5328625"/>
        </a:xfrm>
        <a:prstGeom prst="blockArc">
          <a:avLst>
            <a:gd name="adj1" fmla="val 16200000"/>
            <a:gd name="adj2" fmla="val 1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226A8-6691-4D0B-9E1C-FB831A186E8B}">
      <dsp:nvSpPr>
        <dsp:cNvPr id="0" name=""/>
        <dsp:cNvSpPr/>
      </dsp:nvSpPr>
      <dsp:spPr>
        <a:xfrm>
          <a:off x="3155621" y="2238249"/>
          <a:ext cx="2451757" cy="2451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Deep Time</a:t>
          </a:r>
          <a:endParaRPr lang="en-US" sz="5300" kern="1200" dirty="0"/>
        </a:p>
      </dsp:txBody>
      <dsp:txXfrm>
        <a:off x="3514672" y="2597300"/>
        <a:ext cx="1733655" cy="1733655"/>
      </dsp:txXfrm>
    </dsp:sp>
    <dsp:sp modelId="{CE5606AA-238D-49E8-B9C3-AC8238C8E959}">
      <dsp:nvSpPr>
        <dsp:cNvPr id="0" name=""/>
        <dsp:cNvSpPr/>
      </dsp:nvSpPr>
      <dsp:spPr>
        <a:xfrm>
          <a:off x="3352800" y="3484"/>
          <a:ext cx="2057399" cy="1716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Conventional Time</a:t>
          </a:r>
          <a:endParaRPr lang="en-US" sz="1800" kern="1200" dirty="0"/>
        </a:p>
      </dsp:txBody>
      <dsp:txXfrm>
        <a:off x="3654099" y="254820"/>
        <a:ext cx="1454801" cy="1213558"/>
      </dsp:txXfrm>
    </dsp:sp>
    <dsp:sp modelId="{808DF08C-8DCE-4178-9CE6-D7BA27037FF5}">
      <dsp:nvSpPr>
        <dsp:cNvPr id="0" name=""/>
        <dsp:cNvSpPr/>
      </dsp:nvSpPr>
      <dsp:spPr>
        <a:xfrm>
          <a:off x="5777240" y="3907277"/>
          <a:ext cx="1716230" cy="1716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Large Numbers</a:t>
          </a:r>
          <a:endParaRPr lang="en-US" sz="1800" kern="1200" dirty="0"/>
        </a:p>
      </dsp:txBody>
      <dsp:txXfrm>
        <a:off x="6028576" y="4158613"/>
        <a:ext cx="1213558" cy="1213558"/>
      </dsp:txXfrm>
    </dsp:sp>
    <dsp:sp modelId="{9ADD5E71-5C0E-4E2F-92AE-0C22BA912907}">
      <dsp:nvSpPr>
        <dsp:cNvPr id="0" name=""/>
        <dsp:cNvSpPr/>
      </dsp:nvSpPr>
      <dsp:spPr>
        <a:xfrm>
          <a:off x="1269529" y="3907277"/>
          <a:ext cx="1716230" cy="1716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Geoscience</a:t>
          </a:r>
          <a:r>
            <a:rPr lang="en-US" sz="1800" kern="1200" dirty="0" smtClean="0"/>
            <a:t> Content Knowledge (GCK)</a:t>
          </a:r>
          <a:endParaRPr lang="en-US" sz="1800" kern="1200" dirty="0"/>
        </a:p>
      </dsp:txBody>
      <dsp:txXfrm>
        <a:off x="1520865" y="4158613"/>
        <a:ext cx="1213558" cy="1213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DED3A-AF94-42AF-AC1A-B4BCCC546320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A58DD-DC9D-4A92-B1E6-2BFEB26C2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3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16860-D28F-40A1-ADAA-6DA386AB7FD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16860-D28F-40A1-ADAA-6DA386AB7FD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16860-D28F-40A1-ADAA-6DA386AB7FD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A58DD-DC9D-4A92-B1E6-2BFEB26C28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6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230B-C4E8-498F-A869-F781BE46E853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EE4A-4A81-44D7-9821-CDAD731231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230B-C4E8-498F-A869-F781BE46E853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EE4A-4A81-44D7-9821-CDAD73123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230B-C4E8-498F-A869-F781BE46E853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EE4A-4A81-44D7-9821-CDAD73123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230B-C4E8-498F-A869-F781BE46E853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EE4A-4A81-44D7-9821-CDAD73123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230B-C4E8-498F-A869-F781BE46E853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7F2EE4A-4A81-44D7-9821-CDAD73123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230B-C4E8-498F-A869-F781BE46E853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EE4A-4A81-44D7-9821-CDAD73123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230B-C4E8-498F-A869-F781BE46E853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EE4A-4A81-44D7-9821-CDAD73123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230B-C4E8-498F-A869-F781BE46E853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EE4A-4A81-44D7-9821-CDAD73123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230B-C4E8-498F-A869-F781BE46E853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EE4A-4A81-44D7-9821-CDAD73123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230B-C4E8-498F-A869-F781BE46E853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EE4A-4A81-44D7-9821-CDAD73123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230B-C4E8-498F-A869-F781BE46E853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EE4A-4A81-44D7-9821-CDAD73123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39230B-C4E8-498F-A869-F781BE46E853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F2EE4A-4A81-44D7-9821-CDAD73123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kim\Pictures\Colorado\10. RMN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2613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effectLst/>
                <a:latin typeface="+mn-lt"/>
              </a:rPr>
              <a:t>Thinking about deep time: the Intersection of temporal, spatial &amp; numeric reasoning</a:t>
            </a:r>
            <a:endParaRPr lang="en-US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029200"/>
            <a:ext cx="3810000" cy="990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Kim Cheek</a:t>
            </a:r>
          </a:p>
          <a:p>
            <a:pPr algn="l"/>
            <a:r>
              <a:rPr lang="en-US" sz="3200" dirty="0">
                <a:solidFill>
                  <a:srgbClr val="FFFF00"/>
                </a:solidFill>
              </a:rPr>
              <a:t>c</a:t>
            </a:r>
            <a:r>
              <a:rPr lang="en-US" sz="3200" dirty="0" smtClean="0">
                <a:solidFill>
                  <a:srgbClr val="FFFF00"/>
                </a:solidFill>
              </a:rPr>
              <a:t>heek.kim8@gmail.com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Qualitative, Exploratory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Semi-structured interviews  (7 tasks)</a:t>
            </a:r>
          </a:p>
          <a:p>
            <a:r>
              <a:rPr lang="en-US" sz="3200" dirty="0" smtClean="0"/>
              <a:t>35 participants</a:t>
            </a:r>
          </a:p>
          <a:p>
            <a:pPr>
              <a:buNone/>
            </a:pPr>
            <a:r>
              <a:rPr lang="en-US" sz="3200" dirty="0" smtClean="0"/>
              <a:t>	--8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(</a:t>
            </a:r>
            <a:r>
              <a:rPr lang="en-US" sz="3200" dirty="0" err="1" smtClean="0"/>
              <a:t>Mdn</a:t>
            </a:r>
            <a:r>
              <a:rPr lang="en-US" sz="3200" dirty="0" smtClean="0"/>
              <a:t> age: 14 yrs., 4 ½ mo.)</a:t>
            </a:r>
          </a:p>
          <a:p>
            <a:pPr>
              <a:buNone/>
            </a:pPr>
            <a:r>
              <a:rPr lang="en-US" sz="3200" dirty="0" smtClean="0"/>
              <a:t>	--11th grade (</a:t>
            </a:r>
            <a:r>
              <a:rPr lang="en-US" sz="3200" dirty="0" err="1" smtClean="0"/>
              <a:t>Mdn</a:t>
            </a:r>
            <a:r>
              <a:rPr lang="en-US" sz="3200" dirty="0" smtClean="0"/>
              <a:t> age: 17 yrs., 1 mo.)</a:t>
            </a:r>
          </a:p>
          <a:p>
            <a:pPr>
              <a:buNone/>
            </a:pPr>
            <a:r>
              <a:rPr lang="en-US" sz="3200" dirty="0" smtClean="0"/>
              <a:t>	--university undergraduates (</a:t>
            </a:r>
            <a:r>
              <a:rPr lang="en-US" sz="3200" dirty="0" err="1" smtClean="0"/>
              <a:t>Mdn</a:t>
            </a:r>
            <a:r>
              <a:rPr lang="en-US" sz="3200" dirty="0" smtClean="0"/>
              <a:t> age: 	20 yrs.)</a:t>
            </a:r>
          </a:p>
          <a:p>
            <a:r>
              <a:rPr lang="en-US" sz="3200" dirty="0" smtClean="0"/>
              <a:t>Interviews audiotaped &amp; fully transcribed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80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im\Pictures\thesis images\animations\animation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984" y="0"/>
            <a:ext cx="3373549" cy="3048000"/>
          </a:xfrm>
          <a:prstGeom prst="rect">
            <a:avLst/>
          </a:prstGeom>
          <a:noFill/>
        </p:spPr>
      </p:pic>
      <p:pic>
        <p:nvPicPr>
          <p:cNvPr id="4" name="Picture 3" descr="animation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0"/>
            <a:ext cx="3429000" cy="30977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048000"/>
            <a:ext cx="2868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Duration Animation 1</a:t>
            </a:r>
          </a:p>
          <a:p>
            <a:r>
              <a:rPr lang="en-US" sz="2400" dirty="0" smtClean="0"/>
              <a:t>(DA1)</a:t>
            </a:r>
            <a:endParaRPr lang="en-US" sz="2400" dirty="0"/>
          </a:p>
        </p:txBody>
      </p:sp>
      <p:pic>
        <p:nvPicPr>
          <p:cNvPr id="5" name="Picture 2" descr="C:\Users\kim\Pictures\thesis images\animations\animation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614611"/>
            <a:ext cx="3581400" cy="32433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43600" y="3048000"/>
            <a:ext cx="2868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Duration Animation 2</a:t>
            </a:r>
          </a:p>
          <a:p>
            <a:pPr algn="r"/>
            <a:r>
              <a:rPr lang="en-US" sz="2400" dirty="0" smtClean="0"/>
              <a:t>(DA2)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953000"/>
            <a:ext cx="3050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Duration Animation </a:t>
            </a:r>
          </a:p>
          <a:p>
            <a:pPr algn="ctr"/>
            <a:r>
              <a:rPr lang="en-US" sz="2400" dirty="0" smtClean="0"/>
              <a:t>3 (DA3)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301712"/>
              </p:ext>
            </p:extLst>
          </p:nvPr>
        </p:nvGraphicFramePr>
        <p:xfrm>
          <a:off x="228600" y="1905000"/>
          <a:ext cx="8808720" cy="4479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3032"/>
                <a:gridCol w="2616452"/>
                <a:gridCol w="2529236"/>
              </a:tblGrid>
              <a:tr h="9156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Reason for answer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 or fewer correct</a:t>
                      </a:r>
                      <a:r>
                        <a:rPr lang="en-US" sz="2400" baseline="0" dirty="0" smtClean="0"/>
                        <a:t> (n=16)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 or more correct (n=19)</a:t>
                      </a:r>
                      <a:endParaRPr lang="en-US" sz="2400" dirty="0"/>
                    </a:p>
                  </a:txBody>
                  <a:tcPr/>
                </a:tc>
              </a:tr>
              <a:tr h="6545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Size of layers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/>
                </a:tc>
              </a:tr>
              <a:tr h="9456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Pattern</a:t>
                      </a:r>
                      <a:r>
                        <a:rPr lang="en-US" sz="2400" baseline="0" dirty="0" smtClean="0"/>
                        <a:t> (alternating speed)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</a:tr>
              <a:tr h="6545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Perception of rate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/>
                </a:tc>
              </a:tr>
              <a:tr h="6545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Counting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</a:tr>
              <a:tr h="6545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Guessed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0"/>
            <a:ext cx="86228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Reasons for Answers on Duration</a:t>
            </a:r>
          </a:p>
          <a:p>
            <a:pPr algn="ctr"/>
            <a:r>
              <a:rPr lang="en-US" sz="4400" dirty="0" smtClean="0"/>
              <a:t>Animations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‘Cause there is more &amp; I guess that since it’s more it would take more time to fill up (</a:t>
            </a:r>
            <a:r>
              <a:rPr lang="en-US" sz="3600" dirty="0" err="1" smtClean="0"/>
              <a:t>Malik</a:t>
            </a:r>
            <a:r>
              <a:rPr lang="en-US" sz="3600" dirty="0" smtClean="0"/>
              <a:t>, 11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gr.)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I think they were both around 6 s….I think the yellow might have been just slightly longer. (Nathan, 11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gr.)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to a Sedimentary Sequence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151694" cy="3581400"/>
          </a:xfrm>
        </p:spPr>
      </p:pic>
    </p:spTree>
    <p:extLst>
      <p:ext uri="{BB962C8B-B14F-4D97-AF65-F5344CB8AC3E}">
        <p14:creationId xmlns:p14="http://schemas.microsoft.com/office/powerpoint/2010/main" val="26765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Responses Comparing </a:t>
            </a:r>
            <a:r>
              <a:rPr lang="en-US" dirty="0"/>
              <a:t>T</a:t>
            </a:r>
            <a:r>
              <a:rPr lang="en-US" dirty="0" smtClean="0"/>
              <a:t>ime for 2 Sedimentary Layers to Form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430017"/>
              </p:ext>
            </p:extLst>
          </p:nvPr>
        </p:nvGraphicFramePr>
        <p:xfrm>
          <a:off x="457200" y="1828800"/>
          <a:ext cx="8229600" cy="417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Response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 Freq.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Freq.</a:t>
                      </a:r>
                      <a:r>
                        <a:rPr lang="en-US" sz="2400" baseline="0" dirty="0" smtClean="0"/>
                        <a:t> for 3 or fewer correct (N=16)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Freq. for 4 or more correct (N=17)</a:t>
                      </a:r>
                      <a:endParaRPr lang="en-US" sz="2400" dirty="0"/>
                    </a:p>
                  </a:txBody>
                  <a:tcPr/>
                </a:tc>
              </a:tr>
              <a:tr h="8269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Thicker took longer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  <a:tr h="8269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Thinner took longer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</a:tr>
              <a:tr h="4791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8269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Can’t be determined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6*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6309360"/>
            <a:ext cx="7350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 Includes 1 student who listed all options as equally plausible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Numeric Timelines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115343"/>
              </p:ext>
            </p:extLst>
          </p:nvPr>
        </p:nvGraphicFramePr>
        <p:xfrm>
          <a:off x="838200" y="1981200"/>
          <a:ext cx="7772400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50"/>
                <a:gridCol w="2864827"/>
                <a:gridCol w="2640623"/>
              </a:tblGrid>
              <a:tr h="5037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Timeline 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Timeline 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Timeline 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 day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1,000 years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 minute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 month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100,000 years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 day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 year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 million years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 month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100 years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100 million years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 year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10,000 years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 million years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 million years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3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Timelines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Two-stage sorting process (initial inter-coder agreement: 80%, 89%, &amp; 89%)</a:t>
            </a:r>
          </a:p>
          <a:p>
            <a:r>
              <a:rPr lang="en-US" dirty="0" smtClean="0"/>
              <a:t>3 groups: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Limited Understanding of Smaller Numbers 	(</a:t>
            </a:r>
            <a:r>
              <a:rPr lang="en-US" b="1" dirty="0" smtClean="0"/>
              <a:t>LSN</a:t>
            </a:r>
            <a:r>
              <a:rPr lang="en-US" dirty="0" smtClean="0"/>
              <a:t>)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Insufficient Knowledge of Large Numbers to 	Deal 	with Deep Time (</a:t>
            </a:r>
            <a:r>
              <a:rPr lang="en-US" b="1" dirty="0" smtClean="0"/>
              <a:t>ILN</a:t>
            </a:r>
            <a:r>
              <a:rPr lang="en-US" dirty="0" smtClean="0"/>
              <a:t>)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Sufficient Knowledge of Large Numbers to 	Deal with Deep Time (</a:t>
            </a:r>
            <a:r>
              <a:rPr lang="en-US" b="1" dirty="0" smtClean="0"/>
              <a:t>SLN</a:t>
            </a:r>
            <a:r>
              <a:rPr lang="en-US" dirty="0" smtClean="0"/>
              <a:t>)</a:t>
            </a:r>
          </a:p>
          <a:p>
            <a:pPr marL="137160" indent="0"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639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5850"/>
              </p:ext>
            </p:extLst>
          </p:nvPr>
        </p:nvGraphicFramePr>
        <p:xfrm>
          <a:off x="29075" y="2057400"/>
          <a:ext cx="9144002" cy="4246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6140"/>
                <a:gridCol w="1556580"/>
                <a:gridCol w="1295400"/>
                <a:gridCol w="1325882"/>
              </a:tblGrid>
              <a:tr h="495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Category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Number of students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54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r>
                        <a:rPr lang="en-US" sz="2000" baseline="30000">
                          <a:effectLst/>
                        </a:rPr>
                        <a:t>th</a:t>
                      </a:r>
                      <a:r>
                        <a:rPr lang="en-US" sz="2000">
                          <a:effectLst/>
                        </a:rPr>
                        <a:t> grade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r>
                        <a:rPr lang="en-US" sz="2000" baseline="30000" dirty="0">
                          <a:effectLst/>
                        </a:rPr>
                        <a:t>th</a:t>
                      </a:r>
                      <a:r>
                        <a:rPr lang="en-US" sz="2000" dirty="0">
                          <a:effectLst/>
                        </a:rPr>
                        <a:t> grade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university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6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Sufficient knowledge of large numbers to deal with deep time (SLN</a:t>
                      </a:r>
                      <a:r>
                        <a:rPr lang="en-US" sz="2000" dirty="0" smtClean="0">
                          <a:effectLst/>
                        </a:rPr>
                        <a:t>)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Insufficient knowledge of large numbers to deal with deep time (ILN</a:t>
                      </a:r>
                      <a:r>
                        <a:rPr lang="en-US" sz="2000" dirty="0" smtClean="0">
                          <a:effectLst/>
                        </a:rPr>
                        <a:t>)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4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Limited understanding of smaller numbers (LSN</a:t>
                      </a:r>
                      <a:r>
                        <a:rPr lang="en-US" sz="2000" dirty="0" smtClean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82426" y="338703"/>
            <a:ext cx="86373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Student Groups by Understanding of</a:t>
            </a:r>
          </a:p>
          <a:p>
            <a:pPr algn="ctr"/>
            <a:r>
              <a:rPr lang="en-US" sz="4000" dirty="0" smtClean="0"/>
              <a:t>Large Numbers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59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L 1, Le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9760"/>
            <a:ext cx="9160513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19" y="3886200"/>
            <a:ext cx="8534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 might be more space between a day</a:t>
            </a:r>
          </a:p>
          <a:p>
            <a:r>
              <a:rPr lang="en-US" sz="3200" dirty="0" smtClean="0"/>
              <a:t>&amp; a month than between a month &amp; a year (Leah, 11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gr.)</a:t>
            </a:r>
          </a:p>
          <a:p>
            <a:endParaRPr lang="en-US" sz="3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Place </a:t>
            </a:r>
            <a:r>
              <a:rPr lang="en-US" sz="3200" dirty="0" err="1" smtClean="0"/>
              <a:t>geoscience</a:t>
            </a:r>
            <a:r>
              <a:rPr lang="en-US" sz="3200" dirty="0" smtClean="0"/>
              <a:t> events in relative &amp; absolute temporal order</a:t>
            </a:r>
          </a:p>
          <a:p>
            <a:r>
              <a:rPr lang="en-US" sz="3200" dirty="0" smtClean="0"/>
              <a:t>Appearance &amp; disappearance of dinosaurs precedes appearance of humans but by how much?</a:t>
            </a:r>
          </a:p>
        </p:txBody>
      </p:sp>
      <p:pic>
        <p:nvPicPr>
          <p:cNvPr id="6" name="Picture 5" descr="6. Dinosaur Ridge, l-ornithomimus, r-iguanod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3434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ILN</a:t>
            </a:r>
            <a:endParaRPr lang="en-US" dirty="0"/>
          </a:p>
        </p:txBody>
      </p:sp>
      <p:pic>
        <p:nvPicPr>
          <p:cNvPr id="3" name="Picture 2" descr="TL 2 Daniel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2133600"/>
            <a:ext cx="9144000" cy="13917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41148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The numbers between 100,000 and 1 million are very blurry. (Danielle, </a:t>
            </a:r>
            <a:r>
              <a:rPr lang="en-US" sz="3600" dirty="0" err="1"/>
              <a:t>univ.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91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Interviewer: </a:t>
            </a:r>
            <a:r>
              <a:rPr lang="en-US" sz="3200" i="1" dirty="0" smtClean="0"/>
              <a:t>You have about the same amount of space between 1 yr. &amp; 10,000 yrs. as you have between 10,000 yrs. &amp; 10 million yrs.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Ashley (8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gr.): </a:t>
            </a:r>
            <a:r>
              <a:rPr lang="en-US" sz="3200" i="1" dirty="0" smtClean="0"/>
              <a:t>Yeah, ‘cause they’re like be [sic] the same amount…they’re just another year or so.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L 2 Se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23" y="1524000"/>
            <a:ext cx="8645354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857" y="3581400"/>
            <a:ext cx="845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When it comes to what was going through my head, I was thinking math, math, math the whole time.  I was thinking proportions. (Sean, 11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gr.)</a:t>
            </a:r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Similarity between temporal reasoning in conventional &amp; deep time</a:t>
            </a:r>
          </a:p>
          <a:p>
            <a:pPr>
              <a:buNone/>
            </a:pPr>
            <a:r>
              <a:rPr lang="en-US" sz="3600" dirty="0" smtClean="0"/>
              <a:t>	--compression of events</a:t>
            </a:r>
          </a:p>
          <a:p>
            <a:pPr>
              <a:buNone/>
            </a:pPr>
            <a:r>
              <a:rPr lang="en-US" sz="3600" dirty="0" smtClean="0"/>
              <a:t>	--spatial size = temporal duration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--difficulty synthesizing rate &amp; size</a:t>
            </a:r>
          </a:p>
          <a:p>
            <a:r>
              <a:rPr lang="en-US" sz="3600" dirty="0" smtClean="0"/>
              <a:t>Uneven understanding of large numbers even among university undergraduates</a:t>
            </a:r>
          </a:p>
          <a:p>
            <a:r>
              <a:rPr lang="en-US" sz="3600" dirty="0" smtClean="0"/>
              <a:t>May need to explicitly teach proportional relationships</a:t>
            </a:r>
          </a:p>
          <a:p>
            <a:r>
              <a:rPr lang="en-US" sz="3600" dirty="0" smtClean="0"/>
              <a:t>Provide familiar examples when spatial size ≠ duration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kim\Pictures\My Pictures\geology photos\P10001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581400"/>
            <a:ext cx="4013200" cy="3009900"/>
          </a:xfrm>
          <a:prstGeom prst="rect">
            <a:avLst/>
          </a:prstGeom>
          <a:noFill/>
        </p:spPr>
      </p:pic>
      <p:pic>
        <p:nvPicPr>
          <p:cNvPr id="10242" name="Picture 2" descr="http://wot.motortrend.com/files/2011/03/2011-japan-earthquake-damage-623x3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87" y="0"/>
            <a:ext cx="4759463" cy="29717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4400" y="2971800"/>
            <a:ext cx="2280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www.motortrend.com</a:t>
            </a:r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228600" y="3276600"/>
            <a:ext cx="845820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724400"/>
            <a:ext cx="4572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lvl="0" indent="-41148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3200" dirty="0" smtClean="0">
                <a:solidFill>
                  <a:prstClr val="white"/>
                </a:solidFill>
              </a:rPr>
              <a:t>Use information about </a:t>
            </a:r>
          </a:p>
          <a:p>
            <a:pPr marL="548640" lvl="0" indent="-41148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3200" dirty="0" smtClean="0">
                <a:solidFill>
                  <a:prstClr val="white"/>
                </a:solidFill>
              </a:rPr>
              <a:t>rate to infer duration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5033" y="1143000"/>
            <a:ext cx="4190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Duration of </a:t>
            </a:r>
          </a:p>
          <a:p>
            <a:r>
              <a:rPr lang="en-US" sz="4000" dirty="0" smtClean="0"/>
              <a:t>Events/Processes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Impacts understanding in many areas of geoscience </a:t>
            </a:r>
            <a:r>
              <a:rPr lang="en-US" sz="2400" dirty="0" smtClean="0"/>
              <a:t>(</a:t>
            </a:r>
            <a:r>
              <a:rPr lang="en-US" sz="2400" dirty="0" err="1" smtClean="0"/>
              <a:t>Kusnick</a:t>
            </a:r>
            <a:r>
              <a:rPr lang="en-US" sz="2400" dirty="0" smtClean="0"/>
              <a:t>, 2002; </a:t>
            </a:r>
            <a:r>
              <a:rPr lang="en-US" sz="2400" dirty="0" err="1" smtClean="0"/>
              <a:t>Kortz</a:t>
            </a:r>
            <a:r>
              <a:rPr lang="en-US" sz="2400" dirty="0" smtClean="0"/>
              <a:t> &amp; Murray, 2009; Rule, 2007)</a:t>
            </a:r>
          </a:p>
          <a:p>
            <a:r>
              <a:rPr lang="en-US" sz="3200" dirty="0" smtClean="0"/>
              <a:t>Similar </a:t>
            </a:r>
            <a:r>
              <a:rPr lang="en-US" sz="3200" dirty="0"/>
              <a:t>alternative conceptions across ages </a:t>
            </a:r>
            <a:r>
              <a:rPr lang="en-US" sz="2400" dirty="0"/>
              <a:t>(Trend, 1998, 2000, 2001; </a:t>
            </a:r>
            <a:r>
              <a:rPr lang="en-US" sz="2400" dirty="0" err="1"/>
              <a:t>Dodick</a:t>
            </a:r>
            <a:r>
              <a:rPr lang="en-US" sz="2400" dirty="0"/>
              <a:t> &amp; Orion, 2003; </a:t>
            </a:r>
            <a:r>
              <a:rPr lang="en-US" sz="2400" dirty="0" err="1"/>
              <a:t>Libarkin</a:t>
            </a:r>
            <a:r>
              <a:rPr lang="en-US" sz="2400" dirty="0"/>
              <a:t>, </a:t>
            </a:r>
            <a:r>
              <a:rPr lang="en-US" sz="2400" dirty="0" err="1"/>
              <a:t>Kurdziel</a:t>
            </a:r>
            <a:r>
              <a:rPr lang="en-US" sz="2400" dirty="0"/>
              <a:t> &amp; Anderson, 2007</a:t>
            </a:r>
            <a:r>
              <a:rPr lang="en-US" sz="2400" dirty="0" smtClean="0"/>
              <a:t>)</a:t>
            </a:r>
          </a:p>
          <a:p>
            <a:r>
              <a:rPr lang="en-US" sz="3200" dirty="0" smtClean="0"/>
              <a:t>Ascribe short temporal periods to events such as folding </a:t>
            </a:r>
            <a:r>
              <a:rPr lang="en-US" sz="2400" dirty="0" smtClean="0"/>
              <a:t> (Hidalgo &amp; Otero, 2004)</a:t>
            </a:r>
          </a:p>
          <a:p>
            <a:r>
              <a:rPr lang="en-US" sz="3200" dirty="0" smtClean="0"/>
              <a:t>Allege that 2 strata of = thickness require = depositional periods </a:t>
            </a:r>
            <a:r>
              <a:rPr lang="en-US" sz="2400" dirty="0" smtClean="0"/>
              <a:t>(</a:t>
            </a:r>
            <a:r>
              <a:rPr lang="en-US" sz="2400" dirty="0" err="1" smtClean="0"/>
              <a:t>Dodick</a:t>
            </a:r>
            <a:r>
              <a:rPr lang="en-US" sz="2400" dirty="0" smtClean="0"/>
              <a:t> &amp; Orion, 2003)</a:t>
            </a:r>
          </a:p>
          <a:p>
            <a:r>
              <a:rPr lang="en-US" sz="3200" dirty="0" smtClean="0"/>
              <a:t>Underestimate duration  of events/processes requiring long time periods </a:t>
            </a:r>
            <a:r>
              <a:rPr lang="en-US" sz="2400" dirty="0" smtClean="0"/>
              <a:t>(Lee, Liu, Price, &amp; Kendall, 2011)</a:t>
            </a:r>
            <a:endParaRPr lang="en-US" sz="3200" dirty="0" smtClean="0"/>
          </a:p>
          <a:p>
            <a:pPr marL="137160" indent="0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40180556"/>
              </p:ext>
            </p:extLst>
          </p:nvPr>
        </p:nvGraphicFramePr>
        <p:xfrm>
          <a:off x="152400" y="152400"/>
          <a:ext cx="8763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4572000" y="1600200"/>
            <a:ext cx="794" cy="9448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971800" y="4191000"/>
            <a:ext cx="685800" cy="4572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334000" y="4191000"/>
            <a:ext cx="800097" cy="480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Conventional Time Conceptions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3296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Twin ideas of succession &amp; duration, temporal units independent of events, largely mastered by ages 10-11 </a:t>
            </a:r>
            <a:r>
              <a:rPr lang="en-US" sz="2600" dirty="0" smtClean="0"/>
              <a:t>(Piaget, 1969)</a:t>
            </a:r>
          </a:p>
          <a:p>
            <a:r>
              <a:rPr lang="en-US" sz="3200" dirty="0"/>
              <a:t>R</a:t>
            </a:r>
            <a:r>
              <a:rPr lang="en-US" sz="3200" dirty="0" smtClean="0"/>
              <a:t>udimentary concepts of succession &amp; duration in infants, BUT ability to name month 2 months </a:t>
            </a:r>
            <a:r>
              <a:rPr lang="en-US" sz="3200" i="1" dirty="0" smtClean="0"/>
              <a:t>prior </a:t>
            </a:r>
            <a:r>
              <a:rPr lang="en-US" sz="3200" dirty="0" smtClean="0"/>
              <a:t> to specific month inconsistent till age 15 </a:t>
            </a:r>
            <a:r>
              <a:rPr lang="en-US" sz="2600" dirty="0" smtClean="0"/>
              <a:t>(Friedman, 1990, 2005)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emporal compression of events </a:t>
            </a:r>
            <a:r>
              <a:rPr lang="en-US" sz="2600" dirty="0" smtClean="0"/>
              <a:t>(Janssen, </a:t>
            </a:r>
            <a:r>
              <a:rPr lang="en-US" sz="2600" dirty="0" err="1" smtClean="0"/>
              <a:t>Chessa</a:t>
            </a:r>
            <a:r>
              <a:rPr lang="en-US" sz="2600" dirty="0" smtClean="0"/>
              <a:t>, &amp; </a:t>
            </a:r>
            <a:r>
              <a:rPr lang="en-US" sz="2600" dirty="0" err="1" smtClean="0"/>
              <a:t>Murre</a:t>
            </a:r>
            <a:r>
              <a:rPr lang="en-US" sz="2600" dirty="0" smtClean="0"/>
              <a:t>, 2006),</a:t>
            </a:r>
            <a:r>
              <a:rPr lang="en-US" sz="3200" dirty="0" smtClean="0"/>
              <a:t> also seen in deep time </a:t>
            </a:r>
            <a:r>
              <a:rPr lang="en-US" sz="2600" dirty="0" smtClean="0"/>
              <a:t>(</a:t>
            </a:r>
            <a:r>
              <a:rPr lang="en-US" sz="2600" dirty="0" err="1" smtClean="0"/>
              <a:t>Catley</a:t>
            </a:r>
            <a:r>
              <a:rPr lang="en-US" sz="2600" dirty="0" smtClean="0"/>
              <a:t> &amp; </a:t>
            </a:r>
            <a:r>
              <a:rPr lang="en-US" sz="2600" dirty="0" err="1" smtClean="0"/>
              <a:t>Novick</a:t>
            </a:r>
            <a:r>
              <a:rPr lang="en-US" sz="2600" dirty="0" smtClean="0"/>
              <a:t>, 2009)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Conventional Time Conceptions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Questions about adults’ ability to use distance &amp; rate information to determine duration </a:t>
            </a:r>
            <a:r>
              <a:rPr lang="en-US" sz="2400" dirty="0" smtClean="0"/>
              <a:t>(Matsuda, 2001; </a:t>
            </a:r>
            <a:r>
              <a:rPr lang="en-US" sz="2400" dirty="0" err="1" smtClean="0"/>
              <a:t>Casasanto</a:t>
            </a:r>
            <a:r>
              <a:rPr lang="en-US" sz="2400" dirty="0" smtClean="0"/>
              <a:t> &amp; </a:t>
            </a:r>
            <a:r>
              <a:rPr lang="en-US" sz="2400" dirty="0" err="1" smtClean="0"/>
              <a:t>Boroditsky</a:t>
            </a:r>
            <a:r>
              <a:rPr lang="en-US" sz="2400" dirty="0" smtClean="0"/>
              <a:t>, 2008)</a:t>
            </a:r>
          </a:p>
          <a:p>
            <a:r>
              <a:rPr lang="en-US" sz="3200" dirty="0" smtClean="0"/>
              <a:t>Spatial component to temporal thinking </a:t>
            </a:r>
            <a:r>
              <a:rPr lang="en-US" sz="2400" dirty="0" smtClean="0"/>
              <a:t>(Friedman, 1992; </a:t>
            </a:r>
            <a:r>
              <a:rPr lang="en-US" sz="2400" dirty="0" err="1" smtClean="0"/>
              <a:t>Boroditsky</a:t>
            </a:r>
            <a:r>
              <a:rPr lang="en-US" sz="2400" dirty="0" smtClean="0"/>
              <a:t>, 2000; </a:t>
            </a:r>
            <a:r>
              <a:rPr lang="en-US" sz="2400" dirty="0" err="1" smtClean="0"/>
              <a:t>Boroditsky</a:t>
            </a:r>
            <a:r>
              <a:rPr lang="en-US" sz="2400" dirty="0" smtClean="0"/>
              <a:t> &amp; </a:t>
            </a:r>
            <a:r>
              <a:rPr lang="en-US" sz="2400" dirty="0" err="1" smtClean="0"/>
              <a:t>Ramscar</a:t>
            </a:r>
            <a:r>
              <a:rPr lang="en-US" sz="2400" dirty="0" smtClean="0"/>
              <a:t>, 2002) </a:t>
            </a:r>
          </a:p>
          <a:p>
            <a:r>
              <a:rPr lang="en-US" sz="3200" dirty="0" smtClean="0"/>
              <a:t>Numerical connection, too </a:t>
            </a:r>
            <a:r>
              <a:rPr lang="en-US" sz="2400" dirty="0" smtClean="0"/>
              <a:t>(Walsh, 2003; </a:t>
            </a:r>
            <a:r>
              <a:rPr lang="en-US" sz="2400" dirty="0" err="1" smtClean="0"/>
              <a:t>Liberman</a:t>
            </a:r>
            <a:r>
              <a:rPr lang="en-US" sz="2400" dirty="0" smtClean="0"/>
              <a:t> &amp; Trope, 2008)</a:t>
            </a:r>
            <a:endParaRPr lang="en-US" sz="3200" dirty="0" smtClean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Conceptions of Numbers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3296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Intuitive logarithmic mapping of numbers </a:t>
            </a:r>
            <a:r>
              <a:rPr lang="en-US" sz="2400" dirty="0" smtClean="0"/>
              <a:t>(</a:t>
            </a:r>
            <a:r>
              <a:rPr lang="en-US" sz="2400" dirty="0" err="1" smtClean="0"/>
              <a:t>e.g</a:t>
            </a:r>
            <a:r>
              <a:rPr lang="en-US" sz="2400" dirty="0" smtClean="0"/>
              <a:t>, Booth &amp; </a:t>
            </a:r>
            <a:r>
              <a:rPr lang="en-US" sz="2400" dirty="0" err="1" smtClean="0"/>
              <a:t>Siegler</a:t>
            </a:r>
            <a:r>
              <a:rPr lang="en-US" sz="2400" dirty="0" smtClean="0"/>
              <a:t>, 2006; </a:t>
            </a:r>
            <a:r>
              <a:rPr lang="en-US" sz="2400" dirty="0" err="1" smtClean="0"/>
              <a:t>Dehaene</a:t>
            </a:r>
            <a:r>
              <a:rPr lang="en-US" sz="2400" dirty="0" smtClean="0"/>
              <a:t>, Izard, </a:t>
            </a:r>
            <a:r>
              <a:rPr lang="en-US" sz="2400" dirty="0" err="1" smtClean="0"/>
              <a:t>Spelke</a:t>
            </a:r>
            <a:r>
              <a:rPr lang="en-US" sz="2400" dirty="0" smtClean="0"/>
              <a:t>, &amp; Pica, 2008) </a:t>
            </a:r>
          </a:p>
          <a:p>
            <a:r>
              <a:rPr lang="en-US" sz="3600" dirty="0" smtClean="0"/>
              <a:t>Powers of ten function as units, move multiplicatively across them </a:t>
            </a:r>
            <a:r>
              <a:rPr lang="en-US" sz="2400" dirty="0" smtClean="0"/>
              <a:t>(</a:t>
            </a:r>
            <a:r>
              <a:rPr lang="en-US" sz="2400" dirty="0" err="1" smtClean="0"/>
              <a:t>Tretter</a:t>
            </a:r>
            <a:r>
              <a:rPr lang="en-US" sz="2400" dirty="0" smtClean="0"/>
              <a:t>, Jones, &amp; Minogue, 2006; Jones, </a:t>
            </a:r>
            <a:r>
              <a:rPr lang="en-US" sz="2400" dirty="0" err="1" smtClean="0"/>
              <a:t>Tretter</a:t>
            </a:r>
            <a:r>
              <a:rPr lang="en-US" sz="2400" dirty="0" smtClean="0"/>
              <a:t>, Taylor, &amp; </a:t>
            </a:r>
            <a:r>
              <a:rPr lang="en-US" sz="2400" dirty="0" err="1" smtClean="0"/>
              <a:t>Oppewal</a:t>
            </a:r>
            <a:r>
              <a:rPr lang="en-US" sz="2400" dirty="0" smtClean="0"/>
              <a:t>,  2008)</a:t>
            </a:r>
          </a:p>
          <a:p>
            <a:r>
              <a:rPr lang="en-US" sz="3600" dirty="0" smtClean="0"/>
              <a:t>Issue of quantity not just Arabic numerals </a:t>
            </a:r>
            <a:r>
              <a:rPr lang="en-US" sz="2400" dirty="0" smtClean="0"/>
              <a:t>(</a:t>
            </a:r>
            <a:r>
              <a:rPr lang="en-US" sz="2400" dirty="0" err="1" smtClean="0"/>
              <a:t>deHevia</a:t>
            </a:r>
            <a:r>
              <a:rPr lang="en-US" sz="2400" dirty="0" smtClean="0"/>
              <a:t> &amp; </a:t>
            </a:r>
            <a:r>
              <a:rPr lang="en-US" sz="2400" dirty="0" err="1" smtClean="0"/>
              <a:t>Spelke</a:t>
            </a:r>
            <a:r>
              <a:rPr lang="en-US" sz="2400" dirty="0" smtClean="0"/>
              <a:t>, 2009)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5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en-US" sz="4000" dirty="0">
                <a:solidFill>
                  <a:schemeClr val="tx1">
                    <a:lumMod val="95000"/>
                  </a:schemeClr>
                </a:solidFill>
              </a:rPr>
              <a:t>Do students reason about conventional &amp; deep time in similar ways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</a:rPr>
              <a:t>?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4000" dirty="0"/>
              <a:t>Do students understand the relative sizes of numbers in the thousands or greater?</a:t>
            </a:r>
            <a:endParaRPr lang="en-US" sz="40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65151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985</TotalTime>
  <Words>886</Words>
  <Application>Microsoft Office PowerPoint</Application>
  <PresentationFormat>On-screen Show (4:3)</PresentationFormat>
  <Paragraphs>170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Apex</vt:lpstr>
      <vt:lpstr>Thinking about deep time: the Intersection of temporal, spatial &amp; numeric reasoning</vt:lpstr>
      <vt:lpstr>Temporal Succession</vt:lpstr>
      <vt:lpstr>PowerPoint Presentation</vt:lpstr>
      <vt:lpstr>PowerPoint Presentation</vt:lpstr>
      <vt:lpstr>PowerPoint Presentation</vt:lpstr>
      <vt:lpstr>Conventional Time Conceptions</vt:lpstr>
      <vt:lpstr>Conventional Time Conceptions</vt:lpstr>
      <vt:lpstr>Conceptions of Numbers</vt:lpstr>
      <vt:lpstr>PowerPoint Presentation</vt:lpstr>
      <vt:lpstr>Qualitative, Exploratory Study</vt:lpstr>
      <vt:lpstr>PowerPoint Presentation</vt:lpstr>
      <vt:lpstr>PowerPoint Presentation</vt:lpstr>
      <vt:lpstr>PowerPoint Presentation</vt:lpstr>
      <vt:lpstr>Application to a Sedimentary Sequence</vt:lpstr>
      <vt:lpstr>Responses Comparing Time for 2 Sedimentary Layers to Form</vt:lpstr>
      <vt:lpstr>3 Numeric Timelines</vt:lpstr>
      <vt:lpstr>Analysis of Timelines </vt:lpstr>
      <vt:lpstr>PowerPoint Presentation</vt:lpstr>
      <vt:lpstr>LSN</vt:lpstr>
      <vt:lpstr>ILN</vt:lpstr>
      <vt:lpstr>PowerPoint Presentation</vt:lpstr>
      <vt:lpstr>SLN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</dc:creator>
  <cp:lastModifiedBy>user</cp:lastModifiedBy>
  <cp:revision>92</cp:revision>
  <dcterms:created xsi:type="dcterms:W3CDTF">2010-02-11T21:27:36Z</dcterms:created>
  <dcterms:modified xsi:type="dcterms:W3CDTF">2011-11-04T01:16:03Z</dcterms:modified>
</cp:coreProperties>
</file>