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sldIdLst>
    <p:sldId id="268" r:id="rId2"/>
    <p:sldId id="318" r:id="rId3"/>
    <p:sldId id="342" r:id="rId4"/>
    <p:sldId id="319" r:id="rId5"/>
    <p:sldId id="339" r:id="rId6"/>
    <p:sldId id="320" r:id="rId7"/>
    <p:sldId id="321" r:id="rId8"/>
    <p:sldId id="275" r:id="rId9"/>
    <p:sldId id="340" r:id="rId10"/>
    <p:sldId id="333" r:id="rId11"/>
    <p:sldId id="332" r:id="rId12"/>
    <p:sldId id="269"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060346"/>
    <a:srgbClr val="150660"/>
    <a:srgbClr val="040247"/>
    <a:srgbClr val="FF972B"/>
    <a:srgbClr val="1C0080"/>
    <a:srgbClr val="FF2228"/>
    <a:srgbClr val="EB0A20"/>
    <a:srgbClr val="CC0328"/>
    <a:srgbClr val="CE69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napVertSplitter="1" vertBarState="minimized">
    <p:restoredLeft sz="34599" autoAdjust="0"/>
    <p:restoredTop sz="86284" autoAdjust="0"/>
  </p:normalViewPr>
  <p:slideViewPr>
    <p:cSldViewPr>
      <p:cViewPr>
        <p:scale>
          <a:sx n="100" d="100"/>
          <a:sy n="100" d="100"/>
        </p:scale>
        <p:origin x="-1064" y="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5" d="100"/>
          <a:sy n="95" d="100"/>
        </p:scale>
        <p:origin x="-173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6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6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6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407842-7CCA-534F-B5D7-F6E918379D0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42B5B-E281-F740-BAD0-8D0A4A893060}" type="slidenum">
              <a:rPr lang="en-US"/>
              <a:pPr/>
              <a:t>1</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58E577-5849-E448-9834-140484BC324E}" type="slidenum">
              <a:rPr lang="en-US"/>
              <a:pPr/>
              <a:t>7</a:t>
            </a:fld>
            <a:endParaRPr lang="en-US"/>
          </a:p>
        </p:txBody>
      </p:sp>
      <p:sp>
        <p:nvSpPr>
          <p:cNvPr id="1481730" name="Rectangle 1026"/>
          <p:cNvSpPr>
            <a:spLocks noGrp="1" noRot="1" noChangeAspect="1" noChangeArrowheads="1" noTextEdit="1"/>
          </p:cNvSpPr>
          <p:nvPr>
            <p:ph type="sldImg"/>
          </p:nvPr>
        </p:nvSpPr>
        <p:spPr>
          <a:ln/>
        </p:spPr>
      </p:sp>
      <p:sp>
        <p:nvSpPr>
          <p:cNvPr id="14817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FEEB1-A89C-C147-B234-2034CE0272CD}" type="slidenum">
              <a:rPr lang="en-US"/>
              <a:pPr/>
              <a:t>8</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407842-7CCA-534F-B5D7-F6E918379D04}"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318A1-BFA1-F34D-87ED-974C378FF67E}" type="slidenum">
              <a:rPr lang="en-US"/>
              <a:pPr/>
              <a:t>12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0192679-8F14-9542-930D-D6BA62A9887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55FE599-4187-CB40-84F8-4363FEE6885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AF80923-B82A-294C-97C3-29483AFE6B4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8547047-CC93-0B47-992F-A524FA672AB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23A8557-F345-D745-AD8C-AE317209052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3AD1E87-125C-3B48-86A8-A3795CA2040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0708F0E9-C2BC-CC4D-9D83-6DE1D03AF47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279AB8F4-548E-0C4D-9254-22C6B9488EF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1CCFA46-CB54-8847-A12A-2D2979181D4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257CAF4-B159-7745-B45D-AB146CD8C9D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9F0056D-976B-1042-BD01-3187173E082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6034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2141506-2072-2A4A-B824-F47BCDB9C0C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 name="Group 15"/>
          <p:cNvGrpSpPr/>
          <p:nvPr/>
        </p:nvGrpSpPr>
        <p:grpSpPr>
          <a:xfrm>
            <a:off x="304800" y="381000"/>
            <a:ext cx="8686800" cy="6088063"/>
            <a:chOff x="304800" y="381000"/>
            <a:chExt cx="8686800" cy="6088063"/>
          </a:xfrm>
        </p:grpSpPr>
        <p:grpSp>
          <p:nvGrpSpPr>
            <p:cNvPr id="19" name="Group 18"/>
            <p:cNvGrpSpPr/>
            <p:nvPr/>
          </p:nvGrpSpPr>
          <p:grpSpPr>
            <a:xfrm>
              <a:off x="304800" y="381000"/>
              <a:ext cx="8686800" cy="5033665"/>
              <a:chOff x="304800" y="381000"/>
              <a:chExt cx="8686800" cy="5033665"/>
            </a:xfrm>
          </p:grpSpPr>
          <p:sp>
            <p:nvSpPr>
              <p:cNvPr id="12" name="Text Box 3"/>
              <p:cNvSpPr txBox="1">
                <a:spLocks noChangeArrowheads="1"/>
              </p:cNvSpPr>
              <p:nvPr/>
            </p:nvSpPr>
            <p:spPr bwMode="auto">
              <a:xfrm>
                <a:off x="2955925" y="87947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3" name="Text Box 13"/>
              <p:cNvSpPr txBox="1">
                <a:spLocks noChangeArrowheads="1"/>
              </p:cNvSpPr>
              <p:nvPr/>
            </p:nvSpPr>
            <p:spPr bwMode="auto">
              <a:xfrm>
                <a:off x="6324600" y="2510135"/>
                <a:ext cx="2364199" cy="461665"/>
              </a:xfrm>
              <a:prstGeom prst="rect">
                <a:avLst/>
              </a:prstGeom>
              <a:noFill/>
              <a:ln w="9525">
                <a:noFill/>
                <a:miter lim="800000"/>
                <a:headEnd/>
                <a:tailEnd/>
              </a:ln>
              <a:effectLst/>
            </p:spPr>
            <p:txBody>
              <a:bodyPr wrap="none">
                <a:prstTxWarp prst="textNoShape">
                  <a:avLst/>
                </a:prstTxWarp>
                <a:spAutoFit/>
              </a:bodyPr>
              <a:lstStyle/>
              <a:p>
                <a:r>
                  <a:rPr lang="en-US" dirty="0" smtClean="0">
                    <a:solidFill>
                      <a:srgbClr val="FFFFFF"/>
                    </a:solidFill>
                    <a:latin typeface="Times"/>
                    <a:cs typeface="Times"/>
                  </a:rPr>
                  <a:t> Warren W. Wood</a:t>
                </a:r>
                <a:endParaRPr lang="en-US" dirty="0">
                  <a:solidFill>
                    <a:srgbClr val="FFFFFF"/>
                  </a:solidFill>
                  <a:latin typeface="Times"/>
                  <a:cs typeface="Times"/>
                </a:endParaRPr>
              </a:p>
            </p:txBody>
          </p:sp>
          <p:sp>
            <p:nvSpPr>
              <p:cNvPr id="14" name="Text Box 15"/>
              <p:cNvSpPr txBox="1">
                <a:spLocks noChangeArrowheads="1"/>
              </p:cNvSpPr>
              <p:nvPr/>
            </p:nvSpPr>
            <p:spPr bwMode="auto">
              <a:xfrm>
                <a:off x="3067507" y="1600200"/>
                <a:ext cx="2980503"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bg1"/>
                    </a:solidFill>
                  </a:rPr>
                  <a:t>GSA Minneapolis, Mn</a:t>
                </a:r>
              </a:p>
              <a:p>
                <a:pPr algn="ctr"/>
                <a:r>
                  <a:rPr lang="en-US" dirty="0" smtClean="0">
                    <a:solidFill>
                      <a:schemeClr val="bg1"/>
                    </a:solidFill>
                  </a:rPr>
                  <a:t>Oct 11, 2011</a:t>
                </a:r>
                <a:endParaRPr lang="en-US" dirty="0">
                  <a:solidFill>
                    <a:schemeClr val="bg1"/>
                  </a:solidFill>
                </a:endParaRPr>
              </a:p>
            </p:txBody>
          </p:sp>
          <p:sp>
            <p:nvSpPr>
              <p:cNvPr id="15" name="AutoShape 20"/>
              <p:cNvSpPr>
                <a:spLocks noChangeArrowheads="1"/>
              </p:cNvSpPr>
              <p:nvPr/>
            </p:nvSpPr>
            <p:spPr bwMode="auto">
              <a:xfrm>
                <a:off x="381000" y="381000"/>
                <a:ext cx="8534400" cy="990600"/>
              </a:xfrm>
              <a:prstGeom prst="octagon">
                <a:avLst>
                  <a:gd name="adj" fmla="val 29287"/>
                </a:avLst>
              </a:prstGeom>
              <a:gradFill rotWithShape="0">
                <a:gsLst>
                  <a:gs pos="0">
                    <a:srgbClr val="157F1B"/>
                  </a:gs>
                  <a:gs pos="100000">
                    <a:srgbClr val="4232D0"/>
                  </a:gs>
                </a:gsLst>
                <a:lin ang="5400000" scaled="1"/>
              </a:gradFill>
              <a:ln w="38100">
                <a:solidFill>
                  <a:srgbClr val="01C3F0"/>
                </a:solidFill>
                <a:miter lim="800000"/>
                <a:headEnd/>
                <a:tailEnd/>
              </a:ln>
              <a:effectLst/>
            </p:spPr>
            <p:txBody>
              <a:bodyPr wrap="none" anchor="ctr">
                <a:prstTxWarp prst="textNoShape">
                  <a:avLst/>
                </a:prstTxWarp>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Regional dolomitization: The leaky-aquifer </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ascending-brine model</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Text Box 15"/>
              <p:cNvSpPr txBox="1">
                <a:spLocks noChangeArrowheads="1"/>
              </p:cNvSpPr>
              <p:nvPr/>
            </p:nvSpPr>
            <p:spPr bwMode="auto">
              <a:xfrm>
                <a:off x="6553201" y="3048000"/>
                <a:ext cx="1828799" cy="641350"/>
              </a:xfrm>
              <a:prstGeom prst="rect">
                <a:avLst/>
              </a:prstGeom>
              <a:solidFill>
                <a:srgbClr val="00664D"/>
              </a:solidFill>
              <a:ln w="9525">
                <a:noFill/>
                <a:miter lim="800000"/>
                <a:headEnd/>
                <a:tailEnd/>
              </a:ln>
            </p:spPr>
            <p:txBody>
              <a:bodyPr wrap="square">
                <a:prstTxWarp prst="textNoShape">
                  <a:avLst/>
                </a:prstTxWarp>
                <a:spAutoFit/>
              </a:bodyPr>
              <a:lstStyle/>
              <a:p>
                <a:pPr algn="ctr"/>
                <a:r>
                  <a:rPr lang="en-US" sz="1800" b="1" u="sng" dirty="0">
                    <a:solidFill>
                      <a:srgbClr val="FFFFFF"/>
                    </a:solidFill>
                    <a:latin typeface="Arial Narrow" charset="0"/>
                  </a:rPr>
                  <a:t>MICHIGAN </a:t>
                </a:r>
                <a:r>
                  <a:rPr lang="en-US" sz="1800" b="1" u="sng" dirty="0" smtClean="0">
                    <a:solidFill>
                      <a:srgbClr val="FFFFFF"/>
                    </a:solidFill>
                    <a:latin typeface="Arial Narrow" charset="0"/>
                  </a:rPr>
                  <a:t>STATE</a:t>
                </a:r>
              </a:p>
              <a:p>
                <a:pPr algn="ctr"/>
                <a:r>
                  <a:rPr lang="en-US" sz="1800" dirty="0" smtClean="0">
                    <a:solidFill>
                      <a:srgbClr val="FFFFFF"/>
                    </a:solidFill>
                    <a:latin typeface="Arial Narrow" charset="0"/>
                  </a:rPr>
                  <a:t>UNIVERSITY</a:t>
                </a:r>
                <a:endParaRPr lang="en-US" sz="1800" dirty="0">
                  <a:solidFill>
                    <a:srgbClr val="FFFFFF"/>
                  </a:solidFill>
                </a:endParaRPr>
              </a:p>
            </p:txBody>
          </p:sp>
          <p:sp>
            <p:nvSpPr>
              <p:cNvPr id="10" name="TextBox 9"/>
              <p:cNvSpPr txBox="1"/>
              <p:nvPr/>
            </p:nvSpPr>
            <p:spPr>
              <a:xfrm>
                <a:off x="381000" y="2514600"/>
                <a:ext cx="2634054" cy="461665"/>
              </a:xfrm>
              <a:prstGeom prst="rect">
                <a:avLst/>
              </a:prstGeom>
              <a:noFill/>
            </p:spPr>
            <p:txBody>
              <a:bodyPr wrap="none" rtlCol="0">
                <a:spAutoFit/>
              </a:bodyPr>
              <a:lstStyle/>
              <a:p>
                <a:r>
                  <a:rPr lang="en-US" dirty="0" smtClean="0">
                    <a:solidFill>
                      <a:srgbClr val="FFFFFF"/>
                    </a:solidFill>
                    <a:latin typeface="Times"/>
                    <a:cs typeface="Times"/>
                  </a:rPr>
                  <a:t>Thomas F. Kraemer </a:t>
                </a:r>
                <a:endParaRPr lang="en-US" dirty="0"/>
              </a:p>
            </p:txBody>
          </p:sp>
          <p:sp>
            <p:nvSpPr>
              <p:cNvPr id="9" name="TextBox 8"/>
              <p:cNvSpPr txBox="1"/>
              <p:nvPr/>
            </p:nvSpPr>
            <p:spPr>
              <a:xfrm>
                <a:off x="304800" y="4953000"/>
                <a:ext cx="8686800" cy="461665"/>
              </a:xfrm>
              <a:prstGeom prst="rect">
                <a:avLst/>
              </a:prstGeom>
              <a:noFill/>
            </p:spPr>
            <p:txBody>
              <a:bodyPr wrap="square" rtlCol="0">
                <a:spAutoFit/>
              </a:bodyPr>
              <a:lstStyle/>
              <a:p>
                <a:r>
                  <a:rPr lang="en-US" dirty="0" smtClean="0">
                    <a:solidFill>
                      <a:schemeClr val="bg1"/>
                    </a:solidFill>
                  </a:rPr>
                  <a:t>Thanks to Dave Clark USGS/NDC for  logistical support in the  UAE </a:t>
                </a:r>
                <a:endParaRPr lang="en-US" dirty="0">
                  <a:solidFill>
                    <a:schemeClr val="bg1"/>
                  </a:solidFill>
                </a:endParaRPr>
              </a:p>
            </p:txBody>
          </p:sp>
        </p:grpSp>
        <p:pic>
          <p:nvPicPr>
            <p:cNvPr id="20" name="Picture 14"/>
            <p:cNvPicPr>
              <a:picLocks noChangeAspect="1" noChangeArrowheads="1"/>
            </p:cNvPicPr>
            <p:nvPr/>
          </p:nvPicPr>
          <p:blipFill>
            <a:blip r:embed="rId3"/>
            <a:srcRect/>
            <a:stretch>
              <a:fillRect/>
            </a:stretch>
          </p:blipFill>
          <p:spPr bwMode="auto">
            <a:xfrm>
              <a:off x="2819399" y="5791200"/>
              <a:ext cx="1752601" cy="677863"/>
            </a:xfrm>
            <a:prstGeom prst="rect">
              <a:avLst/>
            </a:prstGeom>
            <a:noFill/>
            <a:ln w="9525">
              <a:noFill/>
              <a:miter lim="800000"/>
              <a:headEnd/>
              <a:tailEnd/>
            </a:ln>
          </p:spPr>
        </p:pic>
        <p:pic>
          <p:nvPicPr>
            <p:cNvPr id="21" name="Picture 14"/>
            <p:cNvPicPr>
              <a:picLocks noChangeAspect="1" noChangeArrowheads="1"/>
            </p:cNvPicPr>
            <p:nvPr/>
          </p:nvPicPr>
          <p:blipFill>
            <a:blip r:embed="rId3"/>
            <a:srcRect/>
            <a:stretch>
              <a:fillRect/>
            </a:stretch>
          </p:blipFill>
          <p:spPr bwMode="auto">
            <a:xfrm>
              <a:off x="838200" y="3048000"/>
              <a:ext cx="1752601" cy="677863"/>
            </a:xfrm>
            <a:prstGeom prst="rect">
              <a:avLst/>
            </a:prstGeom>
            <a:noFill/>
            <a:ln w="9525">
              <a:noFill/>
              <a:miter lim="800000"/>
              <a:headEnd/>
              <a:tailEnd/>
            </a:ln>
          </p:spPr>
        </p:pic>
      </p:grpSp>
      <p:pic>
        <p:nvPicPr>
          <p:cNvPr id="18" name="Picture 18" descr="NDC-logo"/>
          <p:cNvPicPr>
            <a:picLocks noChangeAspect="1" noChangeArrowheads="1"/>
          </p:cNvPicPr>
          <p:nvPr/>
        </p:nvPicPr>
        <p:blipFill>
          <a:blip r:embed="rId4"/>
          <a:srcRect/>
          <a:stretch>
            <a:fillRect/>
          </a:stretch>
        </p:blipFill>
        <p:spPr bwMode="auto">
          <a:xfrm>
            <a:off x="4953000" y="5715000"/>
            <a:ext cx="1143000" cy="81605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AutoShape 20"/>
          <p:cNvSpPr>
            <a:spLocks noChangeArrowheads="1"/>
          </p:cNvSpPr>
          <p:nvPr/>
        </p:nvSpPr>
        <p:spPr bwMode="auto">
          <a:xfrm>
            <a:off x="2514600" y="76200"/>
            <a:ext cx="4572000" cy="533400"/>
          </a:xfrm>
          <a:prstGeom prst="octagon">
            <a:avLst>
              <a:gd name="adj" fmla="val 29287"/>
            </a:avLst>
          </a:prstGeom>
          <a:gradFill rotWithShape="0">
            <a:gsLst>
              <a:gs pos="0">
                <a:srgbClr val="157F1B"/>
              </a:gs>
              <a:gs pos="100000">
                <a:srgbClr val="4232D0"/>
              </a:gs>
            </a:gsLst>
            <a:lin ang="5400000" scaled="1"/>
          </a:gradFill>
          <a:ln w="38100">
            <a:solidFill>
              <a:srgbClr val="01C3F0"/>
            </a:solidFill>
            <a:miter lim="800000"/>
            <a:headEnd/>
            <a:tailEnd/>
          </a:ln>
          <a:effectLst/>
        </p:spPr>
        <p:txBody>
          <a:bodyPr wrap="none" anchor="b">
            <a:prstTxWarp prst="textNoShape">
              <a:avLst/>
            </a:prstTxWarp>
          </a:bodyPr>
          <a:lstStyle/>
          <a:p>
            <a:pPr algn="ctr"/>
            <a:r>
              <a:rPr lang="en-US" sz="2800" dirty="0" smtClean="0">
                <a:solidFill>
                  <a:schemeClr val="bg1"/>
                </a:solidFill>
              </a:rPr>
              <a:t> </a:t>
            </a:r>
            <a:r>
              <a:rPr lang="en-US" dirty="0" smtClean="0">
                <a:solidFill>
                  <a:schemeClr val="bg1"/>
                </a:solidFill>
              </a:rPr>
              <a:t>Geothermal gradient ~ 3°C/100 </a:t>
            </a:r>
            <a:r>
              <a:rPr lang="en-US" dirty="0" err="1" smtClean="0">
                <a:solidFill>
                  <a:schemeClr val="bg1"/>
                </a:solidFill>
              </a:rPr>
              <a:t>m</a:t>
            </a:r>
            <a:r>
              <a:rPr lang="en-US" dirty="0" smtClean="0">
                <a:solidFill>
                  <a:schemeClr val="bg1"/>
                </a:solidFill>
              </a:rPr>
              <a:t> </a:t>
            </a:r>
            <a:endParaRPr lang="en-US" dirty="0">
              <a:solidFill>
                <a:schemeClr val="bg1"/>
              </a:solidFill>
              <a:latin typeface="Times" charset="0"/>
            </a:endParaRPr>
          </a:p>
        </p:txBody>
      </p:sp>
      <p:sp>
        <p:nvSpPr>
          <p:cNvPr id="5" name="TextBox 4"/>
          <p:cNvSpPr txBox="1"/>
          <p:nvPr/>
        </p:nvSpPr>
        <p:spPr>
          <a:xfrm>
            <a:off x="0" y="5029200"/>
            <a:ext cx="9144000" cy="1569660"/>
          </a:xfrm>
          <a:prstGeom prst="rect">
            <a:avLst/>
          </a:prstGeom>
          <a:noFill/>
        </p:spPr>
        <p:txBody>
          <a:bodyPr wrap="square" rtlCol="0">
            <a:spAutoFit/>
          </a:bodyPr>
          <a:lstStyle/>
          <a:p>
            <a:r>
              <a:rPr lang="en-US" dirty="0" smtClean="0">
                <a:solidFill>
                  <a:schemeClr val="bg1"/>
                </a:solidFill>
              </a:rPr>
              <a:t>Pore water becomes thermodynamically under saturated with respect to calcite owing to calcite’s retrograde solubility.  That is. the solutes are transported to areas of continuing lower temperatures along the vertical flow line and thus, remain undersaturated with respect to calcite.</a:t>
            </a:r>
          </a:p>
        </p:txBody>
      </p:sp>
      <p:grpSp>
        <p:nvGrpSpPr>
          <p:cNvPr id="10" name="Group 9"/>
          <p:cNvGrpSpPr/>
          <p:nvPr/>
        </p:nvGrpSpPr>
        <p:grpSpPr>
          <a:xfrm>
            <a:off x="152400" y="774364"/>
            <a:ext cx="4648200" cy="4102436"/>
            <a:chOff x="152400" y="717274"/>
            <a:chExt cx="4648200" cy="4102436"/>
          </a:xfrm>
        </p:grpSpPr>
        <p:pic>
          <p:nvPicPr>
            <p:cNvPr id="3" name="Picture 2" descr="001.jpg"/>
            <p:cNvPicPr>
              <a:picLocks noChangeAspect="1"/>
            </p:cNvPicPr>
            <p:nvPr/>
          </p:nvPicPr>
          <p:blipFill>
            <a:blip r:embed="rId2"/>
            <a:stretch>
              <a:fillRect/>
            </a:stretch>
          </p:blipFill>
          <p:spPr>
            <a:xfrm>
              <a:off x="152400" y="717274"/>
              <a:ext cx="4648200" cy="3778526"/>
            </a:xfrm>
            <a:prstGeom prst="rect">
              <a:avLst/>
            </a:prstGeom>
          </p:spPr>
        </p:pic>
        <p:sp>
          <p:nvSpPr>
            <p:cNvPr id="4" name="TextBox 3"/>
            <p:cNvSpPr txBox="1"/>
            <p:nvPr/>
          </p:nvSpPr>
          <p:spPr>
            <a:xfrm>
              <a:off x="1447800" y="4419600"/>
              <a:ext cx="2438400" cy="400110"/>
            </a:xfrm>
            <a:prstGeom prst="rect">
              <a:avLst/>
            </a:prstGeom>
            <a:noFill/>
          </p:spPr>
          <p:txBody>
            <a:bodyPr wrap="square" rtlCol="0">
              <a:spAutoFit/>
            </a:bodyPr>
            <a:lstStyle/>
            <a:p>
              <a:r>
                <a:rPr lang="en-US" sz="2000" dirty="0" smtClean="0">
                  <a:solidFill>
                    <a:schemeClr val="bg1"/>
                  </a:solidFill>
                </a:rPr>
                <a:t>From </a:t>
              </a:r>
              <a:r>
                <a:rPr lang="en-US" sz="2000" dirty="0" err="1" smtClean="0">
                  <a:solidFill>
                    <a:schemeClr val="bg1"/>
                  </a:solidFill>
                </a:rPr>
                <a:t>Gumati</a:t>
              </a:r>
              <a:r>
                <a:rPr lang="en-US" sz="2000" dirty="0" smtClean="0">
                  <a:solidFill>
                    <a:schemeClr val="bg1"/>
                  </a:solidFill>
                </a:rPr>
                <a:t>, 1991</a:t>
              </a:r>
              <a:endParaRPr lang="en-US" sz="2000" dirty="0">
                <a:solidFill>
                  <a:schemeClr val="bg1"/>
                </a:solidFill>
              </a:endParaRPr>
            </a:p>
          </p:txBody>
        </p:sp>
        <p:sp>
          <p:nvSpPr>
            <p:cNvPr id="6" name="TextBox 5"/>
            <p:cNvSpPr txBox="1"/>
            <p:nvPr/>
          </p:nvSpPr>
          <p:spPr>
            <a:xfrm>
              <a:off x="685800" y="3116759"/>
              <a:ext cx="3977384" cy="769441"/>
            </a:xfrm>
            <a:prstGeom prst="rect">
              <a:avLst/>
            </a:prstGeom>
            <a:noFill/>
          </p:spPr>
          <p:txBody>
            <a:bodyPr wrap="square" rtlCol="0">
              <a:spAutoFit/>
            </a:bodyPr>
            <a:lstStyle/>
            <a:p>
              <a:r>
                <a:rPr lang="en-US" sz="2200" dirty="0" smtClean="0">
                  <a:solidFill>
                    <a:srgbClr val="000000"/>
                  </a:solidFill>
                </a:rPr>
                <a:t>Geothermal gradient is ~</a:t>
              </a:r>
              <a:r>
                <a:rPr lang="en-US" sz="2200" dirty="0" smtClean="0">
                  <a:solidFill>
                    <a:srgbClr val="000000"/>
                  </a:solidFill>
                </a:rPr>
                <a:t> 2.7 </a:t>
              </a:r>
              <a:r>
                <a:rPr lang="en-US" sz="2200" dirty="0" smtClean="0">
                  <a:solidFill>
                    <a:srgbClr val="000000"/>
                  </a:solidFill>
                </a:rPr>
                <a:t>°C</a:t>
              </a:r>
            </a:p>
            <a:p>
              <a:r>
                <a:rPr lang="en-US" sz="2200" dirty="0" smtClean="0">
                  <a:solidFill>
                    <a:srgbClr val="000000"/>
                  </a:solidFill>
                </a:rPr>
                <a:t> per 100 </a:t>
              </a:r>
              <a:r>
                <a:rPr lang="en-US" sz="2200" dirty="0" err="1" smtClean="0">
                  <a:solidFill>
                    <a:srgbClr val="000000"/>
                  </a:solidFill>
                </a:rPr>
                <a:t>m</a:t>
              </a:r>
              <a:r>
                <a:rPr lang="en-US" sz="2200" dirty="0" smtClean="0">
                  <a:solidFill>
                    <a:srgbClr val="000000"/>
                  </a:solidFill>
                </a:rPr>
                <a:t> </a:t>
              </a:r>
              <a:endParaRPr lang="en-US" sz="2200" dirty="0">
                <a:solidFill>
                  <a:srgbClr val="000000"/>
                </a:solidFill>
              </a:endParaRPr>
            </a:p>
          </p:txBody>
        </p:sp>
      </p:grpSp>
      <p:pic>
        <p:nvPicPr>
          <p:cNvPr id="8" name="Picture 7" descr="calcite equilib vs temp.jpg"/>
          <p:cNvPicPr>
            <a:picLocks noChangeAspect="1"/>
          </p:cNvPicPr>
          <p:nvPr/>
        </p:nvPicPr>
        <p:blipFill>
          <a:blip r:embed="rId3"/>
          <a:stretch>
            <a:fillRect/>
          </a:stretch>
        </p:blipFill>
        <p:spPr>
          <a:xfrm>
            <a:off x="4876800" y="762000"/>
            <a:ext cx="4226082" cy="3810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8" name="Group 17"/>
          <p:cNvGrpSpPr/>
          <p:nvPr/>
        </p:nvGrpSpPr>
        <p:grpSpPr>
          <a:xfrm>
            <a:off x="76200" y="0"/>
            <a:ext cx="8915400" cy="6629400"/>
            <a:chOff x="228600" y="0"/>
            <a:chExt cx="8915400" cy="6629400"/>
          </a:xfrm>
        </p:grpSpPr>
        <p:sp>
          <p:nvSpPr>
            <p:cNvPr id="3" name="AutoShape 3"/>
            <p:cNvSpPr>
              <a:spLocks noChangeArrowheads="1"/>
            </p:cNvSpPr>
            <p:nvPr/>
          </p:nvSpPr>
          <p:spPr bwMode="auto">
            <a:xfrm>
              <a:off x="228600" y="0"/>
              <a:ext cx="8915400" cy="609600"/>
            </a:xfrm>
            <a:prstGeom prst="octagon">
              <a:avLst>
                <a:gd name="adj" fmla="val 29287"/>
              </a:avLst>
            </a:prstGeom>
            <a:gradFill rotWithShape="0">
              <a:gsLst>
                <a:gs pos="0">
                  <a:srgbClr val="157F1B"/>
                </a:gs>
                <a:gs pos="100000">
                  <a:srgbClr val="4232D0"/>
                </a:gs>
              </a:gsLst>
              <a:lin ang="5400000" scaled="1"/>
            </a:gradFill>
            <a:ln w="38100">
              <a:solidFill>
                <a:srgbClr val="01C3F0"/>
              </a:solidFill>
              <a:miter lim="800000"/>
              <a:headEnd/>
              <a:tailEnd/>
            </a:ln>
          </p:spPr>
          <p:txBody>
            <a:bodyPr wrap="none" anchor="ctr">
              <a:prstTxWarp prst="textNoShape">
                <a:avLst/>
              </a:prstTxWarp>
            </a:bodyPr>
            <a:lstStyle/>
            <a:p>
              <a:pPr algn="ctr"/>
              <a:r>
                <a:rPr lang="en-US" dirty="0" err="1" smtClean="0">
                  <a:solidFill>
                    <a:schemeClr val="bg1"/>
                  </a:solidFill>
                  <a:latin typeface="Symbol" charset="2"/>
                  <a:cs typeface="Symbol" charset="2"/>
                </a:rPr>
                <a:t>d</a:t>
              </a:r>
              <a:r>
                <a:rPr lang="en-US" dirty="0" smtClean="0">
                  <a:solidFill>
                    <a:schemeClr val="bg1"/>
                  </a:solidFill>
                </a:rPr>
                <a:t> </a:t>
              </a:r>
              <a:r>
                <a:rPr lang="en-US" baseline="30000" dirty="0" smtClean="0">
                  <a:solidFill>
                    <a:srgbClr val="FFFFFF"/>
                  </a:solidFill>
                </a:rPr>
                <a:t>34</a:t>
              </a:r>
              <a:r>
                <a:rPr lang="en-US" dirty="0" smtClean="0">
                  <a:solidFill>
                    <a:srgbClr val="FFFFFF"/>
                  </a:solidFill>
                </a:rPr>
                <a:t>S in contemporary gypsum suggests source of ascending brines </a:t>
              </a:r>
              <a:endParaRPr lang="en-US" dirty="0">
                <a:solidFill>
                  <a:srgbClr val="FFFFFF"/>
                </a:solidFill>
              </a:endParaRPr>
            </a:p>
          </p:txBody>
        </p:sp>
        <p:sp>
          <p:nvSpPr>
            <p:cNvPr id="5" name="TextBox 4"/>
            <p:cNvSpPr txBox="1"/>
            <p:nvPr/>
          </p:nvSpPr>
          <p:spPr>
            <a:xfrm>
              <a:off x="457200" y="6260068"/>
              <a:ext cx="3319501" cy="369332"/>
            </a:xfrm>
            <a:prstGeom prst="rect">
              <a:avLst/>
            </a:prstGeom>
            <a:noFill/>
          </p:spPr>
          <p:txBody>
            <a:bodyPr wrap="none" rtlCol="0">
              <a:spAutoFit/>
            </a:bodyPr>
            <a:lstStyle/>
            <a:p>
              <a:r>
                <a:rPr lang="en-US" sz="1800" dirty="0" smtClean="0">
                  <a:solidFill>
                    <a:srgbClr val="FFFFFF"/>
                  </a:solidFill>
                </a:rPr>
                <a:t>Modified from </a:t>
              </a:r>
              <a:r>
                <a:rPr lang="en-US" sz="1800" dirty="0" err="1" smtClean="0">
                  <a:solidFill>
                    <a:srgbClr val="FFFFFF"/>
                  </a:solidFill>
                </a:rPr>
                <a:t>Paytan</a:t>
              </a:r>
              <a:r>
                <a:rPr lang="en-US" sz="1800" dirty="0" smtClean="0">
                  <a:solidFill>
                    <a:srgbClr val="FFFFFF"/>
                  </a:solidFill>
                </a:rPr>
                <a:t> </a:t>
              </a:r>
              <a:r>
                <a:rPr lang="en-US" sz="1800" dirty="0" err="1" smtClean="0">
                  <a:solidFill>
                    <a:srgbClr val="FFFFFF"/>
                  </a:solidFill>
                </a:rPr>
                <a:t>et.al</a:t>
              </a:r>
              <a:r>
                <a:rPr lang="en-US" sz="1800" dirty="0" smtClean="0">
                  <a:solidFill>
                    <a:srgbClr val="FFFFFF"/>
                  </a:solidFill>
                </a:rPr>
                <a:t>., 2008 </a:t>
              </a:r>
              <a:endParaRPr lang="en-US" sz="1800" dirty="0">
                <a:solidFill>
                  <a:srgbClr val="FFFFFF"/>
                </a:solidFill>
              </a:endParaRPr>
            </a:p>
          </p:txBody>
        </p:sp>
        <p:grpSp>
          <p:nvGrpSpPr>
            <p:cNvPr id="16" name="Group 15"/>
            <p:cNvGrpSpPr/>
            <p:nvPr/>
          </p:nvGrpSpPr>
          <p:grpSpPr>
            <a:xfrm>
              <a:off x="533400" y="736600"/>
              <a:ext cx="5638800" cy="5588000"/>
              <a:chOff x="228600" y="736600"/>
              <a:chExt cx="5638800" cy="5588000"/>
            </a:xfrm>
          </p:grpSpPr>
          <p:pic>
            <p:nvPicPr>
              <p:cNvPr id="4" name="Picture 3" descr="graphic-1.medium.gif"/>
              <p:cNvPicPr>
                <a:picLocks noChangeAspect="1"/>
              </p:cNvPicPr>
              <p:nvPr/>
            </p:nvPicPr>
            <p:blipFill>
              <a:blip r:embed="rId2"/>
              <a:stretch>
                <a:fillRect/>
              </a:stretch>
            </p:blipFill>
            <p:spPr>
              <a:xfrm>
                <a:off x="228600" y="736600"/>
                <a:ext cx="3746500" cy="5588000"/>
              </a:xfrm>
              <a:prstGeom prst="rect">
                <a:avLst/>
              </a:prstGeom>
            </p:spPr>
          </p:pic>
          <p:sp>
            <p:nvSpPr>
              <p:cNvPr id="9" name="TextBox 8"/>
              <p:cNvSpPr txBox="1"/>
              <p:nvPr/>
            </p:nvSpPr>
            <p:spPr>
              <a:xfrm>
                <a:off x="4038600" y="1066800"/>
                <a:ext cx="1244451" cy="461665"/>
              </a:xfrm>
              <a:prstGeom prst="rect">
                <a:avLst/>
              </a:prstGeom>
              <a:noFill/>
            </p:spPr>
            <p:txBody>
              <a:bodyPr wrap="none" rtlCol="0">
                <a:spAutoFit/>
              </a:bodyPr>
              <a:lstStyle/>
              <a:p>
                <a:r>
                  <a:rPr lang="en-US" dirty="0" smtClean="0">
                    <a:solidFill>
                      <a:srgbClr val="FFFF00"/>
                    </a:solidFill>
                  </a:rPr>
                  <a:t>Pliocene</a:t>
                </a:r>
                <a:endParaRPr lang="en-US" dirty="0">
                  <a:solidFill>
                    <a:srgbClr val="FFFF00"/>
                  </a:solidFill>
                </a:endParaRPr>
              </a:p>
            </p:txBody>
          </p:sp>
          <p:sp>
            <p:nvSpPr>
              <p:cNvPr id="12" name="TextBox 11"/>
              <p:cNvSpPr txBox="1"/>
              <p:nvPr/>
            </p:nvSpPr>
            <p:spPr>
              <a:xfrm>
                <a:off x="4038600" y="2057400"/>
                <a:ext cx="1261433" cy="461665"/>
              </a:xfrm>
              <a:prstGeom prst="rect">
                <a:avLst/>
              </a:prstGeom>
              <a:noFill/>
            </p:spPr>
            <p:txBody>
              <a:bodyPr wrap="none" rtlCol="0">
                <a:spAutoFit/>
              </a:bodyPr>
              <a:lstStyle/>
              <a:p>
                <a:r>
                  <a:rPr lang="en-US" dirty="0" smtClean="0">
                    <a:solidFill>
                      <a:srgbClr val="FFFF00"/>
                    </a:solidFill>
                  </a:rPr>
                  <a:t>Miocene</a:t>
                </a:r>
                <a:endParaRPr lang="en-US" dirty="0">
                  <a:solidFill>
                    <a:srgbClr val="FFFF00"/>
                  </a:solidFill>
                </a:endParaRPr>
              </a:p>
            </p:txBody>
          </p:sp>
          <p:sp>
            <p:nvSpPr>
              <p:cNvPr id="13" name="TextBox 12"/>
              <p:cNvSpPr txBox="1"/>
              <p:nvPr/>
            </p:nvSpPr>
            <p:spPr>
              <a:xfrm>
                <a:off x="4036965" y="3272135"/>
                <a:ext cx="1449435" cy="461665"/>
              </a:xfrm>
              <a:prstGeom prst="rect">
                <a:avLst/>
              </a:prstGeom>
              <a:noFill/>
            </p:spPr>
            <p:txBody>
              <a:bodyPr wrap="none" rtlCol="0">
                <a:spAutoFit/>
              </a:bodyPr>
              <a:lstStyle/>
              <a:p>
                <a:r>
                  <a:rPr lang="en-US" dirty="0" smtClean="0">
                    <a:solidFill>
                      <a:srgbClr val="FFFF00"/>
                    </a:solidFill>
                  </a:rPr>
                  <a:t>Oligocene</a:t>
                </a:r>
                <a:endParaRPr lang="en-US" dirty="0">
                  <a:solidFill>
                    <a:srgbClr val="FFFF00"/>
                  </a:solidFill>
                </a:endParaRPr>
              </a:p>
            </p:txBody>
          </p:sp>
          <p:sp>
            <p:nvSpPr>
              <p:cNvPr id="14" name="TextBox 13"/>
              <p:cNvSpPr txBox="1"/>
              <p:nvPr/>
            </p:nvSpPr>
            <p:spPr>
              <a:xfrm>
                <a:off x="4091338" y="4191000"/>
                <a:ext cx="1090262" cy="461665"/>
              </a:xfrm>
              <a:prstGeom prst="rect">
                <a:avLst/>
              </a:prstGeom>
              <a:noFill/>
            </p:spPr>
            <p:txBody>
              <a:bodyPr wrap="none" rtlCol="0">
                <a:spAutoFit/>
              </a:bodyPr>
              <a:lstStyle/>
              <a:p>
                <a:r>
                  <a:rPr lang="en-US" dirty="0" smtClean="0">
                    <a:solidFill>
                      <a:srgbClr val="FFFF00"/>
                    </a:solidFill>
                  </a:rPr>
                  <a:t>Eocene</a:t>
                </a:r>
                <a:endParaRPr lang="en-US" dirty="0">
                  <a:solidFill>
                    <a:srgbClr val="FFFF00"/>
                  </a:solidFill>
                </a:endParaRPr>
              </a:p>
            </p:txBody>
          </p:sp>
          <p:sp>
            <p:nvSpPr>
              <p:cNvPr id="15" name="TextBox 14"/>
              <p:cNvSpPr txBox="1"/>
              <p:nvPr/>
            </p:nvSpPr>
            <p:spPr>
              <a:xfrm>
                <a:off x="4144753" y="5710535"/>
                <a:ext cx="1722647" cy="461665"/>
              </a:xfrm>
              <a:prstGeom prst="rect">
                <a:avLst/>
              </a:prstGeom>
              <a:noFill/>
            </p:spPr>
            <p:txBody>
              <a:bodyPr wrap="none" rtlCol="0">
                <a:spAutoFit/>
              </a:bodyPr>
              <a:lstStyle/>
              <a:p>
                <a:r>
                  <a:rPr lang="en-US" dirty="0" smtClean="0">
                    <a:solidFill>
                      <a:srgbClr val="FFFF00"/>
                    </a:solidFill>
                  </a:rPr>
                  <a:t>Paleoeocene</a:t>
                </a:r>
                <a:endParaRPr lang="en-US" dirty="0">
                  <a:solidFill>
                    <a:srgbClr val="FFFF00"/>
                  </a:solidFill>
                </a:endParaRPr>
              </a:p>
            </p:txBody>
          </p:sp>
        </p:grpSp>
        <p:grpSp>
          <p:nvGrpSpPr>
            <p:cNvPr id="17" name="Group 16"/>
            <p:cNvGrpSpPr/>
            <p:nvPr/>
          </p:nvGrpSpPr>
          <p:grpSpPr>
            <a:xfrm>
              <a:off x="1828800" y="5029200"/>
              <a:ext cx="3048000" cy="228600"/>
              <a:chOff x="1524000" y="5029200"/>
              <a:chExt cx="3048000" cy="228600"/>
            </a:xfrm>
          </p:grpSpPr>
          <p:sp>
            <p:nvSpPr>
              <p:cNvPr id="7" name="Oval 6"/>
              <p:cNvSpPr/>
              <p:nvPr/>
            </p:nvSpPr>
            <p:spPr>
              <a:xfrm>
                <a:off x="1524000" y="50292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0800000">
                <a:off x="1828800" y="5180011"/>
                <a:ext cx="27432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grpSp>
      <p:sp>
        <p:nvSpPr>
          <p:cNvPr id="20" name="TextBox 19"/>
          <p:cNvSpPr txBox="1"/>
          <p:nvPr/>
        </p:nvSpPr>
        <p:spPr>
          <a:xfrm>
            <a:off x="5562600" y="2222480"/>
            <a:ext cx="3657600" cy="3416320"/>
          </a:xfrm>
          <a:prstGeom prst="rect">
            <a:avLst/>
          </a:prstGeom>
          <a:noFill/>
        </p:spPr>
        <p:txBody>
          <a:bodyPr wrap="square" rtlCol="0">
            <a:spAutoFit/>
          </a:bodyPr>
          <a:lstStyle/>
          <a:p>
            <a:r>
              <a:rPr lang="en-US" dirty="0" smtClean="0">
                <a:solidFill>
                  <a:schemeClr val="bg1"/>
                </a:solidFill>
                <a:latin typeface="Times"/>
                <a:cs typeface="Times"/>
              </a:rPr>
              <a:t> </a:t>
            </a:r>
            <a:r>
              <a:rPr lang="en-US" baseline="30000" dirty="0" smtClean="0">
                <a:solidFill>
                  <a:schemeClr val="bg1"/>
                </a:solidFill>
                <a:latin typeface="Times"/>
                <a:cs typeface="Times"/>
              </a:rPr>
              <a:t>234</a:t>
            </a:r>
            <a:r>
              <a:rPr lang="en-US" dirty="0" smtClean="0">
                <a:solidFill>
                  <a:schemeClr val="bg1"/>
                </a:solidFill>
                <a:latin typeface="Times"/>
                <a:cs typeface="Times"/>
              </a:rPr>
              <a:t>U/</a:t>
            </a:r>
            <a:r>
              <a:rPr lang="en-US" baseline="30000" dirty="0" smtClean="0">
                <a:solidFill>
                  <a:schemeClr val="bg1"/>
                </a:solidFill>
                <a:latin typeface="Times"/>
                <a:cs typeface="Times"/>
              </a:rPr>
              <a:t>238</a:t>
            </a:r>
            <a:r>
              <a:rPr lang="en-US" dirty="0" smtClean="0">
                <a:solidFill>
                  <a:schemeClr val="bg1"/>
                </a:solidFill>
                <a:latin typeface="Times"/>
                <a:cs typeface="Times"/>
              </a:rPr>
              <a:t>U is out of equilibrium in gypsum as well as dolomite suggesting contemporary gypsum precipitation.  The </a:t>
            </a:r>
            <a:r>
              <a:rPr lang="en-US" dirty="0" err="1" smtClean="0">
                <a:solidFill>
                  <a:schemeClr val="bg1"/>
                </a:solidFill>
                <a:latin typeface="Symbol" charset="2"/>
                <a:cs typeface="Symbol" charset="2"/>
              </a:rPr>
              <a:t>d</a:t>
            </a:r>
            <a:r>
              <a:rPr lang="en-US" dirty="0" smtClean="0">
                <a:solidFill>
                  <a:schemeClr val="bg1"/>
                </a:solidFill>
              </a:rPr>
              <a:t> </a:t>
            </a:r>
            <a:r>
              <a:rPr lang="en-US" baseline="30000" dirty="0" smtClean="0">
                <a:solidFill>
                  <a:srgbClr val="FFFFFF"/>
                </a:solidFill>
              </a:rPr>
              <a:t>34</a:t>
            </a:r>
            <a:r>
              <a:rPr lang="en-US" dirty="0" smtClean="0">
                <a:solidFill>
                  <a:srgbClr val="FFFFFF"/>
                </a:solidFill>
              </a:rPr>
              <a:t>S  values of 18.1 ‰ </a:t>
            </a:r>
            <a:r>
              <a:rPr lang="en-US" baseline="-25000" dirty="0" smtClean="0">
                <a:solidFill>
                  <a:srgbClr val="FFFFFF"/>
                </a:solidFill>
              </a:rPr>
              <a:t>CDT</a:t>
            </a:r>
            <a:r>
              <a:rPr lang="en-US" dirty="0" smtClean="0">
                <a:solidFill>
                  <a:srgbClr val="FFFFFF"/>
                </a:solidFill>
              </a:rPr>
              <a:t> suggests a Paleocene age brine consistent with ascending brine of that age.</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AutoShape 3"/>
          <p:cNvSpPr>
            <a:spLocks noChangeArrowheads="1"/>
          </p:cNvSpPr>
          <p:nvPr/>
        </p:nvSpPr>
        <p:spPr bwMode="auto">
          <a:xfrm>
            <a:off x="2362200" y="76200"/>
            <a:ext cx="4724400" cy="533400"/>
          </a:xfrm>
          <a:prstGeom prst="octagon">
            <a:avLst>
              <a:gd name="adj" fmla="val 29287"/>
            </a:avLst>
          </a:prstGeom>
          <a:gradFill rotWithShape="0">
            <a:gsLst>
              <a:gs pos="0">
                <a:srgbClr val="157F1B"/>
              </a:gs>
              <a:gs pos="100000">
                <a:srgbClr val="4232D0"/>
              </a:gs>
            </a:gsLst>
            <a:lin ang="5400000" scaled="1"/>
          </a:gradFill>
          <a:ln w="38100">
            <a:solidFill>
              <a:srgbClr val="01C3F0"/>
            </a:solidFill>
            <a:miter lim="800000"/>
            <a:headEnd/>
            <a:tailEnd/>
          </a:ln>
        </p:spPr>
        <p:txBody>
          <a:bodyPr wrap="none" anchor="ctr">
            <a:prstTxWarp prst="textNoShape">
              <a:avLst/>
            </a:prstTxWarp>
          </a:bodyPr>
          <a:lstStyle/>
          <a:p>
            <a:pPr algn="ctr"/>
            <a:r>
              <a:rPr lang="en-US" dirty="0" smtClean="0">
                <a:solidFill>
                  <a:srgbClr val="FFFFFF"/>
                </a:solidFill>
              </a:rPr>
              <a:t>Summary and conclusions </a:t>
            </a:r>
            <a:endParaRPr lang="en-US" dirty="0">
              <a:solidFill>
                <a:srgbClr val="FFFFFF"/>
              </a:solidFill>
            </a:endParaRPr>
          </a:p>
        </p:txBody>
      </p:sp>
      <p:sp>
        <p:nvSpPr>
          <p:cNvPr id="20" name="Up Arrow 19"/>
          <p:cNvSpPr/>
          <p:nvPr/>
        </p:nvSpPr>
        <p:spPr>
          <a:xfrm rot="20031437">
            <a:off x="5142358" y="3819138"/>
            <a:ext cx="136820" cy="199525"/>
          </a:xfrm>
          <a:prstGeom prst="up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990600" y="828675"/>
            <a:ext cx="7239000" cy="4200525"/>
            <a:chOff x="609600" y="752475"/>
            <a:chExt cx="8035926" cy="4810125"/>
          </a:xfrm>
        </p:grpSpPr>
        <p:grpSp>
          <p:nvGrpSpPr>
            <p:cNvPr id="19" name="Group 18"/>
            <p:cNvGrpSpPr/>
            <p:nvPr/>
          </p:nvGrpSpPr>
          <p:grpSpPr>
            <a:xfrm>
              <a:off x="609600" y="752475"/>
              <a:ext cx="8035926" cy="4810125"/>
              <a:chOff x="609600" y="752475"/>
              <a:chExt cx="8035926" cy="4810125"/>
            </a:xfrm>
          </p:grpSpPr>
          <p:grpSp>
            <p:nvGrpSpPr>
              <p:cNvPr id="15" name="Group 14"/>
              <p:cNvGrpSpPr/>
              <p:nvPr/>
            </p:nvGrpSpPr>
            <p:grpSpPr>
              <a:xfrm>
                <a:off x="609600" y="752475"/>
                <a:ext cx="8035926" cy="4810125"/>
                <a:chOff x="609600" y="752475"/>
                <a:chExt cx="8035926" cy="4810125"/>
              </a:xfrm>
            </p:grpSpPr>
            <p:pic>
              <p:nvPicPr>
                <p:cNvPr id="5" name="Picture 4" descr="Sabkha3D.psd"/>
                <p:cNvPicPr>
                  <a:picLocks noChangeAspect="1"/>
                </p:cNvPicPr>
                <p:nvPr/>
              </p:nvPicPr>
              <p:blipFill>
                <a:blip r:embed="rId3"/>
                <a:stretch>
                  <a:fillRect/>
                </a:stretch>
              </p:blipFill>
              <p:spPr>
                <a:xfrm>
                  <a:off x="609600" y="752475"/>
                  <a:ext cx="8035926" cy="4810125"/>
                </a:xfrm>
                <a:prstGeom prst="rect">
                  <a:avLst/>
                </a:prstGeom>
              </p:spPr>
            </p:pic>
            <p:sp>
              <p:nvSpPr>
                <p:cNvPr id="6" name="Up Arrow 5"/>
                <p:cNvSpPr/>
                <p:nvPr/>
              </p:nvSpPr>
              <p:spPr>
                <a:xfrm rot="20031437">
                  <a:off x="5340771" y="4181078"/>
                  <a:ext cx="410418" cy="471905"/>
                </a:xfrm>
                <a:prstGeom prst="up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rot="19366178">
                  <a:off x="6923062" y="3444885"/>
                  <a:ext cx="236648" cy="546676"/>
                </a:xfrm>
                <a:prstGeom prst="up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rot="19021131">
                  <a:off x="7507829" y="3005258"/>
                  <a:ext cx="114915" cy="610341"/>
                </a:xfrm>
                <a:prstGeom prst="up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Up Arrow 13"/>
                <p:cNvSpPr/>
                <p:nvPr/>
              </p:nvSpPr>
              <p:spPr>
                <a:xfrm rot="20031437">
                  <a:off x="6185007" y="3774080"/>
                  <a:ext cx="292403" cy="471905"/>
                </a:xfrm>
                <a:prstGeom prst="up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Up Arrow 15"/>
              <p:cNvSpPr/>
              <p:nvPr/>
            </p:nvSpPr>
            <p:spPr>
              <a:xfrm rot="20031437">
                <a:off x="6132957" y="3296537"/>
                <a:ext cx="136820" cy="199525"/>
              </a:xfrm>
              <a:prstGeom prst="up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rot="20031437">
                <a:off x="6531822" y="3067937"/>
                <a:ext cx="136820" cy="199525"/>
              </a:xfrm>
              <a:prstGeom prst="up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 Arrow 17"/>
              <p:cNvSpPr/>
              <p:nvPr/>
            </p:nvSpPr>
            <p:spPr>
              <a:xfrm rot="20031437">
                <a:off x="5675758" y="3601337"/>
                <a:ext cx="136820" cy="199525"/>
              </a:xfrm>
              <a:prstGeom prst="up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Up Arrow 20"/>
            <p:cNvSpPr/>
            <p:nvPr/>
          </p:nvSpPr>
          <p:spPr>
            <a:xfrm rot="13966178">
              <a:off x="7031996" y="2805496"/>
              <a:ext cx="150610" cy="374010"/>
            </a:xfrm>
            <a:prstGeom prst="up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Up Arrow 21"/>
            <p:cNvSpPr/>
            <p:nvPr/>
          </p:nvSpPr>
          <p:spPr>
            <a:xfrm rot="13966178">
              <a:off x="6367552" y="3297494"/>
              <a:ext cx="150610" cy="374010"/>
            </a:xfrm>
            <a:prstGeom prst="up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040" name="Text Box 8"/>
          <p:cNvSpPr txBox="1">
            <a:spLocks noChangeArrowheads="1"/>
          </p:cNvSpPr>
          <p:nvPr/>
        </p:nvSpPr>
        <p:spPr bwMode="auto">
          <a:xfrm>
            <a:off x="0" y="4953000"/>
            <a:ext cx="9220200" cy="1569660"/>
          </a:xfrm>
          <a:prstGeom prst="rect">
            <a:avLst/>
          </a:prstGeom>
          <a:noFill/>
          <a:ln w="9525">
            <a:noFill/>
            <a:miter lim="800000"/>
            <a:headEnd/>
            <a:tailEnd/>
          </a:ln>
          <a:effectLst/>
        </p:spPr>
        <p:txBody>
          <a:bodyPr wrap="square">
            <a:prstTxWarp prst="textNoShape">
              <a:avLst/>
            </a:prstTxWarp>
            <a:spAutoFit/>
          </a:bodyPr>
          <a:lstStyle/>
          <a:p>
            <a:r>
              <a:rPr lang="en-US" dirty="0" smtClean="0">
                <a:solidFill>
                  <a:schemeClr val="bg1"/>
                </a:solidFill>
                <a:latin typeface="Times"/>
                <a:cs typeface="Times"/>
              </a:rPr>
              <a:t>Dolomite results from dissolving marine calcite by a combination of  decreasing temperature</a:t>
            </a:r>
            <a:r>
              <a:rPr lang="en-US" dirty="0" smtClean="0">
                <a:solidFill>
                  <a:schemeClr val="bg1"/>
                </a:solidFill>
                <a:latin typeface="Times"/>
                <a:cs typeface="Times"/>
              </a:rPr>
              <a:t> and </a:t>
            </a:r>
            <a:r>
              <a:rPr lang="en-US" dirty="0" smtClean="0">
                <a:solidFill>
                  <a:schemeClr val="bg1"/>
                </a:solidFill>
                <a:latin typeface="Times"/>
                <a:cs typeface="Times"/>
              </a:rPr>
              <a:t>mixing with interformational </a:t>
            </a:r>
            <a:r>
              <a:rPr lang="en-US" dirty="0" smtClean="0">
                <a:solidFill>
                  <a:schemeClr val="bg1"/>
                </a:solidFill>
                <a:latin typeface="Times"/>
                <a:cs typeface="Times"/>
              </a:rPr>
              <a:t>waters and subsequent precipitation of dolomite.  </a:t>
            </a:r>
            <a:r>
              <a:rPr lang="en-US" dirty="0" smtClean="0">
                <a:solidFill>
                  <a:schemeClr val="bg1"/>
                </a:solidFill>
                <a:latin typeface="Times"/>
                <a:cs typeface="Times"/>
              </a:rPr>
              <a:t>Ascending geologic brines provide the required magnesium for dolomite precipitation. </a:t>
            </a:r>
            <a:endParaRPr lang="en-US" dirty="0">
              <a:solidFill>
                <a:schemeClr val="bg1"/>
              </a:solidFill>
              <a:latin typeface="Times"/>
              <a:cs typeface="Times"/>
            </a:endParaRPr>
          </a:p>
        </p:txBody>
      </p:sp>
      <p:sp>
        <p:nvSpPr>
          <p:cNvPr id="24" name="TextBox 23"/>
          <p:cNvSpPr txBox="1"/>
          <p:nvPr/>
        </p:nvSpPr>
        <p:spPr>
          <a:xfrm>
            <a:off x="4038600" y="6396335"/>
            <a:ext cx="1638189" cy="461665"/>
          </a:xfrm>
          <a:prstGeom prst="rect">
            <a:avLst/>
          </a:prstGeom>
          <a:noFill/>
        </p:spPr>
        <p:txBody>
          <a:bodyPr wrap="none" rtlCol="0">
            <a:spAutoFit/>
          </a:bodyPr>
          <a:lstStyle/>
          <a:p>
            <a:r>
              <a:rPr lang="en-US" dirty="0" smtClean="0">
                <a:solidFill>
                  <a:srgbClr val="FFFF00"/>
                </a:solidFill>
              </a:rPr>
              <a:t>Thank You!</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174625" y="304800"/>
            <a:ext cx="8740775" cy="3258741"/>
            <a:chOff x="174625" y="304800"/>
            <a:chExt cx="8740775" cy="3258741"/>
          </a:xfrm>
        </p:grpSpPr>
        <p:grpSp>
          <p:nvGrpSpPr>
            <p:cNvPr id="9" name="Group 8"/>
            <p:cNvGrpSpPr/>
            <p:nvPr/>
          </p:nvGrpSpPr>
          <p:grpSpPr>
            <a:xfrm>
              <a:off x="174625" y="304800"/>
              <a:ext cx="8740775" cy="2038351"/>
              <a:chOff x="174625" y="304800"/>
              <a:chExt cx="8740775" cy="2038351"/>
            </a:xfrm>
          </p:grpSpPr>
          <p:grpSp>
            <p:nvGrpSpPr>
              <p:cNvPr id="4" name="Group 18"/>
              <p:cNvGrpSpPr>
                <a:grpSpLocks/>
              </p:cNvGrpSpPr>
              <p:nvPr/>
            </p:nvGrpSpPr>
            <p:grpSpPr bwMode="auto">
              <a:xfrm>
                <a:off x="174625" y="449263"/>
                <a:ext cx="8740775" cy="1893888"/>
                <a:chOff x="110" y="283"/>
                <a:chExt cx="5506" cy="1193"/>
              </a:xfrm>
            </p:grpSpPr>
            <p:sp>
              <p:nvSpPr>
                <p:cNvPr id="5" name="Text Box 8"/>
                <p:cNvSpPr txBox="1">
                  <a:spLocks noChangeArrowheads="1"/>
                </p:cNvSpPr>
                <p:nvPr/>
              </p:nvSpPr>
              <p:spPr bwMode="auto">
                <a:xfrm>
                  <a:off x="110" y="283"/>
                  <a:ext cx="116" cy="288"/>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7" name="Text Box 17"/>
                <p:cNvSpPr txBox="1">
                  <a:spLocks noChangeArrowheads="1"/>
                </p:cNvSpPr>
                <p:nvPr/>
              </p:nvSpPr>
              <p:spPr bwMode="auto">
                <a:xfrm>
                  <a:off x="192" y="720"/>
                  <a:ext cx="5424" cy="756"/>
                </a:xfrm>
                <a:prstGeom prst="rect">
                  <a:avLst/>
                </a:prstGeom>
                <a:noFill/>
                <a:ln w="9525">
                  <a:noFill/>
                  <a:miter lim="800000"/>
                  <a:headEnd/>
                  <a:tailEnd/>
                </a:ln>
                <a:effectLst/>
              </p:spPr>
              <p:txBody>
                <a:bodyPr wrap="square">
                  <a:prstTxWarp prst="textNoShape">
                    <a:avLst/>
                  </a:prstTxWarp>
                  <a:spAutoFit/>
                </a:bodyPr>
                <a:lstStyle/>
                <a:p>
                  <a:pPr eaLnBrk="0" hangingPunct="0"/>
                  <a:r>
                    <a:rPr lang="en-US" dirty="0" smtClean="0">
                      <a:solidFill>
                        <a:schemeClr val="bg1"/>
                      </a:solidFill>
                      <a:latin typeface="Times"/>
                      <a:cs typeface="Times"/>
                    </a:rPr>
                    <a:t>Dolomite is ubiquitous in the geologic record yet is apparently forming today only in limited environments, thus challenging the paradigm </a:t>
                  </a:r>
                  <a:r>
                    <a:rPr lang="en-US" b="1" i="1" dirty="0" smtClean="0">
                      <a:solidFill>
                        <a:schemeClr val="bg1"/>
                      </a:solidFill>
                      <a:latin typeface="Times"/>
                      <a:cs typeface="Times"/>
                    </a:rPr>
                    <a:t> “The present is the key to the past”.</a:t>
                  </a:r>
                </a:p>
              </p:txBody>
            </p:sp>
          </p:grpSp>
          <p:sp>
            <p:nvSpPr>
              <p:cNvPr id="8" name="AutoShape 20"/>
              <p:cNvSpPr>
                <a:spLocks noChangeArrowheads="1"/>
              </p:cNvSpPr>
              <p:nvPr/>
            </p:nvSpPr>
            <p:spPr bwMode="auto">
              <a:xfrm>
                <a:off x="1905000" y="304800"/>
                <a:ext cx="5486400" cy="609600"/>
              </a:xfrm>
              <a:prstGeom prst="octagon">
                <a:avLst>
                  <a:gd name="adj" fmla="val 29287"/>
                </a:avLst>
              </a:prstGeom>
              <a:gradFill rotWithShape="0">
                <a:gsLst>
                  <a:gs pos="0">
                    <a:srgbClr val="157F1B"/>
                  </a:gs>
                  <a:gs pos="100000">
                    <a:srgbClr val="4232D0"/>
                  </a:gs>
                </a:gsLst>
                <a:lin ang="5400000" scaled="1"/>
              </a:gradFill>
              <a:ln w="38100">
                <a:solidFill>
                  <a:srgbClr val="01C3F0"/>
                </a:solidFill>
                <a:miter lim="800000"/>
                <a:headEnd/>
                <a:tailEnd/>
              </a:ln>
              <a:effectLst/>
            </p:spPr>
            <p:txBody>
              <a:bodyPr wrap="none" anchor="ctr">
                <a:prstTxWarp prst="textNoShape">
                  <a:avLst/>
                </a:prstTxWarp>
              </a:bodyPr>
              <a:lstStyle/>
              <a:p>
                <a:pPr algn="ctr"/>
                <a:r>
                  <a:rPr lang="en-US" dirty="0" smtClean="0">
                    <a:solidFill>
                      <a:schemeClr val="bg1"/>
                    </a:solidFill>
                  </a:rPr>
                  <a:t>The dolomite problem!</a:t>
                </a:r>
                <a:endParaRPr lang="en-US" dirty="0">
                  <a:solidFill>
                    <a:schemeClr val="bg1"/>
                  </a:solidFill>
                  <a:latin typeface="Times" charset="0"/>
                </a:endParaRPr>
              </a:p>
            </p:txBody>
          </p:sp>
        </p:grpSp>
        <p:sp>
          <p:nvSpPr>
            <p:cNvPr id="11" name="TextBox 10"/>
            <p:cNvSpPr txBox="1"/>
            <p:nvPr/>
          </p:nvSpPr>
          <p:spPr>
            <a:xfrm>
              <a:off x="1371600" y="3101876"/>
              <a:ext cx="7010400" cy="461665"/>
            </a:xfrm>
            <a:prstGeom prst="rect">
              <a:avLst/>
            </a:prstGeom>
            <a:noFill/>
          </p:spPr>
          <p:txBody>
            <a:bodyPr wrap="square" rtlCol="0">
              <a:spAutoFit/>
            </a:bodyPr>
            <a:lstStyle/>
            <a:p>
              <a:r>
                <a:rPr lang="en-US" dirty="0" smtClean="0">
                  <a:solidFill>
                    <a:schemeClr val="bg1"/>
                  </a:solidFill>
                </a:rPr>
                <a:t>Our thesis is that the dolomite problem is one of:</a:t>
              </a:r>
            </a:p>
          </p:txBody>
        </p:sp>
      </p:grpSp>
      <p:sp>
        <p:nvSpPr>
          <p:cNvPr id="12" name="TextBox 11"/>
          <p:cNvSpPr txBox="1"/>
          <p:nvPr/>
        </p:nvSpPr>
        <p:spPr>
          <a:xfrm>
            <a:off x="2362200" y="3810000"/>
            <a:ext cx="4801314" cy="461665"/>
          </a:xfrm>
          <a:prstGeom prst="rect">
            <a:avLst/>
          </a:prstGeom>
          <a:noFill/>
        </p:spPr>
        <p:txBody>
          <a:bodyPr wrap="none" rtlCol="0">
            <a:spAutoFit/>
          </a:bodyPr>
          <a:lstStyle/>
          <a:p>
            <a:pPr>
              <a:buFont typeface="Arial"/>
              <a:buChar char="•"/>
            </a:pPr>
            <a:r>
              <a:rPr lang="en-US" dirty="0" smtClean="0">
                <a:solidFill>
                  <a:schemeClr val="bg1"/>
                </a:solidFill>
              </a:rPr>
              <a:t> Identifying on-going dolomitization</a:t>
            </a:r>
          </a:p>
        </p:txBody>
      </p:sp>
      <p:sp>
        <p:nvSpPr>
          <p:cNvPr id="13" name="Rectangle 12"/>
          <p:cNvSpPr/>
          <p:nvPr/>
        </p:nvSpPr>
        <p:spPr>
          <a:xfrm>
            <a:off x="2438400" y="4724400"/>
            <a:ext cx="4403770" cy="461665"/>
          </a:xfrm>
          <a:prstGeom prst="rect">
            <a:avLst/>
          </a:prstGeom>
        </p:spPr>
        <p:txBody>
          <a:bodyPr wrap="none">
            <a:spAutoFit/>
          </a:bodyPr>
          <a:lstStyle/>
          <a:p>
            <a:pPr>
              <a:buFont typeface="Arial"/>
              <a:buChar char="•"/>
            </a:pPr>
            <a:r>
              <a:rPr lang="en-US" dirty="0" smtClean="0">
                <a:solidFill>
                  <a:schemeClr val="bg1"/>
                </a:solidFill>
              </a:rPr>
              <a:t> Magnesium source and transport</a:t>
            </a:r>
          </a:p>
        </p:txBody>
      </p:sp>
      <p:sp>
        <p:nvSpPr>
          <p:cNvPr id="15" name="TextBox 14"/>
          <p:cNvSpPr txBox="1"/>
          <p:nvPr/>
        </p:nvSpPr>
        <p:spPr>
          <a:xfrm>
            <a:off x="2514600" y="5257800"/>
            <a:ext cx="4134465" cy="1200328"/>
          </a:xfrm>
          <a:prstGeom prst="rect">
            <a:avLst/>
          </a:prstGeom>
          <a:noFill/>
        </p:spPr>
        <p:txBody>
          <a:bodyPr wrap="square" rtlCol="0" anchor="ctr">
            <a:spAutoFit/>
          </a:bodyPr>
          <a:lstStyle/>
          <a:p>
            <a:pPr>
              <a:buFont typeface="Arial"/>
              <a:buChar char="•"/>
            </a:pPr>
            <a:endParaRPr lang="en-US" sz="1200" dirty="0" smtClean="0">
              <a:solidFill>
                <a:schemeClr val="bg1"/>
              </a:solidFill>
            </a:endParaRPr>
          </a:p>
          <a:p>
            <a:pPr>
              <a:buFont typeface="Arial"/>
              <a:buChar char="•"/>
            </a:pPr>
            <a:endParaRPr lang="en-US" sz="1200" dirty="0" smtClean="0">
              <a:solidFill>
                <a:schemeClr val="bg1"/>
              </a:solidFill>
            </a:endParaRPr>
          </a:p>
          <a:p>
            <a:pPr>
              <a:buFont typeface="Arial"/>
              <a:buChar char="•"/>
            </a:pPr>
            <a:r>
              <a:rPr lang="en-US" dirty="0" smtClean="0">
                <a:solidFill>
                  <a:schemeClr val="bg1"/>
                </a:solidFill>
              </a:rPr>
              <a:t> Viable geochemical conditions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Plot theoritical U.jpg"/>
          <p:cNvPicPr>
            <a:picLocks noChangeAspect="1"/>
          </p:cNvPicPr>
          <p:nvPr/>
        </p:nvPicPr>
        <p:blipFill>
          <a:blip r:embed="rId2"/>
          <a:stretch>
            <a:fillRect/>
          </a:stretch>
        </p:blipFill>
        <p:spPr>
          <a:xfrm>
            <a:off x="2286000" y="152400"/>
            <a:ext cx="5041900" cy="5041900"/>
          </a:xfrm>
          <a:prstGeom prst="rect">
            <a:avLst/>
          </a:prstGeom>
        </p:spPr>
      </p:pic>
      <p:grpSp>
        <p:nvGrpSpPr>
          <p:cNvPr id="16" name="Group 15"/>
          <p:cNvGrpSpPr/>
          <p:nvPr/>
        </p:nvGrpSpPr>
        <p:grpSpPr>
          <a:xfrm>
            <a:off x="76200" y="152400"/>
            <a:ext cx="9067800" cy="6522660"/>
            <a:chOff x="76200" y="152400"/>
            <a:chExt cx="9067800" cy="6522660"/>
          </a:xfrm>
        </p:grpSpPr>
        <p:sp>
          <p:nvSpPr>
            <p:cNvPr id="2" name="AutoShape 20"/>
            <p:cNvSpPr>
              <a:spLocks noChangeArrowheads="1"/>
            </p:cNvSpPr>
            <p:nvPr/>
          </p:nvSpPr>
          <p:spPr bwMode="auto">
            <a:xfrm>
              <a:off x="152400" y="152400"/>
              <a:ext cx="8839200" cy="609600"/>
            </a:xfrm>
            <a:prstGeom prst="octagon">
              <a:avLst>
                <a:gd name="adj" fmla="val 29287"/>
              </a:avLst>
            </a:prstGeom>
            <a:gradFill rotWithShape="0">
              <a:gsLst>
                <a:gs pos="0">
                  <a:srgbClr val="157F1B"/>
                </a:gs>
                <a:gs pos="100000">
                  <a:srgbClr val="4232D0"/>
                </a:gs>
              </a:gsLst>
              <a:lin ang="5400000" scaled="1"/>
            </a:gradFill>
            <a:ln w="38100">
              <a:solidFill>
                <a:srgbClr val="01C3F0"/>
              </a:solidFill>
              <a:miter lim="800000"/>
              <a:headEnd/>
              <a:tailEnd/>
            </a:ln>
            <a:effectLst/>
          </p:spPr>
          <p:txBody>
            <a:bodyPr wrap="none" anchor="ctr">
              <a:prstTxWarp prst="textNoShape">
                <a:avLst/>
              </a:prstTxWarp>
            </a:bodyPr>
            <a:lstStyle/>
            <a:p>
              <a:pPr algn="ctr"/>
              <a:r>
                <a:rPr lang="en-US" baseline="30000" dirty="0" smtClean="0">
                  <a:solidFill>
                    <a:schemeClr val="bg1"/>
                  </a:solidFill>
                </a:rPr>
                <a:t>234</a:t>
              </a:r>
              <a:r>
                <a:rPr lang="en-US" dirty="0" smtClean="0">
                  <a:solidFill>
                    <a:schemeClr val="bg1"/>
                  </a:solidFill>
                </a:rPr>
                <a:t>U/</a:t>
              </a:r>
              <a:r>
                <a:rPr lang="en-US" baseline="30000" dirty="0" smtClean="0">
                  <a:solidFill>
                    <a:schemeClr val="bg1"/>
                  </a:solidFill>
                </a:rPr>
                <a:t>238</a:t>
              </a:r>
              <a:r>
                <a:rPr lang="en-US" dirty="0" smtClean="0">
                  <a:solidFill>
                    <a:schemeClr val="bg1"/>
                  </a:solidFill>
                </a:rPr>
                <a:t>U  disequilibrium as indicator of recent dolomite precipitation</a:t>
              </a:r>
              <a:endParaRPr lang="en-US" dirty="0">
                <a:solidFill>
                  <a:schemeClr val="bg1"/>
                </a:solidFill>
                <a:latin typeface="Times" charset="0"/>
              </a:endParaRPr>
            </a:p>
          </p:txBody>
        </p:sp>
        <p:sp>
          <p:nvSpPr>
            <p:cNvPr id="29" name="TextBox 28"/>
            <p:cNvSpPr txBox="1"/>
            <p:nvPr/>
          </p:nvSpPr>
          <p:spPr>
            <a:xfrm>
              <a:off x="76200" y="5105400"/>
              <a:ext cx="9067800" cy="1569660"/>
            </a:xfrm>
            <a:prstGeom prst="rect">
              <a:avLst/>
            </a:prstGeom>
            <a:noFill/>
          </p:spPr>
          <p:txBody>
            <a:bodyPr wrap="square" rtlCol="0">
              <a:spAutoFit/>
            </a:bodyPr>
            <a:lstStyle/>
            <a:p>
              <a:r>
                <a:rPr lang="en-US" dirty="0" smtClean="0">
                  <a:solidFill>
                    <a:srgbClr val="FFFFFF"/>
                  </a:solidFill>
                </a:rPr>
                <a:t>Uranium in marine carbonate is released on carbonate dissolution. New mineral precipitation closes the system and</a:t>
              </a:r>
              <a:r>
                <a:rPr lang="en-US" dirty="0" smtClean="0">
                  <a:solidFill>
                    <a:srgbClr val="FFFFFF"/>
                  </a:solidFill>
                </a:rPr>
                <a:t> restarts </a:t>
              </a:r>
              <a:r>
                <a:rPr lang="en-US" dirty="0" smtClean="0">
                  <a:solidFill>
                    <a:srgbClr val="FFFFFF"/>
                  </a:solidFill>
                </a:rPr>
                <a:t>the</a:t>
              </a:r>
              <a:r>
                <a:rPr lang="en-US" dirty="0" smtClean="0">
                  <a:solidFill>
                    <a:srgbClr val="FFFFFF"/>
                  </a:solidFill>
                </a:rPr>
                <a:t>  </a:t>
              </a:r>
              <a:r>
                <a:rPr lang="en-US" baseline="30000" dirty="0" smtClean="0">
                  <a:solidFill>
                    <a:srgbClr val="FFFFFF"/>
                  </a:solidFill>
                </a:rPr>
                <a:t>234</a:t>
              </a:r>
              <a:r>
                <a:rPr lang="en-US" dirty="0" smtClean="0">
                  <a:solidFill>
                    <a:srgbClr val="FFFFFF"/>
                  </a:solidFill>
                </a:rPr>
                <a:t>U/</a:t>
              </a:r>
              <a:r>
                <a:rPr lang="en-US" baseline="30000" dirty="0" smtClean="0">
                  <a:solidFill>
                    <a:srgbClr val="FFFFFF"/>
                  </a:solidFill>
                </a:rPr>
                <a:t>238</a:t>
              </a:r>
              <a:r>
                <a:rPr lang="en-US" dirty="0" smtClean="0">
                  <a:solidFill>
                    <a:srgbClr val="FFFFFF"/>
                  </a:solidFill>
                </a:rPr>
                <a:t>U </a:t>
              </a:r>
              <a:r>
                <a:rPr lang="en-US" dirty="0" smtClean="0">
                  <a:solidFill>
                    <a:srgbClr val="FFFFFF"/>
                  </a:solidFill>
                </a:rPr>
                <a:t> “secular equilibrium </a:t>
              </a:r>
              <a:r>
                <a:rPr lang="en-US" dirty="0" smtClean="0">
                  <a:solidFill>
                    <a:srgbClr val="FFFFFF"/>
                  </a:solidFill>
                </a:rPr>
                <a:t>clock”  making possible to identify dolomite precipitation that has occurred less than ~ 10</a:t>
              </a:r>
              <a:r>
                <a:rPr lang="en-US" baseline="30000" dirty="0" smtClean="0">
                  <a:solidFill>
                    <a:srgbClr val="FFFFFF"/>
                  </a:solidFill>
                </a:rPr>
                <a:t>6</a:t>
              </a:r>
              <a:r>
                <a:rPr lang="en-US" dirty="0" smtClean="0">
                  <a:solidFill>
                    <a:srgbClr val="FFFFFF"/>
                  </a:solidFill>
                </a:rPr>
                <a:t> years BP</a:t>
              </a:r>
              <a:endParaRPr lang="en-US" dirty="0">
                <a:solidFill>
                  <a:srgbClr val="FFFFFF"/>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AutoShape 20"/>
          <p:cNvSpPr>
            <a:spLocks noChangeArrowheads="1"/>
          </p:cNvSpPr>
          <p:nvPr/>
        </p:nvSpPr>
        <p:spPr bwMode="auto">
          <a:xfrm>
            <a:off x="533400" y="76200"/>
            <a:ext cx="8001000" cy="685800"/>
          </a:xfrm>
          <a:prstGeom prst="octagon">
            <a:avLst>
              <a:gd name="adj" fmla="val 29287"/>
            </a:avLst>
          </a:prstGeom>
          <a:gradFill rotWithShape="0">
            <a:gsLst>
              <a:gs pos="0">
                <a:srgbClr val="157F1B"/>
              </a:gs>
              <a:gs pos="100000">
                <a:srgbClr val="4232D0"/>
              </a:gs>
            </a:gsLst>
            <a:lin ang="5400000" scaled="1"/>
          </a:gradFill>
          <a:ln w="38100">
            <a:solidFill>
              <a:srgbClr val="01C3F0"/>
            </a:solidFill>
            <a:miter lim="800000"/>
            <a:headEnd/>
            <a:tailEnd/>
          </a:ln>
          <a:effectLst/>
        </p:spPr>
        <p:txBody>
          <a:bodyPr wrap="none" anchor="ctr">
            <a:prstTxWarp prst="textNoShape">
              <a:avLst/>
            </a:prstTxWarp>
          </a:bodyPr>
          <a:lstStyle/>
          <a:p>
            <a:pPr algn="ctr"/>
            <a:r>
              <a:rPr lang="en-US" dirty="0" smtClean="0">
                <a:solidFill>
                  <a:schemeClr val="bg1"/>
                </a:solidFill>
              </a:rPr>
              <a:t>Magnesium transport; The leaky aquifer ascending-brine model </a:t>
            </a:r>
            <a:endParaRPr lang="en-US" dirty="0">
              <a:solidFill>
                <a:schemeClr val="bg1"/>
              </a:solidFill>
              <a:latin typeface="Times" charset="0"/>
            </a:endParaRPr>
          </a:p>
        </p:txBody>
      </p:sp>
      <p:pic>
        <p:nvPicPr>
          <p:cNvPr id="10" name="Picture 9" descr="Non-LeakyAquifer_Final.png"/>
          <p:cNvPicPr>
            <a:picLocks noChangeAspect="1"/>
          </p:cNvPicPr>
          <p:nvPr/>
        </p:nvPicPr>
        <p:blipFill>
          <a:blip r:embed="rId2"/>
          <a:stretch>
            <a:fillRect/>
          </a:stretch>
        </p:blipFill>
        <p:spPr>
          <a:xfrm>
            <a:off x="-228599" y="838200"/>
            <a:ext cx="7010400" cy="3276600"/>
          </a:xfrm>
          <a:prstGeom prst="rect">
            <a:avLst/>
          </a:prstGeom>
        </p:spPr>
      </p:pic>
      <p:sp>
        <p:nvSpPr>
          <p:cNvPr id="6" name="TextBox 5"/>
          <p:cNvSpPr txBox="1"/>
          <p:nvPr/>
        </p:nvSpPr>
        <p:spPr>
          <a:xfrm>
            <a:off x="6705600" y="914400"/>
            <a:ext cx="2667000" cy="3046988"/>
          </a:xfrm>
          <a:prstGeom prst="rect">
            <a:avLst/>
          </a:prstGeom>
          <a:noFill/>
        </p:spPr>
        <p:txBody>
          <a:bodyPr wrap="square" rtlCol="0">
            <a:spAutoFit/>
          </a:bodyPr>
          <a:lstStyle/>
          <a:p>
            <a:r>
              <a:rPr lang="en-US" dirty="0" smtClean="0">
                <a:solidFill>
                  <a:srgbClr val="FFFFFF"/>
                </a:solidFill>
              </a:rPr>
              <a:t>Traditional view of an aquifer system</a:t>
            </a:r>
          </a:p>
          <a:p>
            <a:r>
              <a:rPr lang="en-US" dirty="0" smtClean="0">
                <a:solidFill>
                  <a:srgbClr val="FFFFFF"/>
                </a:solidFill>
              </a:rPr>
              <a:t>with intraformational flow. Solutes derived from weathering of aquifer</a:t>
            </a:r>
            <a:endParaRPr lang="en-US" dirty="0">
              <a:solidFill>
                <a:srgbClr val="FFFFFF"/>
              </a:solidFill>
            </a:endParaRPr>
          </a:p>
        </p:txBody>
      </p:sp>
      <p:grpSp>
        <p:nvGrpSpPr>
          <p:cNvPr id="8" name="Group 7"/>
          <p:cNvGrpSpPr/>
          <p:nvPr/>
        </p:nvGrpSpPr>
        <p:grpSpPr>
          <a:xfrm>
            <a:off x="-152400" y="3703796"/>
            <a:ext cx="9372600" cy="3154204"/>
            <a:chOff x="-152400" y="3703796"/>
            <a:chExt cx="9372600" cy="3154204"/>
          </a:xfrm>
        </p:grpSpPr>
        <p:pic>
          <p:nvPicPr>
            <p:cNvPr id="5" name="Picture 4" descr="001.jpg"/>
            <p:cNvPicPr>
              <a:picLocks noChangeAspect="1"/>
            </p:cNvPicPr>
            <p:nvPr/>
          </p:nvPicPr>
          <p:blipFill>
            <a:blip r:embed="rId3"/>
            <a:stretch>
              <a:fillRect/>
            </a:stretch>
          </p:blipFill>
          <p:spPr>
            <a:xfrm>
              <a:off x="-152400" y="3703796"/>
              <a:ext cx="6855710" cy="3154204"/>
            </a:xfrm>
            <a:prstGeom prst="rect">
              <a:avLst/>
            </a:prstGeom>
          </p:spPr>
        </p:pic>
        <p:sp>
          <p:nvSpPr>
            <p:cNvPr id="7" name="TextBox 6"/>
            <p:cNvSpPr txBox="1"/>
            <p:nvPr/>
          </p:nvSpPr>
          <p:spPr>
            <a:xfrm>
              <a:off x="6629400" y="4027944"/>
              <a:ext cx="2590800" cy="2677656"/>
            </a:xfrm>
            <a:prstGeom prst="rect">
              <a:avLst/>
            </a:prstGeom>
            <a:noFill/>
          </p:spPr>
          <p:txBody>
            <a:bodyPr wrap="square" rtlCol="0">
              <a:spAutoFit/>
            </a:bodyPr>
            <a:lstStyle/>
            <a:p>
              <a:r>
                <a:rPr lang="en-US" dirty="0" smtClean="0">
                  <a:solidFill>
                    <a:srgbClr val="FFFFFF"/>
                  </a:solidFill>
                </a:rPr>
                <a:t>A more realistic view of aquifer systems </a:t>
              </a:r>
              <a:r>
                <a:rPr lang="en-US" dirty="0" smtClean="0">
                  <a:solidFill>
                    <a:srgbClr val="FFFFFF"/>
                  </a:solidFill>
                </a:rPr>
                <a:t>with solute </a:t>
              </a:r>
              <a:r>
                <a:rPr lang="en-US" dirty="0" smtClean="0">
                  <a:solidFill>
                    <a:srgbClr val="FFFFFF"/>
                  </a:solidFill>
                </a:rPr>
                <a:t>leakage.  Mg enters the aquifer from ascending geologic brines</a:t>
              </a:r>
              <a:endParaRPr lang="en-US" dirty="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5" name="Group 34"/>
          <p:cNvGrpSpPr/>
          <p:nvPr/>
        </p:nvGrpSpPr>
        <p:grpSpPr>
          <a:xfrm>
            <a:off x="457200" y="0"/>
            <a:ext cx="8077200" cy="6553200"/>
            <a:chOff x="1295400" y="150648"/>
            <a:chExt cx="8077200" cy="6402552"/>
          </a:xfrm>
        </p:grpSpPr>
        <p:sp>
          <p:nvSpPr>
            <p:cNvPr id="2" name="Rectangle 1"/>
            <p:cNvSpPr/>
            <p:nvPr/>
          </p:nvSpPr>
          <p:spPr>
            <a:xfrm>
              <a:off x="4038600" y="1788510"/>
              <a:ext cx="5334000" cy="1894418"/>
            </a:xfrm>
            <a:prstGeom prst="rect">
              <a:avLst/>
            </a:prstGeom>
          </p:spPr>
          <p:txBody>
            <a:bodyPr wrap="square">
              <a:spAutoFit/>
            </a:bodyPr>
            <a:lstStyle/>
            <a:p>
              <a:r>
                <a:rPr lang="en-US" dirty="0" smtClean="0">
                  <a:solidFill>
                    <a:schemeClr val="bg1"/>
                  </a:solidFill>
                </a:rPr>
                <a:t>Declining temperature</a:t>
              </a:r>
              <a:r>
                <a:rPr lang="en-US" dirty="0" smtClean="0">
                  <a:solidFill>
                    <a:schemeClr val="bg1"/>
                  </a:solidFill>
                </a:rPr>
                <a:t> plus </a:t>
              </a:r>
              <a:r>
                <a:rPr lang="en-US" dirty="0" smtClean="0">
                  <a:solidFill>
                    <a:schemeClr val="bg1"/>
                  </a:solidFill>
                </a:rPr>
                <a:t>mixing of ascending brines with intraformational </a:t>
              </a:r>
              <a:r>
                <a:rPr lang="en-US" dirty="0" smtClean="0">
                  <a:solidFill>
                    <a:schemeClr val="bg1"/>
                  </a:solidFill>
                </a:rPr>
                <a:t>flow, </a:t>
              </a:r>
              <a:r>
                <a:rPr lang="en-US" dirty="0" smtClean="0">
                  <a:solidFill>
                    <a:schemeClr val="bg1"/>
                  </a:solidFill>
                </a:rPr>
                <a:t>creates thermodynamic under saturation with respect to calcite and super saturation with respect to dolomite.</a:t>
              </a:r>
              <a:endParaRPr lang="en-US" dirty="0">
                <a:solidFill>
                  <a:schemeClr val="bg1"/>
                </a:solidFill>
              </a:endParaRPr>
            </a:p>
          </p:txBody>
        </p:sp>
        <p:sp>
          <p:nvSpPr>
            <p:cNvPr id="3" name="AutoShape 20"/>
            <p:cNvSpPr>
              <a:spLocks noChangeArrowheads="1"/>
            </p:cNvSpPr>
            <p:nvPr/>
          </p:nvSpPr>
          <p:spPr bwMode="auto">
            <a:xfrm>
              <a:off x="1371600" y="150648"/>
              <a:ext cx="7772400" cy="763751"/>
            </a:xfrm>
            <a:prstGeom prst="octagon">
              <a:avLst>
                <a:gd name="adj" fmla="val 29287"/>
              </a:avLst>
            </a:prstGeom>
            <a:gradFill rotWithShape="0">
              <a:gsLst>
                <a:gs pos="0">
                  <a:srgbClr val="157F1B"/>
                </a:gs>
                <a:gs pos="100000">
                  <a:srgbClr val="4232D0"/>
                </a:gs>
              </a:gsLst>
              <a:lin ang="5400000" scaled="1"/>
            </a:gradFill>
            <a:ln w="38100">
              <a:solidFill>
                <a:srgbClr val="01C3F0"/>
              </a:solidFill>
              <a:miter lim="800000"/>
              <a:headEnd/>
              <a:tailEnd/>
            </a:ln>
            <a:effectLst/>
          </p:spPr>
          <p:txBody>
            <a:bodyPr wrap="none" anchor="ctr">
              <a:prstTxWarp prst="textNoShape">
                <a:avLst/>
              </a:prstTxWarp>
            </a:bodyPr>
            <a:lstStyle/>
            <a:p>
              <a:pPr algn="ctr"/>
              <a:r>
                <a:rPr lang="en-US" dirty="0" smtClean="0">
                  <a:solidFill>
                    <a:schemeClr val="bg1"/>
                  </a:solidFill>
                </a:rPr>
                <a:t>Viable geochemical environment:  Solute mixing </a:t>
              </a:r>
            </a:p>
            <a:p>
              <a:pPr algn="ctr"/>
              <a:r>
                <a:rPr lang="en-US" dirty="0" smtClean="0">
                  <a:solidFill>
                    <a:schemeClr val="bg1"/>
                  </a:solidFill>
                </a:rPr>
                <a:t>and decreasing temperature</a:t>
              </a:r>
              <a:endParaRPr lang="en-US" dirty="0">
                <a:solidFill>
                  <a:schemeClr val="bg1"/>
                </a:solidFill>
                <a:latin typeface="Times" charset="0"/>
              </a:endParaRPr>
            </a:p>
          </p:txBody>
        </p:sp>
        <p:grpSp>
          <p:nvGrpSpPr>
            <p:cNvPr id="4" name="Group 3"/>
            <p:cNvGrpSpPr/>
            <p:nvPr/>
          </p:nvGrpSpPr>
          <p:grpSpPr>
            <a:xfrm>
              <a:off x="1295400" y="609600"/>
              <a:ext cx="1371600" cy="5943600"/>
              <a:chOff x="457200" y="304800"/>
              <a:chExt cx="1371600" cy="5943600"/>
            </a:xfrm>
          </p:grpSpPr>
          <p:sp>
            <p:nvSpPr>
              <p:cNvPr id="5" name="Up Arrow 4"/>
              <p:cNvSpPr/>
              <p:nvPr/>
            </p:nvSpPr>
            <p:spPr>
              <a:xfrm>
                <a:off x="914400" y="5638800"/>
                <a:ext cx="457200" cy="609600"/>
              </a:xfrm>
              <a:prstGeom prst="upArrow">
                <a:avLst/>
              </a:prstGeom>
              <a:solidFill>
                <a:srgbClr val="EB0A20"/>
              </a:solidFill>
              <a:ln>
                <a:solidFill>
                  <a:srgbClr val="CC03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6" name="Cube 5"/>
              <p:cNvSpPr/>
              <p:nvPr/>
            </p:nvSpPr>
            <p:spPr>
              <a:xfrm>
                <a:off x="457200" y="762000"/>
                <a:ext cx="1371600" cy="5029200"/>
              </a:xfrm>
              <a:prstGeom prst="cube">
                <a:avLst/>
              </a:prstGeom>
              <a:gradFill flip="none" rotWithShape="1">
                <a:gsLst>
                  <a:gs pos="52000">
                    <a:srgbClr val="CE6955"/>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57200" y="14478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1485900" y="11049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 y="20574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1485900" y="17145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57200" y="25908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85900" y="22479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 y="31242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1485900" y="27813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57200" y="36576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1485900" y="33147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7200" y="43434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1485900" y="40005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57200" y="50292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1485900" y="46863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1" name="Up Arrow 20"/>
              <p:cNvSpPr/>
              <p:nvPr/>
            </p:nvSpPr>
            <p:spPr>
              <a:xfrm>
                <a:off x="914400" y="304800"/>
                <a:ext cx="381000" cy="685800"/>
              </a:xfrm>
              <a:prstGeom prst="upArrow">
                <a:avLst/>
              </a:prstGeom>
              <a:solidFill>
                <a:srgbClr val="FF2228"/>
              </a:solidFill>
              <a:ln>
                <a:solidFill>
                  <a:srgbClr val="CC03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grpSp>
      <p:grpSp>
        <p:nvGrpSpPr>
          <p:cNvPr id="33" name="Group 32"/>
          <p:cNvGrpSpPr/>
          <p:nvPr/>
        </p:nvGrpSpPr>
        <p:grpSpPr>
          <a:xfrm>
            <a:off x="457200" y="469751"/>
            <a:ext cx="2209800" cy="6083449"/>
            <a:chOff x="1295400" y="685800"/>
            <a:chExt cx="2209800" cy="5943600"/>
          </a:xfrm>
        </p:grpSpPr>
        <p:grpSp>
          <p:nvGrpSpPr>
            <p:cNvPr id="34" name="Group 3"/>
            <p:cNvGrpSpPr/>
            <p:nvPr/>
          </p:nvGrpSpPr>
          <p:grpSpPr>
            <a:xfrm>
              <a:off x="1295400" y="685800"/>
              <a:ext cx="1371600" cy="5943600"/>
              <a:chOff x="457200" y="304800"/>
              <a:chExt cx="1371600" cy="5943600"/>
            </a:xfrm>
          </p:grpSpPr>
          <p:sp>
            <p:nvSpPr>
              <p:cNvPr id="43" name="Up Arrow 42"/>
              <p:cNvSpPr/>
              <p:nvPr/>
            </p:nvSpPr>
            <p:spPr>
              <a:xfrm>
                <a:off x="914400" y="5638800"/>
                <a:ext cx="457200" cy="609600"/>
              </a:xfrm>
              <a:prstGeom prst="upArrow">
                <a:avLst/>
              </a:prstGeom>
              <a:solidFill>
                <a:srgbClr val="EB0A20"/>
              </a:solidFill>
              <a:ln>
                <a:solidFill>
                  <a:srgbClr val="CC03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4" name="Cube 43"/>
              <p:cNvSpPr/>
              <p:nvPr/>
            </p:nvSpPr>
            <p:spPr>
              <a:xfrm>
                <a:off x="457200" y="762000"/>
                <a:ext cx="1371600" cy="5029200"/>
              </a:xfrm>
              <a:prstGeom prst="cube">
                <a:avLst/>
              </a:prstGeom>
              <a:gradFill flip="none" rotWithShape="1">
                <a:gsLst>
                  <a:gs pos="52000">
                    <a:srgbClr val="CE6955"/>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457200" y="14478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flipH="1" flipV="1">
                <a:off x="1485900" y="11049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57200" y="20574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flipH="1" flipV="1">
                <a:off x="1485900" y="17145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57200" y="25908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flipH="1" flipV="1">
                <a:off x="1485900" y="22479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57200" y="31242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flipV="1">
                <a:off x="1485900" y="27813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57200" y="36576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flipH="1" flipV="1">
                <a:off x="1485900" y="33147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57200" y="43434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flipH="1" flipV="1">
                <a:off x="1485900" y="40005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57200" y="5029200"/>
                <a:ext cx="1066800" cy="1588"/>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flipH="1" flipV="1">
                <a:off x="1485900" y="4686300"/>
                <a:ext cx="381000" cy="304800"/>
              </a:xfrm>
              <a:prstGeom prst="line">
                <a:avLst/>
              </a:prstGeom>
              <a:ln w="762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9" name="Up Arrow 58"/>
              <p:cNvSpPr/>
              <p:nvPr/>
            </p:nvSpPr>
            <p:spPr>
              <a:xfrm>
                <a:off x="914400" y="304800"/>
                <a:ext cx="381000" cy="685800"/>
              </a:xfrm>
              <a:prstGeom prst="upArrow">
                <a:avLst/>
              </a:prstGeom>
              <a:solidFill>
                <a:srgbClr val="FF2228"/>
              </a:solidFill>
              <a:ln>
                <a:solidFill>
                  <a:srgbClr val="CC03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sp>
          <p:nvSpPr>
            <p:cNvPr id="36" name="Left Arrow 35"/>
            <p:cNvSpPr/>
            <p:nvPr/>
          </p:nvSpPr>
          <p:spPr>
            <a:xfrm>
              <a:off x="2514600" y="1676400"/>
              <a:ext cx="914400" cy="152400"/>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Left Arrow 36"/>
            <p:cNvSpPr/>
            <p:nvPr/>
          </p:nvSpPr>
          <p:spPr>
            <a:xfrm>
              <a:off x="2590800" y="2133600"/>
              <a:ext cx="914400" cy="152400"/>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Left Arrow 37"/>
            <p:cNvSpPr/>
            <p:nvPr/>
          </p:nvSpPr>
          <p:spPr>
            <a:xfrm>
              <a:off x="2590800" y="2743200"/>
              <a:ext cx="914400" cy="152400"/>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Left Arrow 38"/>
            <p:cNvSpPr/>
            <p:nvPr/>
          </p:nvSpPr>
          <p:spPr>
            <a:xfrm>
              <a:off x="2590800" y="3276600"/>
              <a:ext cx="914400" cy="152400"/>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0" name="Left Arrow 39"/>
            <p:cNvSpPr/>
            <p:nvPr/>
          </p:nvSpPr>
          <p:spPr>
            <a:xfrm>
              <a:off x="2590800" y="3962400"/>
              <a:ext cx="914400" cy="152400"/>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Left Arrow 40"/>
            <p:cNvSpPr/>
            <p:nvPr/>
          </p:nvSpPr>
          <p:spPr>
            <a:xfrm>
              <a:off x="2590800" y="4724400"/>
              <a:ext cx="914400" cy="152400"/>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Left Arrow 41"/>
            <p:cNvSpPr/>
            <p:nvPr/>
          </p:nvSpPr>
          <p:spPr>
            <a:xfrm>
              <a:off x="2590800" y="5486400"/>
              <a:ext cx="914400" cy="152400"/>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0" name="TextBox 59"/>
          <p:cNvSpPr txBox="1"/>
          <p:nvPr/>
        </p:nvSpPr>
        <p:spPr>
          <a:xfrm rot="16200000">
            <a:off x="1443119" y="3331485"/>
            <a:ext cx="2909428" cy="461665"/>
          </a:xfrm>
          <a:prstGeom prst="rect">
            <a:avLst/>
          </a:prstGeom>
          <a:noFill/>
        </p:spPr>
        <p:txBody>
          <a:bodyPr wrap="square" rtlCol="0">
            <a:spAutoFit/>
          </a:bodyPr>
          <a:lstStyle/>
          <a:p>
            <a:r>
              <a:rPr lang="en-US" dirty="0" smtClean="0">
                <a:solidFill>
                  <a:srgbClr val="FFFF00"/>
                </a:solidFill>
              </a:rPr>
              <a:t>Intraformational flow</a:t>
            </a:r>
            <a:endParaRPr lang="en-US" dirty="0">
              <a:solidFill>
                <a:srgbClr val="FFFF00"/>
              </a:solidFill>
            </a:endParaRPr>
          </a:p>
        </p:txBody>
      </p:sp>
      <p:sp>
        <p:nvSpPr>
          <p:cNvPr id="61" name="TextBox 60"/>
          <p:cNvSpPr txBox="1"/>
          <p:nvPr/>
        </p:nvSpPr>
        <p:spPr>
          <a:xfrm>
            <a:off x="1524000" y="6248400"/>
            <a:ext cx="4211409" cy="461665"/>
          </a:xfrm>
          <a:prstGeom prst="rect">
            <a:avLst/>
          </a:prstGeom>
          <a:noFill/>
        </p:spPr>
        <p:txBody>
          <a:bodyPr wrap="none" rtlCol="0">
            <a:spAutoFit/>
          </a:bodyPr>
          <a:lstStyle/>
          <a:p>
            <a:r>
              <a:rPr lang="en-US" dirty="0" smtClean="0">
                <a:solidFill>
                  <a:schemeClr val="bg1"/>
                </a:solidFill>
              </a:rPr>
              <a:t>Temperature decease with ascent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
          <p:cNvGrpSpPr/>
          <p:nvPr/>
        </p:nvGrpSpPr>
        <p:grpSpPr>
          <a:xfrm>
            <a:off x="1219200" y="304800"/>
            <a:ext cx="6781800" cy="6400800"/>
            <a:chOff x="1799492" y="152400"/>
            <a:chExt cx="5738446" cy="6553200"/>
          </a:xfrm>
        </p:grpSpPr>
        <p:sp>
          <p:nvSpPr>
            <p:cNvPr id="6" name="AutoShape 3"/>
            <p:cNvSpPr>
              <a:spLocks noChangeArrowheads="1"/>
            </p:cNvSpPr>
            <p:nvPr/>
          </p:nvSpPr>
          <p:spPr bwMode="auto">
            <a:xfrm>
              <a:off x="1799492" y="152400"/>
              <a:ext cx="5738446" cy="546100"/>
            </a:xfrm>
            <a:prstGeom prst="octagon">
              <a:avLst>
                <a:gd name="adj" fmla="val 29287"/>
              </a:avLst>
            </a:prstGeom>
            <a:gradFill rotWithShape="0">
              <a:gsLst>
                <a:gs pos="0">
                  <a:srgbClr val="157F1B"/>
                </a:gs>
                <a:gs pos="100000">
                  <a:srgbClr val="4232D0"/>
                </a:gs>
              </a:gsLst>
              <a:lin ang="5400000" scaled="1"/>
            </a:gradFill>
            <a:ln w="38100">
              <a:solidFill>
                <a:srgbClr val="01C3F0"/>
              </a:solidFill>
              <a:miter lim="800000"/>
              <a:headEnd/>
              <a:tailEnd/>
            </a:ln>
          </p:spPr>
          <p:txBody>
            <a:bodyPr wrap="none" anchor="ctr">
              <a:prstTxWarp prst="textNoShape">
                <a:avLst/>
              </a:prstTxWarp>
            </a:bodyPr>
            <a:lstStyle/>
            <a:p>
              <a:pPr algn="ctr"/>
              <a:r>
                <a:rPr lang="en-US" dirty="0" smtClean="0">
                  <a:solidFill>
                    <a:schemeClr val="bg1"/>
                  </a:solidFill>
                </a:rPr>
                <a:t> Testing the hypothesis:</a:t>
              </a:r>
              <a:r>
                <a:rPr lang="en-US" dirty="0" smtClean="0">
                  <a:solidFill>
                    <a:schemeClr val="bg1"/>
                  </a:solidFill>
                </a:rPr>
                <a:t> UAE </a:t>
              </a:r>
              <a:r>
                <a:rPr lang="en-US" dirty="0" smtClean="0">
                  <a:solidFill>
                    <a:srgbClr val="FFFFFF"/>
                  </a:solidFill>
                </a:rPr>
                <a:t>Location </a:t>
              </a:r>
              <a:r>
                <a:rPr lang="en-US" dirty="0" smtClean="0">
                  <a:solidFill>
                    <a:srgbClr val="FFFFFF"/>
                  </a:solidFill>
                </a:rPr>
                <a:t>of study area  </a:t>
              </a:r>
              <a:endParaRPr lang="en-US" dirty="0">
                <a:solidFill>
                  <a:srgbClr val="FFFFFF"/>
                </a:solidFill>
              </a:endParaRPr>
            </a:p>
          </p:txBody>
        </p:sp>
        <p:pic>
          <p:nvPicPr>
            <p:cNvPr id="7" name="Picture 6" descr="middle_east_en.jpg"/>
            <p:cNvPicPr>
              <a:picLocks noChangeAspect="1"/>
            </p:cNvPicPr>
            <p:nvPr/>
          </p:nvPicPr>
          <p:blipFill>
            <a:blip r:embed="rId2"/>
            <a:stretch>
              <a:fillRect/>
            </a:stretch>
          </p:blipFill>
          <p:spPr>
            <a:xfrm>
              <a:off x="2057400" y="762000"/>
              <a:ext cx="5029200" cy="5943600"/>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990600" y="152400"/>
            <a:ext cx="7276351" cy="6622197"/>
            <a:chOff x="990600" y="152400"/>
            <a:chExt cx="7276351" cy="6622197"/>
          </a:xfrm>
        </p:grpSpPr>
        <p:sp>
          <p:nvSpPr>
            <p:cNvPr id="12" name="AutoShape 170"/>
            <p:cNvSpPr>
              <a:spLocks noChangeArrowheads="1"/>
            </p:cNvSpPr>
            <p:nvPr/>
          </p:nvSpPr>
          <p:spPr bwMode="auto">
            <a:xfrm>
              <a:off x="1600200" y="152400"/>
              <a:ext cx="5562600" cy="457200"/>
            </a:xfrm>
            <a:prstGeom prst="octagon">
              <a:avLst>
                <a:gd name="adj" fmla="val 29287"/>
              </a:avLst>
            </a:prstGeom>
            <a:gradFill rotWithShape="0">
              <a:gsLst>
                <a:gs pos="0">
                  <a:srgbClr val="157F1B"/>
                </a:gs>
                <a:gs pos="100000">
                  <a:srgbClr val="4232D0"/>
                </a:gs>
              </a:gsLst>
              <a:lin ang="5400000" scaled="1"/>
            </a:gradFill>
            <a:ln w="38100">
              <a:solidFill>
                <a:srgbClr val="01C3F0"/>
              </a:solidFill>
              <a:miter lim="800000"/>
              <a:headEnd/>
              <a:tailEnd/>
            </a:ln>
            <a:effectLst/>
          </p:spPr>
          <p:txBody>
            <a:bodyPr wrap="none" anchor="ctr">
              <a:prstTxWarp prst="textNoShape">
                <a:avLst/>
              </a:prstTxWarp>
            </a:bodyPr>
            <a:lstStyle/>
            <a:p>
              <a:pPr algn="ctr"/>
              <a:r>
                <a:rPr lang="en-US" dirty="0" smtClean="0">
                  <a:solidFill>
                    <a:schemeClr val="bg1"/>
                  </a:solidFill>
                </a:rPr>
                <a:t>General </a:t>
              </a:r>
              <a:r>
                <a:rPr lang="en-US" dirty="0">
                  <a:solidFill>
                    <a:schemeClr val="bg1"/>
                  </a:solidFill>
                </a:rPr>
                <a:t>location </a:t>
              </a:r>
              <a:r>
                <a:rPr lang="en-US" dirty="0" smtClean="0">
                  <a:solidFill>
                    <a:schemeClr val="bg1"/>
                  </a:solidFill>
                </a:rPr>
                <a:t>map Gachsaran Fm. UAE</a:t>
              </a:r>
              <a:endParaRPr lang="en-US" dirty="0">
                <a:solidFill>
                  <a:schemeClr val="bg1"/>
                </a:solidFill>
              </a:endParaRPr>
            </a:p>
          </p:txBody>
        </p:sp>
        <p:pic>
          <p:nvPicPr>
            <p:cNvPr id="4" name="Picture 3" descr="001.jpg"/>
            <p:cNvPicPr>
              <a:picLocks noChangeAspect="1"/>
            </p:cNvPicPr>
            <p:nvPr/>
          </p:nvPicPr>
          <p:blipFill>
            <a:blip r:embed="rId3"/>
            <a:stretch>
              <a:fillRect/>
            </a:stretch>
          </p:blipFill>
          <p:spPr>
            <a:xfrm>
              <a:off x="990600" y="609600"/>
              <a:ext cx="7162800" cy="5324846"/>
            </a:xfrm>
            <a:prstGeom prst="rect">
              <a:avLst/>
            </a:prstGeom>
          </p:spPr>
        </p:pic>
        <p:grpSp>
          <p:nvGrpSpPr>
            <p:cNvPr id="9" name="Group 8"/>
            <p:cNvGrpSpPr/>
            <p:nvPr/>
          </p:nvGrpSpPr>
          <p:grpSpPr>
            <a:xfrm>
              <a:off x="990600" y="5943600"/>
              <a:ext cx="7276351" cy="830997"/>
              <a:chOff x="990600" y="5943600"/>
              <a:chExt cx="7276351" cy="830997"/>
            </a:xfrm>
          </p:grpSpPr>
          <p:sp>
            <p:nvSpPr>
              <p:cNvPr id="6" name="TextBox 5"/>
              <p:cNvSpPr txBox="1"/>
              <p:nvPr/>
            </p:nvSpPr>
            <p:spPr>
              <a:xfrm>
                <a:off x="990600" y="5943600"/>
                <a:ext cx="7276351" cy="830997"/>
              </a:xfrm>
              <a:prstGeom prst="rect">
                <a:avLst/>
              </a:prstGeom>
              <a:noFill/>
            </p:spPr>
            <p:txBody>
              <a:bodyPr wrap="none" rtlCol="0">
                <a:spAutoFit/>
              </a:bodyPr>
              <a:lstStyle/>
              <a:p>
                <a:r>
                  <a:rPr lang="en-US" dirty="0" smtClean="0">
                    <a:solidFill>
                      <a:srgbClr val="FFFFFF"/>
                    </a:solidFill>
                  </a:rPr>
                  <a:t>Groundwater flow lines                 and  wells “</a:t>
                </a:r>
                <a:r>
                  <a:rPr lang="en-US" dirty="0" err="1" smtClean="0">
                    <a:solidFill>
                      <a:srgbClr val="FFFFFF"/>
                    </a:solidFill>
                  </a:rPr>
                  <a:t>x</a:t>
                </a:r>
                <a:r>
                  <a:rPr lang="en-US" dirty="0" smtClean="0">
                    <a:solidFill>
                      <a:srgbClr val="FFFFFF"/>
                    </a:solidFill>
                  </a:rPr>
                  <a:t>” sampled</a:t>
                </a:r>
              </a:p>
              <a:p>
                <a:r>
                  <a:rPr lang="en-US" dirty="0" smtClean="0">
                    <a:solidFill>
                      <a:srgbClr val="FFFFFF"/>
                    </a:solidFill>
                  </a:rPr>
                  <a:t>Current hydrology started about 7 </a:t>
                </a:r>
                <a:r>
                  <a:rPr lang="en-US" dirty="0" err="1" smtClean="0">
                    <a:solidFill>
                      <a:srgbClr val="FFFFFF"/>
                    </a:solidFill>
                  </a:rPr>
                  <a:t>x</a:t>
                </a:r>
                <a:r>
                  <a:rPr lang="en-US" dirty="0" smtClean="0">
                    <a:solidFill>
                      <a:srgbClr val="FFFFFF"/>
                    </a:solidFill>
                  </a:rPr>
                  <a:t> 10</a:t>
                </a:r>
                <a:r>
                  <a:rPr lang="en-US" baseline="30000" dirty="0" smtClean="0">
                    <a:solidFill>
                      <a:srgbClr val="FFFFFF"/>
                    </a:solidFill>
                  </a:rPr>
                  <a:t>6</a:t>
                </a:r>
                <a:r>
                  <a:rPr lang="en-US" dirty="0" smtClean="0">
                    <a:solidFill>
                      <a:srgbClr val="FFFFFF"/>
                    </a:solidFill>
                  </a:rPr>
                  <a:t> years BP</a:t>
                </a:r>
                <a:endParaRPr lang="en-US" baseline="30000" dirty="0">
                  <a:solidFill>
                    <a:srgbClr val="FFFFFF"/>
                  </a:solidFill>
                </a:endParaRPr>
              </a:p>
            </p:txBody>
          </p:sp>
          <p:sp>
            <p:nvSpPr>
              <p:cNvPr id="8" name="Freeform 7"/>
              <p:cNvSpPr/>
              <p:nvPr/>
            </p:nvSpPr>
            <p:spPr>
              <a:xfrm>
                <a:off x="4241800" y="6248400"/>
                <a:ext cx="787400" cy="79244"/>
              </a:xfrm>
              <a:custGeom>
                <a:avLst/>
                <a:gdLst>
                  <a:gd name="connsiteX0" fmla="*/ 0 w 787400"/>
                  <a:gd name="connsiteY0" fmla="*/ 63500 h 79244"/>
                  <a:gd name="connsiteX1" fmla="*/ 292100 w 787400"/>
                  <a:gd name="connsiteY1" fmla="*/ 76200 h 79244"/>
                  <a:gd name="connsiteX2" fmla="*/ 406400 w 787400"/>
                  <a:gd name="connsiteY2" fmla="*/ 50800 h 79244"/>
                  <a:gd name="connsiteX3" fmla="*/ 482600 w 787400"/>
                  <a:gd name="connsiteY3" fmla="*/ 38100 h 79244"/>
                  <a:gd name="connsiteX4" fmla="*/ 673100 w 787400"/>
                  <a:gd name="connsiteY4" fmla="*/ 25400 h 79244"/>
                  <a:gd name="connsiteX5" fmla="*/ 749300 w 787400"/>
                  <a:gd name="connsiteY5" fmla="*/ 12700 h 79244"/>
                  <a:gd name="connsiteX6" fmla="*/ 787400 w 787400"/>
                  <a:gd name="connsiteY6" fmla="*/ 0 h 7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400" h="79244">
                    <a:moveTo>
                      <a:pt x="0" y="63500"/>
                    </a:moveTo>
                    <a:cubicBezTo>
                      <a:pt x="97367" y="67733"/>
                      <a:pt x="194689" y="79244"/>
                      <a:pt x="292100" y="76200"/>
                    </a:cubicBezTo>
                    <a:cubicBezTo>
                      <a:pt x="331110" y="74981"/>
                      <a:pt x="368129" y="58454"/>
                      <a:pt x="406400" y="50800"/>
                    </a:cubicBezTo>
                    <a:cubicBezTo>
                      <a:pt x="431650" y="45750"/>
                      <a:pt x="456966" y="40541"/>
                      <a:pt x="482600" y="38100"/>
                    </a:cubicBezTo>
                    <a:cubicBezTo>
                      <a:pt x="545954" y="32066"/>
                      <a:pt x="609600" y="29633"/>
                      <a:pt x="673100" y="25400"/>
                    </a:cubicBezTo>
                    <a:cubicBezTo>
                      <a:pt x="698500" y="21167"/>
                      <a:pt x="724163" y="18286"/>
                      <a:pt x="749300" y="12700"/>
                    </a:cubicBezTo>
                    <a:cubicBezTo>
                      <a:pt x="762368" y="9796"/>
                      <a:pt x="787400" y="0"/>
                      <a:pt x="787400" y="0"/>
                    </a:cubicBezTo>
                  </a:path>
                </a:pathLst>
              </a:custGeom>
              <a:solidFill>
                <a:schemeClr val="bg1"/>
              </a:solidFill>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304800" y="5581472"/>
            <a:ext cx="8839200" cy="1200328"/>
          </a:xfrm>
          <a:prstGeom prst="rect">
            <a:avLst/>
          </a:prstGeom>
          <a:noFill/>
          <a:ln w="9525">
            <a:noFill/>
            <a:miter lim="800000"/>
            <a:headEnd/>
            <a:tailEnd/>
          </a:ln>
          <a:effectLst/>
        </p:spPr>
        <p:txBody>
          <a:bodyPr>
            <a:prstTxWarp prst="textNoShape">
              <a:avLst/>
            </a:prstTxWarp>
            <a:spAutoFit/>
          </a:bodyPr>
          <a:lstStyle/>
          <a:p>
            <a:r>
              <a:rPr lang="en-US" dirty="0" smtClean="0">
                <a:solidFill>
                  <a:schemeClr val="bg1"/>
                </a:solidFill>
                <a:latin typeface="Times"/>
                <a:cs typeface="Times"/>
              </a:rPr>
              <a:t>Many </a:t>
            </a:r>
            <a:r>
              <a:rPr lang="en-US" dirty="0" smtClean="0">
                <a:solidFill>
                  <a:schemeClr val="bg1"/>
                </a:solidFill>
                <a:latin typeface="Times"/>
                <a:cs typeface="Times"/>
              </a:rPr>
              <a:t>of the uranium </a:t>
            </a:r>
            <a:r>
              <a:rPr lang="en-US" dirty="0">
                <a:solidFill>
                  <a:schemeClr val="bg1"/>
                </a:solidFill>
                <a:latin typeface="Times"/>
                <a:cs typeface="Times"/>
              </a:rPr>
              <a:t>isotopes ( </a:t>
            </a:r>
            <a:r>
              <a:rPr lang="en-US" baseline="30000" dirty="0">
                <a:solidFill>
                  <a:schemeClr val="bg1"/>
                </a:solidFill>
                <a:latin typeface="Times"/>
                <a:cs typeface="Times"/>
              </a:rPr>
              <a:t>234</a:t>
            </a:r>
            <a:r>
              <a:rPr lang="en-US" dirty="0">
                <a:solidFill>
                  <a:schemeClr val="bg1"/>
                </a:solidFill>
                <a:latin typeface="Times"/>
                <a:cs typeface="Times"/>
              </a:rPr>
              <a:t>U/</a:t>
            </a:r>
            <a:r>
              <a:rPr lang="en-US" baseline="30000" dirty="0">
                <a:solidFill>
                  <a:schemeClr val="bg1"/>
                </a:solidFill>
                <a:latin typeface="Times"/>
                <a:cs typeface="Times"/>
              </a:rPr>
              <a:t>238</a:t>
            </a:r>
            <a:r>
              <a:rPr lang="en-US" dirty="0">
                <a:solidFill>
                  <a:schemeClr val="bg1"/>
                </a:solidFill>
                <a:latin typeface="Times"/>
                <a:cs typeface="Times"/>
              </a:rPr>
              <a:t>U) from </a:t>
            </a:r>
            <a:r>
              <a:rPr lang="en-US" dirty="0" smtClean="0">
                <a:solidFill>
                  <a:schemeClr val="bg1"/>
                </a:solidFill>
                <a:latin typeface="Times"/>
                <a:cs typeface="Times"/>
              </a:rPr>
              <a:t>dolomite are </a:t>
            </a:r>
            <a:r>
              <a:rPr lang="en-US" dirty="0">
                <a:solidFill>
                  <a:schemeClr val="bg1"/>
                </a:solidFill>
                <a:latin typeface="Times"/>
                <a:cs typeface="Times"/>
              </a:rPr>
              <a:t>out of equilibrium suggesting</a:t>
            </a:r>
            <a:r>
              <a:rPr lang="en-US" dirty="0" smtClean="0">
                <a:solidFill>
                  <a:schemeClr val="bg1"/>
                </a:solidFill>
                <a:latin typeface="Times"/>
                <a:cs typeface="Times"/>
              </a:rPr>
              <a:t> recent crystallization.   It follows that dolomite is younger than ~ 10</a:t>
            </a:r>
            <a:r>
              <a:rPr lang="en-US" baseline="30000" dirty="0" smtClean="0">
                <a:solidFill>
                  <a:schemeClr val="bg1"/>
                </a:solidFill>
                <a:latin typeface="Times"/>
                <a:cs typeface="Times"/>
              </a:rPr>
              <a:t>6</a:t>
            </a:r>
            <a:r>
              <a:rPr lang="en-US" dirty="0" smtClean="0">
                <a:solidFill>
                  <a:schemeClr val="bg1"/>
                </a:solidFill>
                <a:latin typeface="Times"/>
                <a:cs typeface="Times"/>
              </a:rPr>
              <a:t> years BP</a:t>
            </a:r>
            <a:endParaRPr lang="en-US" baseline="30000" dirty="0">
              <a:solidFill>
                <a:schemeClr val="bg1"/>
              </a:solidFill>
              <a:latin typeface="Times"/>
              <a:cs typeface="Times"/>
            </a:endParaRPr>
          </a:p>
        </p:txBody>
      </p:sp>
      <p:pic>
        <p:nvPicPr>
          <p:cNvPr id="8" name="Picture 7" descr="Obs dolo U disequlib color.jpg"/>
          <p:cNvPicPr>
            <a:picLocks noChangeAspect="1"/>
          </p:cNvPicPr>
          <p:nvPr/>
        </p:nvPicPr>
        <p:blipFill>
          <a:blip r:embed="rId3"/>
          <a:stretch>
            <a:fillRect/>
          </a:stretch>
        </p:blipFill>
        <p:spPr>
          <a:xfrm>
            <a:off x="1943100" y="-304800"/>
            <a:ext cx="5829300" cy="5829300"/>
          </a:xfrm>
          <a:prstGeom prst="rect">
            <a:avLst/>
          </a:prstGeom>
        </p:spPr>
      </p:pic>
      <p:sp>
        <p:nvSpPr>
          <p:cNvPr id="5" name="AutoShape 3"/>
          <p:cNvSpPr>
            <a:spLocks noChangeArrowheads="1"/>
          </p:cNvSpPr>
          <p:nvPr/>
        </p:nvSpPr>
        <p:spPr bwMode="auto">
          <a:xfrm>
            <a:off x="914400" y="76200"/>
            <a:ext cx="7543800" cy="609600"/>
          </a:xfrm>
          <a:prstGeom prst="octagon">
            <a:avLst>
              <a:gd name="adj" fmla="val 29287"/>
            </a:avLst>
          </a:prstGeom>
          <a:gradFill rotWithShape="0">
            <a:gsLst>
              <a:gs pos="0">
                <a:srgbClr val="157F1B"/>
              </a:gs>
              <a:gs pos="100000">
                <a:srgbClr val="4232D0"/>
              </a:gs>
            </a:gsLst>
            <a:lin ang="5400000" scaled="1"/>
          </a:gradFill>
          <a:ln w="38100">
            <a:solidFill>
              <a:srgbClr val="01C3F0"/>
            </a:solidFill>
            <a:miter lim="800000"/>
            <a:headEnd/>
            <a:tailEnd/>
          </a:ln>
        </p:spPr>
        <p:txBody>
          <a:bodyPr wrap="none" anchor="ctr">
            <a:prstTxWarp prst="textNoShape">
              <a:avLst/>
            </a:prstTxWarp>
          </a:bodyPr>
          <a:lstStyle/>
          <a:p>
            <a:pPr algn="ctr"/>
            <a:r>
              <a:rPr lang="en-US" baseline="30000" dirty="0" smtClean="0">
                <a:solidFill>
                  <a:schemeClr val="bg1"/>
                </a:solidFill>
                <a:latin typeface="Times"/>
                <a:cs typeface="Times"/>
              </a:rPr>
              <a:t>234</a:t>
            </a:r>
            <a:r>
              <a:rPr lang="en-US" dirty="0" smtClean="0">
                <a:solidFill>
                  <a:schemeClr val="bg1"/>
                </a:solidFill>
                <a:latin typeface="Times"/>
                <a:cs typeface="Times"/>
              </a:rPr>
              <a:t>U/</a:t>
            </a:r>
            <a:r>
              <a:rPr lang="en-US" baseline="30000" dirty="0" smtClean="0">
                <a:solidFill>
                  <a:schemeClr val="bg1"/>
                </a:solidFill>
                <a:latin typeface="Times"/>
                <a:cs typeface="Times"/>
              </a:rPr>
              <a:t>238</a:t>
            </a:r>
            <a:r>
              <a:rPr lang="en-US" dirty="0" smtClean="0">
                <a:solidFill>
                  <a:schemeClr val="bg1"/>
                </a:solidFill>
                <a:latin typeface="Times"/>
                <a:cs typeface="Times"/>
              </a:rPr>
              <a:t>U </a:t>
            </a:r>
            <a:r>
              <a:rPr lang="en-US" dirty="0" smtClean="0">
                <a:solidFill>
                  <a:schemeClr val="bg1"/>
                </a:solidFill>
              </a:rPr>
              <a:t> Uranium isotope ratio disequilibrium of dolomite</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1600200" y="76200"/>
            <a:ext cx="6248400" cy="533400"/>
          </a:xfrm>
          <a:prstGeom prst="octagon">
            <a:avLst>
              <a:gd name="adj" fmla="val 29287"/>
            </a:avLst>
          </a:prstGeom>
          <a:gradFill rotWithShape="0">
            <a:gsLst>
              <a:gs pos="0">
                <a:srgbClr val="157F1B"/>
              </a:gs>
              <a:gs pos="100000">
                <a:srgbClr val="4232D0"/>
              </a:gs>
            </a:gsLst>
            <a:lin ang="5400000" scaled="1"/>
          </a:gradFill>
          <a:ln w="38100">
            <a:solidFill>
              <a:srgbClr val="01C3F0"/>
            </a:solidFill>
            <a:miter lim="800000"/>
            <a:headEnd/>
            <a:tailEnd/>
          </a:ln>
        </p:spPr>
        <p:txBody>
          <a:bodyPr wrap="none" anchor="ctr">
            <a:prstTxWarp prst="textNoShape">
              <a:avLst/>
            </a:prstTxWarp>
          </a:bodyPr>
          <a:lstStyle/>
          <a:p>
            <a:pPr algn="ctr"/>
            <a:r>
              <a:rPr lang="en-US" dirty="0" smtClean="0">
                <a:solidFill>
                  <a:schemeClr val="bg1"/>
                </a:solidFill>
                <a:latin typeface="Times"/>
                <a:cs typeface="Times"/>
              </a:rPr>
              <a:t>Magnesium mass balance</a:t>
            </a:r>
            <a:endParaRPr lang="en-US" dirty="0">
              <a:solidFill>
                <a:srgbClr val="FFFFFF"/>
              </a:solidFill>
            </a:endParaRPr>
          </a:p>
        </p:txBody>
      </p:sp>
      <p:sp>
        <p:nvSpPr>
          <p:cNvPr id="8" name="TextBox 7"/>
          <p:cNvSpPr txBox="1"/>
          <p:nvPr/>
        </p:nvSpPr>
        <p:spPr>
          <a:xfrm>
            <a:off x="0" y="4800600"/>
            <a:ext cx="9296400" cy="2062103"/>
          </a:xfrm>
          <a:prstGeom prst="rect">
            <a:avLst/>
          </a:prstGeom>
          <a:noFill/>
        </p:spPr>
        <p:txBody>
          <a:bodyPr wrap="square" rtlCol="0">
            <a:spAutoFit/>
          </a:bodyPr>
          <a:lstStyle/>
          <a:p>
            <a:pPr algn="ctr"/>
            <a:r>
              <a:rPr lang="en-US" dirty="0" smtClean="0">
                <a:solidFill>
                  <a:srgbClr val="FFFFFF"/>
                </a:solidFill>
              </a:rPr>
              <a:t>Mass of magnesium entering control volume since start of flow system</a:t>
            </a:r>
          </a:p>
          <a:p>
            <a:pPr algn="ctr"/>
            <a:r>
              <a:rPr lang="en-US" dirty="0" err="1" smtClean="0">
                <a:solidFill>
                  <a:schemeClr val="bg1"/>
                </a:solidFill>
              </a:rPr>
              <a:t>Q</a:t>
            </a:r>
            <a:r>
              <a:rPr lang="en-US" baseline="-25000" dirty="0" err="1" smtClean="0">
                <a:solidFill>
                  <a:schemeClr val="bg1"/>
                </a:solidFill>
              </a:rPr>
              <a:t>Dis</a:t>
            </a:r>
            <a:r>
              <a:rPr lang="en-US" dirty="0" smtClean="0">
                <a:solidFill>
                  <a:schemeClr val="bg1"/>
                </a:solidFill>
              </a:rPr>
              <a:t> = </a:t>
            </a:r>
            <a:r>
              <a:rPr lang="en-US" dirty="0" err="1" smtClean="0">
                <a:solidFill>
                  <a:schemeClr val="bg1"/>
                </a:solidFill>
              </a:rPr>
              <a:t>Q</a:t>
            </a:r>
            <a:r>
              <a:rPr lang="en-US" baseline="-25000" dirty="0" err="1" smtClean="0">
                <a:solidFill>
                  <a:schemeClr val="bg1"/>
                </a:solidFill>
              </a:rPr>
              <a:t>Rec</a:t>
            </a:r>
            <a:r>
              <a:rPr lang="en-US" dirty="0" smtClean="0">
                <a:solidFill>
                  <a:schemeClr val="bg1"/>
                </a:solidFill>
              </a:rPr>
              <a:t> + </a:t>
            </a:r>
            <a:r>
              <a:rPr lang="en-US" dirty="0" err="1" smtClean="0">
                <a:solidFill>
                  <a:schemeClr val="bg1"/>
                </a:solidFill>
              </a:rPr>
              <a:t>Q</a:t>
            </a:r>
            <a:r>
              <a:rPr lang="en-US" baseline="-25000" dirty="0" err="1" smtClean="0">
                <a:solidFill>
                  <a:schemeClr val="bg1"/>
                </a:solidFill>
              </a:rPr>
              <a:t>leak</a:t>
            </a:r>
            <a:r>
              <a:rPr lang="en-US" baseline="-25000" dirty="0" smtClean="0">
                <a:solidFill>
                  <a:schemeClr val="bg1"/>
                </a:solidFill>
              </a:rPr>
              <a:t> in</a:t>
            </a:r>
            <a:r>
              <a:rPr lang="en-US" dirty="0" smtClean="0">
                <a:solidFill>
                  <a:schemeClr val="bg1"/>
                </a:solidFill>
              </a:rPr>
              <a:t> – </a:t>
            </a:r>
            <a:r>
              <a:rPr lang="en-US" dirty="0" err="1" smtClean="0">
                <a:solidFill>
                  <a:schemeClr val="bg1"/>
                </a:solidFill>
              </a:rPr>
              <a:t>Q</a:t>
            </a:r>
            <a:r>
              <a:rPr lang="en-US" baseline="-25000" dirty="0" err="1" smtClean="0">
                <a:solidFill>
                  <a:schemeClr val="bg1"/>
                </a:solidFill>
              </a:rPr>
              <a:t>leak</a:t>
            </a:r>
            <a:r>
              <a:rPr lang="en-US" dirty="0" smtClean="0">
                <a:solidFill>
                  <a:schemeClr val="bg1"/>
                </a:solidFill>
              </a:rPr>
              <a:t> </a:t>
            </a:r>
            <a:r>
              <a:rPr lang="en-US" baseline="-25000" dirty="0" smtClean="0">
                <a:solidFill>
                  <a:schemeClr val="bg1"/>
                </a:solidFill>
              </a:rPr>
              <a:t>out</a:t>
            </a:r>
          </a:p>
          <a:p>
            <a:pPr algn="ctr"/>
            <a:endParaRPr lang="en-US" baseline="-25000" dirty="0" smtClean="0">
              <a:solidFill>
                <a:schemeClr val="bg1"/>
              </a:solidFill>
            </a:endParaRPr>
          </a:p>
          <a:p>
            <a:pPr algn="ctr"/>
            <a:r>
              <a:rPr lang="en-US" dirty="0" err="1" smtClean="0">
                <a:solidFill>
                  <a:srgbClr val="FFFFFF"/>
                </a:solidFill>
              </a:rPr>
              <a:t>CQ</a:t>
            </a:r>
            <a:r>
              <a:rPr lang="en-US" baseline="-25000" dirty="0" err="1" smtClean="0">
                <a:solidFill>
                  <a:srgbClr val="FFFFFF"/>
                </a:solidFill>
              </a:rPr>
              <a:t>Dis</a:t>
            </a:r>
            <a:r>
              <a:rPr lang="en-US" dirty="0" smtClean="0">
                <a:solidFill>
                  <a:srgbClr val="FFFFFF"/>
                </a:solidFill>
              </a:rPr>
              <a:t> = </a:t>
            </a:r>
            <a:r>
              <a:rPr lang="en-US" dirty="0" err="1" smtClean="0">
                <a:solidFill>
                  <a:srgbClr val="FFFFFF"/>
                </a:solidFill>
              </a:rPr>
              <a:t>CQ</a:t>
            </a:r>
            <a:r>
              <a:rPr lang="en-US" baseline="-25000" dirty="0" err="1" smtClean="0">
                <a:solidFill>
                  <a:srgbClr val="FFFFFF"/>
                </a:solidFill>
              </a:rPr>
              <a:t>Rec</a:t>
            </a:r>
            <a:r>
              <a:rPr lang="en-US" dirty="0" smtClean="0">
                <a:solidFill>
                  <a:srgbClr val="FFFFFF"/>
                </a:solidFill>
              </a:rPr>
              <a:t> + </a:t>
            </a:r>
            <a:r>
              <a:rPr lang="en-US" dirty="0" err="1" smtClean="0">
                <a:solidFill>
                  <a:srgbClr val="FFFFFF"/>
                </a:solidFill>
              </a:rPr>
              <a:t>CQ</a:t>
            </a:r>
            <a:r>
              <a:rPr lang="en-US" baseline="-25000" dirty="0" err="1" smtClean="0">
                <a:solidFill>
                  <a:srgbClr val="FFFFFF"/>
                </a:solidFill>
              </a:rPr>
              <a:t>leak</a:t>
            </a:r>
            <a:r>
              <a:rPr lang="en-US" baseline="-25000" dirty="0" smtClean="0">
                <a:solidFill>
                  <a:srgbClr val="FFFFFF"/>
                </a:solidFill>
              </a:rPr>
              <a:t> in</a:t>
            </a:r>
            <a:r>
              <a:rPr lang="en-US" dirty="0" smtClean="0">
                <a:solidFill>
                  <a:srgbClr val="FFFFFF"/>
                </a:solidFill>
              </a:rPr>
              <a:t>- </a:t>
            </a:r>
            <a:r>
              <a:rPr lang="en-US" dirty="0" err="1" smtClean="0">
                <a:solidFill>
                  <a:srgbClr val="FFFFFF"/>
                </a:solidFill>
              </a:rPr>
              <a:t>CO</a:t>
            </a:r>
            <a:r>
              <a:rPr lang="en-US" baseline="-25000" dirty="0" err="1" smtClean="0">
                <a:solidFill>
                  <a:srgbClr val="FFFFFF"/>
                </a:solidFill>
              </a:rPr>
              <a:t>leak</a:t>
            </a:r>
            <a:r>
              <a:rPr lang="en-US" baseline="-25000" dirty="0" smtClean="0">
                <a:solidFill>
                  <a:srgbClr val="FFFFFF"/>
                </a:solidFill>
              </a:rPr>
              <a:t> out</a:t>
            </a:r>
            <a:r>
              <a:rPr lang="en-US" dirty="0" smtClean="0">
                <a:solidFill>
                  <a:srgbClr val="FFFFFF"/>
                </a:solidFill>
              </a:rPr>
              <a:t> </a:t>
            </a:r>
          </a:p>
          <a:p>
            <a:pPr algn="ctr"/>
            <a:endParaRPr lang="en-US" sz="1200" dirty="0" smtClean="0">
              <a:solidFill>
                <a:srgbClr val="FFFFFF"/>
              </a:solidFill>
            </a:endParaRPr>
          </a:p>
          <a:p>
            <a:pPr algn="ctr"/>
            <a:r>
              <a:rPr lang="en-US" sz="2800" b="1" dirty="0" smtClean="0">
                <a:solidFill>
                  <a:srgbClr val="FFFF00"/>
                </a:solidFill>
              </a:rPr>
              <a:t>~11x10</a:t>
            </a:r>
            <a:r>
              <a:rPr lang="en-US" sz="2800" b="1" baseline="30000" dirty="0" smtClean="0">
                <a:solidFill>
                  <a:srgbClr val="FFFF00"/>
                </a:solidFill>
              </a:rPr>
              <a:t>9</a:t>
            </a:r>
            <a:r>
              <a:rPr lang="en-US" sz="2800" b="1" dirty="0" smtClean="0">
                <a:solidFill>
                  <a:srgbClr val="FFFF00"/>
                </a:solidFill>
              </a:rPr>
              <a:t> kg </a:t>
            </a:r>
            <a:endParaRPr lang="en-US" dirty="0" smtClean="0">
              <a:solidFill>
                <a:srgbClr val="FFFF00"/>
              </a:solidFill>
            </a:endParaRPr>
          </a:p>
        </p:txBody>
      </p:sp>
      <p:grpSp>
        <p:nvGrpSpPr>
          <p:cNvPr id="13" name="Group 12"/>
          <p:cNvGrpSpPr/>
          <p:nvPr/>
        </p:nvGrpSpPr>
        <p:grpSpPr>
          <a:xfrm>
            <a:off x="609600" y="685801"/>
            <a:ext cx="7842862" cy="4419599"/>
            <a:chOff x="609600" y="685801"/>
            <a:chExt cx="7842862" cy="4419599"/>
          </a:xfrm>
        </p:grpSpPr>
        <p:sp>
          <p:nvSpPr>
            <p:cNvPr id="7" name="TextBox 6"/>
            <p:cNvSpPr txBox="1"/>
            <p:nvPr/>
          </p:nvSpPr>
          <p:spPr>
            <a:xfrm>
              <a:off x="609600" y="3474184"/>
              <a:ext cx="7842862" cy="1631216"/>
            </a:xfrm>
            <a:prstGeom prst="rect">
              <a:avLst/>
            </a:prstGeom>
            <a:noFill/>
          </p:spPr>
          <p:txBody>
            <a:bodyPr wrap="none" rtlCol="0">
              <a:spAutoFit/>
            </a:bodyPr>
            <a:lstStyle/>
            <a:p>
              <a:pPr algn="ctr"/>
              <a:r>
                <a:rPr lang="en-US" dirty="0" smtClean="0">
                  <a:solidFill>
                    <a:srgbClr val="FFFFFF"/>
                  </a:solidFill>
                </a:rPr>
                <a:t>Mass of magnesium present in a control volume of the aquifer </a:t>
              </a:r>
            </a:p>
            <a:p>
              <a:pPr algn="ctr"/>
              <a:r>
                <a:rPr lang="en-US" dirty="0" smtClean="0">
                  <a:solidFill>
                    <a:srgbClr val="FFFFFF"/>
                  </a:solidFill>
                </a:rPr>
                <a:t> </a:t>
              </a:r>
              <a:r>
                <a:rPr lang="en-US" dirty="0" err="1" smtClean="0">
                  <a:solidFill>
                    <a:srgbClr val="FFFFFF"/>
                  </a:solidFill>
                </a:rPr>
                <a:t>M</a:t>
              </a:r>
              <a:r>
                <a:rPr lang="en-US" baseline="-25000" dirty="0" err="1" smtClean="0">
                  <a:solidFill>
                    <a:srgbClr val="FFFFFF"/>
                  </a:solidFill>
                </a:rPr>
                <a:t>totMg</a:t>
              </a:r>
              <a:r>
                <a:rPr lang="en-US" dirty="0" smtClean="0">
                  <a:solidFill>
                    <a:srgbClr val="FFFFFF"/>
                  </a:solidFill>
                </a:rPr>
                <a:t> = </a:t>
              </a:r>
              <a:r>
                <a:rPr lang="en-US" dirty="0" err="1" smtClean="0">
                  <a:solidFill>
                    <a:srgbClr val="FFFFFF"/>
                  </a:solidFill>
                </a:rPr>
                <a:t>M</a:t>
              </a:r>
              <a:r>
                <a:rPr lang="en-US" baseline="-25000" dirty="0" err="1" smtClean="0">
                  <a:solidFill>
                    <a:srgbClr val="FFFFFF"/>
                  </a:solidFill>
                </a:rPr>
                <a:t>dolMg</a:t>
              </a:r>
              <a:r>
                <a:rPr lang="en-US" dirty="0" smtClean="0">
                  <a:solidFill>
                    <a:srgbClr val="FFFFFF"/>
                  </a:solidFill>
                </a:rPr>
                <a:t> + </a:t>
              </a:r>
              <a:r>
                <a:rPr lang="en-US" dirty="0" err="1" smtClean="0">
                  <a:solidFill>
                    <a:srgbClr val="FFFFFF"/>
                  </a:solidFill>
                </a:rPr>
                <a:t>M</a:t>
              </a:r>
              <a:r>
                <a:rPr lang="en-US" baseline="-25000" dirty="0" err="1" smtClean="0">
                  <a:solidFill>
                    <a:srgbClr val="FFFFFF"/>
                  </a:solidFill>
                </a:rPr>
                <a:t>liqMg</a:t>
              </a:r>
              <a:endParaRPr lang="en-US" baseline="-25000" dirty="0" smtClean="0">
                <a:solidFill>
                  <a:srgbClr val="FFFFFF"/>
                </a:solidFill>
              </a:endParaRPr>
            </a:p>
            <a:p>
              <a:pPr algn="ctr"/>
              <a:endParaRPr lang="en-US" sz="1200" baseline="-25000" dirty="0" smtClean="0">
                <a:solidFill>
                  <a:srgbClr val="FFFFFF"/>
                </a:solidFill>
              </a:endParaRPr>
            </a:p>
            <a:p>
              <a:pPr algn="ctr"/>
              <a:r>
                <a:rPr lang="en-US" sz="2800" b="1" dirty="0" smtClean="0">
                  <a:solidFill>
                    <a:srgbClr val="FFFF00"/>
                  </a:solidFill>
                </a:rPr>
                <a:t>~ 6.8 </a:t>
              </a:r>
              <a:r>
                <a:rPr lang="en-US" sz="2800" b="1" dirty="0" err="1" smtClean="0">
                  <a:solidFill>
                    <a:srgbClr val="FFFF00"/>
                  </a:solidFill>
                </a:rPr>
                <a:t>x</a:t>
              </a:r>
              <a:r>
                <a:rPr lang="en-US" sz="2800" b="1" dirty="0" smtClean="0">
                  <a:solidFill>
                    <a:srgbClr val="FFFF00"/>
                  </a:solidFill>
                </a:rPr>
                <a:t> 10</a:t>
              </a:r>
              <a:r>
                <a:rPr lang="en-US" sz="2800" b="1" baseline="30000" dirty="0" smtClean="0">
                  <a:solidFill>
                    <a:srgbClr val="FFFF00"/>
                  </a:solidFill>
                </a:rPr>
                <a:t>8</a:t>
              </a:r>
              <a:r>
                <a:rPr lang="en-US" sz="2800" b="1" dirty="0" smtClean="0">
                  <a:solidFill>
                    <a:srgbClr val="FFFF00"/>
                  </a:solidFill>
                </a:rPr>
                <a:t> kg </a:t>
              </a:r>
              <a:endParaRPr lang="en-US" sz="2800" b="1" baseline="-25000" dirty="0" smtClean="0">
                <a:solidFill>
                  <a:srgbClr val="FFFF00"/>
                </a:solidFill>
              </a:endParaRPr>
            </a:p>
            <a:p>
              <a:pPr algn="ctr"/>
              <a:endParaRPr lang="en-US" baseline="-25000" dirty="0">
                <a:solidFill>
                  <a:srgbClr val="FFFFFF"/>
                </a:solidFill>
              </a:endParaRPr>
            </a:p>
          </p:txBody>
        </p:sp>
        <p:grpSp>
          <p:nvGrpSpPr>
            <p:cNvPr id="12" name="Group 11"/>
            <p:cNvGrpSpPr/>
            <p:nvPr/>
          </p:nvGrpSpPr>
          <p:grpSpPr>
            <a:xfrm>
              <a:off x="2057400" y="685801"/>
              <a:ext cx="5029200" cy="2807970"/>
              <a:chOff x="2057400" y="685801"/>
              <a:chExt cx="5029200" cy="2807970"/>
            </a:xfrm>
          </p:grpSpPr>
          <p:pic>
            <p:nvPicPr>
              <p:cNvPr id="9" name="Picture 8" descr="control volume.jpg"/>
              <p:cNvPicPr>
                <a:picLocks noChangeAspect="1"/>
              </p:cNvPicPr>
              <p:nvPr/>
            </p:nvPicPr>
            <p:blipFill>
              <a:blip r:embed="rId3"/>
              <a:stretch>
                <a:fillRect/>
              </a:stretch>
            </p:blipFill>
            <p:spPr>
              <a:xfrm>
                <a:off x="2057400" y="685801"/>
                <a:ext cx="5029200" cy="2807970"/>
              </a:xfrm>
              <a:prstGeom prst="rect">
                <a:avLst/>
              </a:prstGeom>
            </p:spPr>
          </p:pic>
          <p:sp>
            <p:nvSpPr>
              <p:cNvPr id="6" name="TextBox 5"/>
              <p:cNvSpPr txBox="1"/>
              <p:nvPr/>
            </p:nvSpPr>
            <p:spPr>
              <a:xfrm>
                <a:off x="3048000" y="2590800"/>
                <a:ext cx="1116562" cy="461665"/>
              </a:xfrm>
              <a:prstGeom prst="rect">
                <a:avLst/>
              </a:prstGeom>
              <a:noFill/>
            </p:spPr>
            <p:txBody>
              <a:bodyPr wrap="none" rtlCol="0">
                <a:spAutoFit/>
              </a:bodyPr>
              <a:lstStyle/>
              <a:p>
                <a:r>
                  <a:rPr lang="en-US" dirty="0" smtClean="0"/>
                  <a:t>150 km</a:t>
                </a:r>
                <a:endParaRPr lang="en-US" dirty="0"/>
              </a:p>
            </p:txBody>
          </p:sp>
          <p:sp>
            <p:nvSpPr>
              <p:cNvPr id="10" name="TextBox 9"/>
              <p:cNvSpPr txBox="1"/>
              <p:nvPr/>
            </p:nvSpPr>
            <p:spPr>
              <a:xfrm>
                <a:off x="4419600" y="2895600"/>
                <a:ext cx="962673" cy="461665"/>
              </a:xfrm>
              <a:prstGeom prst="rect">
                <a:avLst/>
              </a:prstGeom>
              <a:noFill/>
            </p:spPr>
            <p:txBody>
              <a:bodyPr wrap="none" rtlCol="0">
                <a:spAutoFit/>
              </a:bodyPr>
              <a:lstStyle/>
              <a:p>
                <a:r>
                  <a:rPr lang="en-US" dirty="0" smtClean="0"/>
                  <a:t>450 </a:t>
                </a:r>
                <a:r>
                  <a:rPr lang="en-US" dirty="0" err="1" smtClean="0"/>
                  <a:t>m</a:t>
                </a:r>
                <a:endParaRPr lang="en-US" dirty="0"/>
              </a:p>
            </p:txBody>
          </p:sp>
          <p:sp>
            <p:nvSpPr>
              <p:cNvPr id="11" name="TextBox 10"/>
              <p:cNvSpPr txBox="1"/>
              <p:nvPr/>
            </p:nvSpPr>
            <p:spPr>
              <a:xfrm>
                <a:off x="2209800" y="2895600"/>
                <a:ext cx="654897" cy="461665"/>
              </a:xfrm>
              <a:prstGeom prst="rect">
                <a:avLst/>
              </a:prstGeom>
              <a:noFill/>
            </p:spPr>
            <p:txBody>
              <a:bodyPr wrap="none" rtlCol="0">
                <a:spAutoFit/>
              </a:bodyPr>
              <a:lstStyle/>
              <a:p>
                <a:r>
                  <a:rPr lang="en-US" dirty="0" smtClean="0"/>
                  <a:t>1 </a:t>
                </a:r>
                <a:r>
                  <a:rPr lang="en-US" dirty="0" err="1" smtClean="0"/>
                  <a:t>m</a:t>
                </a:r>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blank">
  <a:themeElements>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Data\Microsoft\Templates\Blank.pot</Template>
  <TotalTime>5594</TotalTime>
  <Words>559</Words>
  <Application>Microsoft Macintosh PowerPoint</Application>
  <PresentationFormat>On-screen Show (4:3)</PresentationFormat>
  <Paragraphs>69</Paragraphs>
  <Slides>12</Slides>
  <Notes>5</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blank</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LMC brachiopod resists dolomitization</dc:title>
  <dc:creator>Duncan Sibley</dc:creator>
  <cp:lastModifiedBy>Warren Wood</cp:lastModifiedBy>
  <cp:revision>447</cp:revision>
  <dcterms:created xsi:type="dcterms:W3CDTF">2011-10-21T13:15:29Z</dcterms:created>
  <dcterms:modified xsi:type="dcterms:W3CDTF">2011-10-21T13:34:35Z</dcterms:modified>
</cp:coreProperties>
</file>