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61"/>
  </p:notesMasterIdLst>
  <p:handoutMasterIdLst>
    <p:handoutMasterId r:id="rId62"/>
  </p:handoutMasterIdLst>
  <p:sldIdLst>
    <p:sldId id="257" r:id="rId2"/>
    <p:sldId id="383" r:id="rId3"/>
    <p:sldId id="420" r:id="rId4"/>
    <p:sldId id="314" r:id="rId5"/>
    <p:sldId id="316" r:id="rId6"/>
    <p:sldId id="265" r:id="rId7"/>
    <p:sldId id="414" r:id="rId8"/>
    <p:sldId id="415" r:id="rId9"/>
    <p:sldId id="416" r:id="rId10"/>
    <p:sldId id="407" r:id="rId11"/>
    <p:sldId id="317" r:id="rId12"/>
    <p:sldId id="340" r:id="rId13"/>
    <p:sldId id="366" r:id="rId14"/>
    <p:sldId id="367" r:id="rId15"/>
    <p:sldId id="368" r:id="rId16"/>
    <p:sldId id="369" r:id="rId17"/>
    <p:sldId id="338" r:id="rId18"/>
    <p:sldId id="370" r:id="rId19"/>
    <p:sldId id="371" r:id="rId20"/>
    <p:sldId id="372" r:id="rId21"/>
    <p:sldId id="373" r:id="rId22"/>
    <p:sldId id="374" r:id="rId23"/>
    <p:sldId id="375" r:id="rId24"/>
    <p:sldId id="411" r:id="rId25"/>
    <p:sldId id="327" r:id="rId26"/>
    <p:sldId id="329" r:id="rId27"/>
    <p:sldId id="330" r:id="rId28"/>
    <p:sldId id="377" r:id="rId29"/>
    <p:sldId id="378" r:id="rId30"/>
    <p:sldId id="379" r:id="rId31"/>
    <p:sldId id="380" r:id="rId32"/>
    <p:sldId id="381" r:id="rId33"/>
    <p:sldId id="336" r:id="rId34"/>
    <p:sldId id="335" r:id="rId35"/>
    <p:sldId id="334" r:id="rId36"/>
    <p:sldId id="417" r:id="rId37"/>
    <p:sldId id="419" r:id="rId38"/>
    <p:sldId id="339" r:id="rId39"/>
    <p:sldId id="384" r:id="rId40"/>
    <p:sldId id="385" r:id="rId41"/>
    <p:sldId id="362" r:id="rId42"/>
    <p:sldId id="386" r:id="rId43"/>
    <p:sldId id="387" r:id="rId44"/>
    <p:sldId id="388" r:id="rId45"/>
    <p:sldId id="389" r:id="rId46"/>
    <p:sldId id="408" r:id="rId47"/>
    <p:sldId id="341" r:id="rId48"/>
    <p:sldId id="418" r:id="rId49"/>
    <p:sldId id="361" r:id="rId50"/>
    <p:sldId id="396" r:id="rId51"/>
    <p:sldId id="360" r:id="rId52"/>
    <p:sldId id="349" r:id="rId53"/>
    <p:sldId id="404" r:id="rId54"/>
    <p:sldId id="351" r:id="rId55"/>
    <p:sldId id="405" r:id="rId56"/>
    <p:sldId id="357" r:id="rId57"/>
    <p:sldId id="406" r:id="rId58"/>
    <p:sldId id="346" r:id="rId59"/>
    <p:sldId id="364" r:id="rId60"/>
  </p:sldIdLst>
  <p:sldSz cx="9144000" cy="6858000" type="screen4x3"/>
  <p:notesSz cx="9601200" cy="7315200"/>
  <p:defaultTextStyle>
    <a:defPPr>
      <a:defRPr lang="en-US"/>
    </a:defPPr>
    <a:lvl1pPr algn="ctr" rtl="0" eaLnBrk="0" fontAlgn="base" hangingPunct="0">
      <a:lnSpc>
        <a:spcPct val="85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1pPr>
    <a:lvl2pPr marL="457200" algn="ctr" rtl="0" eaLnBrk="0" fontAlgn="base" hangingPunct="0">
      <a:lnSpc>
        <a:spcPct val="85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2pPr>
    <a:lvl3pPr marL="914400" algn="ctr" rtl="0" eaLnBrk="0" fontAlgn="base" hangingPunct="0">
      <a:lnSpc>
        <a:spcPct val="85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3pPr>
    <a:lvl4pPr marL="1371600" algn="ctr" rtl="0" eaLnBrk="0" fontAlgn="base" hangingPunct="0">
      <a:lnSpc>
        <a:spcPct val="85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4pPr>
    <a:lvl5pPr marL="1828800" algn="ctr" rtl="0" eaLnBrk="0" fontAlgn="base" hangingPunct="0">
      <a:lnSpc>
        <a:spcPct val="85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Tahom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CC00"/>
    <a:srgbClr val="FF0000"/>
    <a:srgbClr val="14494C"/>
    <a:srgbClr val="15424B"/>
    <a:srgbClr val="76FEC0"/>
    <a:srgbClr val="0D7950"/>
    <a:srgbClr val="047C82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1" autoAdjust="0"/>
    <p:restoredTop sz="70833" autoAdjust="0"/>
  </p:normalViewPr>
  <p:slideViewPr>
    <p:cSldViewPr>
      <p:cViewPr varScale="1">
        <p:scale>
          <a:sx n="72" d="100"/>
          <a:sy n="72" d="100"/>
        </p:scale>
        <p:origin x="-8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738" y="-108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680" y="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68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ED6EE5D9-36ED-43F7-9320-06BAE556599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680" y="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68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8" rIns="96636" bIns="483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CEAE1D17-1FB8-4924-9F31-79D0A6FE07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Collingwood is placed in the </a:t>
            </a:r>
            <a:r>
              <a:rPr lang="en-US" dirty="0" err="1" smtClean="0"/>
              <a:t>stratigraphic</a:t>
            </a:r>
            <a:r>
              <a:rPr lang="en-US" dirty="0" smtClean="0"/>
              <a:t> column below the Utica Shale and above the Trenton Limestone roughly in the upper Ordovician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is thought that it may be part of the initial </a:t>
            </a:r>
            <a:r>
              <a:rPr lang="en-US" dirty="0" err="1" smtClean="0"/>
              <a:t>siliclastic</a:t>
            </a:r>
            <a:r>
              <a:rPr lang="en-US" dirty="0" smtClean="0"/>
              <a:t> input from the </a:t>
            </a:r>
            <a:r>
              <a:rPr lang="en-US" dirty="0" err="1" smtClean="0"/>
              <a:t>Queenston</a:t>
            </a:r>
            <a:r>
              <a:rPr lang="en-US" dirty="0" smtClean="0"/>
              <a:t> Delta during the Taconic </a:t>
            </a:r>
            <a:r>
              <a:rPr lang="en-US" dirty="0" err="1" smtClean="0"/>
              <a:t>Orogeny</a:t>
            </a:r>
            <a:r>
              <a:rPr lang="en-US" dirty="0" smtClean="0"/>
              <a:t> 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The following data was used in our study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Over 200 </a:t>
            </a:r>
            <a:r>
              <a:rPr lang="en-US" dirty="0" err="1" smtClean="0"/>
              <a:t>wireline</a:t>
            </a:r>
            <a:r>
              <a:rPr lang="en-US" dirty="0" smtClean="0"/>
              <a:t> logs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Thin sections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X-ray</a:t>
            </a:r>
            <a:r>
              <a:rPr lang="en-US" baseline="0" dirty="0" smtClean="0"/>
              <a:t> diffraction data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SEM</a:t>
            </a:r>
            <a:r>
              <a:rPr lang="en-US" baseline="0" dirty="0" smtClean="0"/>
              <a:t> imaging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we were also provided core data </a:t>
            </a:r>
          </a:p>
          <a:p>
            <a:pPr algn="l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image you’re looking at is part of the Utica shale and a section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slabbed</a:t>
            </a:r>
            <a:r>
              <a:rPr lang="en-US" baseline="0" dirty="0" smtClean="0"/>
              <a:t> Collingwood core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After studying the Collingwood core, 4 unique </a:t>
            </a:r>
            <a:r>
              <a:rPr lang="en-US" dirty="0" err="1" smtClean="0"/>
              <a:t>facies</a:t>
            </a:r>
            <a:r>
              <a:rPr lang="en-US" dirty="0" smtClean="0"/>
              <a:t> were identified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red line in this image indicates the Collingwood/Utica 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first </a:t>
            </a:r>
            <a:r>
              <a:rPr lang="en-US" dirty="0" err="1" smtClean="0"/>
              <a:t>facies</a:t>
            </a:r>
            <a:r>
              <a:rPr lang="en-US" dirty="0" smtClean="0"/>
              <a:t> is a marine </a:t>
            </a:r>
            <a:r>
              <a:rPr lang="en-US" dirty="0" err="1" smtClean="0"/>
              <a:t>hardground</a:t>
            </a:r>
            <a:r>
              <a:rPr lang="en-US" dirty="0" smtClean="0"/>
              <a:t> surface at the</a:t>
            </a:r>
            <a:r>
              <a:rPr lang="en-US" baseline="0" dirty="0" smtClean="0"/>
              <a:t> Collingwood-Utica contact, it is primarily dolomite and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presents as a </a:t>
            </a:r>
            <a:r>
              <a:rPr lang="en-US" dirty="0" err="1" smtClean="0"/>
              <a:t>phosphatic</a:t>
            </a:r>
            <a:r>
              <a:rPr lang="en-US" dirty="0" smtClean="0"/>
              <a:t> </a:t>
            </a:r>
            <a:r>
              <a:rPr lang="en-US" dirty="0" err="1" smtClean="0"/>
              <a:t>dololutite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next </a:t>
            </a:r>
            <a:r>
              <a:rPr lang="en-US" dirty="0" err="1" smtClean="0"/>
              <a:t>facies</a:t>
            </a:r>
            <a:r>
              <a:rPr lang="en-US" dirty="0" smtClean="0"/>
              <a:t> is a shell debris layer of packed fossils in a microcrystalline calcite matrix likely related to storm activity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 presents as a bio-</a:t>
            </a:r>
            <a:r>
              <a:rPr lang="en-US" dirty="0" err="1" smtClean="0"/>
              <a:t>calcilutite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real key </a:t>
            </a:r>
            <a:r>
              <a:rPr lang="en-US" dirty="0" err="1" smtClean="0"/>
              <a:t>facies</a:t>
            </a:r>
            <a:r>
              <a:rPr lang="en-US" dirty="0" smtClean="0"/>
              <a:t> that distinguishes the Collingwood is a </a:t>
            </a:r>
            <a:r>
              <a:rPr lang="en-US" dirty="0" err="1" smtClean="0"/>
              <a:t>kerogen</a:t>
            </a:r>
            <a:r>
              <a:rPr lang="en-US" baseline="0" dirty="0" smtClean="0"/>
              <a:t> rich, low energy laminated mud</a:t>
            </a:r>
            <a:r>
              <a:rPr lang="en-US" dirty="0" smtClean="0"/>
              <a:t>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consequently also acts as both the source and reservoir portions of the Collingwood with the  highest TOC and porosity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classifies as a siliceous </a:t>
            </a:r>
            <a:r>
              <a:rPr lang="en-US" dirty="0" err="1" smtClean="0"/>
              <a:t>calcilutite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final </a:t>
            </a:r>
            <a:r>
              <a:rPr lang="en-US" dirty="0" err="1" smtClean="0"/>
              <a:t>facies</a:t>
            </a:r>
            <a:r>
              <a:rPr lang="en-US" dirty="0" smtClean="0"/>
              <a:t> is a homogenized variant of the previous two with varying</a:t>
            </a:r>
            <a:r>
              <a:rPr lang="en-US" baseline="0" dirty="0" smtClean="0"/>
              <a:t> amounts of</a:t>
            </a:r>
            <a:r>
              <a:rPr lang="en-US" dirty="0" smtClean="0"/>
              <a:t> </a:t>
            </a:r>
            <a:r>
              <a:rPr lang="en-US" dirty="0" err="1" smtClean="0"/>
              <a:t>fossiliferous</a:t>
            </a:r>
            <a:r>
              <a:rPr lang="en-US" dirty="0" smtClean="0"/>
              <a:t> debris and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 sample from the laminated mud </a:t>
            </a:r>
            <a:r>
              <a:rPr lang="en-US" dirty="0" err="1" smtClean="0"/>
              <a:t>facies</a:t>
            </a:r>
            <a:r>
              <a:rPr lang="en-US" dirty="0" smtClean="0"/>
              <a:t> was treated with acids to remove the carbonate fraction</a:t>
            </a:r>
          </a:p>
          <a:p>
            <a:pPr algn="l"/>
            <a:r>
              <a:rPr lang="en-US" dirty="0" smtClean="0"/>
              <a:t>During</a:t>
            </a:r>
            <a:r>
              <a:rPr lang="en-US" baseline="0" dirty="0" smtClean="0"/>
              <a:t> the process of treatment, it was passively disaggregated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result is what you see,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Thin </a:t>
            </a:r>
            <a:r>
              <a:rPr lang="en-US" dirty="0" err="1" smtClean="0"/>
              <a:t>kerogen</a:t>
            </a:r>
            <a:r>
              <a:rPr lang="en-US" dirty="0" smtClean="0"/>
              <a:t> rich plates of clay dispersed among </a:t>
            </a:r>
          </a:p>
          <a:p>
            <a:pPr algn="l"/>
            <a:r>
              <a:rPr lang="en-US" dirty="0" smtClean="0"/>
              <a:t>Non-organic microcrystalline </a:t>
            </a:r>
            <a:r>
              <a:rPr lang="en-US" dirty="0" err="1" smtClean="0"/>
              <a:t>silicic</a:t>
            </a:r>
            <a:r>
              <a:rPr lang="en-US" baseline="0" dirty="0" smtClean="0"/>
              <a:t> grains</a:t>
            </a:r>
            <a:r>
              <a:rPr lang="en-US" dirty="0" smtClean="0"/>
              <a:t>, or </a:t>
            </a:r>
            <a:r>
              <a:rPr lang="en-US" dirty="0" err="1" smtClean="0"/>
              <a:t>chert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is likely that the silica component was not </a:t>
            </a:r>
            <a:r>
              <a:rPr lang="en-US" dirty="0" err="1" smtClean="0"/>
              <a:t>syndepositional</a:t>
            </a:r>
            <a:r>
              <a:rPr lang="en-US" dirty="0" smtClean="0"/>
              <a:t> due to the lack of </a:t>
            </a:r>
            <a:r>
              <a:rPr lang="en-US" dirty="0" err="1" smtClean="0"/>
              <a:t>kerogen</a:t>
            </a:r>
            <a:r>
              <a:rPr lang="en-US" dirty="0" smtClean="0"/>
              <a:t> present</a:t>
            </a:r>
          </a:p>
          <a:p>
            <a:pPr algn="l"/>
            <a:r>
              <a:rPr lang="en-US" dirty="0" smtClean="0"/>
              <a:t>And it is also unlikely that it was part of late </a:t>
            </a:r>
            <a:r>
              <a:rPr lang="en-US" dirty="0" err="1" smtClean="0"/>
              <a:t>diagenesis</a:t>
            </a:r>
            <a:r>
              <a:rPr lang="en-US" dirty="0" smtClean="0"/>
              <a:t> due to compaction and the lack of porosity and permeability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</a:t>
            </a:r>
            <a:r>
              <a:rPr lang="en-US" baseline="0" dirty="0" smtClean="0"/>
              <a:t> best guess is that it </a:t>
            </a:r>
            <a:r>
              <a:rPr lang="en-US" dirty="0" smtClean="0"/>
              <a:t>was early </a:t>
            </a:r>
            <a:r>
              <a:rPr lang="en-US" dirty="0" err="1" smtClean="0"/>
              <a:t>diagenetic</a:t>
            </a:r>
            <a:r>
              <a:rPr lang="en-US" dirty="0" smtClean="0"/>
              <a:t>, however whether it was related to a replacement process or deposited as sediment is , unknown, it does however</a:t>
            </a:r>
            <a:r>
              <a:rPr lang="en-US" baseline="0" dirty="0" smtClean="0"/>
              <a:t> appear very grain-like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Moving on</a:t>
            </a:r>
            <a:r>
              <a:rPr lang="en-US" baseline="0" dirty="0" smtClean="0"/>
              <a:t> to</a:t>
            </a:r>
            <a:r>
              <a:rPr lang="en-US" dirty="0" smtClean="0"/>
              <a:t> results from x-ray diffraction;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First, we determined that the upper contact contains Dolomite, Anhydrite, Calcite and Apatite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shell debris layers were found to be primarily calcite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Collingwood member is a middle to late Ordovician deposit in the MI basin and parts of Ontario</a:t>
            </a:r>
          </a:p>
          <a:p>
            <a:pPr algn="l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laminated mud contains primarily calcite, with some dolomite as the carbonate fraction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anywhere from 10-20% </a:t>
            </a:r>
            <a:r>
              <a:rPr lang="en-US" dirty="0" err="1" smtClean="0"/>
              <a:t>chert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Finally, a surface sample was obtained from the Rapid River area of Upper Michigan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is similar to the laminated mud </a:t>
            </a:r>
            <a:r>
              <a:rPr lang="en-US" dirty="0" err="1" smtClean="0"/>
              <a:t>facies</a:t>
            </a:r>
            <a:r>
              <a:rPr lang="en-US" dirty="0" smtClean="0"/>
              <a:t> in the subsurface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however has a very large dolomite fraction of the carbonate content which is indicative of regional </a:t>
            </a:r>
            <a:r>
              <a:rPr lang="en-US" dirty="0" err="1" smtClean="0"/>
              <a:t>dolmite</a:t>
            </a:r>
            <a:r>
              <a:rPr lang="en-US" dirty="0" smtClean="0"/>
              <a:t> trends in the basin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residual sample with carbonate content removed was x-rayed to identify the remainder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Here we see that this is comprised of roughly half </a:t>
            </a:r>
            <a:r>
              <a:rPr lang="en-US" dirty="0" err="1" smtClean="0"/>
              <a:t>chert</a:t>
            </a:r>
            <a:r>
              <a:rPr lang="en-US" dirty="0" smtClean="0"/>
              <a:t> and half clays identified as muscovite/</a:t>
            </a:r>
            <a:r>
              <a:rPr lang="en-US" dirty="0" err="1" smtClean="0"/>
              <a:t>illite</a:t>
            </a:r>
            <a:r>
              <a:rPr lang="en-US" dirty="0" smtClean="0"/>
              <a:t> and chlorite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If we normalize these results accounting for a 90% carbonate fraction we find that the </a:t>
            </a:r>
            <a:r>
              <a:rPr lang="en-US" dirty="0" err="1" smtClean="0"/>
              <a:t>chert</a:t>
            </a:r>
            <a:r>
              <a:rPr lang="en-US" dirty="0" smtClean="0"/>
              <a:t> and clay actually compromise only about 5% each,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Compare this to the Utica which has substantially higher levels of </a:t>
            </a:r>
            <a:r>
              <a:rPr lang="en-US" dirty="0" err="1" smtClean="0"/>
              <a:t>chert</a:t>
            </a:r>
            <a:r>
              <a:rPr lang="en-US" dirty="0" smtClean="0"/>
              <a:t> and clay with far less carbonates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To note, </a:t>
            </a:r>
            <a:r>
              <a:rPr lang="en-US" dirty="0" err="1" smtClean="0"/>
              <a:t>kerogen</a:t>
            </a:r>
            <a:r>
              <a:rPr lang="en-US" dirty="0" smtClean="0"/>
              <a:t> was inseparable in the sample and its contribution is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Next, SEM analysis was performed by employing x-ray mapping</a:t>
            </a:r>
            <a:r>
              <a:rPr lang="en-US" baseline="0" dirty="0" smtClean="0"/>
              <a:t> and imaging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In order to give us a better understanding of pore structure and identify the nature of mineral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 is an SE image of the Collingwood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You can notice a </a:t>
            </a:r>
            <a:r>
              <a:rPr lang="en-US" dirty="0" err="1" smtClean="0"/>
              <a:t>rhombohedral</a:t>
            </a:r>
            <a:r>
              <a:rPr lang="en-US" dirty="0" smtClean="0"/>
              <a:t> structure in the center of the image that is likely calcite;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But we really don’t know the physiological relationship of the mineral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By using the X-ray mapping technique we were able to identify the various phases in the region by examining the intensity of each elemental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 you can see chlorite, which is rich in Iron, Silicon and Aluminum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For the mica group, we should see zones of high Potassium, Aluminum and Silicon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It was originally identified from oil seeps in the 1850’s around the Collingwood area of Georgian  Bay, Ontario and subsequently mined into the 1860’s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was studied by the </a:t>
            </a:r>
            <a:r>
              <a:rPr lang="en-US" dirty="0" err="1" smtClean="0"/>
              <a:t>ontario</a:t>
            </a:r>
            <a:r>
              <a:rPr lang="en-US" dirty="0" smtClean="0"/>
              <a:t> GS as part of the OSAP in the 1980’s (</a:t>
            </a:r>
            <a:r>
              <a:rPr lang="en-US" dirty="0" err="1" smtClean="0"/>
              <a:t>canada</a:t>
            </a:r>
            <a:r>
              <a:rPr lang="en-US" dirty="0" smtClean="0"/>
              <a:t>)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Has become a recent economic interest after wildcat wells were drilled and tested resulting in a profitable MI mineral lease auction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Shown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Dolomite was also identified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 this area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remainder of the region is calcite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This is an SE image that depicts a </a:t>
            </a:r>
            <a:r>
              <a:rPr lang="en-US" dirty="0" err="1" smtClean="0"/>
              <a:t>silicic</a:t>
            </a:r>
            <a:r>
              <a:rPr lang="en-US" dirty="0" smtClean="0"/>
              <a:t> grain embedded in the calcite matrix similar in size to those observed in the acid digested residual 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If we zoom in and take a closer look;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We get</a:t>
            </a:r>
            <a:r>
              <a:rPr lang="en-US" baseline="0" dirty="0" smtClean="0"/>
              <a:t> a better feel for the nature of the rock, especially due to the poor optical properties under a </a:t>
            </a:r>
            <a:r>
              <a:rPr lang="en-US" baseline="0" dirty="0" err="1" smtClean="0"/>
              <a:t>microscrope</a:t>
            </a:r>
            <a:r>
              <a:rPr lang="en-US" baseline="0" dirty="0" smtClean="0"/>
              <a:t> due to </a:t>
            </a:r>
            <a:r>
              <a:rPr lang="en-US" baseline="0" dirty="0" err="1" smtClean="0"/>
              <a:t>kerogen</a:t>
            </a:r>
            <a:r>
              <a:rPr lang="en-US" baseline="0" dirty="0" smtClean="0"/>
              <a:t> content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Here we can see that the embedded grains of </a:t>
            </a:r>
            <a:r>
              <a:rPr lang="en-US" dirty="0" err="1" smtClean="0"/>
              <a:t>chert</a:t>
            </a:r>
            <a:r>
              <a:rPr lang="en-US" dirty="0" smtClean="0"/>
              <a:t> and clay do not appear porous and the majority of porosity seems to be associated with the matrix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Taking</a:t>
            </a:r>
            <a:r>
              <a:rPr lang="en-US" baseline="0" dirty="0" smtClean="0"/>
              <a:t> a detailed look at</a:t>
            </a:r>
            <a:r>
              <a:rPr lang="en-US" dirty="0" smtClean="0"/>
              <a:t> the matrix we can see the nature of porosity generated from small plates of </a:t>
            </a:r>
            <a:r>
              <a:rPr lang="en-US" dirty="0" err="1" smtClean="0"/>
              <a:t>micocrystalline</a:t>
            </a:r>
            <a:r>
              <a:rPr lang="en-US" dirty="0" smtClean="0"/>
              <a:t> calcite cemented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Core data was provided to us in the form of laboratory measurements of porosity, permeability and TOC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Collingwood typically presents with about 2-4% porosity, very little permeability and approximately 2-6% TOC,</a:t>
            </a:r>
            <a:r>
              <a:rPr lang="en-US" baseline="0" dirty="0" smtClean="0"/>
              <a:t> primarily in the laminated mud </a:t>
            </a:r>
            <a:r>
              <a:rPr lang="en-US" baseline="0" dirty="0" err="1" smtClean="0"/>
              <a:t>facies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note, these wells were selected from the deep basin and it has been observed in Canada, that less mature, shallower rocks can have TOC values ranging up to 10%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surrounding formations were also sampled in this data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From these points we can see generally that the Trenton is very tight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the Utica has slightly better porosity and permeability with ½ to 1.5 % TOC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This image shows an estimate of the oil and gas window for the Collingwood as depicted by the green line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 was generated using </a:t>
            </a:r>
            <a:r>
              <a:rPr lang="en-US" dirty="0" err="1" smtClean="0"/>
              <a:t>Conodont</a:t>
            </a:r>
            <a:r>
              <a:rPr lang="en-US" dirty="0" smtClean="0"/>
              <a:t> Color Alteration Index Data from the Trenton Formation via</a:t>
            </a:r>
            <a:r>
              <a:rPr lang="en-US" baseline="0" dirty="0" smtClean="0"/>
              <a:t> </a:t>
            </a:r>
            <a:r>
              <a:rPr lang="en-US" dirty="0" err="1" smtClean="0"/>
              <a:t>Hogart</a:t>
            </a:r>
            <a:r>
              <a:rPr lang="en-US" dirty="0" smtClean="0"/>
              <a:t> and Sibley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 is a rough estimate as the resolution of the data was not very high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We do know however, that oil was produced in Cheboygan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Our objectives are…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And dry gas and condensate in Missaukee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Presented here is a cross section through the Collingwood and surrounding strata from the N to S in the MI basin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image is </a:t>
            </a:r>
            <a:r>
              <a:rPr lang="en-US" dirty="0" err="1" smtClean="0"/>
              <a:t>levelled</a:t>
            </a:r>
            <a:r>
              <a:rPr lang="en-US" dirty="0" smtClean="0"/>
              <a:t> on TG-1, a </a:t>
            </a:r>
            <a:r>
              <a:rPr lang="en-US" dirty="0" err="1" smtClean="0"/>
              <a:t>chronostratigraphic</a:t>
            </a:r>
            <a:r>
              <a:rPr lang="en-US" dirty="0" smtClean="0"/>
              <a:t> </a:t>
            </a:r>
            <a:r>
              <a:rPr lang="en-US" dirty="0" err="1" smtClean="0"/>
              <a:t>bentonite</a:t>
            </a:r>
            <a:r>
              <a:rPr lang="en-US" dirty="0" smtClean="0"/>
              <a:t> layer noted by Lilienthal to be  identifiable in most of the Trenton (center green and flat)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 we can see the Utica shale, which overlies the Collingwood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Its </a:t>
            </a:r>
            <a:r>
              <a:rPr lang="en-US" dirty="0" err="1" smtClean="0"/>
              <a:t>depocenter</a:t>
            </a:r>
            <a:r>
              <a:rPr lang="en-US" dirty="0" smtClean="0"/>
              <a:t> is in the south of the basin and thickens in that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Here, we have the Collingwood notably thinner than the surrounding packages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Its </a:t>
            </a:r>
            <a:r>
              <a:rPr lang="en-US" dirty="0" err="1" smtClean="0"/>
              <a:t>depocenter</a:t>
            </a:r>
            <a:r>
              <a:rPr lang="en-US" dirty="0" smtClean="0"/>
              <a:t> is in the north of the basin, opposite of the Utica and thickens in that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Trenton, like the Utica also thickens toward the south of the basin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note, we can see that the gamma-ray signature in the north part of the basin (leftmost wells) is much noisier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Finally, below the Trenton is the Black River, which also thickens toward the south;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 illustrates that the Collingwood is unique in the sense its </a:t>
            </a:r>
            <a:r>
              <a:rPr lang="en-US" dirty="0" err="1" smtClean="0"/>
              <a:t>depocenter</a:t>
            </a:r>
            <a:r>
              <a:rPr lang="en-US" dirty="0" smtClean="0"/>
              <a:t> does not trend like</a:t>
            </a:r>
            <a:r>
              <a:rPr lang="en-US" baseline="0" dirty="0" smtClean="0"/>
              <a:t> </a:t>
            </a:r>
            <a:r>
              <a:rPr lang="en-US" baseline="0" smtClean="0"/>
              <a:t>the other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</a:t>
            </a:r>
            <a:r>
              <a:rPr lang="en-US" baseline="0" dirty="0" smtClean="0"/>
              <a:t> examining </a:t>
            </a:r>
            <a:r>
              <a:rPr lang="en-US" dirty="0" smtClean="0"/>
              <a:t>the nature of the gamma-ray in the Trenton,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We can draw a line through the middle as shown separating two distinct areas;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the northwest of the line, gamma-ray signature is noisy and deposition is thin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the southeast of the line, the gamma-ray is lower amplitude, well defined and deposition is thick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If we look at an </a:t>
            </a:r>
            <a:r>
              <a:rPr lang="en-US" dirty="0" err="1" smtClean="0"/>
              <a:t>isopach</a:t>
            </a:r>
            <a:r>
              <a:rPr lang="en-US" dirty="0" smtClean="0"/>
              <a:t> of Trenton Thickness (right), we can identify what appears to be a carbonate shelf margin right about where this transition occurs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To develop a geologic model we account for the following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Production of organics via upwelling currents that result in high </a:t>
            </a:r>
            <a:r>
              <a:rPr lang="en-US" dirty="0" err="1" smtClean="0"/>
              <a:t>phytoplanktonic</a:t>
            </a:r>
            <a:r>
              <a:rPr lang="en-US" dirty="0" smtClean="0"/>
              <a:t> productivity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 </a:t>
            </a:r>
            <a:r>
              <a:rPr lang="en-US" dirty="0" err="1" smtClean="0"/>
              <a:t>perservation</a:t>
            </a:r>
            <a:r>
              <a:rPr lang="en-US" dirty="0" smtClean="0"/>
              <a:t> mechanism in the stratification of oxygen in the water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Tempestites</a:t>
            </a:r>
            <a:r>
              <a:rPr lang="en-US" dirty="0" smtClean="0"/>
              <a:t> in the core show that the Collingwood must have been near a storm weather wave base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Waters levels should be “relatively” deep due to lack of evidence of </a:t>
            </a:r>
            <a:r>
              <a:rPr lang="en-US" dirty="0" err="1" smtClean="0"/>
              <a:t>subariel</a:t>
            </a:r>
            <a:r>
              <a:rPr lang="en-US" dirty="0" smtClean="0"/>
              <a:t> exposure or shoaling of topographic highs such as the Algonquin arch and Trenton carbonate platform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In addition, other authors offer biological evidence to support deep water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finally, other black </a:t>
            </a:r>
            <a:r>
              <a:rPr lang="en-US" dirty="0" err="1" smtClean="0"/>
              <a:t>shales</a:t>
            </a:r>
            <a:r>
              <a:rPr lang="en-US" dirty="0" smtClean="0"/>
              <a:t> existed during this timeframe which may point to a</a:t>
            </a:r>
            <a:r>
              <a:rPr lang="en-US" baseline="0" dirty="0" smtClean="0"/>
              <a:t> large scale anoxic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Shown here is a model depicting a deep marine basin off a carbonate shelf margin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note, when we say “deep marine” we mean this relatively such that the water was deeper here than it was over the unexposed highs,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So really we don’t know what the magnitude of the slope was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shape of the Collingwood may be</a:t>
            </a:r>
            <a:r>
              <a:rPr lang="en-US" baseline="0" dirty="0" smtClean="0"/>
              <a:t> related to a depression generated via </a:t>
            </a:r>
            <a:r>
              <a:rPr lang="en-US" dirty="0" smtClean="0"/>
              <a:t>subsidence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Displayed are an </a:t>
            </a:r>
            <a:r>
              <a:rPr lang="en-US" dirty="0" err="1" smtClean="0"/>
              <a:t>isopach</a:t>
            </a:r>
            <a:r>
              <a:rPr lang="en-US" dirty="0" smtClean="0"/>
              <a:t> and</a:t>
            </a:r>
            <a:r>
              <a:rPr lang="en-US" baseline="0" dirty="0" smtClean="0"/>
              <a:t> 3d image of Collingwood thickness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From this map, we can note that the Collingwood is generally thickest in the northern parts of the basin and in the center of its areal extents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Toward the edges</a:t>
            </a:r>
            <a:r>
              <a:rPr lang="en-US" baseline="0" dirty="0" smtClean="0"/>
              <a:t> and to the south, </a:t>
            </a:r>
            <a:r>
              <a:rPr lang="en-US" dirty="0" smtClean="0"/>
              <a:t>it thins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</a:t>
            </a:r>
            <a:r>
              <a:rPr lang="en-US" baseline="0" dirty="0" smtClean="0"/>
              <a:t> image was generated from picks in the wellbores represented as black dots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Rationale 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Collingwood has the following response to basic </a:t>
            </a:r>
            <a:r>
              <a:rPr lang="en-US" dirty="0" err="1" smtClean="0"/>
              <a:t>petrophysical</a:t>
            </a:r>
            <a:r>
              <a:rPr lang="en-US" dirty="0" smtClean="0"/>
              <a:t> measurements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Resistivity, neutron</a:t>
            </a:r>
            <a:r>
              <a:rPr lang="en-US" baseline="0" dirty="0" smtClean="0"/>
              <a:t> porosity </a:t>
            </a:r>
            <a:r>
              <a:rPr lang="en-US" dirty="0" smtClean="0"/>
              <a:t>and</a:t>
            </a:r>
            <a:r>
              <a:rPr lang="en-US" baseline="0" dirty="0" smtClean="0"/>
              <a:t> sonic transit time</a:t>
            </a:r>
            <a:r>
              <a:rPr lang="en-US" dirty="0" smtClean="0"/>
              <a:t> all read high when compared to the Trenton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Bulk</a:t>
            </a:r>
            <a:r>
              <a:rPr lang="en-US" baseline="0" dirty="0" smtClean="0"/>
              <a:t> density</a:t>
            </a:r>
            <a:r>
              <a:rPr lang="en-US" dirty="0" smtClean="0"/>
              <a:t> reads low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 is due to the response of adsorbed hydrocarbons,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kerogen</a:t>
            </a:r>
            <a:r>
              <a:rPr lang="en-US" baseline="0" dirty="0" smtClean="0"/>
              <a:t> and porosity on logging tools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best way to identify the Collingwood is a combination of all these measurements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it is our suggestion that GR should not be used on its own, due to the high amplitude</a:t>
            </a:r>
            <a:r>
              <a:rPr lang="en-US" baseline="0" dirty="0" smtClean="0"/>
              <a:t> and</a:t>
            </a:r>
            <a:r>
              <a:rPr lang="en-US" dirty="0" smtClean="0"/>
              <a:t> noisy nature of the underlying Trenton in the north part of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Delta Log R technique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Passey</a:t>
            </a:r>
            <a:r>
              <a:rPr lang="en-US" dirty="0" smtClean="0"/>
              <a:t> was used to help quantify TOC content in wells without core data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do this, the following procedure</a:t>
            </a:r>
            <a:r>
              <a:rPr lang="en-US" baseline="0" dirty="0" smtClean="0"/>
              <a:t> was followed</a:t>
            </a:r>
            <a:r>
              <a:rPr lang="en-US" dirty="0" smtClean="0"/>
              <a:t>;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 regression was calculated using resistivity and sonic transit time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And then TOC was computed via this regression with </a:t>
            </a:r>
            <a:r>
              <a:rPr lang="en-US" dirty="0" err="1" smtClean="0"/>
              <a:t>Passey’s</a:t>
            </a:r>
            <a:r>
              <a:rPr lang="en-US" dirty="0" smtClean="0"/>
              <a:t> equation as shown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LOM is a parameter in this equation and was provided via our thermal model constructed to estimate oil and gas windows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Shown here is the JEM </a:t>
            </a:r>
            <a:r>
              <a:rPr lang="en-US" dirty="0" err="1" smtClean="0"/>
              <a:t>Bruggers</a:t>
            </a:r>
            <a:r>
              <a:rPr lang="en-US" dirty="0" smtClean="0"/>
              <a:t> well in Missaukee county, close proximity to the St. Pioneer, one of the wildcat wells drilled</a:t>
            </a:r>
            <a:r>
              <a:rPr lang="en-US" baseline="0" dirty="0" smtClean="0"/>
              <a:t> in 2010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typical Collingwood response is shown as it deviates from the Trenton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High </a:t>
            </a:r>
            <a:r>
              <a:rPr lang="en-US" dirty="0" smtClean="0"/>
              <a:t>resistivity</a:t>
            </a:r>
            <a:r>
              <a:rPr lang="en-US" dirty="0" smtClean="0"/>
              <a:t>, porosity, DT and TOC are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After employing the Delta Log R technique we can easily visually identify the extent of the Collingwood based on its organic nature as a mature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 is a well in Otsego county, farther north in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To note here, the red curve is a TOC value calculated accounting for LOM in </a:t>
            </a:r>
            <a:r>
              <a:rPr lang="en-US" dirty="0" err="1" smtClean="0"/>
              <a:t>Passey’s</a:t>
            </a:r>
            <a:r>
              <a:rPr lang="en-US" dirty="0" smtClean="0"/>
              <a:t> equation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black line is a TOC value calculated from a straight regression in deep basin cores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We can see that by accounting for LOM, TOC content is higher,</a:t>
            </a:r>
            <a:r>
              <a:rPr lang="en-US" baseline="0" dirty="0" smtClean="0"/>
              <a:t> as we should expect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Finally, shown here is a well that does not contain the Collingwood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It is fairly easy to observe that there is no deviation in any curves from the Trenton</a:t>
            </a:r>
          </a:p>
          <a:p>
            <a:pPr algn="l"/>
            <a:r>
              <a:rPr lang="en-US" dirty="0" smtClean="0"/>
              <a:t> and things appear very “tight” and inorganic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 would like</a:t>
            </a:r>
            <a:r>
              <a:rPr lang="en-US" baseline="0" dirty="0" smtClean="0"/>
              <a:t> to make the following acknowledgements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Here you are looking at a map of the </a:t>
            </a:r>
            <a:r>
              <a:rPr lang="en-US" dirty="0" err="1" smtClean="0"/>
              <a:t>michigan</a:t>
            </a:r>
            <a:r>
              <a:rPr lang="en-US" dirty="0" smtClean="0"/>
              <a:t> basin and associated geologic structures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Collingwood is present as the shaded region across the north MI basin and into Ontario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To note, the </a:t>
            </a:r>
            <a:r>
              <a:rPr lang="en-US" dirty="0" err="1" smtClean="0"/>
              <a:t>algonquin</a:t>
            </a:r>
            <a:r>
              <a:rPr lang="en-US" dirty="0" smtClean="0"/>
              <a:t> arch</a:t>
            </a:r>
            <a:r>
              <a:rPr lang="en-US" baseline="0" dirty="0" smtClean="0"/>
              <a:t> represents a topographic high </a:t>
            </a:r>
            <a:r>
              <a:rPr lang="en-US" dirty="0" smtClean="0"/>
              <a:t>and the</a:t>
            </a:r>
            <a:r>
              <a:rPr lang="en-US" baseline="0" dirty="0" smtClean="0"/>
              <a:t> </a:t>
            </a:r>
            <a:r>
              <a:rPr lang="en-US" dirty="0" smtClean="0"/>
              <a:t>mid-</a:t>
            </a:r>
            <a:r>
              <a:rPr lang="en-US" dirty="0" err="1" smtClean="0"/>
              <a:t>contintental</a:t>
            </a:r>
            <a:r>
              <a:rPr lang="en-US" dirty="0" smtClean="0"/>
              <a:t> rift and </a:t>
            </a:r>
            <a:r>
              <a:rPr lang="en-US" dirty="0" err="1" smtClean="0"/>
              <a:t>grenville</a:t>
            </a:r>
            <a:r>
              <a:rPr lang="en-US" dirty="0" smtClean="0"/>
              <a:t> front have been</a:t>
            </a:r>
            <a:r>
              <a:rPr lang="en-US" baseline="0" dirty="0" smtClean="0"/>
              <a:t> thought to be highs in the basement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rift and </a:t>
            </a:r>
            <a:r>
              <a:rPr lang="en-US" dirty="0" err="1" smtClean="0"/>
              <a:t>grenville</a:t>
            </a:r>
            <a:r>
              <a:rPr lang="en-US" dirty="0" smtClean="0"/>
              <a:t> front may possibly have acted as flanks during subsidence and affected the deposition pattern of the Collingwood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Collingwood ranges from 5-50’ in thickness and acts as a self-sourced reservoir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Approximately during Collingwood time, the Taconic </a:t>
            </a:r>
            <a:r>
              <a:rPr lang="en-US" dirty="0" err="1" smtClean="0"/>
              <a:t>Orogeny</a:t>
            </a:r>
            <a:r>
              <a:rPr lang="en-US" dirty="0" smtClean="0"/>
              <a:t> occurred which resulted in deformation of the basin and tectonic subsidence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E1D17-1FB8-4924-9F31-79D0A6FE07C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fld id="{73528356-311A-4844-AD0B-5C7C32EF9E82}" type="datetime1">
              <a:rPr lang="en-US" smtClean="0"/>
              <a:pPr algn="l" eaLnBrk="1" latinLnBrk="0" hangingPunct="1"/>
              <a:t>10/12/2011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7315200" cy="1580629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Collingwood Member </a:t>
            </a:r>
            <a:br>
              <a:rPr lang="en-US" sz="3600" dirty="0" smtClean="0"/>
            </a:br>
            <a:r>
              <a:rPr lang="en-US" sz="3600" dirty="0" smtClean="0"/>
              <a:t>of the </a:t>
            </a:r>
            <a:br>
              <a:rPr lang="en-US" sz="3600" dirty="0" smtClean="0"/>
            </a:br>
            <a:r>
              <a:rPr lang="en-US" sz="3600" dirty="0" smtClean="0"/>
              <a:t>Trenton Formation</a:t>
            </a:r>
            <a:endParaRPr lang="en-US" sz="36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24200"/>
            <a:ext cx="7543800" cy="4762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Petrological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Mineralogical, Geological, and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Petrophysical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Analysis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</a:t>
            </a:fld>
            <a:endParaRPr kumimoji="0" lang="en-US" dirty="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62200" y="5791200"/>
            <a:ext cx="495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0" y="4191000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R.M.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Banas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cs typeface="+mn-cs"/>
              </a:rPr>
              <a:t> and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W.D. Pennington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b="1" baseline="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cs typeface="+mn-cs"/>
              </a:rPr>
              <a:t>Michigan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cs typeface="+mn-cs"/>
              </a:rPr>
              <a:t> Technological University </a:t>
            </a:r>
          </a:p>
        </p:txBody>
      </p:sp>
      <p:pic>
        <p:nvPicPr>
          <p:cNvPr id="10" name="Picture 9" descr="web_PNG_L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5943600"/>
            <a:ext cx="2590800" cy="496570"/>
          </a:xfrm>
          <a:prstGeom prst="rect">
            <a:avLst/>
          </a:prstGeom>
        </p:spPr>
      </p:pic>
    </p:spTree>
  </p:cSld>
  <p:clrMapOvr>
    <a:masterClrMapping/>
  </p:clrMapOvr>
  <p:transition advTm="13593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Local </a:t>
            </a: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Stratigraphy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10</a:t>
            </a:fld>
            <a:endParaRPr kumimoji="0" lang="en-US" dirty="0"/>
          </a:p>
        </p:txBody>
      </p:sp>
      <p:pic>
        <p:nvPicPr>
          <p:cNvPr id="6" name="Picture 5" descr="Stratigraphic Chart (Collingwood USA).pdf-pages.bmp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12969" y="1375410"/>
            <a:ext cx="8525319" cy="464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7200" y="2895600"/>
            <a:ext cx="8229600" cy="304800"/>
          </a:xfrm>
          <a:prstGeom prst="rect">
            <a:avLst/>
          </a:prstGeom>
          <a:solidFill>
            <a:srgbClr val="0070C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477000"/>
            <a:ext cx="449514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Chart based on Correlation of </a:t>
            </a:r>
            <a:r>
              <a:rPr lang="en-US" sz="1000" dirty="0" err="1" smtClean="0"/>
              <a:t>Stratigraphic</a:t>
            </a:r>
            <a:r>
              <a:rPr lang="en-US" sz="1000" dirty="0" smtClean="0"/>
              <a:t> Units of North America</a:t>
            </a:r>
            <a:endParaRPr lang="en-US" sz="1000" dirty="0"/>
          </a:p>
        </p:txBody>
      </p:sp>
    </p:spTree>
  </p:cSld>
  <p:clrMapOvr>
    <a:masterClrMapping/>
  </p:clrMapOvr>
  <p:transition advTm="23132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Data Used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95400"/>
            <a:ext cx="7315200" cy="470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200+ </a:t>
            </a:r>
            <a:r>
              <a:rPr lang="en-US" sz="2000" dirty="0" err="1" smtClean="0">
                <a:effectLst/>
              </a:rPr>
              <a:t>wireline</a:t>
            </a:r>
            <a:r>
              <a:rPr lang="en-US" sz="2000" dirty="0" smtClean="0">
                <a:effectLst/>
              </a:rPr>
              <a:t> logs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Thin sections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XRD data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SEM imaging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Core data </a:t>
            </a:r>
            <a:r>
              <a:rPr lang="en-US" sz="1600" dirty="0" smtClean="0">
                <a:effectLst/>
              </a:rPr>
              <a:t>(Bill Harrison, MGRRE</a:t>
            </a:r>
            <a:r>
              <a:rPr lang="en-US" sz="1600" baseline="30000" dirty="0" smtClean="0">
                <a:effectLst/>
              </a:rPr>
              <a:t>*</a:t>
            </a:r>
            <a:r>
              <a:rPr lang="en-US" sz="1600" dirty="0" smtClean="0">
                <a:effectLst/>
              </a:rPr>
              <a:t>)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11</a:t>
            </a:fld>
            <a:endParaRPr kumimoji="0" lang="en-US" dirty="0"/>
          </a:p>
        </p:txBody>
      </p:sp>
      <p:pic>
        <p:nvPicPr>
          <p:cNvPr id="6" name="Picture 5" descr="Hiatt Ma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4241" y="1600200"/>
            <a:ext cx="3173913" cy="284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60014" y="4572000"/>
            <a:ext cx="320953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effectLst/>
              </a:rPr>
              <a:t>Our samples (red), Hiatt’s (black) in 1985</a:t>
            </a:r>
            <a:endParaRPr lang="en-US" sz="1000" b="1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400800"/>
            <a:ext cx="609814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*Michigan Geological Repository for Research and Education at </a:t>
            </a:r>
            <a:r>
              <a:rPr lang="en-US" sz="1000" dirty="0" smtClean="0"/>
              <a:t>Western </a:t>
            </a:r>
            <a:r>
              <a:rPr lang="en-US" sz="1000" dirty="0" smtClean="0"/>
              <a:t>Michigan University</a:t>
            </a:r>
            <a:endParaRPr lang="en-US" sz="1000" dirty="0"/>
          </a:p>
        </p:txBody>
      </p:sp>
    </p:spTree>
  </p:cSld>
  <p:clrMapOvr>
    <a:masterClrMapping/>
  </p:clrMapOvr>
  <p:transition advTm="26251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324600"/>
            <a:ext cx="731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000" dirty="0" smtClean="0">
              <a:effectLst/>
            </a:endParaRPr>
          </a:p>
          <a:p>
            <a:pPr marL="685800" lvl="1" indent="-228600" algn="l"/>
            <a:r>
              <a:rPr lang="en-US" sz="1000" dirty="0" smtClean="0">
                <a:effectLst/>
              </a:rPr>
              <a:t>Hunt Energy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(Clare Co.)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12</a:t>
            </a:fld>
            <a:endParaRPr kumimoji="0" lang="en-US" dirty="0"/>
          </a:p>
        </p:txBody>
      </p:sp>
      <p:pic>
        <p:nvPicPr>
          <p:cNvPr id="7" name="Picture 6" descr="IMG_1198.jpg"/>
          <p:cNvPicPr>
            <a:picLocks noChangeAspect="1"/>
          </p:cNvPicPr>
          <p:nvPr/>
        </p:nvPicPr>
        <p:blipFill>
          <a:blip r:embed="rId3" cstate="print"/>
          <a:srcRect t="-1247" r="-2533" b="20074"/>
          <a:stretch>
            <a:fillRect/>
          </a:stretch>
        </p:blipFill>
        <p:spPr>
          <a:xfrm>
            <a:off x="228600" y="609600"/>
            <a:ext cx="54863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5800" y="1752600"/>
            <a:ext cx="498598" cy="24086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UTICA SHALE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3889" y="609600"/>
            <a:ext cx="2610779" cy="81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/>
              </a:rPr>
              <a:t> </a:t>
            </a:r>
            <a:r>
              <a:rPr lang="en-US" sz="1600" b="1" u="sng" dirty="0" smtClean="0">
                <a:effectLst/>
              </a:rPr>
              <a:t>4 </a:t>
            </a:r>
            <a:r>
              <a:rPr lang="en-US" sz="1600" b="1" u="sng" dirty="0" err="1" smtClean="0">
                <a:effectLst/>
              </a:rPr>
              <a:t>Facies</a:t>
            </a:r>
            <a:r>
              <a:rPr lang="en-US" sz="1600" b="1" u="sng" dirty="0" smtClean="0">
                <a:effectLst/>
              </a:rPr>
              <a:t> in the Core</a:t>
            </a:r>
          </a:p>
          <a:p>
            <a:endParaRPr lang="en-US" sz="1600" b="1" u="sng" dirty="0" smtClean="0">
              <a:effectLst/>
            </a:endParaRPr>
          </a:p>
          <a:p>
            <a:pPr marL="342900" indent="-342900" algn="l"/>
            <a:endParaRPr lang="en-US" sz="1600" dirty="0"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33400" y="1219200"/>
            <a:ext cx="762000" cy="1588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-38894" y="5295900"/>
            <a:ext cx="1905794" cy="79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62200" y="228600"/>
            <a:ext cx="19575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/>
              </a:rPr>
              <a:t>Collingwood</a:t>
            </a:r>
            <a:endParaRPr lang="en-US" sz="2000" b="1" dirty="0">
              <a:effectLst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419600" y="381000"/>
            <a:ext cx="1143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1524000" y="381000"/>
            <a:ext cx="762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524000" y="8382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7264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324600"/>
            <a:ext cx="731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000" dirty="0" smtClean="0">
              <a:effectLst/>
            </a:endParaRPr>
          </a:p>
          <a:p>
            <a:pPr marL="685800" lvl="1" indent="-228600" algn="l"/>
            <a:r>
              <a:rPr lang="en-US" sz="1000" dirty="0" smtClean="0">
                <a:effectLst/>
              </a:rPr>
              <a:t>Hunt Energy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(Clare Co.)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13</a:t>
            </a:fld>
            <a:endParaRPr kumimoji="0" lang="en-US" dirty="0"/>
          </a:p>
        </p:txBody>
      </p:sp>
      <p:pic>
        <p:nvPicPr>
          <p:cNvPr id="7" name="Picture 6" descr="IMG_1198.jpg"/>
          <p:cNvPicPr>
            <a:picLocks noChangeAspect="1"/>
          </p:cNvPicPr>
          <p:nvPr/>
        </p:nvPicPr>
        <p:blipFill>
          <a:blip r:embed="rId3" cstate="print"/>
          <a:srcRect t="-1247" r="-2533" b="20074"/>
          <a:stretch>
            <a:fillRect/>
          </a:stretch>
        </p:blipFill>
        <p:spPr>
          <a:xfrm>
            <a:off x="228600" y="609600"/>
            <a:ext cx="54863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5800" y="1752600"/>
            <a:ext cx="498598" cy="24086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UTICA SHALE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9660_1.25x_Vie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819400"/>
            <a:ext cx="4267200" cy="341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05600" y="6248400"/>
            <a:ext cx="816479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1.25x</a:t>
            </a:r>
            <a:endParaRPr lang="en-US" sz="8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6324600"/>
            <a:ext cx="592916" cy="5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7200" y="62484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1mm</a:t>
            </a:r>
            <a:endParaRPr lang="en-US" sz="800" b="1" dirty="0">
              <a:effectLst/>
            </a:endParaRPr>
          </a:p>
        </p:txBody>
      </p:sp>
      <p:sp>
        <p:nvSpPr>
          <p:cNvPr id="14" name="Flowchart: Extract 13"/>
          <p:cNvSpPr/>
          <p:nvPr/>
        </p:nvSpPr>
        <p:spPr>
          <a:xfrm>
            <a:off x="1905000" y="762000"/>
            <a:ext cx="304800" cy="3048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5000" y="2514600"/>
            <a:ext cx="177805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 9,660’</a:t>
            </a:r>
            <a:endParaRPr lang="en-US" sz="1000" dirty="0">
              <a:effectLst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33400" y="1219200"/>
            <a:ext cx="762000" cy="1588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-38894" y="5295900"/>
            <a:ext cx="1905794" cy="79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228600"/>
            <a:ext cx="19575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/>
              </a:rPr>
              <a:t>Collingwood</a:t>
            </a:r>
            <a:endParaRPr lang="en-US" sz="2000" b="1" dirty="0">
              <a:effectLst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9600" y="381000"/>
            <a:ext cx="1143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524000" y="381000"/>
            <a:ext cx="762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4000" y="8382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22350" y="609600"/>
            <a:ext cx="25892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ffectLst/>
              </a:rPr>
              <a:t>4 </a:t>
            </a:r>
            <a:r>
              <a:rPr lang="en-US" sz="1600" b="1" u="sng" dirty="0" err="1" smtClean="0">
                <a:effectLst/>
              </a:rPr>
              <a:t>Facies</a:t>
            </a:r>
            <a:r>
              <a:rPr lang="en-US" sz="1600" b="1" u="sng" dirty="0" smtClean="0">
                <a:effectLst/>
              </a:rPr>
              <a:t> in the Core</a:t>
            </a:r>
          </a:p>
          <a:p>
            <a:endParaRPr lang="en-US" sz="16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err="1" smtClean="0">
                <a:effectLst/>
              </a:rPr>
              <a:t>Hardground</a:t>
            </a:r>
            <a:endParaRPr lang="en-US" sz="1600" dirty="0" smtClean="0">
              <a:effectLst/>
            </a:endParaRPr>
          </a:p>
          <a:p>
            <a:pPr marL="342900" indent="-342900" algn="l"/>
            <a:endParaRPr lang="en-US" sz="1600" dirty="0">
              <a:effectLst/>
            </a:endParaRPr>
          </a:p>
        </p:txBody>
      </p:sp>
    </p:spTree>
  </p:cSld>
  <p:clrMapOvr>
    <a:masterClrMapping/>
  </p:clrMapOvr>
  <p:transition advTm="15858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324600"/>
            <a:ext cx="731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000" dirty="0" smtClean="0">
              <a:effectLst/>
            </a:endParaRPr>
          </a:p>
          <a:p>
            <a:pPr marL="685800" lvl="1" indent="-228600" algn="l"/>
            <a:r>
              <a:rPr lang="en-US" sz="1000" dirty="0" smtClean="0">
                <a:effectLst/>
              </a:rPr>
              <a:t>Hunt Energy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(Clare Co.)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14</a:t>
            </a:fld>
            <a:endParaRPr kumimoji="0" lang="en-US" dirty="0"/>
          </a:p>
        </p:txBody>
      </p:sp>
      <p:pic>
        <p:nvPicPr>
          <p:cNvPr id="7" name="Picture 6" descr="IMG_1198.jpg"/>
          <p:cNvPicPr>
            <a:picLocks noChangeAspect="1"/>
          </p:cNvPicPr>
          <p:nvPr/>
        </p:nvPicPr>
        <p:blipFill>
          <a:blip r:embed="rId3" cstate="print"/>
          <a:srcRect t="-1247" r="-2533" b="20074"/>
          <a:stretch>
            <a:fillRect/>
          </a:stretch>
        </p:blipFill>
        <p:spPr>
          <a:xfrm>
            <a:off x="228600" y="609600"/>
            <a:ext cx="54863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22350" y="609600"/>
            <a:ext cx="25892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ffectLst/>
              </a:rPr>
              <a:t>4 </a:t>
            </a:r>
            <a:r>
              <a:rPr lang="en-US" sz="1600" b="1" u="sng" dirty="0" err="1" smtClean="0">
                <a:effectLst/>
              </a:rPr>
              <a:t>Facies</a:t>
            </a:r>
            <a:r>
              <a:rPr lang="en-US" sz="1600" b="1" u="sng" dirty="0" smtClean="0">
                <a:effectLst/>
              </a:rPr>
              <a:t> in the Core</a:t>
            </a:r>
          </a:p>
          <a:p>
            <a:endParaRPr lang="en-US" sz="16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Hardground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smtClean="0">
                <a:effectLst/>
              </a:rPr>
              <a:t>Shell debris</a:t>
            </a:r>
            <a:endParaRPr lang="en-US" sz="160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498598" cy="24086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UTICA SHALE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9660_1.25x_Vie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819400"/>
            <a:ext cx="4267200" cy="341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05600" y="6248400"/>
            <a:ext cx="816479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1.25x</a:t>
            </a:r>
            <a:endParaRPr lang="en-US" sz="8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6324600"/>
            <a:ext cx="592916" cy="5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7200" y="62484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1mm</a:t>
            </a:r>
            <a:endParaRPr lang="en-US" sz="800" b="1" dirty="0">
              <a:effectLst/>
            </a:endParaRPr>
          </a:p>
        </p:txBody>
      </p:sp>
      <p:sp>
        <p:nvSpPr>
          <p:cNvPr id="14" name="Flowchart: Extract 13"/>
          <p:cNvSpPr/>
          <p:nvPr/>
        </p:nvSpPr>
        <p:spPr>
          <a:xfrm>
            <a:off x="1752600" y="4267200"/>
            <a:ext cx="304800" cy="3048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5001" y="2514600"/>
            <a:ext cx="177805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 9,661’</a:t>
            </a:r>
            <a:endParaRPr lang="en-US" sz="1000" dirty="0">
              <a:effectLst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33400" y="1219200"/>
            <a:ext cx="762000" cy="1588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-38894" y="5295900"/>
            <a:ext cx="1905794" cy="79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228600"/>
            <a:ext cx="19575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/>
              </a:rPr>
              <a:t>Collingwood</a:t>
            </a:r>
            <a:endParaRPr lang="en-US" sz="2000" b="1" dirty="0">
              <a:effectLst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9600" y="381000"/>
            <a:ext cx="1143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524000" y="381000"/>
            <a:ext cx="762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8382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647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324600"/>
            <a:ext cx="731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000" dirty="0" smtClean="0">
              <a:effectLst/>
            </a:endParaRPr>
          </a:p>
          <a:p>
            <a:pPr marL="685800" lvl="1" indent="-228600" algn="l"/>
            <a:r>
              <a:rPr lang="en-US" sz="1000" dirty="0" smtClean="0">
                <a:effectLst/>
              </a:rPr>
              <a:t>Hunt Energy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(Clare Co.)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15</a:t>
            </a:fld>
            <a:endParaRPr kumimoji="0" lang="en-US" dirty="0"/>
          </a:p>
        </p:txBody>
      </p:sp>
      <p:pic>
        <p:nvPicPr>
          <p:cNvPr id="7" name="Picture 6" descr="IMG_1198.jpg"/>
          <p:cNvPicPr>
            <a:picLocks noChangeAspect="1"/>
          </p:cNvPicPr>
          <p:nvPr/>
        </p:nvPicPr>
        <p:blipFill>
          <a:blip r:embed="rId3" cstate="print"/>
          <a:srcRect t="-1247" r="-2533" b="20074"/>
          <a:stretch>
            <a:fillRect/>
          </a:stretch>
        </p:blipFill>
        <p:spPr>
          <a:xfrm>
            <a:off x="228600" y="609600"/>
            <a:ext cx="54863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24704" y="609600"/>
            <a:ext cx="2589299" cy="133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ffectLst/>
              </a:rPr>
              <a:t>4 </a:t>
            </a:r>
            <a:r>
              <a:rPr lang="en-US" sz="1600" b="1" u="sng" dirty="0" err="1" smtClean="0">
                <a:effectLst/>
              </a:rPr>
              <a:t>Facies</a:t>
            </a:r>
            <a:r>
              <a:rPr lang="en-US" sz="1600" b="1" u="sng" dirty="0" smtClean="0">
                <a:effectLst/>
              </a:rPr>
              <a:t> in the Core</a:t>
            </a:r>
          </a:p>
          <a:p>
            <a:endParaRPr lang="en-US" sz="16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Hardground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Shell debris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effectLst/>
              </a:rPr>
              <a:t>Laminated mud</a:t>
            </a:r>
            <a:endParaRPr lang="en-US" sz="160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498598" cy="24086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UTICA SHALE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9660_1.25x_Vie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1" y="2819400"/>
            <a:ext cx="4267198" cy="341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05600" y="6248400"/>
            <a:ext cx="816479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1.25x</a:t>
            </a:r>
            <a:endParaRPr lang="en-US" sz="8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6324600"/>
            <a:ext cx="592916" cy="5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7200" y="62484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1mm</a:t>
            </a:r>
            <a:endParaRPr lang="en-US" sz="800" b="1" dirty="0">
              <a:effectLst/>
            </a:endParaRPr>
          </a:p>
        </p:txBody>
      </p:sp>
      <p:sp>
        <p:nvSpPr>
          <p:cNvPr id="14" name="Flowchart: Extract 13"/>
          <p:cNvSpPr/>
          <p:nvPr/>
        </p:nvSpPr>
        <p:spPr>
          <a:xfrm>
            <a:off x="2819400" y="5486400"/>
            <a:ext cx="304800" cy="3048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5001" y="2514600"/>
            <a:ext cx="177805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 9,666’</a:t>
            </a:r>
            <a:endParaRPr lang="en-US" sz="1000" dirty="0">
              <a:effectLst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33400" y="1219200"/>
            <a:ext cx="762000" cy="1588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-38894" y="5295900"/>
            <a:ext cx="1905794" cy="79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228600"/>
            <a:ext cx="19575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/>
              </a:rPr>
              <a:t>Collingwood</a:t>
            </a:r>
            <a:endParaRPr lang="en-US" sz="2000" b="1" dirty="0">
              <a:effectLst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9600" y="381000"/>
            <a:ext cx="1143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524000" y="381000"/>
            <a:ext cx="762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8382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020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324600"/>
            <a:ext cx="731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000" dirty="0" smtClean="0">
              <a:effectLst/>
            </a:endParaRPr>
          </a:p>
          <a:p>
            <a:pPr marL="685800" lvl="1" indent="-228600" algn="l"/>
            <a:r>
              <a:rPr lang="en-US" sz="1000" dirty="0" smtClean="0">
                <a:effectLst/>
              </a:rPr>
              <a:t>Hunt Energy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(Clare Co.)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16</a:t>
            </a:fld>
            <a:endParaRPr kumimoji="0" lang="en-US" dirty="0"/>
          </a:p>
        </p:txBody>
      </p:sp>
      <p:pic>
        <p:nvPicPr>
          <p:cNvPr id="7" name="Picture 6" descr="IMG_1198.jpg"/>
          <p:cNvPicPr>
            <a:picLocks noChangeAspect="1"/>
          </p:cNvPicPr>
          <p:nvPr/>
        </p:nvPicPr>
        <p:blipFill>
          <a:blip r:embed="rId3" cstate="print"/>
          <a:srcRect t="-1247" r="-2533" b="20074"/>
          <a:stretch>
            <a:fillRect/>
          </a:stretch>
        </p:blipFill>
        <p:spPr>
          <a:xfrm>
            <a:off x="228600" y="609600"/>
            <a:ext cx="5486399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43016" y="609600"/>
            <a:ext cx="2699200" cy="185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ffectLst/>
              </a:rPr>
              <a:t>4 </a:t>
            </a:r>
            <a:r>
              <a:rPr lang="en-US" sz="1600" b="1" u="sng" dirty="0" err="1" smtClean="0">
                <a:effectLst/>
              </a:rPr>
              <a:t>Facies</a:t>
            </a:r>
            <a:r>
              <a:rPr lang="en-US" sz="1600" b="1" u="sng" dirty="0" smtClean="0">
                <a:effectLst/>
              </a:rPr>
              <a:t> in the Core</a:t>
            </a:r>
          </a:p>
          <a:p>
            <a:endParaRPr lang="en-US" sz="16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Hardground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Shell debris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Laminated mud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effectLst/>
              </a:rPr>
              <a:t>Homogenized </a:t>
            </a:r>
            <a:r>
              <a:rPr lang="en-US" sz="1600" dirty="0" err="1" smtClean="0">
                <a:effectLst/>
              </a:rPr>
              <a:t>facies</a:t>
            </a:r>
            <a:r>
              <a:rPr lang="en-US" sz="1600" dirty="0" smtClean="0">
                <a:effectLst/>
              </a:rPr>
              <a:t> </a:t>
            </a:r>
          </a:p>
          <a:p>
            <a:pPr marL="342900" indent="-342900" algn="l"/>
            <a:r>
              <a:rPr lang="en-US" sz="1600" dirty="0" smtClean="0">
                <a:effectLst/>
              </a:rPr>
              <a:t>     of 2 and 3</a:t>
            </a:r>
            <a:endParaRPr lang="en-US" sz="160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498598" cy="24086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UTICA SHALE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9660_1.25x_Vie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1" y="2819400"/>
            <a:ext cx="4267198" cy="341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05600" y="6248400"/>
            <a:ext cx="816479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1.25x</a:t>
            </a:r>
            <a:endParaRPr lang="en-US" sz="8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7600" y="6324600"/>
            <a:ext cx="592916" cy="5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7200" y="62484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1mm</a:t>
            </a:r>
            <a:endParaRPr lang="en-US" sz="800" b="1" dirty="0">
              <a:effectLst/>
            </a:endParaRPr>
          </a:p>
        </p:txBody>
      </p:sp>
      <p:sp>
        <p:nvSpPr>
          <p:cNvPr id="14" name="Flowchart: Extract 13"/>
          <p:cNvSpPr/>
          <p:nvPr/>
        </p:nvSpPr>
        <p:spPr>
          <a:xfrm>
            <a:off x="2895600" y="914400"/>
            <a:ext cx="304800" cy="304800"/>
          </a:xfrm>
          <a:prstGeom prst="flowChartExtra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5001" y="2514600"/>
            <a:ext cx="177805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 9,671’</a:t>
            </a:r>
            <a:endParaRPr lang="en-US" sz="1000" dirty="0">
              <a:effectLst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33400" y="1219200"/>
            <a:ext cx="762000" cy="1588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-38894" y="5295900"/>
            <a:ext cx="1905794" cy="79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62200" y="228600"/>
            <a:ext cx="19575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/>
              </a:rPr>
              <a:t>Collingwood</a:t>
            </a:r>
            <a:endParaRPr lang="en-US" sz="2000" b="1" dirty="0">
              <a:effectLst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9600" y="381000"/>
            <a:ext cx="1143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524000" y="381000"/>
            <a:ext cx="762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838200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9529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1524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Removal of Carbonates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17</a:t>
            </a:fld>
            <a:endParaRPr kumimoji="0" lang="en-US" dirty="0"/>
          </a:p>
        </p:txBody>
      </p:sp>
      <p:pic>
        <p:nvPicPr>
          <p:cNvPr id="6" name="Picture 5" descr="9660_1.25x_Vi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5791197" cy="463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6096000"/>
            <a:ext cx="1426079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Reflected Light 5x</a:t>
            </a:r>
            <a:endParaRPr lang="en-US" sz="800" b="1" dirty="0">
              <a:effectLst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096000" y="6172200"/>
            <a:ext cx="640080" cy="5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0" y="60960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200 µM</a:t>
            </a:r>
            <a:endParaRPr lang="en-US" sz="800" b="1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685800"/>
            <a:ext cx="5346785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Residual from laminated mud </a:t>
            </a:r>
            <a:r>
              <a:rPr lang="en-US" sz="1400" dirty="0" err="1" smtClean="0">
                <a:effectLst/>
              </a:rPr>
              <a:t>facies</a:t>
            </a:r>
            <a:r>
              <a:rPr lang="en-US" sz="1400" dirty="0" smtClean="0">
                <a:effectLst/>
              </a:rPr>
              <a:t> sample treated with </a:t>
            </a:r>
          </a:p>
          <a:p>
            <a:r>
              <a:rPr lang="en-US" sz="1400" dirty="0" smtClean="0">
                <a:effectLst/>
              </a:rPr>
              <a:t>muriatic acid, glacial acetic acid, and hydrogen peroxide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1" y="6096000"/>
            <a:ext cx="177805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 9,666’</a:t>
            </a:r>
            <a:endParaRPr lang="en-US" sz="1000" dirty="0"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6477000"/>
            <a:ext cx="5181600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ffectLst/>
              </a:rPr>
              <a:t>*Sample was passively disaggregated during treatment process</a:t>
            </a:r>
            <a:endParaRPr lang="en-US" sz="1200" dirty="0">
              <a:effectLst/>
            </a:endParaRPr>
          </a:p>
        </p:txBody>
      </p:sp>
    </p:spTree>
  </p:cSld>
  <p:clrMapOvr>
    <a:masterClrMapping/>
  </p:clrMapOvr>
  <p:transition advTm="44526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18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Upper contact</a:t>
                      </a:r>
                    </a:p>
                    <a:p>
                      <a:r>
                        <a:rPr lang="en-US" b="0" dirty="0" smtClean="0"/>
                        <a:t>(</a:t>
                      </a:r>
                      <a:r>
                        <a:rPr lang="en-US" b="0" dirty="0" err="1" smtClean="0"/>
                        <a:t>dololutite</a:t>
                      </a:r>
                      <a:r>
                        <a:rPr lang="en-US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Dolomite</a:t>
                      </a:r>
                    </a:p>
                    <a:p>
                      <a:r>
                        <a:rPr lang="en-US" dirty="0" smtClean="0"/>
                        <a:t>Anhydrite</a:t>
                      </a:r>
                    </a:p>
                    <a:p>
                      <a:r>
                        <a:rPr lang="en-US" dirty="0" smtClean="0"/>
                        <a:t>Calcite</a:t>
                      </a:r>
                    </a:p>
                    <a:p>
                      <a:r>
                        <a:rPr lang="en-US" dirty="0" smtClean="0"/>
                        <a:t>Apatite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9660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371600"/>
            <a:ext cx="4781118" cy="3505200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52746" y="6324600"/>
            <a:ext cx="3118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I/C analysis and pattern matching done with </a:t>
            </a:r>
          </a:p>
          <a:p>
            <a:r>
              <a:rPr lang="en-US" sz="1000" dirty="0" smtClean="0">
                <a:effectLst/>
              </a:rPr>
              <a:t>Crystal Impact Match! Software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11998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19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Upper contact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dololutite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Dolomite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Anhydrite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Calcite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Apatite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Shell debris </a:t>
                      </a:r>
                    </a:p>
                    <a:p>
                      <a:r>
                        <a:rPr lang="en-US" b="0" dirty="0" smtClean="0"/>
                        <a:t>(bio-</a:t>
                      </a:r>
                      <a:r>
                        <a:rPr lang="en-US" b="0" dirty="0" err="1" smtClean="0"/>
                        <a:t>calcilutite</a:t>
                      </a:r>
                      <a:r>
                        <a:rPr lang="en-US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Calcite 95%+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9660_2.bmp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4114800" y="1371600"/>
            <a:ext cx="4781118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966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981200"/>
            <a:ext cx="4782312" cy="333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52746" y="6324600"/>
            <a:ext cx="3118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I/C analysis and pattern matching done with </a:t>
            </a:r>
          </a:p>
          <a:p>
            <a:r>
              <a:rPr lang="en-US" sz="1000" dirty="0" smtClean="0">
                <a:effectLst/>
              </a:rPr>
              <a:t>Crystal Impact Match! Software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3424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Introduction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7315200" cy="494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The Collingwood Member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Middle to Late Ordovician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Michigan Basin and parts of Ontario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Originally identified from oil shale seep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Collingwood area of Georgian Bay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Mined as an oil shale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Studied by the Ontario GS as part of the Oil Shale Assessment Project in the 1980’s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Recent economic interest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Wildcat wells drilled and tested in 2010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Profitable subsequent Michigan lease auction</a:t>
            </a:r>
          </a:p>
          <a:p>
            <a:pPr marL="685800" lvl="1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</a:t>
            </a:fld>
            <a:endParaRPr kumimoji="0" lang="en-US" dirty="0"/>
          </a:p>
        </p:txBody>
      </p:sp>
    </p:spTree>
  </p:cSld>
  <p:clrMapOvr>
    <a:masterClrMapping/>
  </p:clrMapOvr>
  <p:transition advTm="6075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20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Upper contact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dololutite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Dolomite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Anhydrite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Calcite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Apatite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Shell debris 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(bio-</a:t>
                      </a:r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calcilutite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Calcite 95%+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Laminated mud</a:t>
                      </a:r>
                    </a:p>
                    <a:p>
                      <a:r>
                        <a:rPr lang="en-US" b="0" dirty="0" smtClean="0"/>
                        <a:t>(siliceous </a:t>
                      </a:r>
                      <a:r>
                        <a:rPr lang="en-US" b="0" dirty="0" err="1" smtClean="0"/>
                        <a:t>calcilutite</a:t>
                      </a:r>
                      <a:r>
                        <a:rPr lang="en-US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Calcite 85%</a:t>
                      </a:r>
                    </a:p>
                    <a:p>
                      <a:r>
                        <a:rPr lang="en-US" dirty="0" smtClean="0"/>
                        <a:t>Dolomite</a:t>
                      </a:r>
                      <a:r>
                        <a:rPr lang="en-US" baseline="0" dirty="0" smtClean="0"/>
                        <a:t> 5%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Chert</a:t>
                      </a:r>
                      <a:r>
                        <a:rPr lang="en-US" dirty="0" smtClean="0"/>
                        <a:t>  10%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9660_2.bmp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4114800" y="1371600"/>
            <a:ext cx="4781118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9662.bmp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4114800" y="1981200"/>
            <a:ext cx="4782312" cy="333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9666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2590800"/>
            <a:ext cx="4782312" cy="326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19083" y="6324600"/>
            <a:ext cx="31854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I/C analysis and pattern matching done with </a:t>
            </a:r>
          </a:p>
          <a:p>
            <a:r>
              <a:rPr lang="en-US" sz="1000" dirty="0" smtClean="0">
                <a:effectLst/>
              </a:rPr>
              <a:t>Crystal Impact Match! Software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6167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21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</a:t>
                      </a:r>
                      <a:endParaRPr lang="en-US" dirty="0"/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Upper contact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dololutite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Dolomite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Anhydrite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Calcite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Apatite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Shell debris 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(bio-</a:t>
                      </a:r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calcilutite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Calcite 95%+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Laminated mud</a:t>
                      </a:r>
                    </a:p>
                    <a:p>
                      <a:r>
                        <a:rPr lang="en-US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(siliceous </a:t>
                      </a:r>
                      <a:r>
                        <a:rPr lang="en-US" b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calcilutite</a:t>
                      </a:r>
                      <a:r>
                        <a:rPr lang="en-US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  <a:endParaRPr lang="en-US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Calcite 85%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Dolomite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5%</a:t>
                      </a:r>
                      <a:endParaRPr lang="en-US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Chert</a:t>
                      </a:r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10%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31445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Outcrop</a:t>
                      </a:r>
                    </a:p>
                    <a:p>
                      <a:r>
                        <a:rPr lang="en-US" b="0" dirty="0" smtClean="0"/>
                        <a:t>(</a:t>
                      </a:r>
                      <a:r>
                        <a:rPr lang="en-US" b="0" dirty="0" err="1" smtClean="0"/>
                        <a:t>dolomitic</a:t>
                      </a:r>
                      <a:r>
                        <a:rPr lang="en-US" b="0" dirty="0" smtClean="0"/>
                        <a:t> bio-</a:t>
                      </a:r>
                      <a:r>
                        <a:rPr lang="en-US" b="0" dirty="0" err="1" smtClean="0"/>
                        <a:t>calcilutite</a:t>
                      </a:r>
                      <a:r>
                        <a:rPr lang="en-US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Calcite</a:t>
                      </a:r>
                      <a:r>
                        <a:rPr lang="en-US" baseline="0" dirty="0" smtClean="0"/>
                        <a:t> 50%</a:t>
                      </a:r>
                    </a:p>
                    <a:p>
                      <a:r>
                        <a:rPr lang="en-US" baseline="0" dirty="0" smtClean="0"/>
                        <a:t>Dolomite 45%</a:t>
                      </a:r>
                    </a:p>
                    <a:p>
                      <a:r>
                        <a:rPr lang="en-US" baseline="0" dirty="0" err="1" smtClean="0"/>
                        <a:t>Chert</a:t>
                      </a:r>
                      <a:r>
                        <a:rPr lang="en-US" baseline="0" dirty="0" smtClean="0"/>
                        <a:t> 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9660_2.bmp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4114800" y="1371600"/>
            <a:ext cx="4781118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9662.bmp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4114800" y="1981200"/>
            <a:ext cx="4782312" cy="333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9666.bmp"/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4114800" y="2590800"/>
            <a:ext cx="4782312" cy="326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ample3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3124200"/>
            <a:ext cx="4782312" cy="312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52746" y="6324600"/>
            <a:ext cx="3118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I/C analysis and pattern matching done with </a:t>
            </a:r>
          </a:p>
          <a:p>
            <a:r>
              <a:rPr lang="en-US" sz="1000" dirty="0" smtClean="0">
                <a:effectLst/>
              </a:rPr>
              <a:t>Crystal Impact Match! Software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12089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22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 (0.6g of 6g sample)</a:t>
                      </a:r>
                      <a:endParaRPr lang="en-US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</a:t>
                      </a:r>
                    </a:p>
                    <a:p>
                      <a:r>
                        <a:rPr lang="en-US" dirty="0" smtClean="0"/>
                        <a:t>(siliceous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calcilutite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Chert</a:t>
                      </a:r>
                      <a:r>
                        <a:rPr lang="en-US" dirty="0" smtClean="0"/>
                        <a:t>  55%</a:t>
                      </a:r>
                    </a:p>
                    <a:p>
                      <a:r>
                        <a:rPr lang="en-US" dirty="0" smtClean="0"/>
                        <a:t>Clays   45%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(Muscovite</a:t>
                      </a:r>
                      <a:r>
                        <a:rPr lang="en-US" sz="1600" i="1" baseline="0" dirty="0" smtClean="0"/>
                        <a:t>/</a:t>
                      </a:r>
                      <a:r>
                        <a:rPr lang="en-US" sz="1600" i="1" dirty="0" err="1" smtClean="0"/>
                        <a:t>Illite</a:t>
                      </a:r>
                      <a:r>
                        <a:rPr lang="en-US" sz="1600" i="1" dirty="0" smtClean="0"/>
                        <a:t>,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dirty="0" smtClean="0"/>
                        <a:t>Chlorite)</a:t>
                      </a:r>
                    </a:p>
                    <a:p>
                      <a:endParaRPr lang="en-US" sz="1600" i="1" dirty="0" smtClean="0"/>
                    </a:p>
                    <a:p>
                      <a:endParaRPr lang="en-US" sz="1600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966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667000"/>
            <a:ext cx="6824436" cy="390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819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23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1783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 (0.6g of 6g sample)</a:t>
                      </a:r>
                      <a:endParaRPr lang="en-US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</a:t>
                      </a:r>
                    </a:p>
                    <a:p>
                      <a:r>
                        <a:rPr lang="en-US" dirty="0" smtClean="0"/>
                        <a:t>(siliceous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calcilutite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Chert</a:t>
                      </a:r>
                      <a:r>
                        <a:rPr lang="en-US" dirty="0" smtClean="0"/>
                        <a:t>  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55%             </a:t>
                      </a:r>
                      <a:r>
                        <a:rPr lang="en-US" dirty="0" smtClean="0"/>
                        <a:t>5.5%</a:t>
                      </a:r>
                    </a:p>
                    <a:p>
                      <a:r>
                        <a:rPr lang="en-US" dirty="0" smtClean="0"/>
                        <a:t>Clays   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45%             </a:t>
                      </a:r>
                      <a:r>
                        <a:rPr lang="en-US" dirty="0" smtClean="0"/>
                        <a:t>4.5%</a:t>
                      </a:r>
                    </a:p>
                    <a:p>
                      <a:r>
                        <a:rPr lang="en-US" sz="1800" i="0" dirty="0" smtClean="0"/>
                        <a:t>Carbonates            </a:t>
                      </a:r>
                      <a:r>
                        <a:rPr lang="en-US" sz="1800" i="0" baseline="0" dirty="0" smtClean="0"/>
                        <a:t> </a:t>
                      </a:r>
                      <a:r>
                        <a:rPr lang="en-US" sz="1800" i="0" dirty="0" smtClean="0"/>
                        <a:t>90%</a:t>
                      </a:r>
                    </a:p>
                    <a:p>
                      <a:endParaRPr lang="en-US" sz="1600" i="0" dirty="0" smtClean="0"/>
                    </a:p>
                    <a:p>
                      <a:endParaRPr lang="en-US" sz="1600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966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667000"/>
            <a:ext cx="6824436" cy="390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31638" y="1066800"/>
            <a:ext cx="2564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Compare to Utica Shale</a:t>
            </a:r>
          </a:p>
          <a:p>
            <a:pPr algn="l"/>
            <a:r>
              <a:rPr lang="en-US" sz="1400" b="1" dirty="0" smtClean="0">
                <a:effectLst/>
              </a:rPr>
              <a:t>40%</a:t>
            </a:r>
            <a:r>
              <a:rPr lang="en-US" sz="1400" dirty="0" smtClean="0">
                <a:effectLst/>
              </a:rPr>
              <a:t>  Silica</a:t>
            </a:r>
          </a:p>
          <a:p>
            <a:pPr algn="l"/>
            <a:r>
              <a:rPr lang="en-US" sz="1400" b="1" dirty="0" smtClean="0">
                <a:effectLst/>
              </a:rPr>
              <a:t>54%  </a:t>
            </a:r>
            <a:r>
              <a:rPr lang="en-US" sz="1400" dirty="0" smtClean="0">
                <a:effectLst/>
              </a:rPr>
              <a:t>Clays</a:t>
            </a:r>
          </a:p>
          <a:p>
            <a:pPr algn="l"/>
            <a:r>
              <a:rPr lang="en-US" sz="1400" b="1" dirty="0" smtClean="0">
                <a:effectLst/>
              </a:rPr>
              <a:t>6%    </a:t>
            </a:r>
            <a:r>
              <a:rPr lang="en-US" sz="1400" dirty="0" smtClean="0">
                <a:effectLst/>
              </a:rPr>
              <a:t>Carbonates</a:t>
            </a:r>
            <a:endParaRPr lang="en-US" sz="1400" dirty="0"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00400" y="16002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00400" y="19050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7169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XRD Results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24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066800"/>
          <a:ext cx="4876800" cy="1813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/>
                <a:gridCol w="3124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Mineralogy (0.6g of 6g sample)</a:t>
                      </a:r>
                      <a:endParaRPr lang="en-US" dirty="0"/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</a:t>
                      </a:r>
                    </a:p>
                    <a:p>
                      <a:r>
                        <a:rPr lang="en-US" dirty="0" smtClean="0"/>
                        <a:t>(siliceous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calcilutite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Chert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55%             5.5%</a:t>
                      </a:r>
                    </a:p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Clays   45%             4.5%</a:t>
                      </a:r>
                    </a:p>
                    <a:p>
                      <a:r>
                        <a:rPr lang="en-US" sz="1800" i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Carbonates            </a:t>
                      </a:r>
                      <a:r>
                        <a:rPr lang="en-US" sz="1800" i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sz="1800" i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90%</a:t>
                      </a:r>
                    </a:p>
                    <a:p>
                      <a:r>
                        <a:rPr lang="en-US" sz="1800" i="0" dirty="0" err="1" smtClean="0"/>
                        <a:t>Kerogen</a:t>
                      </a:r>
                      <a:r>
                        <a:rPr lang="en-US" sz="1800" i="0" dirty="0" smtClean="0"/>
                        <a:t>                   ??%</a:t>
                      </a:r>
                    </a:p>
                    <a:p>
                      <a:endParaRPr lang="en-US" sz="1600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966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667000"/>
            <a:ext cx="6824436" cy="390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31318" y="1066800"/>
            <a:ext cx="3107882" cy="163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u="sng" dirty="0" smtClean="0">
                <a:effectLst/>
              </a:rPr>
              <a:t>Compare to Utica Shale</a:t>
            </a:r>
          </a:p>
          <a:p>
            <a:pPr algn="l"/>
            <a:r>
              <a:rPr lang="en-US" sz="1400" b="1" dirty="0" smtClean="0">
                <a:effectLst/>
              </a:rPr>
              <a:t>40%</a:t>
            </a:r>
            <a:r>
              <a:rPr lang="en-US" sz="1400" dirty="0" smtClean="0">
                <a:effectLst/>
              </a:rPr>
              <a:t>  Silica</a:t>
            </a:r>
          </a:p>
          <a:p>
            <a:pPr algn="l"/>
            <a:r>
              <a:rPr lang="en-US" sz="1400" b="1" dirty="0" smtClean="0">
                <a:effectLst/>
              </a:rPr>
              <a:t>54%  </a:t>
            </a:r>
            <a:r>
              <a:rPr lang="en-US" sz="1400" dirty="0" smtClean="0">
                <a:effectLst/>
              </a:rPr>
              <a:t>Clays</a:t>
            </a:r>
          </a:p>
          <a:p>
            <a:pPr algn="l"/>
            <a:r>
              <a:rPr lang="en-US" sz="1400" b="1" dirty="0" smtClean="0">
                <a:effectLst/>
              </a:rPr>
              <a:t>6%    </a:t>
            </a:r>
            <a:r>
              <a:rPr lang="en-US" sz="1400" dirty="0" smtClean="0">
                <a:effectLst/>
              </a:rPr>
              <a:t>Carbonates</a:t>
            </a:r>
          </a:p>
          <a:p>
            <a:pPr algn="l"/>
            <a:endParaRPr lang="en-US" sz="1400" b="1" dirty="0" smtClean="0">
              <a:effectLst/>
            </a:endParaRPr>
          </a:p>
          <a:p>
            <a:pPr algn="l"/>
            <a:r>
              <a:rPr lang="en-US" sz="1400" b="1" dirty="0" smtClean="0">
                <a:effectLst/>
              </a:rPr>
              <a:t>Note:</a:t>
            </a:r>
            <a:r>
              <a:rPr lang="en-US" sz="1400" dirty="0" smtClean="0">
                <a:effectLst/>
              </a:rPr>
              <a:t> </a:t>
            </a:r>
            <a:r>
              <a:rPr lang="en-US" sz="1400" dirty="0" err="1" smtClean="0">
                <a:effectLst/>
              </a:rPr>
              <a:t>Kerogen</a:t>
            </a:r>
            <a:r>
              <a:rPr lang="en-US" sz="1400" dirty="0" smtClean="0">
                <a:effectLst/>
              </a:rPr>
              <a:t> was inseparable</a:t>
            </a:r>
          </a:p>
          <a:p>
            <a:pPr algn="l"/>
            <a:endParaRPr lang="en-US" sz="1400" dirty="0"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00400" y="1600200"/>
            <a:ext cx="381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00400" y="1905000"/>
            <a:ext cx="381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0400" y="24384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5903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85800" y="381000"/>
            <a:ext cx="746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SEM Analysis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These techniques…</a:t>
            </a:r>
          </a:p>
          <a:p>
            <a:pPr marL="1143000" lvl="2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X-Ray Mapping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EDS Point Analysis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Secondary Electron Imaging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Give us…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Qualitative understanding of pore structure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Identification and nature of phases</a:t>
            </a: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25</a:t>
            </a:fld>
            <a:endParaRPr kumimoji="0" lang="en-US" dirty="0"/>
          </a:p>
        </p:txBody>
      </p:sp>
    </p:spTree>
  </p:cSld>
  <p:clrMapOvr>
    <a:masterClrMapping/>
  </p:clrMapOvr>
  <p:transition advTm="11287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26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914400"/>
            <a:ext cx="6705600" cy="5744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6368034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33400"/>
            <a:ext cx="6781800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effectLst/>
              </a:rPr>
              <a:t>Physiological relationship of mineral phases</a:t>
            </a:r>
            <a:endParaRPr lang="en-US" sz="1600" dirty="0">
              <a:effectLst/>
            </a:endParaRPr>
          </a:p>
        </p:txBody>
      </p:sp>
    </p:spTree>
  </p:cSld>
  <p:clrMapOvr>
    <a:masterClrMapping/>
  </p:clrMapOvr>
  <p:transition advTm="22136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27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6916" y="1371600"/>
            <a:ext cx="1710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effectLst/>
              </a:rPr>
              <a:t>Chlorite</a:t>
            </a:r>
          </a:p>
          <a:p>
            <a:pPr marL="342900" indent="-342900" algn="l"/>
            <a:endParaRPr lang="en-US" sz="1400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990600"/>
            <a:ext cx="403232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Chlorite Group (</a:t>
            </a:r>
            <a:r>
              <a:rPr lang="en-US" sz="1400" dirty="0" err="1" smtClean="0">
                <a:effectLst/>
              </a:rPr>
              <a:t>Mg,Fe,Al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(</a:t>
            </a:r>
            <a:r>
              <a:rPr lang="en-US" sz="1400" dirty="0" err="1" smtClean="0">
                <a:effectLst/>
              </a:rPr>
              <a:t>Si,Al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4</a:t>
            </a:r>
            <a:r>
              <a:rPr lang="en-US" sz="1400" dirty="0" smtClean="0">
                <a:effectLst/>
              </a:rPr>
              <a:t>O</a:t>
            </a:r>
            <a:r>
              <a:rPr lang="en-US" sz="1400" baseline="-25000" dirty="0" smtClean="0">
                <a:effectLst/>
              </a:rPr>
              <a:t>10</a:t>
            </a:r>
            <a:r>
              <a:rPr lang="en-US" sz="1400" dirty="0" smtClean="0">
                <a:effectLst/>
              </a:rPr>
              <a:t>(OH)</a:t>
            </a:r>
            <a:r>
              <a:rPr lang="en-US" sz="1400" baseline="-25000" dirty="0" smtClean="0">
                <a:effectLst/>
              </a:rPr>
              <a:t>6</a:t>
            </a:r>
            <a:endParaRPr lang="en-US" sz="1400" baseline="-25000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</p:spTree>
  </p:cSld>
  <p:clrMapOvr>
    <a:masterClrMapping/>
  </p:clrMapOvr>
  <p:transition advTm="19891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28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7298" y="1371600"/>
            <a:ext cx="1729320" cy="1180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effectLst/>
              </a:rPr>
              <a:t>Chlorite</a:t>
            </a:r>
          </a:p>
          <a:p>
            <a:pPr marL="342900" indent="-342900" algn="l">
              <a:buAutoNum type="arabicPeriod"/>
            </a:pPr>
            <a:endParaRPr lang="en-US" sz="1400" dirty="0" smtClean="0">
              <a:effectLst/>
            </a:endParaRPr>
          </a:p>
          <a:p>
            <a:pPr marL="342900" indent="-342900" algn="l"/>
            <a:endParaRPr lang="en-US" sz="1400" dirty="0">
              <a:effectLst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291840" y="1681779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791200" y="32766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52800" y="32766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715000" y="48768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990600"/>
            <a:ext cx="403232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Chlorite Group (</a:t>
            </a:r>
            <a:r>
              <a:rPr lang="en-US" sz="1400" dirty="0" err="1" smtClean="0">
                <a:effectLst/>
              </a:rPr>
              <a:t>Mg,Fe,Al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(</a:t>
            </a:r>
            <a:r>
              <a:rPr lang="en-US" sz="1400" dirty="0" err="1" smtClean="0">
                <a:effectLst/>
              </a:rPr>
              <a:t>Si,Al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4</a:t>
            </a:r>
            <a:r>
              <a:rPr lang="en-US" sz="1400" dirty="0" smtClean="0">
                <a:effectLst/>
              </a:rPr>
              <a:t>O</a:t>
            </a:r>
            <a:r>
              <a:rPr lang="en-US" sz="1400" baseline="-25000" dirty="0" smtClean="0">
                <a:effectLst/>
              </a:rPr>
              <a:t>10</a:t>
            </a:r>
            <a:r>
              <a:rPr lang="en-US" sz="1400" dirty="0" smtClean="0">
                <a:effectLst/>
              </a:rPr>
              <a:t>(OH)</a:t>
            </a:r>
            <a:r>
              <a:rPr lang="en-US" sz="1400" baseline="-25000" dirty="0" smtClean="0">
                <a:effectLst/>
              </a:rPr>
              <a:t>6</a:t>
            </a:r>
            <a:endParaRPr lang="en-US" sz="1400" baseline="-250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</p:spTree>
  </p:cSld>
  <p:clrMapOvr>
    <a:masterClrMapping/>
  </p:clrMapOvr>
  <p:transition advTm="5852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29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3215" y="1371600"/>
            <a:ext cx="1817485" cy="921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Chlorite</a:t>
            </a:r>
          </a:p>
          <a:p>
            <a:pPr marL="342900" indent="-342900" algn="l">
              <a:buAutoNum type="arabicPeriod"/>
            </a:pPr>
            <a:r>
              <a:rPr lang="en-US" sz="1200" dirty="0" smtClean="0">
                <a:effectLst/>
              </a:rPr>
              <a:t>Muscovite/</a:t>
            </a:r>
            <a:r>
              <a:rPr lang="en-US" sz="1200" dirty="0" err="1" smtClean="0">
                <a:effectLst/>
              </a:rPr>
              <a:t>Illite</a:t>
            </a:r>
            <a:endParaRPr lang="en-US" sz="1200" dirty="0" smtClean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990600"/>
            <a:ext cx="2690160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Mica Group KAl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Si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O</a:t>
            </a:r>
            <a:r>
              <a:rPr lang="en-US" sz="1400" baseline="-25000" dirty="0" smtClean="0">
                <a:effectLst/>
              </a:rPr>
              <a:t>10</a:t>
            </a:r>
            <a:r>
              <a:rPr lang="en-US" sz="1400" dirty="0" smtClean="0">
                <a:effectLst/>
              </a:rPr>
              <a:t>(OH)</a:t>
            </a:r>
            <a:r>
              <a:rPr lang="en-US" sz="1400" baseline="-25000" dirty="0" smtClean="0">
                <a:effectLst/>
              </a:rPr>
              <a:t>2</a:t>
            </a:r>
            <a:endParaRPr lang="en-US" sz="1400" baseline="-25000" dirty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</p:spTree>
  </p:cSld>
  <p:clrMapOvr>
    <a:masterClrMapping/>
  </p:clrMapOvr>
  <p:transition advTm="32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Introduction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7315200" cy="494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The Collingwood Member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Middle to Late Ordovician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Michigan Basin and parts of Ontario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Originally identified from oil shale seep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Collingwood area of Georgian Bay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Mined as an oil shale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Studied by the Ontario GS as part of the Oil Shale Assessment Project in the 1980’s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Recent economic interest 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Wildcat wells drilled and tested in 2010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Profitable subsequent Michigan lease auction</a:t>
            </a:r>
          </a:p>
          <a:p>
            <a:pPr marL="685800" lvl="1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3</a:t>
            </a:fld>
            <a:endParaRPr kumimoji="0" lang="en-US" dirty="0"/>
          </a:p>
        </p:txBody>
      </p:sp>
      <p:pic>
        <p:nvPicPr>
          <p:cNvPr id="6" name="Picture 5" descr="Canadian Featur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0377" y="914400"/>
            <a:ext cx="2347044" cy="250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5943600" y="1905000"/>
            <a:ext cx="1295400" cy="1143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492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30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3216" y="1371600"/>
            <a:ext cx="1817485" cy="921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Chlorite</a:t>
            </a:r>
          </a:p>
          <a:p>
            <a:pPr marL="342900" indent="-342900" algn="l">
              <a:buAutoNum type="arabicPeriod"/>
            </a:pPr>
            <a:r>
              <a:rPr lang="en-US" sz="1200" dirty="0" smtClean="0">
                <a:effectLst/>
              </a:rPr>
              <a:t>Muscovite/</a:t>
            </a:r>
            <a:r>
              <a:rPr lang="en-US" sz="1200" dirty="0" err="1" smtClean="0">
                <a:effectLst/>
              </a:rPr>
              <a:t>Illite</a:t>
            </a:r>
            <a:endParaRPr lang="en-US" sz="1200" dirty="0" smtClean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990600"/>
            <a:ext cx="2690160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Mica Group KAl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Si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O</a:t>
            </a:r>
            <a:r>
              <a:rPr lang="en-US" sz="1400" baseline="-25000" dirty="0" smtClean="0">
                <a:effectLst/>
              </a:rPr>
              <a:t>10</a:t>
            </a:r>
            <a:r>
              <a:rPr lang="en-US" sz="1400" dirty="0" smtClean="0">
                <a:effectLst/>
              </a:rPr>
              <a:t>(OH)</a:t>
            </a:r>
            <a:r>
              <a:rPr lang="en-US" sz="1400" baseline="-25000" dirty="0" smtClean="0">
                <a:effectLst/>
              </a:rPr>
              <a:t>2</a:t>
            </a:r>
            <a:endParaRPr lang="en-US" sz="1400" baseline="-25000" dirty="0"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114800" y="14478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038600" y="30480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477000" y="29718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676400" y="46482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</p:spTree>
  </p:cSld>
  <p:clrMapOvr>
    <a:masterClrMapping/>
  </p:clrMapOvr>
  <p:transition advTm="2266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31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8580" y="1371600"/>
            <a:ext cx="1726755" cy="1180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Chlorite</a:t>
            </a:r>
          </a:p>
          <a:p>
            <a:pPr marL="342900" indent="-342900" algn="l">
              <a:buAutoNum type="arabicPeriod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Muscovite/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Illite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effectLst/>
              </a:rPr>
              <a:t>Dolomite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990600"/>
            <a:ext cx="126028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effectLst/>
              </a:rPr>
              <a:t>CaMg</a:t>
            </a:r>
            <a:r>
              <a:rPr lang="en-US" sz="1400" dirty="0" smtClean="0">
                <a:effectLst/>
              </a:rPr>
              <a:t>(CO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2</a:t>
            </a:r>
            <a:endParaRPr lang="en-US" sz="1400" baseline="-250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</p:spTree>
  </p:cSld>
  <p:clrMapOvr>
    <a:masterClrMapping/>
  </p:clrMapOvr>
  <p:transition advTm="19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X-Ray Mapping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32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rcRect l="3090" r="3165"/>
          <a:stretch>
            <a:fillRect/>
          </a:stretch>
        </p:blipFill>
        <p:spPr>
          <a:xfrm>
            <a:off x="228600" y="1371600"/>
            <a:ext cx="6934200" cy="4870363"/>
          </a:xfrm>
          <a:prstGeom prst="rect">
            <a:avLst/>
          </a:prstGeom>
        </p:spPr>
      </p:pic>
      <p:pic>
        <p:nvPicPr>
          <p:cNvPr id="9" name="Picture 8" descr="9666 SEI 1.tif"/>
          <p:cNvPicPr>
            <a:picLocks noChangeAspect="1"/>
          </p:cNvPicPr>
          <p:nvPr/>
        </p:nvPicPr>
        <p:blipFill>
          <a:blip r:embed="rId4" cstate="print"/>
          <a:srcRect l="1000" b="11284"/>
          <a:stretch>
            <a:fillRect/>
          </a:stretch>
        </p:blipFill>
        <p:spPr>
          <a:xfrm>
            <a:off x="323850" y="1417320"/>
            <a:ext cx="188595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8580" y="1371600"/>
            <a:ext cx="1726755" cy="1180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effectLst/>
              </a:rPr>
              <a:t>Mineral phases</a:t>
            </a:r>
          </a:p>
          <a:p>
            <a:pPr algn="l"/>
            <a:endParaRPr lang="en-US" sz="1400" b="1" u="sng" dirty="0" smtClean="0"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Chlorite</a:t>
            </a:r>
          </a:p>
          <a:p>
            <a:pPr marL="342900" indent="-342900" algn="l">
              <a:buAutoNum type="arabicPeriod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Muscovite/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Illite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342900" indent="-342900" algn="l">
              <a:buAutoNum type="arabicPeriod"/>
            </a:pPr>
            <a:r>
              <a:rPr lang="en-US" sz="1400" dirty="0" smtClean="0">
                <a:effectLst/>
              </a:rPr>
              <a:t>Dolomite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990600"/>
            <a:ext cx="126028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effectLst/>
              </a:rPr>
              <a:t>CaMg</a:t>
            </a:r>
            <a:r>
              <a:rPr lang="en-US" sz="1400" dirty="0" smtClean="0">
                <a:effectLst/>
              </a:rPr>
              <a:t>(CO</a:t>
            </a:r>
            <a:r>
              <a:rPr lang="en-US" sz="1400" baseline="-25000" dirty="0" smtClean="0">
                <a:effectLst/>
              </a:rPr>
              <a:t>3</a:t>
            </a:r>
            <a:r>
              <a:rPr lang="en-US" sz="1400" dirty="0" smtClean="0">
                <a:effectLst/>
              </a:rPr>
              <a:t>)</a:t>
            </a:r>
            <a:r>
              <a:rPr lang="en-US" sz="1400" baseline="-25000" dirty="0" smtClean="0">
                <a:effectLst/>
              </a:rPr>
              <a:t>2</a:t>
            </a:r>
            <a:endParaRPr lang="en-US" sz="1400" baseline="-25000" dirty="0">
              <a:effectLst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2400" y="28956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667000" y="12954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90800" y="4495800"/>
            <a:ext cx="776344" cy="562984"/>
          </a:xfrm>
          <a:custGeom>
            <a:avLst/>
            <a:gdLst>
              <a:gd name="connsiteX0" fmla="*/ 21515 w 776344"/>
              <a:gd name="connsiteY0" fmla="*/ 211567 h 562984"/>
              <a:gd name="connsiteX1" fmla="*/ 333487 w 776344"/>
              <a:gd name="connsiteY1" fmla="*/ 523539 h 562984"/>
              <a:gd name="connsiteX2" fmla="*/ 731520 w 776344"/>
              <a:gd name="connsiteY2" fmla="*/ 448235 h 562984"/>
              <a:gd name="connsiteX3" fmla="*/ 602428 w 776344"/>
              <a:gd name="connsiteY3" fmla="*/ 125506 h 562984"/>
              <a:gd name="connsiteX4" fmla="*/ 204395 w 776344"/>
              <a:gd name="connsiteY4" fmla="*/ 7172 h 562984"/>
              <a:gd name="connsiteX5" fmla="*/ 21515 w 776344"/>
              <a:gd name="connsiteY5" fmla="*/ 211567 h 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344" h="562984">
                <a:moveTo>
                  <a:pt x="21515" y="211567"/>
                </a:moveTo>
                <a:cubicBezTo>
                  <a:pt x="43030" y="297628"/>
                  <a:pt x="215153" y="484094"/>
                  <a:pt x="333487" y="523539"/>
                </a:cubicBezTo>
                <a:cubicBezTo>
                  <a:pt x="451821" y="562984"/>
                  <a:pt x="686697" y="514574"/>
                  <a:pt x="731520" y="448235"/>
                </a:cubicBezTo>
                <a:cubicBezTo>
                  <a:pt x="776344" y="381896"/>
                  <a:pt x="690282" y="199017"/>
                  <a:pt x="602428" y="125506"/>
                </a:cubicBezTo>
                <a:cubicBezTo>
                  <a:pt x="514574" y="51995"/>
                  <a:pt x="303007" y="0"/>
                  <a:pt x="204395" y="7172"/>
                </a:cubicBezTo>
                <a:cubicBezTo>
                  <a:pt x="105783" y="14344"/>
                  <a:pt x="0" y="125506"/>
                  <a:pt x="21515" y="211567"/>
                </a:cubicBez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6248400"/>
            <a:ext cx="3581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9,666’)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7927" y="2819400"/>
            <a:ext cx="1557862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/>
              </a:rPr>
              <a:t>Remainder calcite</a:t>
            </a:r>
            <a:endParaRPr lang="en-US" sz="1200" dirty="0">
              <a:effectLst/>
            </a:endParaRPr>
          </a:p>
        </p:txBody>
      </p:sp>
    </p:spTree>
  </p:cSld>
  <p:clrMapOvr>
    <a:masterClrMapping/>
  </p:clrMapOvr>
  <p:transition advTm="8737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SE Imaging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33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1157" y="1295400"/>
            <a:ext cx="6798616" cy="509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9660_1.25x_View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533400"/>
            <a:ext cx="295274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038600" y="3733800"/>
            <a:ext cx="6096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150µ</a:t>
            </a:r>
            <a:endParaRPr lang="en-US" sz="1000" dirty="0"/>
          </a:p>
        </p:txBody>
      </p:sp>
      <p:sp>
        <p:nvSpPr>
          <p:cNvPr id="9" name="Oval 8"/>
          <p:cNvSpPr/>
          <p:nvPr/>
        </p:nvSpPr>
        <p:spPr>
          <a:xfrm>
            <a:off x="6629400" y="1143000"/>
            <a:ext cx="457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495800" y="1600200"/>
            <a:ext cx="2133600" cy="1905000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7800" y="6477000"/>
            <a:ext cx="25908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ImageJ</a:t>
            </a:r>
            <a:r>
              <a:rPr lang="en-US" sz="1000" dirty="0" smtClean="0"/>
              <a:t> Porosity 2.607%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64770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9,669’)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6800" y="9906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Secondary electron image</a:t>
            </a:r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7924800" y="2971800"/>
            <a:ext cx="352044" cy="30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29600" y="2895600"/>
            <a:ext cx="628812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effectLst/>
              </a:rPr>
              <a:t>200 µM</a:t>
            </a:r>
            <a:endParaRPr lang="en-US" sz="800" b="1" dirty="0">
              <a:effectLst/>
            </a:endParaRPr>
          </a:p>
        </p:txBody>
      </p:sp>
    </p:spTree>
  </p:cSld>
  <p:clrMapOvr>
    <a:masterClrMapping/>
  </p:clrMapOvr>
  <p:transition advTm="16966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SE Imaging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34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704" y="1298448"/>
            <a:ext cx="6803136" cy="510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90600" y="64770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9,669’)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6477000"/>
            <a:ext cx="25908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ImageJ</a:t>
            </a:r>
            <a:r>
              <a:rPr lang="en-US" sz="1000" dirty="0" smtClean="0"/>
              <a:t> Porosity 4.105%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9906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 smtClean="0"/>
              <a:t>Chert</a:t>
            </a:r>
            <a:r>
              <a:rPr lang="en-US" sz="1000" dirty="0" smtClean="0"/>
              <a:t> </a:t>
            </a:r>
            <a:r>
              <a:rPr lang="en-US" sz="1000" dirty="0" err="1" smtClean="0"/>
              <a:t>clasts</a:t>
            </a:r>
            <a:r>
              <a:rPr lang="en-US" sz="1000" dirty="0" smtClean="0"/>
              <a:t> in carbonate matrix</a:t>
            </a:r>
          </a:p>
        </p:txBody>
      </p:sp>
    </p:spTree>
  </p:cSld>
  <p:clrMapOvr>
    <a:masterClrMapping/>
  </p:clrMapOvr>
  <p:transition advTm="26962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SE Imaging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35</a:t>
            </a:fld>
            <a:endParaRPr kumimoji="0" lang="en-US" dirty="0"/>
          </a:p>
        </p:txBody>
      </p:sp>
      <p:pic>
        <p:nvPicPr>
          <p:cNvPr id="6" name="Picture 5" descr="9666 SEI 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704" y="1298448"/>
            <a:ext cx="6803136" cy="510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90600" y="64770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 (siliceous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9,669’)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6477000"/>
            <a:ext cx="25908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ImageJ</a:t>
            </a:r>
            <a:r>
              <a:rPr lang="en-US" sz="1000" dirty="0" smtClean="0"/>
              <a:t> Porosity 21.55%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990600"/>
            <a:ext cx="3962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Carbonate </a:t>
            </a:r>
            <a:r>
              <a:rPr lang="en-US" sz="1000" dirty="0" err="1" smtClean="0"/>
              <a:t>calcilutite</a:t>
            </a:r>
            <a:r>
              <a:rPr lang="en-US" sz="1000" dirty="0" smtClean="0"/>
              <a:t> matrix / cement</a:t>
            </a:r>
          </a:p>
        </p:txBody>
      </p:sp>
    </p:spTree>
  </p:cSld>
  <p:clrMapOvr>
    <a:masterClrMapping/>
  </p:clrMapOvr>
  <p:transition advTm="10637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Core Analysis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36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24600"/>
            <a:ext cx="57102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000" dirty="0" smtClean="0">
                <a:effectLst/>
              </a:rPr>
              <a:t>Data from 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3-7, JEM </a:t>
            </a:r>
            <a:r>
              <a:rPr lang="en-US" sz="1000" dirty="0" err="1" smtClean="0">
                <a:effectLst/>
              </a:rPr>
              <a:t>Weingartz</a:t>
            </a:r>
            <a:r>
              <a:rPr lang="en-US" sz="1000" dirty="0" smtClean="0">
                <a:effectLst/>
              </a:rPr>
              <a:t> 1-7 and Hunt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</a:t>
            </a:r>
          </a:p>
          <a:p>
            <a:pPr marL="0" lvl="1" algn="l"/>
            <a:r>
              <a:rPr lang="en-US" sz="1000" dirty="0" smtClean="0">
                <a:effectLst/>
              </a:rPr>
              <a:t>(provided by Bill Harrison, MGRRE)</a:t>
            </a:r>
          </a:p>
        </p:txBody>
      </p:sp>
      <p:pic>
        <p:nvPicPr>
          <p:cNvPr id="11" name="Picture 2" descr="C:\Documents and Settings\admin\My Documents\Dropbox\Collingwood Shale\WinterfieldCore\IMG_1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35052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63520" y="5867400"/>
            <a:ext cx="2941832" cy="23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effectLst/>
              </a:rPr>
              <a:t>Hunt </a:t>
            </a:r>
            <a:r>
              <a:rPr lang="en-US" sz="1100" dirty="0" err="1" smtClean="0">
                <a:effectLst/>
              </a:rPr>
              <a:t>Winterfield</a:t>
            </a:r>
            <a:r>
              <a:rPr lang="en-US" sz="1100" dirty="0" smtClean="0">
                <a:effectLst/>
              </a:rPr>
              <a:t> Deep Unit A-1, 9,907’</a:t>
            </a:r>
            <a:endParaRPr lang="en-US" sz="1100" dirty="0">
              <a:effectLst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85800" y="2667000"/>
          <a:ext cx="2971800" cy="17526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85900"/>
                <a:gridCol w="1485900"/>
              </a:tblGrid>
              <a:tr h="43815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Collingwood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(eff.)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2-4%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 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md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&lt;0.1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(wt%)</a:t>
                      </a:r>
                      <a:endParaRPr lang="en-US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Tm="23924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Core Analysis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37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324600"/>
            <a:ext cx="57102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000" dirty="0" smtClean="0">
                <a:effectLst/>
              </a:rPr>
              <a:t>Data from JEM </a:t>
            </a:r>
            <a:r>
              <a:rPr lang="en-US" sz="1000" dirty="0" err="1" smtClean="0">
                <a:effectLst/>
              </a:rPr>
              <a:t>Bruggers</a:t>
            </a:r>
            <a:r>
              <a:rPr lang="en-US" sz="1000" dirty="0" smtClean="0">
                <a:effectLst/>
              </a:rPr>
              <a:t> 3-7, JEM </a:t>
            </a:r>
            <a:r>
              <a:rPr lang="en-US" sz="1000" dirty="0" err="1" smtClean="0">
                <a:effectLst/>
              </a:rPr>
              <a:t>Weingartz</a:t>
            </a:r>
            <a:r>
              <a:rPr lang="en-US" sz="1000" dirty="0" smtClean="0">
                <a:effectLst/>
              </a:rPr>
              <a:t> 1-7 and Hunt </a:t>
            </a:r>
            <a:r>
              <a:rPr lang="en-US" sz="1000" dirty="0" err="1" smtClean="0">
                <a:effectLst/>
              </a:rPr>
              <a:t>Winterfield</a:t>
            </a:r>
            <a:r>
              <a:rPr lang="en-US" sz="1000" dirty="0" smtClean="0">
                <a:effectLst/>
              </a:rPr>
              <a:t> Deep Unit A-1 </a:t>
            </a:r>
          </a:p>
          <a:p>
            <a:pPr marL="0" lvl="1" algn="l"/>
            <a:r>
              <a:rPr lang="en-US" sz="1000" dirty="0" smtClean="0">
                <a:effectLst/>
              </a:rPr>
              <a:t>(provided by Bill Harrison, MGRRE)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914400"/>
          <a:ext cx="2971800" cy="17526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485900"/>
                <a:gridCol w="1485900"/>
              </a:tblGrid>
              <a:tr h="43815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Utica</a:t>
                      </a:r>
                      <a:r>
                        <a:rPr lang="en-US" b="0" baseline="0" dirty="0" smtClean="0"/>
                        <a:t> Shale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effectLst/>
                        </a:rPr>
                        <a:t>Φ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baseline="-25000" dirty="0" smtClean="0">
                          <a:effectLst/>
                        </a:rPr>
                        <a:t>(eff.)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Up</a:t>
                      </a:r>
                      <a:r>
                        <a:rPr lang="en-US" b="1" baseline="0" dirty="0" smtClean="0"/>
                        <a:t> to 8%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/>
                        <a:t>K </a:t>
                      </a:r>
                      <a:r>
                        <a:rPr lang="en-US" baseline="-25000" dirty="0" smtClean="0"/>
                        <a:t>(</a:t>
                      </a:r>
                      <a:r>
                        <a:rPr lang="en-US" baseline="-25000" dirty="0" err="1" smtClean="0"/>
                        <a:t>md</a:t>
                      </a:r>
                      <a:r>
                        <a:rPr lang="en-US" baseline="-25000" dirty="0" smtClean="0"/>
                        <a:t>)</a:t>
                      </a:r>
                      <a:endParaRPr lang="en-US" i="1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2-4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/>
                        <a:t>TOC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-25000" dirty="0" smtClean="0"/>
                        <a:t>(wt%)</a:t>
                      </a:r>
                      <a:endParaRPr lang="en-US" i="1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0.5-1.5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 descr="C:\Documents and Settings\admin\My Documents\Dropbox\Collingwood Shale\WinterfieldCore\IMG_1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35052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63520" y="5867400"/>
            <a:ext cx="2941832" cy="23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effectLst/>
              </a:rPr>
              <a:t>Hunt </a:t>
            </a:r>
            <a:r>
              <a:rPr lang="en-US" sz="1100" dirty="0" err="1" smtClean="0">
                <a:effectLst/>
              </a:rPr>
              <a:t>Winterfield</a:t>
            </a:r>
            <a:r>
              <a:rPr lang="en-US" sz="1100" dirty="0" smtClean="0">
                <a:effectLst/>
              </a:rPr>
              <a:t> Deep Unit A-1, 9,907’</a:t>
            </a:r>
            <a:endParaRPr lang="en-US" sz="1100" dirty="0">
              <a:effectLst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85800" y="2667000"/>
          <a:ext cx="2971800" cy="17526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85900"/>
                <a:gridCol w="1485900"/>
              </a:tblGrid>
              <a:tr h="43815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Collingwood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solidFill>
                            <a:schemeClr val="tx1"/>
                          </a:solidFill>
                          <a:effectLst/>
                        </a:rPr>
                        <a:t>Φ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(eff.)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2-4%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 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md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&lt;0.1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(wt%)</a:t>
                      </a:r>
                      <a:endParaRPr lang="en-US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2-6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5800" y="4419600"/>
          <a:ext cx="2971800" cy="17526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485900"/>
                <a:gridCol w="1485900"/>
              </a:tblGrid>
              <a:tr h="43815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Trenton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effectLst/>
                        </a:rPr>
                        <a:t>Φ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baseline="-25000" dirty="0" smtClean="0">
                          <a:effectLst/>
                        </a:rPr>
                        <a:t>(eff.)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&lt;1%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/>
                        <a:t>K </a:t>
                      </a:r>
                      <a:r>
                        <a:rPr lang="en-US" baseline="-25000" dirty="0" smtClean="0"/>
                        <a:t>(</a:t>
                      </a:r>
                      <a:r>
                        <a:rPr lang="en-US" baseline="-25000" dirty="0" err="1" smtClean="0"/>
                        <a:t>md</a:t>
                      </a:r>
                      <a:r>
                        <a:rPr lang="en-US" baseline="-25000" dirty="0" smtClean="0"/>
                        <a:t>)</a:t>
                      </a:r>
                      <a:endParaRPr lang="en-US" i="1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&lt;0.1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>
                  <a:txBody>
                    <a:bodyPr/>
                    <a:lstStyle/>
                    <a:p>
                      <a:r>
                        <a:rPr lang="en-US" dirty="0" smtClean="0"/>
                        <a:t>TOC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-25000" dirty="0" smtClean="0"/>
                        <a:t>(wt%)</a:t>
                      </a:r>
                      <a:endParaRPr lang="en-US" i="1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&lt;1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Tm="9672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Maturity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315200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/>
            <a:r>
              <a:rPr lang="en-US" sz="1600" dirty="0" smtClean="0">
                <a:effectLst/>
              </a:rPr>
              <a:t>Oil &amp; Gas Window Estimate (</a:t>
            </a:r>
            <a:r>
              <a:rPr lang="en-US" sz="1600" dirty="0" err="1" smtClean="0">
                <a:effectLst/>
              </a:rPr>
              <a:t>TMax</a:t>
            </a:r>
            <a:r>
              <a:rPr lang="en-US" sz="1600" dirty="0" smtClean="0">
                <a:effectLst/>
              </a:rPr>
              <a:t> shown)</a:t>
            </a: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38</a:t>
            </a:fld>
            <a:endParaRPr kumimoji="0" lang="en-US" dirty="0"/>
          </a:p>
        </p:txBody>
      </p:sp>
      <p:pic>
        <p:nvPicPr>
          <p:cNvPr id="6" name="Picture 5" descr="Collingwood Tmax.bmp"/>
          <p:cNvPicPr>
            <a:picLocks noChangeAspect="1"/>
          </p:cNvPicPr>
          <p:nvPr/>
        </p:nvPicPr>
        <p:blipFill>
          <a:blip r:embed="rId3" cstate="print"/>
          <a:srcRect l="9724" t="28120" r="38565" b="7394"/>
          <a:stretch>
            <a:fillRect/>
          </a:stretch>
        </p:blipFill>
        <p:spPr>
          <a:xfrm>
            <a:off x="2133600" y="1600200"/>
            <a:ext cx="4572000" cy="440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57400" y="6172200"/>
            <a:ext cx="50545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effectLst/>
              </a:rPr>
              <a:t>Conodont</a:t>
            </a:r>
            <a:r>
              <a:rPr lang="en-US" sz="1000" dirty="0" smtClean="0">
                <a:effectLst/>
              </a:rPr>
              <a:t> Color Alteration Index data from Trenton (</a:t>
            </a:r>
            <a:r>
              <a:rPr lang="en-US" sz="1000" dirty="0" err="1" smtClean="0">
                <a:effectLst/>
              </a:rPr>
              <a:t>Hogart</a:t>
            </a:r>
            <a:r>
              <a:rPr lang="en-US" sz="1000" dirty="0" smtClean="0">
                <a:effectLst/>
              </a:rPr>
              <a:t> &amp; Sibley, MSU)</a:t>
            </a:r>
          </a:p>
          <a:p>
            <a:r>
              <a:rPr lang="en-US" sz="1000" dirty="0" err="1" smtClean="0">
                <a:effectLst/>
              </a:rPr>
              <a:t>Pyrolysis</a:t>
            </a:r>
            <a:r>
              <a:rPr lang="en-US" sz="1000" dirty="0" smtClean="0">
                <a:effectLst/>
              </a:rPr>
              <a:t> &amp; Production data from Bill Harrison at MGRRE / MDEQ</a:t>
            </a:r>
            <a:endParaRPr lang="en-US" sz="1000" dirty="0"/>
          </a:p>
        </p:txBody>
      </p:sp>
    </p:spTree>
  </p:cSld>
  <p:clrMapOvr>
    <a:masterClrMapping/>
  </p:clrMapOvr>
  <p:transition advTm="15675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Maturity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315200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/>
            <a:r>
              <a:rPr lang="en-US" sz="1600" dirty="0" smtClean="0">
                <a:effectLst/>
              </a:rPr>
              <a:t>Oil &amp; Gas Window Estimate (</a:t>
            </a:r>
            <a:r>
              <a:rPr lang="en-US" sz="1600" dirty="0" err="1" smtClean="0">
                <a:effectLst/>
              </a:rPr>
              <a:t>TMax</a:t>
            </a:r>
            <a:r>
              <a:rPr lang="en-US" sz="1600" dirty="0" smtClean="0">
                <a:effectLst/>
              </a:rPr>
              <a:t> shown)</a:t>
            </a: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39</a:t>
            </a:fld>
            <a:endParaRPr kumimoji="0" lang="en-US" dirty="0"/>
          </a:p>
        </p:txBody>
      </p:sp>
      <p:pic>
        <p:nvPicPr>
          <p:cNvPr id="6" name="Picture 5" descr="Collingwood Tmax.bmp"/>
          <p:cNvPicPr>
            <a:picLocks noChangeAspect="1"/>
          </p:cNvPicPr>
          <p:nvPr/>
        </p:nvPicPr>
        <p:blipFill>
          <a:blip r:embed="rId3" cstate="print"/>
          <a:srcRect l="9724" t="28120" r="38565" b="7394"/>
          <a:stretch>
            <a:fillRect/>
          </a:stretch>
        </p:blipFill>
        <p:spPr>
          <a:xfrm>
            <a:off x="2133600" y="1600200"/>
            <a:ext cx="4572000" cy="440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3058" y="4343400"/>
            <a:ext cx="210826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Oil produced from </a:t>
            </a:r>
          </a:p>
          <a:p>
            <a:r>
              <a:rPr lang="en-US" sz="1000" dirty="0" smtClean="0">
                <a:effectLst/>
              </a:rPr>
              <a:t>St. Koehler &amp; Kendall 1-27HD</a:t>
            </a:r>
          </a:p>
          <a:p>
            <a:r>
              <a:rPr lang="en-US" sz="1000" dirty="0" smtClean="0">
                <a:effectLst/>
              </a:rPr>
              <a:t>(Cheboygan Co.)</a:t>
            </a:r>
          </a:p>
          <a:p>
            <a:r>
              <a:rPr lang="en-US" sz="1000" dirty="0" smtClean="0">
                <a:effectLst/>
              </a:rPr>
              <a:t>43 deg API</a:t>
            </a:r>
          </a:p>
          <a:p>
            <a:endParaRPr lang="en-US" sz="1000" dirty="0" smtClean="0">
              <a:effectLst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76400" y="2286000"/>
            <a:ext cx="2819400" cy="1905000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7400" y="6172200"/>
            <a:ext cx="50545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effectLst/>
              </a:rPr>
              <a:t>Conodont</a:t>
            </a:r>
            <a:r>
              <a:rPr lang="en-US" sz="1000" dirty="0" smtClean="0">
                <a:effectLst/>
              </a:rPr>
              <a:t> Color Alteration Index data from Trenton (</a:t>
            </a:r>
            <a:r>
              <a:rPr lang="en-US" sz="1000" dirty="0" err="1" smtClean="0">
                <a:effectLst/>
              </a:rPr>
              <a:t>Hogart</a:t>
            </a:r>
            <a:r>
              <a:rPr lang="en-US" sz="1000" dirty="0" smtClean="0">
                <a:effectLst/>
              </a:rPr>
              <a:t> &amp; Sibley, MSU)</a:t>
            </a:r>
          </a:p>
          <a:p>
            <a:r>
              <a:rPr lang="en-US" sz="1000" dirty="0" err="1" smtClean="0">
                <a:effectLst/>
              </a:rPr>
              <a:t>Pyrolysis</a:t>
            </a:r>
            <a:r>
              <a:rPr lang="en-US" sz="1000" dirty="0" smtClean="0">
                <a:effectLst/>
              </a:rPr>
              <a:t> &amp; Production data from Bill Harrison at MGRRE / MDEQ</a:t>
            </a:r>
            <a:endParaRPr lang="en-US" sz="1000" dirty="0"/>
          </a:p>
        </p:txBody>
      </p:sp>
    </p:spTree>
  </p:cSld>
  <p:clrMapOvr>
    <a:masterClrMapping/>
  </p:clrMapOvr>
  <p:transition advTm="7203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Objectives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219200"/>
            <a:ext cx="7315200" cy="425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Perform a complete review of previous results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Characterize intrinsic formation properties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Analyze </a:t>
            </a:r>
            <a:r>
              <a:rPr lang="en-US" sz="2000" dirty="0" err="1" smtClean="0">
                <a:effectLst/>
              </a:rPr>
              <a:t>petrophysical</a:t>
            </a:r>
            <a:r>
              <a:rPr lang="en-US" sz="2000" dirty="0" smtClean="0">
                <a:effectLst/>
              </a:rPr>
              <a:t> response and general trending across the basin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Develop a geologic model of deposition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4</a:t>
            </a:fld>
            <a:endParaRPr kumimoji="0" lang="en-US" dirty="0"/>
          </a:p>
        </p:txBody>
      </p:sp>
    </p:spTree>
  </p:cSld>
  <p:clrMapOvr>
    <a:masterClrMapping/>
  </p:clrMapOvr>
  <p:transition advTm="1405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Maturity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315200" cy="53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/>
            <a:r>
              <a:rPr lang="en-US" sz="1600" dirty="0" smtClean="0">
                <a:effectLst/>
              </a:rPr>
              <a:t>Oil &amp; Gas Window Estimate (</a:t>
            </a:r>
            <a:r>
              <a:rPr lang="en-US" sz="1600" dirty="0" err="1" smtClean="0">
                <a:effectLst/>
              </a:rPr>
              <a:t>TMax</a:t>
            </a:r>
            <a:r>
              <a:rPr lang="en-US" sz="1600" dirty="0" smtClean="0">
                <a:effectLst/>
              </a:rPr>
              <a:t> shown)</a:t>
            </a: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40</a:t>
            </a:fld>
            <a:endParaRPr kumimoji="0" lang="en-US" dirty="0"/>
          </a:p>
        </p:txBody>
      </p:sp>
      <p:pic>
        <p:nvPicPr>
          <p:cNvPr id="6" name="Picture 5" descr="Collingwood Tmax.bmp"/>
          <p:cNvPicPr>
            <a:picLocks noChangeAspect="1"/>
          </p:cNvPicPr>
          <p:nvPr/>
        </p:nvPicPr>
        <p:blipFill>
          <a:blip r:embed="rId3" cstate="print"/>
          <a:srcRect l="9724" t="28120" r="38565" b="7394"/>
          <a:stretch>
            <a:fillRect/>
          </a:stretch>
        </p:blipFill>
        <p:spPr>
          <a:xfrm>
            <a:off x="2133600" y="1600200"/>
            <a:ext cx="4572000" cy="440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4343400"/>
            <a:ext cx="25971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Oil produced from </a:t>
            </a:r>
          </a:p>
          <a:p>
            <a:r>
              <a:rPr lang="en-US" sz="1000" dirty="0" smtClean="0">
                <a:effectLst/>
              </a:rPr>
              <a:t>St. Koehler &amp; Kendall 1-27HD</a:t>
            </a:r>
          </a:p>
          <a:p>
            <a:r>
              <a:rPr lang="en-US" sz="1000" dirty="0" smtClean="0">
                <a:effectLst/>
              </a:rPr>
              <a:t>(Cheboygan Co.)</a:t>
            </a:r>
          </a:p>
          <a:p>
            <a:r>
              <a:rPr lang="en-US" sz="1000" dirty="0" smtClean="0">
                <a:effectLst/>
              </a:rPr>
              <a:t>43 deg API</a:t>
            </a:r>
          </a:p>
          <a:p>
            <a:endParaRPr lang="en-US" sz="1000" dirty="0" smtClean="0">
              <a:effectLst/>
            </a:endParaRPr>
          </a:p>
          <a:p>
            <a:r>
              <a:rPr lang="en-US" sz="1000" dirty="0" smtClean="0">
                <a:effectLst/>
              </a:rPr>
              <a:t>Dry gas &amp; condensate produced from</a:t>
            </a:r>
            <a:br>
              <a:rPr lang="en-US" sz="1000" dirty="0" smtClean="0">
                <a:effectLst/>
              </a:rPr>
            </a:br>
            <a:r>
              <a:rPr lang="en-US" sz="1000" dirty="0" smtClean="0">
                <a:effectLst/>
              </a:rPr>
              <a:t>St. Pioneer 1-3 </a:t>
            </a:r>
          </a:p>
          <a:p>
            <a:r>
              <a:rPr lang="en-US" sz="1000" dirty="0" smtClean="0">
                <a:effectLst/>
              </a:rPr>
              <a:t>(Missaukee Co.)</a:t>
            </a:r>
            <a:endParaRPr lang="en-US" sz="1000" dirty="0">
              <a:effectLst/>
            </a:endParaRPr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>
          <a:xfrm flipV="1">
            <a:off x="2825785" y="3200401"/>
            <a:ext cx="1212815" cy="1804719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676400" y="2286000"/>
            <a:ext cx="2819400" cy="1905000"/>
          </a:xfrm>
          <a:prstGeom prst="straightConnector1">
            <a:avLst/>
          </a:prstGeom>
          <a:ln w="25400">
            <a:solidFill>
              <a:srgbClr val="00B0F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7400" y="6172200"/>
            <a:ext cx="50545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effectLst/>
              </a:rPr>
              <a:t>Conodont</a:t>
            </a:r>
            <a:r>
              <a:rPr lang="en-US" sz="1000" dirty="0" smtClean="0">
                <a:effectLst/>
              </a:rPr>
              <a:t> Color Alteration Index data from Trenton (</a:t>
            </a:r>
            <a:r>
              <a:rPr lang="en-US" sz="1000" dirty="0" err="1" smtClean="0">
                <a:effectLst/>
              </a:rPr>
              <a:t>Hogart</a:t>
            </a:r>
            <a:r>
              <a:rPr lang="en-US" sz="1000" dirty="0" smtClean="0">
                <a:effectLst/>
              </a:rPr>
              <a:t> &amp; Sibley, MSU)</a:t>
            </a:r>
          </a:p>
          <a:p>
            <a:r>
              <a:rPr lang="en-US" sz="1000" dirty="0" err="1" smtClean="0">
                <a:effectLst/>
              </a:rPr>
              <a:t>Pyrolysis</a:t>
            </a:r>
            <a:r>
              <a:rPr lang="en-US" sz="1000" dirty="0" smtClean="0">
                <a:effectLst/>
              </a:rPr>
              <a:t> &amp; Production data from Bill Harrison at MGRRE / MDEQ</a:t>
            </a:r>
            <a:endParaRPr lang="en-US" sz="1000" dirty="0"/>
          </a:p>
        </p:txBody>
      </p:sp>
    </p:spTree>
  </p:cSld>
  <p:clrMapOvr>
    <a:masterClrMapping/>
  </p:clrMapOvr>
  <p:transition advTm="4176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Cross Section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41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9848"/>
            <a:ext cx="8719593" cy="44169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905000" cy="1936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" y="1676400"/>
            <a:ext cx="377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</a:t>
            </a:r>
            <a:endParaRPr lang="en-US" sz="20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4616" y="1676400"/>
            <a:ext cx="3593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</a:t>
            </a:r>
            <a:endParaRPr lang="en-US" sz="2000" dirty="0">
              <a:effectLst/>
            </a:endParaRPr>
          </a:p>
        </p:txBody>
      </p:sp>
    </p:spTree>
  </p:cSld>
  <p:clrMapOvr>
    <a:masterClrMapping/>
  </p:clrMapOvr>
  <p:transition advTm="30852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42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9848"/>
            <a:ext cx="8719593" cy="44169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905000" cy="1936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57600" y="5715000"/>
            <a:ext cx="192873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Utica Shale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76400"/>
            <a:ext cx="377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</a:t>
            </a:r>
            <a:endParaRPr lang="en-US" sz="2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4616" y="1676400"/>
            <a:ext cx="3593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</a:t>
            </a:r>
            <a:endParaRPr lang="en-US" sz="2000" dirty="0">
              <a:effectLst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Cross Section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6868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43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1069848"/>
            <a:ext cx="8719591" cy="44169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905000" cy="1936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97489" y="5715000"/>
            <a:ext cx="204895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Collingwood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76400"/>
            <a:ext cx="377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</a:t>
            </a:r>
            <a:endParaRPr lang="en-US" sz="2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4616" y="1676400"/>
            <a:ext cx="3593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</a:t>
            </a:r>
            <a:endParaRPr lang="en-US" sz="2000" dirty="0">
              <a:effectLst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Cross Section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64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44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1069848"/>
            <a:ext cx="8719591" cy="44169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905000" cy="1936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42743" y="5715000"/>
            <a:ext cx="135844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Trenton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76400"/>
            <a:ext cx="377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</a:t>
            </a:r>
            <a:endParaRPr lang="en-US" sz="2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4616" y="1676400"/>
            <a:ext cx="3593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</a:t>
            </a:r>
            <a:endParaRPr lang="en-US" sz="2000" dirty="0">
              <a:effectLst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Cross Section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707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45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2" y="1069848"/>
            <a:ext cx="8719589" cy="44169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905000" cy="1936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66161" y="5715000"/>
            <a:ext cx="1911614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River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76400"/>
            <a:ext cx="3770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</a:t>
            </a:r>
            <a:endParaRPr lang="en-US" sz="2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4616" y="1676400"/>
            <a:ext cx="3593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</a:t>
            </a:r>
            <a:endParaRPr lang="en-US" sz="2000" dirty="0">
              <a:effectLst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Cross Section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9326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715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Trenton Gamma-Ray Character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46</a:t>
            </a:fld>
            <a:endParaRPr kumimoji="0" lang="en-US" dirty="0"/>
          </a:p>
        </p:txBody>
      </p:sp>
      <p:pic>
        <p:nvPicPr>
          <p:cNvPr id="6" name="Picture 5" descr="GGX-Collingwood GR Map-2.pdf-p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90600"/>
            <a:ext cx="4655915" cy="5498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flipV="1">
            <a:off x="1066800" y="2438400"/>
            <a:ext cx="3962400" cy="25908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searchanddiscovery.com/documents/trenton/images/fig06full.JPG"/>
          <p:cNvPicPr>
            <a:picLocks noChangeAspect="1" noChangeArrowheads="1"/>
          </p:cNvPicPr>
          <p:nvPr/>
        </p:nvPicPr>
        <p:blipFill>
          <a:blip r:embed="rId4" cstate="print"/>
          <a:srcRect l="2417"/>
          <a:stretch>
            <a:fillRect/>
          </a:stretch>
        </p:blipFill>
        <p:spPr bwMode="auto">
          <a:xfrm>
            <a:off x="5638800" y="1752600"/>
            <a:ext cx="3076302" cy="366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19800" y="5562600"/>
            <a:ext cx="2286203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effectLst/>
              </a:rPr>
              <a:t>Trenton Formation Thickness</a:t>
            </a:r>
          </a:p>
          <a:p>
            <a:r>
              <a:rPr lang="en-US" sz="1000" b="1" dirty="0" smtClean="0">
                <a:solidFill>
                  <a:srgbClr val="C00000"/>
                </a:solidFill>
                <a:effectLst/>
              </a:rPr>
              <a:t>(Red) </a:t>
            </a:r>
            <a:r>
              <a:rPr lang="en-US" sz="1000" dirty="0" smtClean="0">
                <a:effectLst/>
              </a:rPr>
              <a:t>Maximum</a:t>
            </a:r>
          </a:p>
          <a:p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(Blue) </a:t>
            </a:r>
            <a:r>
              <a:rPr lang="en-US" sz="1000" dirty="0" smtClean="0">
                <a:effectLst/>
              </a:rPr>
              <a:t>Minimum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33514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Geologic Model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Production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Upwelling near carbonate shelf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High </a:t>
            </a:r>
            <a:r>
              <a:rPr lang="en-US" sz="1600" dirty="0" err="1" smtClean="0">
                <a:effectLst/>
              </a:rPr>
              <a:t>phytoplanktonic</a:t>
            </a:r>
            <a:r>
              <a:rPr lang="en-US" sz="1600" dirty="0" smtClean="0">
                <a:effectLst/>
              </a:rPr>
              <a:t> productivity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Preservation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Stratification of O</a:t>
            </a:r>
            <a:r>
              <a:rPr lang="en-US" sz="1600" baseline="-25000" dirty="0" smtClean="0">
                <a:effectLst/>
              </a:rPr>
              <a:t>2</a:t>
            </a:r>
            <a:r>
              <a:rPr lang="en-US" sz="1600" dirty="0" smtClean="0">
                <a:effectLst/>
              </a:rPr>
              <a:t> in water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err="1" smtClean="0">
                <a:effectLst/>
              </a:rPr>
              <a:t>Tempestites</a:t>
            </a:r>
            <a:endParaRPr lang="en-US" sz="16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Near storm weather wave base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Deep water (relative)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No evidence of shoaling/</a:t>
            </a:r>
            <a:r>
              <a:rPr lang="en-US" sz="1600" dirty="0" err="1" smtClean="0">
                <a:effectLst/>
              </a:rPr>
              <a:t>subaerial</a:t>
            </a:r>
            <a:r>
              <a:rPr lang="en-US" sz="1600" dirty="0" smtClean="0">
                <a:effectLst/>
              </a:rPr>
              <a:t> exposure </a:t>
            </a:r>
            <a:r>
              <a:rPr lang="en-US" sz="1000" dirty="0" smtClean="0">
                <a:effectLst/>
              </a:rPr>
              <a:t>(Wilson et al, 2001)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Similar models: basin below O</a:t>
            </a:r>
            <a:r>
              <a:rPr lang="en-US" sz="1600" baseline="-25000" dirty="0" smtClean="0">
                <a:effectLst/>
              </a:rPr>
              <a:t>2 </a:t>
            </a:r>
            <a:r>
              <a:rPr lang="en-US" sz="1200" dirty="0" smtClean="0">
                <a:effectLst/>
              </a:rPr>
              <a:t>(</a:t>
            </a:r>
            <a:r>
              <a:rPr lang="en-US" sz="1000" dirty="0" err="1" smtClean="0">
                <a:effectLst/>
              </a:rPr>
              <a:t>Rancourt</a:t>
            </a:r>
            <a:r>
              <a:rPr lang="en-US" sz="1000" dirty="0" smtClean="0">
                <a:effectLst/>
              </a:rPr>
              <a:t>, 2009</a:t>
            </a:r>
            <a:r>
              <a:rPr lang="en-US" sz="1200" dirty="0" smtClean="0">
                <a:effectLst/>
              </a:rPr>
              <a:t>)</a:t>
            </a:r>
            <a:r>
              <a:rPr lang="en-US" sz="1200" baseline="30000" dirty="0" smtClean="0">
                <a:effectLst/>
              </a:rPr>
              <a:t>*</a:t>
            </a:r>
            <a:endParaRPr lang="en-US" sz="16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Other black </a:t>
            </a:r>
            <a:r>
              <a:rPr lang="en-US" sz="1600" dirty="0" err="1" smtClean="0">
                <a:effectLst/>
              </a:rPr>
              <a:t>shales</a:t>
            </a:r>
            <a:r>
              <a:rPr lang="en-US" sz="1600" dirty="0" smtClean="0">
                <a:effectLst/>
              </a:rPr>
              <a:t> existed during timeframe </a:t>
            </a:r>
            <a:r>
              <a:rPr lang="en-US" sz="1400" dirty="0" smtClean="0">
                <a:effectLst/>
              </a:rPr>
              <a:t>(i.e. Ohio)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Large scale anoxic event</a:t>
            </a:r>
          </a:p>
          <a:p>
            <a:pPr marL="1143000" lvl="2" indent="-228600" algn="l"/>
            <a:endParaRPr lang="en-US" sz="1600" dirty="0" smtClean="0">
              <a:effectLst/>
            </a:endParaRPr>
          </a:p>
          <a:p>
            <a:pPr marL="685800" lvl="1" indent="-228600" algn="l"/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47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481" y="6400800"/>
            <a:ext cx="1864613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effectLst/>
              </a:rPr>
              <a:t>*</a:t>
            </a:r>
            <a:r>
              <a:rPr lang="en-US" sz="1200" dirty="0" smtClean="0">
                <a:effectLst/>
              </a:rPr>
              <a:t> </a:t>
            </a:r>
            <a:r>
              <a:rPr lang="en-US" sz="1000" dirty="0" smtClean="0">
                <a:effectLst/>
              </a:rPr>
              <a:t>Based on </a:t>
            </a:r>
            <a:r>
              <a:rPr lang="en-US" sz="1000" dirty="0" err="1" smtClean="0">
                <a:effectLst/>
              </a:rPr>
              <a:t>palaeobiology</a:t>
            </a:r>
            <a:endParaRPr lang="en-US" sz="1000" dirty="0">
              <a:effectLst/>
            </a:endParaRPr>
          </a:p>
        </p:txBody>
      </p:sp>
    </p:spTree>
  </p:cSld>
  <p:clrMapOvr>
    <a:masterClrMapping/>
  </p:clrMapOvr>
  <p:transition advTm="54004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Geologic Model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2" indent="-228600" algn="l"/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Deep marine basin off carbonate shelf margin</a:t>
            </a:r>
          </a:p>
          <a:p>
            <a:pPr marL="1143000" lvl="2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Accommodation for Collingwood from subsidence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48</a:t>
            </a:fld>
            <a:endParaRPr kumimoji="0" lang="en-US" dirty="0"/>
          </a:p>
        </p:txBody>
      </p:sp>
      <p:pic>
        <p:nvPicPr>
          <p:cNvPr id="7" name="Picture 6" descr="Fluge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0"/>
            <a:ext cx="8382000" cy="2935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19800"/>
            <a:ext cx="75438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>
                <a:effectLst/>
              </a:rPr>
              <a:t>Figure from E. </a:t>
            </a:r>
            <a:r>
              <a:rPr lang="en-US" sz="1000" dirty="0" err="1" smtClean="0">
                <a:effectLst/>
              </a:rPr>
              <a:t>Flugel</a:t>
            </a:r>
            <a:r>
              <a:rPr lang="en-US" sz="1000" dirty="0" smtClean="0">
                <a:effectLst/>
              </a:rPr>
              <a:t>, </a:t>
            </a:r>
            <a:r>
              <a:rPr lang="en-US" sz="1000" dirty="0" err="1" smtClean="0">
                <a:effectLst/>
              </a:rPr>
              <a:t>Microfacies</a:t>
            </a:r>
            <a:r>
              <a:rPr lang="en-US" sz="1000" dirty="0" smtClean="0">
                <a:effectLst/>
              </a:rPr>
              <a:t> of Carbonate Rocks 2</a:t>
            </a:r>
            <a:r>
              <a:rPr lang="en-US" sz="1000" baseline="30000" dirty="0" smtClean="0">
                <a:effectLst/>
              </a:rPr>
              <a:t>nd</a:t>
            </a:r>
            <a:r>
              <a:rPr lang="en-US" sz="1000" dirty="0" smtClean="0">
                <a:effectLst/>
              </a:rPr>
              <a:t> ed. </a:t>
            </a:r>
            <a:endParaRPr lang="en-US" sz="1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2743200"/>
            <a:ext cx="5212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SE</a:t>
            </a:r>
            <a:endParaRPr lang="en-US" sz="20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0" y="2743200"/>
            <a:ext cx="6303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/>
              </a:rPr>
              <a:t>NW</a:t>
            </a:r>
            <a:endParaRPr lang="en-US" sz="2000" dirty="0">
              <a:effectLst/>
            </a:endParaRPr>
          </a:p>
        </p:txBody>
      </p:sp>
    </p:spTree>
  </p:cSld>
  <p:clrMapOvr>
    <a:masterClrMapping/>
  </p:clrMapOvr>
  <p:transition advTm="29369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Collingwood Thickness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gb04fl.JPG"/>
          <p:cNvPicPr>
            <a:picLocks noChangeAspect="1"/>
          </p:cNvPicPr>
          <p:nvPr/>
        </p:nvPicPr>
        <p:blipFill>
          <a:blip r:embed="rId3" cstate="print"/>
          <a:srcRect l="8201" t="18461" r="48330" b="9231"/>
          <a:stretch>
            <a:fillRect/>
          </a:stretch>
        </p:blipFill>
        <p:spPr>
          <a:xfrm>
            <a:off x="609600" y="1219200"/>
            <a:ext cx="4572000" cy="499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49</a:t>
            </a:fld>
            <a:endParaRPr kumimoji="0" lang="en-US" dirty="0"/>
          </a:p>
        </p:txBody>
      </p:sp>
      <p:pic>
        <p:nvPicPr>
          <p:cNvPr id="9" name="Picture 8" descr="figb04f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276600"/>
            <a:ext cx="4419600" cy="259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466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Rationale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371600"/>
            <a:ext cx="7315200" cy="38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Already millions of dollars invested into the formation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Need for new plays and demand for energy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Poorly understood in the Michigan Basin with little available data</a:t>
            </a:r>
          </a:p>
          <a:p>
            <a:pPr marL="685800" lvl="1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5</a:t>
            </a:fld>
            <a:endParaRPr kumimoji="0" lang="en-US" dirty="0"/>
          </a:p>
        </p:txBody>
      </p:sp>
    </p:spTree>
  </p:cSld>
  <p:clrMapOvr>
    <a:masterClrMapping/>
  </p:clrMapOvr>
  <p:transition advTm="11896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Response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457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Basic logging measurements </a:t>
            </a:r>
            <a:r>
              <a:rPr lang="en-US" sz="1200" dirty="0" smtClean="0">
                <a:effectLst/>
              </a:rPr>
              <a:t>(compared to Trenton)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1143000" lvl="2" indent="-228600" algn="l"/>
            <a:endParaRPr lang="en-US" sz="2000" dirty="0" smtClean="0">
              <a:effectLst/>
            </a:endParaRPr>
          </a:p>
          <a:p>
            <a:pPr marL="1143000" lvl="2" indent="-228600" algn="l"/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Best way to identify on logs is a combination of these measurements (especially </a:t>
            </a:r>
            <a:r>
              <a:rPr lang="el-GR" sz="2000" dirty="0" smtClean="0">
                <a:effectLst/>
              </a:rPr>
              <a:t>Δ</a:t>
            </a:r>
            <a:r>
              <a:rPr lang="en-US" sz="2000" dirty="0" err="1" smtClean="0">
                <a:effectLst/>
              </a:rPr>
              <a:t>LogR</a:t>
            </a:r>
            <a:r>
              <a:rPr lang="en-US" sz="2000" dirty="0" smtClean="0">
                <a:effectLst/>
              </a:rPr>
              <a:t>)</a:t>
            </a:r>
          </a:p>
          <a:p>
            <a:pPr marL="1143000" lvl="2" indent="-228600" algn="l"/>
            <a:endParaRPr lang="en-US" sz="2000" dirty="0" smtClean="0">
              <a:effectLst/>
            </a:endParaRPr>
          </a:p>
          <a:p>
            <a:pPr marL="1143000" lvl="2" indent="-228600" algn="l"/>
            <a:r>
              <a:rPr lang="en-US" sz="1600" i="1" dirty="0" smtClean="0">
                <a:effectLst/>
              </a:rPr>
              <a:t>It is our suggestion that GR should not be used on its own</a:t>
            </a:r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50</a:t>
            </a:fld>
            <a:endParaRPr kumimoji="0"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905000"/>
          <a:ext cx="6096000" cy="1483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{616DA210-FB5B-4158-B5E0-FEB733F419BA}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High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Resistivity                           </a:t>
                      </a:r>
                      <a:r>
                        <a:rPr lang="en-US" b="1" dirty="0" smtClean="0"/>
                        <a:t>(LLD)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Bulk</a:t>
                      </a:r>
                      <a:r>
                        <a:rPr lang="en-US" baseline="0" dirty="0" smtClean="0"/>
                        <a:t> Density                    </a:t>
                      </a:r>
                      <a:r>
                        <a:rPr lang="en-US" b="1" baseline="0" dirty="0" smtClean="0"/>
                        <a:t>(</a:t>
                      </a:r>
                      <a:r>
                        <a:rPr lang="en-US" b="1" baseline="0" dirty="0" err="1" smtClean="0"/>
                        <a:t>RhoB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Neutron Porosity            </a:t>
                      </a:r>
                      <a:r>
                        <a:rPr lang="en-US" b="1" dirty="0" smtClean="0"/>
                        <a:t>(NPHI)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Sonic Transit</a:t>
                      </a:r>
                      <a:r>
                        <a:rPr lang="en-US" baseline="0" dirty="0" smtClean="0"/>
                        <a:t> Time              </a:t>
                      </a:r>
                      <a:r>
                        <a:rPr lang="en-US" b="1" baseline="0" dirty="0" smtClean="0"/>
                        <a:t>(DT)</a:t>
                      </a:r>
                      <a:endParaRPr lang="en-US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200" y="3429000"/>
            <a:ext cx="5824030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 algn="l"/>
            <a:r>
              <a:rPr lang="en-US" sz="1200" i="1" dirty="0" err="1" smtClean="0">
                <a:effectLst/>
              </a:rPr>
              <a:t>Petrophysical</a:t>
            </a:r>
            <a:r>
              <a:rPr lang="en-US" sz="1200" i="1" dirty="0" smtClean="0">
                <a:effectLst/>
              </a:rPr>
              <a:t> response due to adsorbed HC, </a:t>
            </a:r>
            <a:r>
              <a:rPr lang="en-US" sz="1200" i="1" dirty="0" err="1" smtClean="0">
                <a:effectLst/>
              </a:rPr>
              <a:t>kerogen</a:t>
            </a:r>
            <a:r>
              <a:rPr lang="en-US" sz="1200" i="1" dirty="0" smtClean="0">
                <a:effectLst/>
              </a:rPr>
              <a:t>, and porosity</a:t>
            </a:r>
          </a:p>
        </p:txBody>
      </p:sp>
    </p:spTree>
  </p:cSld>
  <p:clrMapOvr>
    <a:masterClrMapping/>
  </p:clrMapOvr>
  <p:transition advTm="3259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447800" y="381000"/>
            <a:ext cx="64770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l-GR" sz="2800" b="1" u="sng" dirty="0" smtClean="0">
                <a:effectLst/>
                <a:latin typeface="Arial" pitchFamily="34" charset="0"/>
                <a:cs typeface="Arial" pitchFamily="34" charset="0"/>
              </a:rPr>
              <a:t>Δ</a:t>
            </a: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LogR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Procedure </a:t>
            </a:r>
            <a:r>
              <a:rPr lang="en-US" sz="1600" b="1" u="sng" dirty="0" smtClean="0"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en-US" sz="1600" b="1" u="sng" dirty="0" err="1" smtClean="0">
                <a:effectLst/>
                <a:latin typeface="Arial" pitchFamily="34" charset="0"/>
                <a:cs typeface="Arial" pitchFamily="34" charset="0"/>
              </a:rPr>
              <a:t>Passey</a:t>
            </a:r>
            <a:r>
              <a:rPr lang="en-US" sz="1600" b="1" u="sng" dirty="0" smtClean="0">
                <a:effectLst/>
                <a:latin typeface="Arial" pitchFamily="34" charset="0"/>
                <a:cs typeface="Arial" pitchFamily="34" charset="0"/>
              </a:rPr>
              <a:t> et al, Bowman)</a:t>
            </a:r>
            <a:endParaRPr lang="en-US" sz="16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385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 algn="l"/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 smtClean="0">
                <a:effectLst/>
              </a:rPr>
              <a:t>Find linear regression Log</a:t>
            </a:r>
            <a:r>
              <a:rPr lang="en-US" sz="2000" baseline="-25000" dirty="0" smtClean="0">
                <a:effectLst/>
              </a:rPr>
              <a:t>10</a:t>
            </a:r>
            <a:r>
              <a:rPr lang="en-US" sz="2000" dirty="0" smtClean="0">
                <a:effectLst/>
              </a:rPr>
              <a:t>(Res) vs. DT in Trenton to give DTR()</a:t>
            </a:r>
          </a:p>
          <a:p>
            <a:pPr marL="914400" lvl="1" indent="-457200" algn="l">
              <a:buFont typeface="+mj-lt"/>
              <a:buAutoNum type="arabicPeriod"/>
            </a:pPr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 smtClean="0">
                <a:effectLst/>
              </a:rPr>
              <a:t>Take DTR()-DT as </a:t>
            </a:r>
            <a:r>
              <a:rPr lang="el-GR" sz="2000" dirty="0" smtClean="0">
                <a:effectLst/>
              </a:rPr>
              <a:t>Δ</a:t>
            </a:r>
            <a:r>
              <a:rPr lang="en-US" sz="2000" dirty="0" err="1" smtClean="0">
                <a:effectLst/>
              </a:rPr>
              <a:t>LogR</a:t>
            </a:r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 smtClean="0">
                <a:effectLst/>
              </a:rPr>
              <a:t>TOC = </a:t>
            </a:r>
            <a:r>
              <a:rPr lang="el-GR" sz="2000" dirty="0" smtClean="0">
                <a:effectLst/>
              </a:rPr>
              <a:t>Δ</a:t>
            </a:r>
            <a:r>
              <a:rPr lang="en-US" sz="2000" dirty="0" err="1" smtClean="0">
                <a:effectLst/>
              </a:rPr>
              <a:t>LogR</a:t>
            </a:r>
            <a:r>
              <a:rPr lang="en-US" sz="2000" dirty="0" smtClean="0">
                <a:effectLst/>
              </a:rPr>
              <a:t> x 10</a:t>
            </a:r>
            <a:r>
              <a:rPr lang="en-US" sz="2000" baseline="30000" dirty="0" smtClean="0">
                <a:effectLst/>
              </a:rPr>
              <a:t>(2.297-0.1688xLOM)</a:t>
            </a:r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endParaRPr lang="en-US" sz="2000" dirty="0" smtClean="0">
              <a:effectLst/>
            </a:endParaRPr>
          </a:p>
          <a:p>
            <a:pPr marL="914400" lvl="1" indent="-457200" algn="l">
              <a:buFont typeface="+mj-lt"/>
              <a:buAutoNum type="arabicPeriod"/>
            </a:pPr>
            <a:r>
              <a:rPr lang="en-US" sz="2000" dirty="0" smtClean="0">
                <a:effectLst/>
              </a:rPr>
              <a:t>Calibrate to core data</a:t>
            </a:r>
          </a:p>
          <a:p>
            <a:pPr marL="1600200" lvl="3" indent="-228600" algn="l"/>
            <a:endParaRPr lang="en-US" sz="1400" baseline="30000" dirty="0" smtClean="0">
              <a:effectLst/>
            </a:endParaRPr>
          </a:p>
          <a:p>
            <a:pPr marL="1143000" lvl="2" indent="-228600" algn="l">
              <a:buFont typeface="Arial" pitchFamily="34" charset="0"/>
              <a:buChar char="•"/>
            </a:pPr>
            <a:endParaRPr lang="en-US" sz="1400" baseline="300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51</a:t>
            </a:fld>
            <a:endParaRPr kumimoji="0" 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18242"/>
          <a:stretch>
            <a:fillRect/>
          </a:stretch>
        </p:blipFill>
        <p:spPr bwMode="auto">
          <a:xfrm>
            <a:off x="2514600" y="3962400"/>
            <a:ext cx="3962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90800" y="6172200"/>
            <a:ext cx="212269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 from </a:t>
            </a:r>
            <a:r>
              <a:rPr lang="en-US" sz="1000" dirty="0" err="1" smtClean="0"/>
              <a:t>Passey</a:t>
            </a:r>
            <a:r>
              <a:rPr lang="en-US" sz="1000" dirty="0" smtClean="0"/>
              <a:t> et al 1990</a:t>
            </a:r>
            <a:endParaRPr lang="en-US" sz="1000" dirty="0"/>
          </a:p>
        </p:txBody>
      </p:sp>
    </p:spTree>
  </p:cSld>
  <p:clrMapOvr>
    <a:masterClrMapping/>
  </p:clrMapOvr>
  <p:transition advTm="38025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52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629399" cy="5053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990600"/>
            <a:ext cx="258596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3-7, Missaukee County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077200" y="6096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1683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53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629399" cy="5053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990600"/>
            <a:ext cx="258596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JEM </a:t>
            </a:r>
            <a:r>
              <a:rPr lang="en-US" sz="1000" dirty="0" err="1" smtClean="0"/>
              <a:t>Bruggers</a:t>
            </a:r>
            <a:r>
              <a:rPr lang="en-US" sz="1000" dirty="0" smtClean="0"/>
              <a:t> 3-7, Missaukee County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077200" y="6096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_21113340780000_Bruggers_Log.bmp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6092"/>
          <a:stretch>
            <a:fillRect/>
          </a:stretch>
        </p:blipFill>
        <p:spPr>
          <a:xfrm>
            <a:off x="1371600" y="1295400"/>
            <a:ext cx="5562600" cy="5053831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</p:spTree>
  </p:cSld>
  <p:clrMapOvr>
    <a:masterClrMapping/>
  </p:clrMapOvr>
  <p:transition advTm="23223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54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74629"/>
            <a:ext cx="6629400" cy="4666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066800"/>
            <a:ext cx="324159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Johannesburg MFG et al #3-16, Otsego County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305800" y="3810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6441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55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374629"/>
            <a:ext cx="6629400" cy="4666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066800"/>
            <a:ext cx="324159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Johannesburg MFG et al #3-16, Otsego County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305800" y="3810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_21113340780000_Bruggers_Log.bmp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31035"/>
          <a:stretch>
            <a:fillRect/>
          </a:stretch>
        </p:blipFill>
        <p:spPr>
          <a:xfrm>
            <a:off x="1371600" y="1371600"/>
            <a:ext cx="4572000" cy="4666771"/>
          </a:xfrm>
          <a:prstGeom prst="rect">
            <a:avLst/>
          </a:prstGeom>
        </p:spPr>
      </p:pic>
    </p:spTree>
  </p:cSld>
  <p:clrMapOvr>
    <a:masterClrMapping/>
  </p:clrMapOvr>
  <p:transition advTm="17849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56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629400" cy="4139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990600"/>
            <a:ext cx="395653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Gulf Oil St. Mitchell 1-31, Alcona County (No Collingwood)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534400" y="5334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90800" y="39624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394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Petrophysical</a:t>
            </a: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 Logs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57</a:t>
            </a:fld>
            <a:endParaRPr kumimoji="0" lang="en-US" dirty="0"/>
          </a:p>
        </p:txBody>
      </p:sp>
      <p:pic>
        <p:nvPicPr>
          <p:cNvPr id="6" name="Picture 5" descr="TR_21113340780000_Bruggers_Log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629400" cy="4139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990600"/>
            <a:ext cx="395653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Gulf Oil St. Mitchell 1-31, Alcona County (No Collingwood)</a:t>
            </a:r>
            <a:endParaRPr lang="en-US" sz="1000" dirty="0"/>
          </a:p>
        </p:txBody>
      </p:sp>
      <p:pic>
        <p:nvPicPr>
          <p:cNvPr id="8" name="Picture 7" descr="minam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0"/>
            <a:ext cx="1452563" cy="1131676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8534400" y="533400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_21113340780000_Bruggers_Log.bmp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1297" b="30042"/>
          <a:stretch>
            <a:fillRect/>
          </a:stretch>
        </p:blipFill>
        <p:spPr>
          <a:xfrm>
            <a:off x="1371600" y="2590800"/>
            <a:ext cx="6629400" cy="1600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90800" y="39624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7548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Conclusions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914400"/>
            <a:ext cx="7315200" cy="696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8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The Collingwood is not really a shale, rather a self-sourced carbonate reservoir with some possible contribution from the overlying Utica</a:t>
            </a:r>
          </a:p>
          <a:p>
            <a:pPr marL="685800" lvl="1" indent="-228600" algn="l"/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Calcite, dolomite, and silica are primary mineral constituents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Acid </a:t>
            </a:r>
            <a:r>
              <a:rPr lang="en-US" sz="1600" dirty="0" err="1" smtClean="0">
                <a:effectLst/>
              </a:rPr>
              <a:t>treaments</a:t>
            </a:r>
            <a:r>
              <a:rPr lang="en-US" sz="1600" dirty="0" smtClean="0">
                <a:effectLst/>
              </a:rPr>
              <a:t> may not be effective due to </a:t>
            </a:r>
            <a:r>
              <a:rPr lang="en-US" sz="1600" dirty="0" err="1" smtClean="0">
                <a:effectLst/>
              </a:rPr>
              <a:t>kerogen</a:t>
            </a:r>
            <a:r>
              <a:rPr lang="en-US" sz="1600" dirty="0" smtClean="0">
                <a:effectLst/>
              </a:rPr>
              <a:t> and silica content</a:t>
            </a:r>
          </a:p>
          <a:p>
            <a:pPr marL="685800" lvl="1" indent="-228600" algn="l"/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Formation produces gas, condensate, and oil phases in different parts of the basin based on maturity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l-GR" sz="1600" dirty="0" smtClean="0">
                <a:effectLst/>
              </a:rPr>
              <a:t>Δ</a:t>
            </a:r>
            <a:r>
              <a:rPr lang="en-US" sz="1600" dirty="0" err="1" smtClean="0">
                <a:effectLst/>
              </a:rPr>
              <a:t>LogR</a:t>
            </a:r>
            <a:r>
              <a:rPr lang="en-US" sz="1600" dirty="0" smtClean="0">
                <a:effectLst/>
              </a:rPr>
              <a:t> technique would be much more valuable with a good thermal model and core data from north basin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The “best areas” to drill are in the north of the basin and the center of the areal extents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16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1600" dirty="0" smtClean="0">
                <a:effectLst/>
              </a:rPr>
              <a:t>Porosity structure in carbonate fraction</a:t>
            </a:r>
          </a:p>
          <a:p>
            <a:pPr marL="1143000" lvl="2" indent="-228600" algn="l">
              <a:buFont typeface="Arial" pitchFamily="34" charset="0"/>
              <a:buChar char="•"/>
            </a:pPr>
            <a:r>
              <a:rPr lang="en-US" sz="1600" dirty="0" err="1" smtClean="0">
                <a:effectLst/>
              </a:rPr>
              <a:t>Dolomitized</a:t>
            </a:r>
            <a:r>
              <a:rPr lang="en-US" sz="1600" dirty="0" smtClean="0">
                <a:effectLst/>
              </a:rPr>
              <a:t> exposures should be better reservoirs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58</a:t>
            </a:fld>
            <a:endParaRPr kumimoji="0" lang="en-US" dirty="0"/>
          </a:p>
        </p:txBody>
      </p:sp>
    </p:spTree>
  </p:cSld>
  <p:clrMapOvr>
    <a:masterClrMapping/>
  </p:clrMapOvr>
  <p:transition advTm="36846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752600" y="381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err="1" smtClean="0">
                <a:effectLst/>
                <a:latin typeface="Arial" pitchFamily="34" charset="0"/>
                <a:cs typeface="Arial" pitchFamily="34" charset="0"/>
              </a:rPr>
              <a:t>Acknolwedgements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90600"/>
            <a:ext cx="5943600" cy="612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/>
            <a:endParaRPr lang="en-US" sz="18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dirty="0" smtClean="0">
                <a:effectLst/>
              </a:rPr>
              <a:t>Special thanks to SPWLA for the generous grant to conduct this research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Bill Harrison (MGRRE) for core &amp; data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Ted </a:t>
            </a:r>
            <a:r>
              <a:rPr lang="en-US" sz="2000" dirty="0" err="1" smtClean="0">
                <a:effectLst/>
              </a:rPr>
              <a:t>Bornhorst</a:t>
            </a:r>
            <a:r>
              <a:rPr lang="en-US" sz="2000" dirty="0" smtClean="0">
                <a:effectLst/>
              </a:rPr>
              <a:t> (Michigan Tech)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George Robinson (Michigan Tech)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r>
              <a:rPr lang="en-US" sz="2000" dirty="0" smtClean="0">
                <a:effectLst/>
              </a:rPr>
              <a:t>Jim Wood (Michigan Tech)</a:t>
            </a:r>
          </a:p>
          <a:p>
            <a:pPr marL="685800" lvl="1" indent="-228600" algn="l">
              <a:buFont typeface="Arial" pitchFamily="34" charset="0"/>
              <a:buChar char="•"/>
            </a:pPr>
            <a:endParaRPr lang="en-US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32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20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1143000" lvl="2" indent="-228600" algn="l"/>
            <a:endParaRPr lang="en-US" sz="1400" dirty="0" smtClean="0">
              <a:effectLst/>
            </a:endParaRPr>
          </a:p>
          <a:p>
            <a:pPr marL="685800" lvl="1" indent="-228600" algn="l">
              <a:buFont typeface="Arial" pitchFamily="34" charset="0"/>
              <a:buChar char="•"/>
            </a:pPr>
            <a:endParaRPr lang="en-US" sz="14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59</a:t>
            </a:fld>
            <a:endParaRPr kumimoji="0" lang="en-US" dirty="0"/>
          </a:p>
        </p:txBody>
      </p:sp>
      <p:pic>
        <p:nvPicPr>
          <p:cNvPr id="6" name="Picture 4" descr="http://www.worldoil.com/uploadedimages/Issues/Articles/Aug-2011/WO0811-SPWLA-Page-SPWLA-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219200"/>
            <a:ext cx="1953846" cy="1219200"/>
          </a:xfrm>
          <a:prstGeom prst="rect">
            <a:avLst/>
          </a:prstGeom>
          <a:noFill/>
        </p:spPr>
      </p:pic>
    </p:spTree>
  </p:cSld>
  <p:clrMapOvr>
    <a:masterClrMapping/>
  </p:clrMapOvr>
  <p:transition advTm="1453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2286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Areal Extents and Structures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gb04f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761999"/>
            <a:ext cx="8375254" cy="567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6</a:t>
            </a:fld>
            <a:endParaRPr kumimoji="0" lang="en-US" dirty="0"/>
          </a:p>
        </p:txBody>
      </p:sp>
    </p:spTree>
  </p:cSld>
  <p:clrMapOvr>
    <a:masterClrMapping/>
  </p:clrMapOvr>
  <p:transition advTm="2719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2286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Areal Extents and Structures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gb04f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761999"/>
            <a:ext cx="8375254" cy="567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7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914400"/>
            <a:ext cx="2590800" cy="101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effectLst/>
              </a:rPr>
              <a:t>Collingwood Deposition</a:t>
            </a:r>
          </a:p>
          <a:p>
            <a:endParaRPr lang="en-US" sz="1400" dirty="0" smtClean="0">
              <a:effectLst/>
            </a:endParaRPr>
          </a:p>
          <a:p>
            <a:r>
              <a:rPr lang="en-US" sz="1600" dirty="0" smtClean="0">
                <a:effectLst/>
              </a:rPr>
              <a:t>5-50’ thick</a:t>
            </a:r>
          </a:p>
          <a:p>
            <a:r>
              <a:rPr lang="en-US" sz="1600" dirty="0" smtClean="0">
                <a:effectLst/>
              </a:rPr>
              <a:t>Both source and </a:t>
            </a:r>
            <a:r>
              <a:rPr lang="en-US" sz="1600" dirty="0" err="1" smtClean="0">
                <a:effectLst/>
              </a:rPr>
              <a:t>reservior</a:t>
            </a:r>
            <a:endParaRPr lang="en-US" sz="1600" dirty="0" smtClean="0">
              <a:effectLst/>
            </a:endParaRPr>
          </a:p>
        </p:txBody>
      </p:sp>
    </p:spTree>
  </p:cSld>
  <p:clrMapOvr>
    <a:masterClrMapping/>
  </p:clrMapOvr>
  <p:transition advTm="525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2286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Areal Extents and Structures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gb04f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761999"/>
            <a:ext cx="8375254" cy="567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8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914400"/>
            <a:ext cx="2590800" cy="101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effectLst/>
              </a:rPr>
              <a:t>Collingwood Deposition</a:t>
            </a:r>
          </a:p>
          <a:p>
            <a:endParaRPr lang="en-US" sz="1400" dirty="0" smtClean="0">
              <a:effectLst/>
            </a:endParaRPr>
          </a:p>
          <a:p>
            <a:r>
              <a:rPr lang="en-US" sz="1600" dirty="0" smtClean="0">
                <a:effectLst/>
              </a:rPr>
              <a:t>5-50’ thick</a:t>
            </a:r>
          </a:p>
          <a:p>
            <a:r>
              <a:rPr lang="en-US" sz="1600" dirty="0" smtClean="0">
                <a:effectLst/>
              </a:rPr>
              <a:t>Both source and </a:t>
            </a:r>
            <a:r>
              <a:rPr lang="en-US" sz="1600" dirty="0" err="1" smtClean="0">
                <a:effectLst/>
              </a:rPr>
              <a:t>reservior</a:t>
            </a:r>
            <a:endParaRPr lang="en-US" sz="1600" dirty="0" smtClean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191000"/>
            <a:ext cx="2590800" cy="955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effectLst/>
              </a:rPr>
              <a:t>Taconic </a:t>
            </a:r>
            <a:r>
              <a:rPr lang="en-US" sz="1400" b="1" u="sng" dirty="0" err="1" smtClean="0">
                <a:effectLst/>
              </a:rPr>
              <a:t>Orogeny</a:t>
            </a:r>
            <a:endParaRPr lang="en-US" sz="1400" b="1" u="sng" dirty="0" smtClean="0">
              <a:effectLst/>
            </a:endParaRPr>
          </a:p>
          <a:p>
            <a:endParaRPr lang="en-US" sz="1400" dirty="0" smtClean="0">
              <a:effectLst/>
            </a:endParaRPr>
          </a:p>
          <a:p>
            <a:r>
              <a:rPr lang="en-US" sz="1400" b="1" dirty="0" smtClean="0">
                <a:effectLst/>
              </a:rPr>
              <a:t>Deformation of the basin</a:t>
            </a:r>
          </a:p>
          <a:p>
            <a:r>
              <a:rPr lang="en-US" sz="1400" b="1" dirty="0" smtClean="0">
                <a:effectLst/>
              </a:rPr>
              <a:t>Tectonic subsidence</a:t>
            </a:r>
            <a:endParaRPr lang="en-US" sz="1400" b="1" dirty="0">
              <a:effectLst/>
            </a:endParaRPr>
          </a:p>
        </p:txBody>
      </p:sp>
    </p:spTree>
  </p:cSld>
  <p:clrMapOvr>
    <a:masterClrMapping/>
  </p:clrMapOvr>
  <p:transition advTm="8727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2286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800" b="1" u="sng" dirty="0" smtClean="0">
                <a:effectLst/>
                <a:latin typeface="Arial" pitchFamily="34" charset="0"/>
                <a:cs typeface="Arial" pitchFamily="34" charset="0"/>
              </a:rPr>
              <a:t>Areal Extents and Structures</a:t>
            </a:r>
            <a:endParaRPr lang="en-US" sz="2800" b="1" u="sng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figb04f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761999"/>
            <a:ext cx="8375254" cy="567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A15C064-DD44-4CAC-873E-2D1F54821676}" type="slidenum">
              <a:rPr kumimoji="0" lang="en-US" smtClean="0"/>
              <a:pPr/>
              <a:t>9</a:t>
            </a:fld>
            <a:endParaRPr kumimoji="0"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914400"/>
            <a:ext cx="2590800" cy="101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effectLst/>
              </a:rPr>
              <a:t>Collingwood Deposition</a:t>
            </a:r>
          </a:p>
          <a:p>
            <a:endParaRPr lang="en-US" sz="1400" dirty="0" smtClean="0">
              <a:effectLst/>
            </a:endParaRPr>
          </a:p>
          <a:p>
            <a:r>
              <a:rPr lang="en-US" sz="1600" dirty="0" smtClean="0">
                <a:effectLst/>
              </a:rPr>
              <a:t>5-50’ thick</a:t>
            </a:r>
          </a:p>
          <a:p>
            <a:r>
              <a:rPr lang="en-US" sz="1600" dirty="0" smtClean="0">
                <a:effectLst/>
              </a:rPr>
              <a:t>Both source and </a:t>
            </a:r>
            <a:r>
              <a:rPr lang="en-US" sz="1600" dirty="0" err="1" smtClean="0">
                <a:effectLst/>
              </a:rPr>
              <a:t>reservior</a:t>
            </a:r>
            <a:endParaRPr lang="en-US" sz="1600" dirty="0" smtClean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191000"/>
            <a:ext cx="2590800" cy="955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effectLst/>
              </a:rPr>
              <a:t>Taconic </a:t>
            </a:r>
            <a:r>
              <a:rPr lang="en-US" sz="1400" b="1" u="sng" dirty="0" err="1" smtClean="0">
                <a:effectLst/>
              </a:rPr>
              <a:t>Orogeny</a:t>
            </a:r>
            <a:endParaRPr lang="en-US" sz="1400" b="1" u="sng" dirty="0" smtClean="0">
              <a:effectLst/>
            </a:endParaRPr>
          </a:p>
          <a:p>
            <a:endParaRPr lang="en-US" sz="1400" dirty="0" smtClean="0">
              <a:effectLst/>
            </a:endParaRPr>
          </a:p>
          <a:p>
            <a:r>
              <a:rPr lang="en-US" sz="1400" b="1" dirty="0" smtClean="0">
                <a:effectLst/>
              </a:rPr>
              <a:t>Deformation of the basin</a:t>
            </a:r>
          </a:p>
          <a:p>
            <a:r>
              <a:rPr lang="en-US" sz="1400" b="1" dirty="0" smtClean="0">
                <a:effectLst/>
              </a:rPr>
              <a:t>Tectonic subsidence</a:t>
            </a:r>
            <a:endParaRPr lang="en-US" sz="1400" b="1" dirty="0">
              <a:effectLst/>
            </a:endParaRPr>
          </a:p>
        </p:txBody>
      </p:sp>
      <p:sp>
        <p:nvSpPr>
          <p:cNvPr id="9" name="Right Arrow 8"/>
          <p:cNvSpPr/>
          <p:nvPr/>
        </p:nvSpPr>
        <p:spPr>
          <a:xfrm rot="2400000">
            <a:off x="1754193" y="2521420"/>
            <a:ext cx="1219200" cy="685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900000">
            <a:off x="5420433" y="5316840"/>
            <a:ext cx="1219200" cy="6858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799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14223</TotalTime>
  <Words>3906</Words>
  <Application>Microsoft Office PowerPoint</Application>
  <PresentationFormat>On-screen Show (4:3)</PresentationFormat>
  <Paragraphs>857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The Collingwood Member  of the  Trenton Formation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MTU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Collingwood Shale</dc:title>
  <dc:creator>Ryan Banas</dc:creator>
  <cp:lastModifiedBy>admin</cp:lastModifiedBy>
  <cp:revision>488</cp:revision>
  <dcterms:created xsi:type="dcterms:W3CDTF">2011-09-28T14:50:49Z</dcterms:created>
  <dcterms:modified xsi:type="dcterms:W3CDTF">2011-10-12T21:34:07Z</dcterms:modified>
</cp:coreProperties>
</file>