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Lst>
  <p:notesMasterIdLst>
    <p:notesMasterId r:id="rId5"/>
  </p:notesMasterIdLst>
  <p:sldIdLst>
    <p:sldId id="256" r:id="rId4"/>
  </p:sldIdLst>
  <p:sldSz cx="43891200" cy="32918400"/>
  <p:notesSz cx="7010400" cy="9296400"/>
  <p:defaultTextStyle>
    <a:defPPr>
      <a:defRPr lang="en-US"/>
    </a:defPPr>
    <a:lvl1pPr algn="l" rtl="0" fontAlgn="base">
      <a:spcBef>
        <a:spcPct val="0"/>
      </a:spcBef>
      <a:spcAft>
        <a:spcPct val="0"/>
      </a:spcAft>
      <a:defRPr sz="2900" kern="1200">
        <a:solidFill>
          <a:schemeClr val="tx1"/>
        </a:solidFill>
        <a:latin typeface="Arial Narrow" pitchFamily="34" charset="0"/>
        <a:ea typeface="+mn-ea"/>
        <a:cs typeface="+mn-cs"/>
      </a:defRPr>
    </a:lvl1pPr>
    <a:lvl2pPr marL="457200" algn="l" rtl="0" fontAlgn="base">
      <a:spcBef>
        <a:spcPct val="0"/>
      </a:spcBef>
      <a:spcAft>
        <a:spcPct val="0"/>
      </a:spcAft>
      <a:defRPr sz="2900" kern="1200">
        <a:solidFill>
          <a:schemeClr val="tx1"/>
        </a:solidFill>
        <a:latin typeface="Arial Narrow" pitchFamily="34" charset="0"/>
        <a:ea typeface="+mn-ea"/>
        <a:cs typeface="+mn-cs"/>
      </a:defRPr>
    </a:lvl2pPr>
    <a:lvl3pPr marL="914400" algn="l" rtl="0" fontAlgn="base">
      <a:spcBef>
        <a:spcPct val="0"/>
      </a:spcBef>
      <a:spcAft>
        <a:spcPct val="0"/>
      </a:spcAft>
      <a:defRPr sz="2900" kern="1200">
        <a:solidFill>
          <a:schemeClr val="tx1"/>
        </a:solidFill>
        <a:latin typeface="Arial Narrow" pitchFamily="34" charset="0"/>
        <a:ea typeface="+mn-ea"/>
        <a:cs typeface="+mn-cs"/>
      </a:defRPr>
    </a:lvl3pPr>
    <a:lvl4pPr marL="1371600" algn="l" rtl="0" fontAlgn="base">
      <a:spcBef>
        <a:spcPct val="0"/>
      </a:spcBef>
      <a:spcAft>
        <a:spcPct val="0"/>
      </a:spcAft>
      <a:defRPr sz="2900" kern="1200">
        <a:solidFill>
          <a:schemeClr val="tx1"/>
        </a:solidFill>
        <a:latin typeface="Arial Narrow" pitchFamily="34" charset="0"/>
        <a:ea typeface="+mn-ea"/>
        <a:cs typeface="+mn-cs"/>
      </a:defRPr>
    </a:lvl4pPr>
    <a:lvl5pPr marL="1828800" algn="l" rtl="0" fontAlgn="base">
      <a:spcBef>
        <a:spcPct val="0"/>
      </a:spcBef>
      <a:spcAft>
        <a:spcPct val="0"/>
      </a:spcAft>
      <a:defRPr sz="2900" kern="1200">
        <a:solidFill>
          <a:schemeClr val="tx1"/>
        </a:solidFill>
        <a:latin typeface="Arial Narrow" pitchFamily="34" charset="0"/>
        <a:ea typeface="+mn-ea"/>
        <a:cs typeface="+mn-cs"/>
      </a:defRPr>
    </a:lvl5pPr>
    <a:lvl6pPr marL="2286000" algn="l" defTabSz="914400" rtl="0" eaLnBrk="1" latinLnBrk="0" hangingPunct="1">
      <a:defRPr sz="2900" kern="1200">
        <a:solidFill>
          <a:schemeClr val="tx1"/>
        </a:solidFill>
        <a:latin typeface="Arial Narrow" pitchFamily="34" charset="0"/>
        <a:ea typeface="+mn-ea"/>
        <a:cs typeface="+mn-cs"/>
      </a:defRPr>
    </a:lvl6pPr>
    <a:lvl7pPr marL="2743200" algn="l" defTabSz="914400" rtl="0" eaLnBrk="1" latinLnBrk="0" hangingPunct="1">
      <a:defRPr sz="2900" kern="1200">
        <a:solidFill>
          <a:schemeClr val="tx1"/>
        </a:solidFill>
        <a:latin typeface="Arial Narrow" pitchFamily="34" charset="0"/>
        <a:ea typeface="+mn-ea"/>
        <a:cs typeface="+mn-cs"/>
      </a:defRPr>
    </a:lvl7pPr>
    <a:lvl8pPr marL="3200400" algn="l" defTabSz="914400" rtl="0" eaLnBrk="1" latinLnBrk="0" hangingPunct="1">
      <a:defRPr sz="2900" kern="1200">
        <a:solidFill>
          <a:schemeClr val="tx1"/>
        </a:solidFill>
        <a:latin typeface="Arial Narrow" pitchFamily="34" charset="0"/>
        <a:ea typeface="+mn-ea"/>
        <a:cs typeface="+mn-cs"/>
      </a:defRPr>
    </a:lvl8pPr>
    <a:lvl9pPr marL="3657600" algn="l" defTabSz="914400" rtl="0" eaLnBrk="1" latinLnBrk="0" hangingPunct="1">
      <a:defRPr sz="29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0066FF"/>
    <a:srgbClr val="FF9900"/>
    <a:srgbClr val="CC0000"/>
    <a:srgbClr val="993300"/>
    <a:srgbClr val="009900"/>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91" autoAdjust="0"/>
    <p:restoredTop sz="99880" autoAdjust="0"/>
  </p:normalViewPr>
  <p:slideViewPr>
    <p:cSldViewPr snapToGrid="0" snapToObjects="1">
      <p:cViewPr>
        <p:scale>
          <a:sx n="33" d="100"/>
          <a:sy n="33" d="100"/>
        </p:scale>
        <p:origin x="-72" y="2916"/>
      </p:cViewPr>
      <p:guideLst>
        <p:guide orient="horz" pos="3552"/>
        <p:guide orient="horz" pos="20285"/>
        <p:guide pos="437"/>
        <p:guide pos="6725"/>
        <p:guide pos="7238"/>
        <p:guide pos="13526"/>
        <p:guide pos="14030"/>
        <p:guide pos="20318"/>
        <p:guide pos="20837"/>
        <p:guide pos="27125"/>
      </p:guideLst>
    </p:cSldViewPr>
  </p:slideViewPr>
  <p:notesTextViewPr>
    <p:cViewPr>
      <p:scale>
        <a:sx n="100" d="100"/>
        <a:sy n="100" d="100"/>
      </p:scale>
      <p:origin x="0" y="0"/>
    </p:cViewPr>
  </p:notesTextViewPr>
  <p:sorterViewPr>
    <p:cViewPr>
      <p:scale>
        <a:sx n="66" d="100"/>
        <a:sy n="66" d="100"/>
      </p:scale>
      <p:origin x="0" y="21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3200" dirty="0"/>
              <a:t>Stagecoach </a:t>
            </a:r>
            <a:r>
              <a:rPr lang="en-US" sz="3200" dirty="0" smtClean="0"/>
              <a:t>Spring:</a:t>
            </a:r>
            <a:r>
              <a:rPr lang="en-US" sz="3200" baseline="0" dirty="0" smtClean="0"/>
              <a:t> </a:t>
            </a:r>
            <a:r>
              <a:rPr lang="en-US" sz="3200" dirty="0" smtClean="0"/>
              <a:t>1976-1995</a:t>
            </a:r>
            <a:endParaRPr lang="en-US" sz="3200" dirty="0"/>
          </a:p>
        </c:rich>
      </c:tx>
      <c:layout>
        <c:manualLayout>
          <c:xMode val="edge"/>
          <c:yMode val="edge"/>
          <c:x val="0.23110527850685331"/>
          <c:y val="1.7845761631612493E-2"/>
        </c:manualLayout>
      </c:layout>
      <c:overlay val="0"/>
    </c:title>
    <c:autoTitleDeleted val="0"/>
    <c:plotArea>
      <c:layout/>
      <c:scatterChart>
        <c:scatterStyle val="lineMarker"/>
        <c:varyColors val="0"/>
        <c:ser>
          <c:idx val="0"/>
          <c:order val="0"/>
          <c:spPr>
            <a:ln w="28575">
              <a:noFill/>
            </a:ln>
          </c:spPr>
          <c:trendline>
            <c:trendlineType val="linear"/>
            <c:dispRSqr val="0"/>
            <c:dispEq val="0"/>
          </c:trendline>
          <c:xVal>
            <c:numRef>
              <c:f>'Stagecoach Spring Nitrate Stats'!$C$2:$C$26</c:f>
              <c:numCache>
                <c:formatCode>0</c:formatCode>
                <c:ptCount val="25"/>
                <c:pt idx="0">
                  <c:v>1135</c:v>
                </c:pt>
                <c:pt idx="1">
                  <c:v>1227</c:v>
                </c:pt>
                <c:pt idx="2">
                  <c:v>1478</c:v>
                </c:pt>
                <c:pt idx="3">
                  <c:v>1507</c:v>
                </c:pt>
                <c:pt idx="4">
                  <c:v>1593</c:v>
                </c:pt>
                <c:pt idx="5">
                  <c:v>1885</c:v>
                </c:pt>
                <c:pt idx="6">
                  <c:v>1933</c:v>
                </c:pt>
                <c:pt idx="7">
                  <c:v>2553</c:v>
                </c:pt>
                <c:pt idx="8">
                  <c:v>5091</c:v>
                </c:pt>
                <c:pt idx="9">
                  <c:v>5162</c:v>
                </c:pt>
                <c:pt idx="10">
                  <c:v>5211</c:v>
                </c:pt>
                <c:pt idx="11">
                  <c:v>5288</c:v>
                </c:pt>
                <c:pt idx="12">
                  <c:v>5581</c:v>
                </c:pt>
                <c:pt idx="13">
                  <c:v>5699</c:v>
                </c:pt>
                <c:pt idx="14">
                  <c:v>5868</c:v>
                </c:pt>
                <c:pt idx="15">
                  <c:v>5904</c:v>
                </c:pt>
                <c:pt idx="16">
                  <c:v>5986</c:v>
                </c:pt>
                <c:pt idx="17">
                  <c:v>6288</c:v>
                </c:pt>
                <c:pt idx="18">
                  <c:v>6345</c:v>
                </c:pt>
                <c:pt idx="19">
                  <c:v>6405</c:v>
                </c:pt>
                <c:pt idx="20">
                  <c:v>6743</c:v>
                </c:pt>
                <c:pt idx="21">
                  <c:v>7130</c:v>
                </c:pt>
                <c:pt idx="22">
                  <c:v>7265</c:v>
                </c:pt>
                <c:pt idx="23">
                  <c:v>7955</c:v>
                </c:pt>
                <c:pt idx="24">
                  <c:v>8113</c:v>
                </c:pt>
              </c:numCache>
            </c:numRef>
          </c:xVal>
          <c:yVal>
            <c:numRef>
              <c:f>'Stagecoach Spring Nitrate Stats'!$D$2:$D$26</c:f>
              <c:numCache>
                <c:formatCode>General</c:formatCode>
                <c:ptCount val="25"/>
                <c:pt idx="0">
                  <c:v>5.5</c:v>
                </c:pt>
                <c:pt idx="1">
                  <c:v>6.7</c:v>
                </c:pt>
                <c:pt idx="2">
                  <c:v>7.7</c:v>
                </c:pt>
                <c:pt idx="3">
                  <c:v>7.9</c:v>
                </c:pt>
                <c:pt idx="5">
                  <c:v>9.8000000000000007</c:v>
                </c:pt>
                <c:pt idx="6">
                  <c:v>9.8000000000000007</c:v>
                </c:pt>
                <c:pt idx="7">
                  <c:v>8.1999999999999993</c:v>
                </c:pt>
                <c:pt idx="8">
                  <c:v>10.8</c:v>
                </c:pt>
                <c:pt idx="9">
                  <c:v>11.2</c:v>
                </c:pt>
                <c:pt idx="10">
                  <c:v>12.3</c:v>
                </c:pt>
                <c:pt idx="11">
                  <c:v>12.5</c:v>
                </c:pt>
                <c:pt idx="12">
                  <c:v>12</c:v>
                </c:pt>
                <c:pt idx="13">
                  <c:v>11.9</c:v>
                </c:pt>
                <c:pt idx="16">
                  <c:v>8.5</c:v>
                </c:pt>
                <c:pt idx="17">
                  <c:v>10.5</c:v>
                </c:pt>
                <c:pt idx="18">
                  <c:v>9.3000000000000007</c:v>
                </c:pt>
                <c:pt idx="19">
                  <c:v>11</c:v>
                </c:pt>
                <c:pt idx="20">
                  <c:v>14.3</c:v>
                </c:pt>
                <c:pt idx="21">
                  <c:v>15.5</c:v>
                </c:pt>
                <c:pt idx="24">
                  <c:v>12.8</c:v>
                </c:pt>
              </c:numCache>
            </c:numRef>
          </c:yVal>
          <c:smooth val="0"/>
        </c:ser>
        <c:dLbls>
          <c:showLegendKey val="0"/>
          <c:showVal val="0"/>
          <c:showCatName val="0"/>
          <c:showSerName val="0"/>
          <c:showPercent val="0"/>
          <c:showBubbleSize val="0"/>
        </c:dLbls>
        <c:axId val="75022912"/>
        <c:axId val="75023488"/>
      </c:scatterChart>
      <c:valAx>
        <c:axId val="75022912"/>
        <c:scaling>
          <c:orientation val="minMax"/>
          <c:max val="8200"/>
          <c:min val="1000"/>
        </c:scaling>
        <c:delete val="0"/>
        <c:axPos val="b"/>
        <c:majorGridlines/>
        <c:minorGridlines/>
        <c:title>
          <c:tx>
            <c:rich>
              <a:bodyPr/>
              <a:lstStyle/>
              <a:p>
                <a:pPr>
                  <a:defRPr/>
                </a:pPr>
                <a:r>
                  <a:rPr lang="en-US" sz="1400"/>
                  <a:t>Day of Observation (1/1/76 = 1001 to 12/31/95 = 8305)</a:t>
                </a:r>
                <a:r>
                  <a:rPr lang="en-US"/>
                  <a:t> </a:t>
                </a:r>
              </a:p>
            </c:rich>
          </c:tx>
          <c:layout/>
          <c:overlay val="0"/>
        </c:title>
        <c:numFmt formatCode="0" sourceLinked="1"/>
        <c:majorTickMark val="out"/>
        <c:minorTickMark val="none"/>
        <c:tickLblPos val="nextTo"/>
        <c:crossAx val="75023488"/>
        <c:crosses val="autoZero"/>
        <c:crossBetween val="midCat"/>
        <c:majorUnit val="500"/>
        <c:minorUnit val="100"/>
      </c:valAx>
      <c:valAx>
        <c:axId val="75023488"/>
        <c:scaling>
          <c:orientation val="minMax"/>
        </c:scaling>
        <c:delete val="0"/>
        <c:axPos val="l"/>
        <c:majorGridlines/>
        <c:minorGridlines/>
        <c:title>
          <c:tx>
            <c:rich>
              <a:bodyPr/>
              <a:lstStyle/>
              <a:p>
                <a:pPr>
                  <a:defRPr sz="1400"/>
                </a:pPr>
                <a:r>
                  <a:rPr lang="en-US" sz="1400"/>
                  <a:t>Nitrate-Nitrogen (mg N/L)</a:t>
                </a:r>
              </a:p>
            </c:rich>
          </c:tx>
          <c:layout/>
          <c:overlay val="0"/>
        </c:title>
        <c:numFmt formatCode="General" sourceLinked="1"/>
        <c:majorTickMark val="out"/>
        <c:minorTickMark val="none"/>
        <c:tickLblPos val="nextTo"/>
        <c:crossAx val="75022912"/>
        <c:crosses val="autoZero"/>
        <c:crossBetween val="midCat"/>
      </c:valAx>
    </c:plotArea>
    <c:legend>
      <c:legendPos val="b"/>
      <c:layout/>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1" y="1"/>
            <a:ext cx="3037840" cy="465137"/>
          </a:xfrm>
          <a:prstGeom prst="rect">
            <a:avLst/>
          </a:prstGeom>
          <a:noFill/>
          <a:ln w="9525">
            <a:noFill/>
            <a:miter lim="800000"/>
            <a:headEnd/>
            <a:tailEnd/>
          </a:ln>
          <a:effectLst/>
        </p:spPr>
        <p:txBody>
          <a:bodyPr vert="horz" wrap="square" lIns="92266" tIns="46133" rIns="92266" bIns="46133" numCol="1" anchor="t" anchorCtr="0" compatLnSpc="1">
            <a:prstTxWarp prst="textNoShape">
              <a:avLst/>
            </a:prstTxWarp>
          </a:bodyPr>
          <a:lstStyle>
            <a:lvl1pPr>
              <a:defRPr sz="1200">
                <a:latin typeface="Arial" charset="0"/>
              </a:defRPr>
            </a:lvl1pPr>
          </a:lstStyle>
          <a:p>
            <a:pPr>
              <a:defRPr/>
            </a:pPr>
            <a:endParaRPr lang="en-US"/>
          </a:p>
        </p:txBody>
      </p:sp>
      <p:sp>
        <p:nvSpPr>
          <p:cNvPr id="150531" name="Rectangle 3"/>
          <p:cNvSpPr>
            <a:spLocks noGrp="1" noChangeArrowheads="1"/>
          </p:cNvSpPr>
          <p:nvPr>
            <p:ph type="dt" idx="1"/>
          </p:nvPr>
        </p:nvSpPr>
        <p:spPr bwMode="auto">
          <a:xfrm>
            <a:off x="3970940" y="1"/>
            <a:ext cx="3037840" cy="465137"/>
          </a:xfrm>
          <a:prstGeom prst="rect">
            <a:avLst/>
          </a:prstGeom>
          <a:noFill/>
          <a:ln w="9525">
            <a:noFill/>
            <a:miter lim="800000"/>
            <a:headEnd/>
            <a:tailEnd/>
          </a:ln>
          <a:effectLst/>
        </p:spPr>
        <p:txBody>
          <a:bodyPr vert="horz" wrap="square" lIns="92266" tIns="46133" rIns="92266" bIns="46133"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701040" y="4416428"/>
            <a:ext cx="5608320" cy="4183064"/>
          </a:xfrm>
          <a:prstGeom prst="rect">
            <a:avLst/>
          </a:prstGeom>
          <a:noFill/>
          <a:ln w="9525">
            <a:noFill/>
            <a:miter lim="800000"/>
            <a:headEnd/>
            <a:tailEnd/>
          </a:ln>
          <a:effectLst/>
        </p:spPr>
        <p:txBody>
          <a:bodyPr vert="horz" wrap="square" lIns="92266" tIns="46133" rIns="92266" bIns="4613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1" y="8829676"/>
            <a:ext cx="3037840" cy="465137"/>
          </a:xfrm>
          <a:prstGeom prst="rect">
            <a:avLst/>
          </a:prstGeom>
          <a:noFill/>
          <a:ln w="9525">
            <a:noFill/>
            <a:miter lim="800000"/>
            <a:headEnd/>
            <a:tailEnd/>
          </a:ln>
          <a:effectLst/>
        </p:spPr>
        <p:txBody>
          <a:bodyPr vert="horz" wrap="square" lIns="92266" tIns="46133" rIns="92266" bIns="46133" numCol="1" anchor="b" anchorCtr="0" compatLnSpc="1">
            <a:prstTxWarp prst="textNoShape">
              <a:avLst/>
            </a:prstTxWarp>
          </a:bodyPr>
          <a:lstStyle>
            <a:lvl1pPr>
              <a:defRPr sz="1200">
                <a:latin typeface="Arial" charset="0"/>
              </a:defRPr>
            </a:lvl1pPr>
          </a:lstStyle>
          <a:p>
            <a:pPr>
              <a:defRPr/>
            </a:pPr>
            <a:endParaRPr lang="en-US"/>
          </a:p>
        </p:txBody>
      </p:sp>
      <p:sp>
        <p:nvSpPr>
          <p:cNvPr id="150535" name="Rectangle 7"/>
          <p:cNvSpPr>
            <a:spLocks noGrp="1" noChangeArrowheads="1"/>
          </p:cNvSpPr>
          <p:nvPr>
            <p:ph type="sldNum" sz="quarter" idx="5"/>
          </p:nvPr>
        </p:nvSpPr>
        <p:spPr bwMode="auto">
          <a:xfrm>
            <a:off x="3970940" y="8829676"/>
            <a:ext cx="3037840" cy="465137"/>
          </a:xfrm>
          <a:prstGeom prst="rect">
            <a:avLst/>
          </a:prstGeom>
          <a:noFill/>
          <a:ln w="9525">
            <a:noFill/>
            <a:miter lim="800000"/>
            <a:headEnd/>
            <a:tailEnd/>
          </a:ln>
          <a:effectLst/>
        </p:spPr>
        <p:txBody>
          <a:bodyPr vert="horz" wrap="square" lIns="92266" tIns="46133" rIns="92266" bIns="46133" numCol="1" anchor="b" anchorCtr="0" compatLnSpc="1">
            <a:prstTxWarp prst="textNoShape">
              <a:avLst/>
            </a:prstTxWarp>
          </a:bodyPr>
          <a:lstStyle>
            <a:lvl1pPr algn="r">
              <a:defRPr sz="1200">
                <a:latin typeface="Arial" charset="0"/>
              </a:defRPr>
            </a:lvl1pPr>
          </a:lstStyle>
          <a:p>
            <a:pPr>
              <a:defRPr/>
            </a:pPr>
            <a:fld id="{6FD46954-4573-4F1E-AE08-AFB54BA37624}" type="slidenum">
              <a:rPr lang="en-US"/>
              <a:pPr>
                <a:defRPr/>
              </a:pPr>
              <a:t>‹#›</a:t>
            </a:fld>
            <a:endParaRPr lang="en-US"/>
          </a:p>
        </p:txBody>
      </p:sp>
    </p:spTree>
    <p:extLst>
      <p:ext uri="{BB962C8B-B14F-4D97-AF65-F5344CB8AC3E}">
        <p14:creationId xmlns:p14="http://schemas.microsoft.com/office/powerpoint/2010/main" val="8612913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FDBF7C56-F1F7-4734-B105-76869A490CC7}" type="slidenum">
              <a:rPr lang="en-US" smtClean="0"/>
              <a:pPr/>
              <a:t>1</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5" y="1273175"/>
            <a:ext cx="10547350" cy="309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38" y="1273175"/>
            <a:ext cx="31491237" cy="309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38" y="5638800"/>
            <a:ext cx="4910137"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56275" y="5638800"/>
            <a:ext cx="4911725"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5" y="1273175"/>
            <a:ext cx="10547350" cy="309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38" y="1273175"/>
            <a:ext cx="31491237" cy="309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38" y="5638800"/>
            <a:ext cx="21018500"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864638" y="5638800"/>
            <a:ext cx="21020087"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5" y="1273175"/>
            <a:ext cx="10547350" cy="30929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93738" y="1273175"/>
            <a:ext cx="31491237" cy="30929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93738" y="5638800"/>
            <a:ext cx="4910137"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56275" y="5638800"/>
            <a:ext cx="4911725"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6052" name="Rectangle 36"/>
          <p:cNvSpPr>
            <a:spLocks noChangeArrowheads="1"/>
          </p:cNvSpPr>
          <p:nvPr/>
        </p:nvSpPr>
        <p:spPr bwMode="auto">
          <a:xfrm>
            <a:off x="0" y="0"/>
            <a:ext cx="43891200" cy="4800600"/>
          </a:xfrm>
          <a:prstGeom prst="rect">
            <a:avLst/>
          </a:prstGeom>
          <a:solidFill>
            <a:schemeClr val="accent2"/>
          </a:solidFill>
          <a:ln w="9525">
            <a:solidFill>
              <a:schemeClr val="tx1"/>
            </a:solidFill>
            <a:miter lim="800000"/>
            <a:headEnd/>
            <a:tailEnd/>
          </a:ln>
          <a:effectLst/>
        </p:spPr>
        <p:txBody>
          <a:bodyPr wrap="none" anchor="ctr"/>
          <a:lstStyle/>
          <a:p>
            <a:pPr>
              <a:defRPr/>
            </a:pPr>
            <a:endParaRPr lang="en-US"/>
          </a:p>
        </p:txBody>
      </p:sp>
      <p:sp>
        <p:nvSpPr>
          <p:cNvPr id="86049" name="Rectangle 33"/>
          <p:cNvSpPr>
            <a:spLocks noChangeArrowheads="1"/>
          </p:cNvSpPr>
          <p:nvPr/>
        </p:nvSpPr>
        <p:spPr bwMode="auto">
          <a:xfrm>
            <a:off x="693738" y="5638800"/>
            <a:ext cx="9974262" cy="26563638"/>
          </a:xfrm>
          <a:prstGeom prst="rect">
            <a:avLst/>
          </a:prstGeom>
          <a:solidFill>
            <a:srgbClr val="FFFFFF"/>
          </a:solidFill>
          <a:ln w="9525">
            <a:solidFill>
              <a:schemeClr val="tx1"/>
            </a:solidFill>
            <a:miter lim="800000"/>
            <a:headEnd/>
            <a:tailEnd/>
          </a:ln>
          <a:effectLst/>
        </p:spPr>
        <p:txBody>
          <a:bodyPr wrap="none" anchor="ctr"/>
          <a:lstStyle/>
          <a:p>
            <a:pPr>
              <a:defRPr/>
            </a:pPr>
            <a:endParaRPr lang="en-US"/>
          </a:p>
        </p:txBody>
      </p:sp>
      <p:sp>
        <p:nvSpPr>
          <p:cNvPr id="86025" name="Rectangle 9"/>
          <p:cNvSpPr>
            <a:spLocks noChangeArrowheads="1"/>
          </p:cNvSpPr>
          <p:nvPr/>
        </p:nvSpPr>
        <p:spPr bwMode="auto">
          <a:xfrm>
            <a:off x="0" y="4800600"/>
            <a:ext cx="43891200" cy="130175"/>
          </a:xfrm>
          <a:prstGeom prst="rect">
            <a:avLst/>
          </a:prstGeom>
          <a:solidFill>
            <a:srgbClr val="660000"/>
          </a:solidFill>
          <a:ln w="152400">
            <a:solidFill>
              <a:srgbClr val="FF9900"/>
            </a:solidFill>
            <a:miter lim="800000"/>
            <a:headEnd/>
            <a:tailEnd/>
          </a:ln>
          <a:effectLst/>
        </p:spPr>
        <p:txBody>
          <a:bodyPr wrap="none" anchor="ctr"/>
          <a:lstStyle/>
          <a:p>
            <a:pPr>
              <a:defRPr/>
            </a:pPr>
            <a:endParaRPr lang="en-US"/>
          </a:p>
        </p:txBody>
      </p:sp>
      <p:sp>
        <p:nvSpPr>
          <p:cNvPr id="86030" name="Text Box 14"/>
          <p:cNvSpPr txBox="1">
            <a:spLocks noChangeArrowheads="1"/>
          </p:cNvSpPr>
          <p:nvPr/>
        </p:nvSpPr>
        <p:spPr bwMode="auto">
          <a:xfrm>
            <a:off x="609600" y="32445325"/>
            <a:ext cx="2514600" cy="315913"/>
          </a:xfrm>
          <a:prstGeom prst="rect">
            <a:avLst/>
          </a:prstGeom>
          <a:noFill/>
          <a:ln w="9525">
            <a:noFill/>
            <a:miter lim="800000"/>
            <a:headEnd/>
            <a:tailEnd/>
          </a:ln>
          <a:effectLst/>
        </p:spPr>
        <p:txBody>
          <a:bodyPr lIns="91267" tIns="45624" rIns="91267" bIns="45624">
            <a:spAutoFit/>
          </a:bodyPr>
          <a:lstStyle/>
          <a:p>
            <a:pPr eaLnBrk="0" hangingPunct="0">
              <a:lnSpc>
                <a:spcPct val="65000"/>
              </a:lnSpc>
              <a:spcBef>
                <a:spcPct val="50000"/>
              </a:spcBef>
              <a:defRPr/>
            </a:pPr>
            <a:r>
              <a:rPr lang="en-US" sz="500" b="1">
                <a:solidFill>
                  <a:schemeClr val="bg2"/>
                </a:solidFill>
                <a:latin typeface="Arial" charset="0"/>
              </a:rPr>
              <a:t>TEMPLATE DESIGN © 2008</a:t>
            </a:r>
          </a:p>
          <a:p>
            <a:pPr eaLnBrk="0" hangingPunct="0">
              <a:lnSpc>
                <a:spcPct val="65000"/>
              </a:lnSpc>
              <a:spcBef>
                <a:spcPct val="50000"/>
              </a:spcBef>
              <a:defRPr/>
            </a:pPr>
            <a:r>
              <a:rPr lang="en-US" sz="1000" b="1">
                <a:solidFill>
                  <a:schemeClr val="bg2"/>
                </a:solidFill>
                <a:latin typeface="Arial" charset="0"/>
              </a:rPr>
              <a:t>www.PosterPresentations.com</a:t>
            </a:r>
          </a:p>
        </p:txBody>
      </p:sp>
      <p:sp>
        <p:nvSpPr>
          <p:cNvPr id="1030" name="Rectangle 15"/>
          <p:cNvSpPr>
            <a:spLocks noGrp="1" noChangeArrowheads="1"/>
          </p:cNvSpPr>
          <p:nvPr>
            <p:ph type="title"/>
          </p:nvPr>
        </p:nvSpPr>
        <p:spPr bwMode="auto">
          <a:xfrm>
            <a:off x="960438" y="1273175"/>
            <a:ext cx="41924287" cy="2201863"/>
          </a:xfrm>
          <a:prstGeom prst="rect">
            <a:avLst/>
          </a:prstGeom>
          <a:noFill/>
          <a:ln w="9525">
            <a:noFill/>
            <a:miter lim="800000"/>
            <a:headEnd/>
            <a:tailEnd/>
          </a:ln>
        </p:spPr>
        <p:txBody>
          <a:bodyPr vert="horz" wrap="square" lIns="91267" tIns="45624" rIns="91267" bIns="45624" numCol="1" anchor="ctr" anchorCtr="0" compatLnSpc="1">
            <a:prstTxWarp prst="textNoShape">
              <a:avLst/>
            </a:prstTxWarp>
          </a:bodyPr>
          <a:lstStyle/>
          <a:p>
            <a:pPr lvl="0"/>
            <a:r>
              <a:rPr lang="en-US" smtClean="0"/>
              <a:t>Click to edit Master title style</a:t>
            </a:r>
          </a:p>
        </p:txBody>
      </p:sp>
      <p:sp>
        <p:nvSpPr>
          <p:cNvPr id="1031" name="Rectangle 16"/>
          <p:cNvSpPr>
            <a:spLocks noGrp="1" noChangeArrowheads="1"/>
          </p:cNvSpPr>
          <p:nvPr>
            <p:ph type="body" idx="1"/>
          </p:nvPr>
        </p:nvSpPr>
        <p:spPr bwMode="auto">
          <a:xfrm>
            <a:off x="693738" y="5638800"/>
            <a:ext cx="9974262" cy="26563638"/>
          </a:xfrm>
          <a:prstGeom prst="rect">
            <a:avLst/>
          </a:prstGeom>
          <a:noFill/>
          <a:ln w="9525">
            <a:noFill/>
            <a:miter lim="800000"/>
            <a:headEnd/>
            <a:tailEnd/>
          </a:ln>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86041" name="Rectangle 25"/>
          <p:cNvSpPr>
            <a:spLocks noChangeArrowheads="1"/>
          </p:cNvSpPr>
          <p:nvPr/>
        </p:nvSpPr>
        <p:spPr bwMode="auto">
          <a:xfrm>
            <a:off x="0" y="0"/>
            <a:ext cx="43891200" cy="32918400"/>
          </a:xfrm>
          <a:prstGeom prst="rect">
            <a:avLst/>
          </a:prstGeom>
          <a:noFill/>
          <a:ln w="3175">
            <a:solidFill>
              <a:schemeClr val="tx2"/>
            </a:solidFill>
            <a:miter lim="800000"/>
            <a:headEnd/>
            <a:tailEnd/>
          </a:ln>
          <a:effectLst/>
        </p:spPr>
        <p:txBody>
          <a:bodyPr wrap="none" anchor="ctr"/>
          <a:lstStyle/>
          <a:p>
            <a:pPr>
              <a:defRPr/>
            </a:pPr>
            <a:endParaRPr lang="en-US"/>
          </a:p>
        </p:txBody>
      </p:sp>
      <p:sp>
        <p:nvSpPr>
          <p:cNvPr id="86048" name="Rectangle 32"/>
          <p:cNvSpPr>
            <a:spLocks noChangeArrowheads="1"/>
          </p:cNvSpPr>
          <p:nvPr/>
        </p:nvSpPr>
        <p:spPr bwMode="auto">
          <a:xfrm>
            <a:off x="11490325" y="5638800"/>
            <a:ext cx="9982200" cy="26563638"/>
          </a:xfrm>
          <a:prstGeom prst="rect">
            <a:avLst/>
          </a:prstGeom>
          <a:solidFill>
            <a:srgbClr val="FFFFFF"/>
          </a:solidFill>
          <a:ln w="9525">
            <a:solidFill>
              <a:schemeClr val="tx1"/>
            </a:solidFill>
            <a:miter lim="800000"/>
            <a:headEnd/>
            <a:tailEnd/>
          </a:ln>
          <a:effectLst/>
        </p:spPr>
        <p:txBody>
          <a:bodyPr wrap="none" anchor="ctr"/>
          <a:lstStyle/>
          <a:p>
            <a:pPr>
              <a:defRPr/>
            </a:pPr>
            <a:endParaRPr lang="en-US"/>
          </a:p>
        </p:txBody>
      </p:sp>
      <p:sp>
        <p:nvSpPr>
          <p:cNvPr id="86050" name="Rectangle 34"/>
          <p:cNvSpPr>
            <a:spLocks noChangeArrowheads="1"/>
          </p:cNvSpPr>
          <p:nvPr/>
        </p:nvSpPr>
        <p:spPr bwMode="auto">
          <a:xfrm>
            <a:off x="22272625" y="5638800"/>
            <a:ext cx="9982200" cy="26563638"/>
          </a:xfrm>
          <a:prstGeom prst="rect">
            <a:avLst/>
          </a:prstGeom>
          <a:solidFill>
            <a:srgbClr val="FFFFFF"/>
          </a:solidFill>
          <a:ln w="9525">
            <a:solidFill>
              <a:schemeClr val="tx1"/>
            </a:solidFill>
            <a:miter lim="800000"/>
            <a:headEnd/>
            <a:tailEnd/>
          </a:ln>
          <a:effectLst/>
        </p:spPr>
        <p:txBody>
          <a:bodyPr wrap="none" anchor="ctr"/>
          <a:lstStyle/>
          <a:p>
            <a:pPr>
              <a:defRPr/>
            </a:pPr>
            <a:endParaRPr lang="en-US"/>
          </a:p>
        </p:txBody>
      </p:sp>
      <p:sp>
        <p:nvSpPr>
          <p:cNvPr id="86051" name="Rectangle 35"/>
          <p:cNvSpPr>
            <a:spLocks noChangeArrowheads="1"/>
          </p:cNvSpPr>
          <p:nvPr/>
        </p:nvSpPr>
        <p:spPr bwMode="auto">
          <a:xfrm>
            <a:off x="33078738" y="5638800"/>
            <a:ext cx="9982200" cy="26563638"/>
          </a:xfrm>
          <a:prstGeom prst="rect">
            <a:avLst/>
          </a:prstGeom>
          <a:solidFill>
            <a:srgbClr val="FFFFFF"/>
          </a:solidFill>
          <a:ln w="9525">
            <a:solidFill>
              <a:schemeClr val="tx1"/>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8600">
          <a:solidFill>
            <a:srgbClr val="FFFFFF"/>
          </a:solidFill>
          <a:latin typeface="+mj-lt"/>
          <a:ea typeface="+mj-ea"/>
          <a:cs typeface="+mj-cs"/>
        </a:defRPr>
      </a:lvl1pPr>
      <a:lvl2pPr algn="ctr" rtl="0" eaLnBrk="0" fontAlgn="base" hangingPunct="0">
        <a:spcBef>
          <a:spcPct val="0"/>
        </a:spcBef>
        <a:spcAft>
          <a:spcPct val="0"/>
        </a:spcAft>
        <a:defRPr sz="8600">
          <a:solidFill>
            <a:srgbClr val="FFFFFF"/>
          </a:solidFill>
          <a:latin typeface="Arial Black" pitchFamily="34" charset="0"/>
        </a:defRPr>
      </a:lvl2pPr>
      <a:lvl3pPr algn="ctr" rtl="0" eaLnBrk="0" fontAlgn="base" hangingPunct="0">
        <a:spcBef>
          <a:spcPct val="0"/>
        </a:spcBef>
        <a:spcAft>
          <a:spcPct val="0"/>
        </a:spcAft>
        <a:defRPr sz="8600">
          <a:solidFill>
            <a:srgbClr val="FFFFFF"/>
          </a:solidFill>
          <a:latin typeface="Arial Black" pitchFamily="34" charset="0"/>
        </a:defRPr>
      </a:lvl3pPr>
      <a:lvl4pPr algn="ctr" rtl="0" eaLnBrk="0" fontAlgn="base" hangingPunct="0">
        <a:spcBef>
          <a:spcPct val="0"/>
        </a:spcBef>
        <a:spcAft>
          <a:spcPct val="0"/>
        </a:spcAft>
        <a:defRPr sz="8600">
          <a:solidFill>
            <a:srgbClr val="FFFFFF"/>
          </a:solidFill>
          <a:latin typeface="Arial Black" pitchFamily="34" charset="0"/>
        </a:defRPr>
      </a:lvl4pPr>
      <a:lvl5pPr algn="ctr" rtl="0" eaLnBrk="0" fontAlgn="base" hangingPunct="0">
        <a:spcBef>
          <a:spcPct val="0"/>
        </a:spcBef>
        <a:spcAft>
          <a:spcPct val="0"/>
        </a:spcAft>
        <a:defRPr sz="8600">
          <a:solidFill>
            <a:srgbClr val="FFFFFF"/>
          </a:solidFill>
          <a:latin typeface="Arial Black" pitchFamily="34" charset="0"/>
        </a:defRPr>
      </a:lvl5pPr>
      <a:lvl6pPr marL="457200" algn="ctr" rtl="0" fontAlgn="base">
        <a:spcBef>
          <a:spcPct val="0"/>
        </a:spcBef>
        <a:spcAft>
          <a:spcPct val="0"/>
        </a:spcAft>
        <a:defRPr sz="8600">
          <a:solidFill>
            <a:srgbClr val="FFFFFF"/>
          </a:solidFill>
          <a:latin typeface="Arial Black" pitchFamily="34" charset="0"/>
        </a:defRPr>
      </a:lvl6pPr>
      <a:lvl7pPr marL="914400" algn="ctr" rtl="0" fontAlgn="base">
        <a:spcBef>
          <a:spcPct val="0"/>
        </a:spcBef>
        <a:spcAft>
          <a:spcPct val="0"/>
        </a:spcAft>
        <a:defRPr sz="8600">
          <a:solidFill>
            <a:srgbClr val="FFFFFF"/>
          </a:solidFill>
          <a:latin typeface="Arial Black" pitchFamily="34" charset="0"/>
        </a:defRPr>
      </a:lvl7pPr>
      <a:lvl8pPr marL="1371600" algn="ctr" rtl="0" fontAlgn="base">
        <a:spcBef>
          <a:spcPct val="0"/>
        </a:spcBef>
        <a:spcAft>
          <a:spcPct val="0"/>
        </a:spcAft>
        <a:defRPr sz="8600">
          <a:solidFill>
            <a:srgbClr val="FFFFFF"/>
          </a:solidFill>
          <a:latin typeface="Arial Black" pitchFamily="34" charset="0"/>
        </a:defRPr>
      </a:lvl8pPr>
      <a:lvl9pPr marL="1828800" algn="ctr" rtl="0" fontAlgn="base">
        <a:spcBef>
          <a:spcPct val="0"/>
        </a:spcBef>
        <a:spcAft>
          <a:spcPct val="0"/>
        </a:spcAft>
        <a:defRPr sz="8600">
          <a:solidFill>
            <a:srgbClr val="FFFFFF"/>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0" y="0"/>
            <a:ext cx="43891200" cy="48006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0227" name="Rectangle 3"/>
          <p:cNvSpPr>
            <a:spLocks noChangeArrowheads="1"/>
          </p:cNvSpPr>
          <p:nvPr/>
        </p:nvSpPr>
        <p:spPr bwMode="auto">
          <a:xfrm>
            <a:off x="693738" y="5638800"/>
            <a:ext cx="9974262"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0228" name="Rectangle 4"/>
          <p:cNvSpPr>
            <a:spLocks noChangeArrowheads="1"/>
          </p:cNvSpPr>
          <p:nvPr/>
        </p:nvSpPr>
        <p:spPr bwMode="auto">
          <a:xfrm>
            <a:off x="0" y="4800600"/>
            <a:ext cx="43891200" cy="130175"/>
          </a:xfrm>
          <a:prstGeom prst="rect">
            <a:avLst/>
          </a:prstGeom>
          <a:solidFill>
            <a:srgbClr val="660000"/>
          </a:solidFill>
          <a:ln w="9525">
            <a:noFill/>
            <a:miter lim="800000"/>
            <a:headEnd/>
            <a:tailEnd/>
          </a:ln>
          <a:effectLst/>
        </p:spPr>
        <p:txBody>
          <a:bodyPr wrap="none" anchor="ctr"/>
          <a:lstStyle/>
          <a:p>
            <a:pPr>
              <a:defRPr/>
            </a:pPr>
            <a:endParaRPr lang="en-US"/>
          </a:p>
        </p:txBody>
      </p:sp>
      <p:sp>
        <p:nvSpPr>
          <p:cNvPr id="180229" name="Text Box 5"/>
          <p:cNvSpPr txBox="1">
            <a:spLocks noChangeArrowheads="1"/>
          </p:cNvSpPr>
          <p:nvPr/>
        </p:nvSpPr>
        <p:spPr bwMode="auto">
          <a:xfrm>
            <a:off x="609600" y="32445325"/>
            <a:ext cx="2514600" cy="315913"/>
          </a:xfrm>
          <a:prstGeom prst="rect">
            <a:avLst/>
          </a:prstGeom>
          <a:noFill/>
          <a:ln w="9525">
            <a:noFill/>
            <a:miter lim="800000"/>
            <a:headEnd/>
            <a:tailEnd/>
          </a:ln>
          <a:effectLst/>
        </p:spPr>
        <p:txBody>
          <a:bodyPr lIns="91267" tIns="45624" rIns="91267" bIns="45624">
            <a:spAutoFit/>
          </a:bodyPr>
          <a:lstStyle/>
          <a:p>
            <a:pPr eaLnBrk="0" hangingPunct="0">
              <a:lnSpc>
                <a:spcPct val="65000"/>
              </a:lnSpc>
              <a:spcBef>
                <a:spcPct val="50000"/>
              </a:spcBef>
              <a:defRPr/>
            </a:pPr>
            <a:r>
              <a:rPr lang="en-US" sz="500" b="1">
                <a:solidFill>
                  <a:schemeClr val="bg2"/>
                </a:solidFill>
                <a:latin typeface="Arial" charset="0"/>
              </a:rPr>
              <a:t>POSTER TEMPLATE BY:</a:t>
            </a:r>
          </a:p>
          <a:p>
            <a:pPr eaLnBrk="0" hangingPunct="0">
              <a:lnSpc>
                <a:spcPct val="65000"/>
              </a:lnSpc>
              <a:spcBef>
                <a:spcPct val="50000"/>
              </a:spcBef>
              <a:defRPr/>
            </a:pPr>
            <a:r>
              <a:rPr lang="en-US" sz="1000" b="1">
                <a:solidFill>
                  <a:schemeClr val="bg2"/>
                </a:solidFill>
                <a:latin typeface="Arial" charset="0"/>
              </a:rPr>
              <a:t>www.PosterPresentations.com</a:t>
            </a:r>
          </a:p>
        </p:txBody>
      </p:sp>
      <p:sp>
        <p:nvSpPr>
          <p:cNvPr id="2054" name="Rectangle 6"/>
          <p:cNvSpPr>
            <a:spLocks noGrp="1" noChangeArrowheads="1"/>
          </p:cNvSpPr>
          <p:nvPr>
            <p:ph type="title"/>
          </p:nvPr>
        </p:nvSpPr>
        <p:spPr bwMode="auto">
          <a:xfrm>
            <a:off x="960438" y="1273175"/>
            <a:ext cx="41924287" cy="2201863"/>
          </a:xfrm>
          <a:prstGeom prst="rect">
            <a:avLst/>
          </a:prstGeom>
          <a:noFill/>
          <a:ln w="9525">
            <a:noFill/>
            <a:miter lim="800000"/>
            <a:headEnd/>
            <a:tailEnd/>
          </a:ln>
        </p:spPr>
        <p:txBody>
          <a:bodyPr vert="horz" wrap="square" lIns="91267" tIns="45624" rIns="91267" bIns="45624" numCol="1" anchor="ctr" anchorCtr="0" compatLnSpc="1">
            <a:prstTxWarp prst="textNoShape">
              <a:avLst/>
            </a:prstTxWarp>
          </a:bodyPr>
          <a:lstStyle/>
          <a:p>
            <a:pPr lvl="0"/>
            <a:r>
              <a:rPr lang="en-US" smtClean="0"/>
              <a:t>Click to edit Master title style</a:t>
            </a:r>
          </a:p>
        </p:txBody>
      </p:sp>
      <p:sp>
        <p:nvSpPr>
          <p:cNvPr id="2055" name="Rectangle 7"/>
          <p:cNvSpPr>
            <a:spLocks noGrp="1" noChangeArrowheads="1"/>
          </p:cNvSpPr>
          <p:nvPr>
            <p:ph type="body" idx="1"/>
          </p:nvPr>
        </p:nvSpPr>
        <p:spPr bwMode="auto">
          <a:xfrm>
            <a:off x="693738" y="5638800"/>
            <a:ext cx="9974262" cy="26563638"/>
          </a:xfrm>
          <a:prstGeom prst="rect">
            <a:avLst/>
          </a:prstGeom>
          <a:noFill/>
          <a:ln w="9525">
            <a:noFill/>
            <a:miter lim="800000"/>
            <a:headEnd/>
            <a:tailEnd/>
          </a:ln>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80232" name="Rectangle 8"/>
          <p:cNvSpPr>
            <a:spLocks noChangeArrowheads="1"/>
          </p:cNvSpPr>
          <p:nvPr/>
        </p:nvSpPr>
        <p:spPr bwMode="auto">
          <a:xfrm>
            <a:off x="0" y="0"/>
            <a:ext cx="43891200" cy="32918400"/>
          </a:xfrm>
          <a:prstGeom prst="rect">
            <a:avLst/>
          </a:prstGeom>
          <a:noFill/>
          <a:ln w="3175">
            <a:solidFill>
              <a:schemeClr val="tx2"/>
            </a:solidFill>
            <a:miter lim="800000"/>
            <a:headEnd/>
            <a:tailEnd/>
          </a:ln>
          <a:effectLst/>
        </p:spPr>
        <p:txBody>
          <a:bodyPr wrap="none" anchor="ctr"/>
          <a:lstStyle/>
          <a:p>
            <a:pPr>
              <a:defRPr/>
            </a:pPr>
            <a:endParaRPr lang="en-US"/>
          </a:p>
        </p:txBody>
      </p:sp>
      <p:sp>
        <p:nvSpPr>
          <p:cNvPr id="180233" name="Rectangle 9"/>
          <p:cNvSpPr>
            <a:spLocks noChangeArrowheads="1"/>
          </p:cNvSpPr>
          <p:nvPr/>
        </p:nvSpPr>
        <p:spPr bwMode="auto">
          <a:xfrm>
            <a:off x="11490325" y="5638800"/>
            <a:ext cx="20764500"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0235" name="Rectangle 11"/>
          <p:cNvSpPr>
            <a:spLocks noChangeArrowheads="1"/>
          </p:cNvSpPr>
          <p:nvPr/>
        </p:nvSpPr>
        <p:spPr bwMode="auto">
          <a:xfrm>
            <a:off x="33078738" y="5638800"/>
            <a:ext cx="9982200"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8600">
          <a:solidFill>
            <a:schemeClr val="tx2"/>
          </a:solidFill>
          <a:latin typeface="+mj-lt"/>
          <a:ea typeface="+mj-ea"/>
          <a:cs typeface="+mj-cs"/>
        </a:defRPr>
      </a:lvl1pPr>
      <a:lvl2pPr algn="ctr" rtl="0" eaLnBrk="0" fontAlgn="base" hangingPunct="0">
        <a:spcBef>
          <a:spcPct val="0"/>
        </a:spcBef>
        <a:spcAft>
          <a:spcPct val="0"/>
        </a:spcAft>
        <a:defRPr sz="8600">
          <a:solidFill>
            <a:schemeClr val="tx2"/>
          </a:solidFill>
          <a:latin typeface="Arial Black" pitchFamily="34" charset="0"/>
        </a:defRPr>
      </a:lvl2pPr>
      <a:lvl3pPr algn="ctr" rtl="0" eaLnBrk="0" fontAlgn="base" hangingPunct="0">
        <a:spcBef>
          <a:spcPct val="0"/>
        </a:spcBef>
        <a:spcAft>
          <a:spcPct val="0"/>
        </a:spcAft>
        <a:defRPr sz="8600">
          <a:solidFill>
            <a:schemeClr val="tx2"/>
          </a:solidFill>
          <a:latin typeface="Arial Black" pitchFamily="34" charset="0"/>
        </a:defRPr>
      </a:lvl3pPr>
      <a:lvl4pPr algn="ctr" rtl="0" eaLnBrk="0" fontAlgn="base" hangingPunct="0">
        <a:spcBef>
          <a:spcPct val="0"/>
        </a:spcBef>
        <a:spcAft>
          <a:spcPct val="0"/>
        </a:spcAft>
        <a:defRPr sz="8600">
          <a:solidFill>
            <a:schemeClr val="tx2"/>
          </a:solidFill>
          <a:latin typeface="Arial Black" pitchFamily="34" charset="0"/>
        </a:defRPr>
      </a:lvl4pPr>
      <a:lvl5pPr algn="ctr" rtl="0" eaLnBrk="0" fontAlgn="base" hangingPunct="0">
        <a:spcBef>
          <a:spcPct val="0"/>
        </a:spcBef>
        <a:spcAft>
          <a:spcPct val="0"/>
        </a:spcAft>
        <a:defRPr sz="8600">
          <a:solidFill>
            <a:schemeClr val="tx2"/>
          </a:solidFill>
          <a:latin typeface="Arial Black" pitchFamily="34" charset="0"/>
        </a:defRPr>
      </a:lvl5pPr>
      <a:lvl6pPr marL="457200" algn="ctr" rtl="0" fontAlgn="base">
        <a:spcBef>
          <a:spcPct val="0"/>
        </a:spcBef>
        <a:spcAft>
          <a:spcPct val="0"/>
        </a:spcAft>
        <a:defRPr sz="8600">
          <a:solidFill>
            <a:schemeClr val="tx2"/>
          </a:solidFill>
          <a:latin typeface="Arial Black" pitchFamily="34" charset="0"/>
        </a:defRPr>
      </a:lvl6pPr>
      <a:lvl7pPr marL="914400" algn="ctr" rtl="0" fontAlgn="base">
        <a:spcBef>
          <a:spcPct val="0"/>
        </a:spcBef>
        <a:spcAft>
          <a:spcPct val="0"/>
        </a:spcAft>
        <a:defRPr sz="8600">
          <a:solidFill>
            <a:schemeClr val="tx2"/>
          </a:solidFill>
          <a:latin typeface="Arial Black" pitchFamily="34" charset="0"/>
        </a:defRPr>
      </a:lvl7pPr>
      <a:lvl8pPr marL="1371600" algn="ctr" rtl="0" fontAlgn="base">
        <a:spcBef>
          <a:spcPct val="0"/>
        </a:spcBef>
        <a:spcAft>
          <a:spcPct val="0"/>
        </a:spcAft>
        <a:defRPr sz="8600">
          <a:solidFill>
            <a:schemeClr val="tx2"/>
          </a:solidFill>
          <a:latin typeface="Arial Black" pitchFamily="34" charset="0"/>
        </a:defRPr>
      </a:lvl8pPr>
      <a:lvl9pPr marL="1828800" algn="ctr"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0" y="0"/>
            <a:ext cx="43891200" cy="4800600"/>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1251" name="Rectangle 3"/>
          <p:cNvSpPr>
            <a:spLocks noChangeArrowheads="1"/>
          </p:cNvSpPr>
          <p:nvPr/>
        </p:nvSpPr>
        <p:spPr bwMode="auto">
          <a:xfrm>
            <a:off x="693738" y="5638800"/>
            <a:ext cx="42367200" cy="26563638"/>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181252" name="Rectangle 4"/>
          <p:cNvSpPr>
            <a:spLocks noChangeArrowheads="1"/>
          </p:cNvSpPr>
          <p:nvPr/>
        </p:nvSpPr>
        <p:spPr bwMode="auto">
          <a:xfrm>
            <a:off x="0" y="4800600"/>
            <a:ext cx="43891200" cy="130175"/>
          </a:xfrm>
          <a:prstGeom prst="rect">
            <a:avLst/>
          </a:prstGeom>
          <a:solidFill>
            <a:srgbClr val="660000"/>
          </a:solidFill>
          <a:ln w="9525">
            <a:noFill/>
            <a:miter lim="800000"/>
            <a:headEnd/>
            <a:tailEnd/>
          </a:ln>
          <a:effectLst/>
        </p:spPr>
        <p:txBody>
          <a:bodyPr wrap="none" anchor="ctr"/>
          <a:lstStyle/>
          <a:p>
            <a:pPr>
              <a:defRPr/>
            </a:pPr>
            <a:endParaRPr lang="en-US"/>
          </a:p>
        </p:txBody>
      </p:sp>
      <p:sp>
        <p:nvSpPr>
          <p:cNvPr id="181253" name="Text Box 5"/>
          <p:cNvSpPr txBox="1">
            <a:spLocks noChangeArrowheads="1"/>
          </p:cNvSpPr>
          <p:nvPr/>
        </p:nvSpPr>
        <p:spPr bwMode="auto">
          <a:xfrm>
            <a:off x="609600" y="32445325"/>
            <a:ext cx="2514600" cy="315913"/>
          </a:xfrm>
          <a:prstGeom prst="rect">
            <a:avLst/>
          </a:prstGeom>
          <a:noFill/>
          <a:ln w="9525">
            <a:noFill/>
            <a:miter lim="800000"/>
            <a:headEnd/>
            <a:tailEnd/>
          </a:ln>
          <a:effectLst/>
        </p:spPr>
        <p:txBody>
          <a:bodyPr lIns="91267" tIns="45624" rIns="91267" bIns="45624">
            <a:spAutoFit/>
          </a:bodyPr>
          <a:lstStyle/>
          <a:p>
            <a:pPr eaLnBrk="0" hangingPunct="0">
              <a:lnSpc>
                <a:spcPct val="65000"/>
              </a:lnSpc>
              <a:spcBef>
                <a:spcPct val="50000"/>
              </a:spcBef>
              <a:defRPr/>
            </a:pPr>
            <a:r>
              <a:rPr lang="en-US" sz="500" b="1">
                <a:solidFill>
                  <a:schemeClr val="bg2"/>
                </a:solidFill>
                <a:latin typeface="Arial" charset="0"/>
              </a:rPr>
              <a:t>POSTER TEMPLATE BY:</a:t>
            </a:r>
          </a:p>
          <a:p>
            <a:pPr eaLnBrk="0" hangingPunct="0">
              <a:lnSpc>
                <a:spcPct val="65000"/>
              </a:lnSpc>
              <a:spcBef>
                <a:spcPct val="50000"/>
              </a:spcBef>
              <a:defRPr/>
            </a:pPr>
            <a:r>
              <a:rPr lang="en-US" sz="1000" b="1">
                <a:solidFill>
                  <a:schemeClr val="bg2"/>
                </a:solidFill>
                <a:latin typeface="Arial" charset="0"/>
              </a:rPr>
              <a:t>www.PosterPresentations.com</a:t>
            </a:r>
          </a:p>
        </p:txBody>
      </p:sp>
      <p:sp>
        <p:nvSpPr>
          <p:cNvPr id="3078" name="Rectangle 6"/>
          <p:cNvSpPr>
            <a:spLocks noGrp="1" noChangeArrowheads="1"/>
          </p:cNvSpPr>
          <p:nvPr>
            <p:ph type="title"/>
          </p:nvPr>
        </p:nvSpPr>
        <p:spPr bwMode="auto">
          <a:xfrm>
            <a:off x="960438" y="1273175"/>
            <a:ext cx="41924287" cy="2201863"/>
          </a:xfrm>
          <a:prstGeom prst="rect">
            <a:avLst/>
          </a:prstGeom>
          <a:noFill/>
          <a:ln w="9525">
            <a:noFill/>
            <a:miter lim="800000"/>
            <a:headEnd/>
            <a:tailEnd/>
          </a:ln>
        </p:spPr>
        <p:txBody>
          <a:bodyPr vert="horz" wrap="square" lIns="91267" tIns="45624" rIns="91267" bIns="45624" numCol="1" anchor="ctr" anchorCtr="0" compatLnSpc="1">
            <a:prstTxWarp prst="textNoShape">
              <a:avLst/>
            </a:prstTxWarp>
          </a:bodyPr>
          <a:lstStyle/>
          <a:p>
            <a:pPr lvl="0"/>
            <a:r>
              <a:rPr lang="en-US" smtClean="0"/>
              <a:t>Click to edit Master title style</a:t>
            </a:r>
          </a:p>
        </p:txBody>
      </p:sp>
      <p:sp>
        <p:nvSpPr>
          <p:cNvPr id="3079" name="Rectangle 7"/>
          <p:cNvSpPr>
            <a:spLocks noGrp="1" noChangeArrowheads="1"/>
          </p:cNvSpPr>
          <p:nvPr>
            <p:ph type="body" idx="1"/>
          </p:nvPr>
        </p:nvSpPr>
        <p:spPr bwMode="auto">
          <a:xfrm>
            <a:off x="693738" y="5638800"/>
            <a:ext cx="42190987" cy="26563638"/>
          </a:xfrm>
          <a:prstGeom prst="rect">
            <a:avLst/>
          </a:prstGeom>
          <a:noFill/>
          <a:ln w="9525">
            <a:noFill/>
            <a:miter lim="800000"/>
            <a:headEnd/>
            <a:tailEnd/>
          </a:ln>
        </p:spPr>
        <p:txBody>
          <a:bodyPr vert="horz" wrap="square" lIns="456408" tIns="456408" rIns="456408" bIns="456408" numCol="1" anchor="t" anchorCtr="0" compatLnSpc="1">
            <a:prstTxWarp prst="textNoShape">
              <a:avLst/>
            </a:prstTxWarp>
          </a:bodyPr>
          <a:lstStyle/>
          <a:p>
            <a:pPr lvl="0"/>
            <a:r>
              <a:rPr lang="en-US" smtClean="0"/>
              <a:t>Click to edit Master text styles</a:t>
            </a:r>
          </a:p>
          <a:p>
            <a:pPr lvl="1"/>
            <a:r>
              <a:rPr lang="en-US" smtClean="0"/>
              <a:t>Second level</a:t>
            </a:r>
          </a:p>
        </p:txBody>
      </p:sp>
      <p:sp>
        <p:nvSpPr>
          <p:cNvPr id="181256" name="Rectangle 8"/>
          <p:cNvSpPr>
            <a:spLocks noChangeArrowheads="1"/>
          </p:cNvSpPr>
          <p:nvPr/>
        </p:nvSpPr>
        <p:spPr bwMode="auto">
          <a:xfrm>
            <a:off x="0" y="0"/>
            <a:ext cx="43891200" cy="32918400"/>
          </a:xfrm>
          <a:prstGeom prst="rect">
            <a:avLst/>
          </a:prstGeom>
          <a:noFill/>
          <a:ln w="3175">
            <a:solidFill>
              <a:schemeClr val="tx2"/>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8600">
          <a:solidFill>
            <a:schemeClr val="tx2"/>
          </a:solidFill>
          <a:latin typeface="+mj-lt"/>
          <a:ea typeface="+mj-ea"/>
          <a:cs typeface="+mj-cs"/>
        </a:defRPr>
      </a:lvl1pPr>
      <a:lvl2pPr algn="ctr" rtl="0" eaLnBrk="0" fontAlgn="base" hangingPunct="0">
        <a:spcBef>
          <a:spcPct val="0"/>
        </a:spcBef>
        <a:spcAft>
          <a:spcPct val="0"/>
        </a:spcAft>
        <a:defRPr sz="8600">
          <a:solidFill>
            <a:schemeClr val="tx2"/>
          </a:solidFill>
          <a:latin typeface="Arial Black" pitchFamily="34" charset="0"/>
        </a:defRPr>
      </a:lvl2pPr>
      <a:lvl3pPr algn="ctr" rtl="0" eaLnBrk="0" fontAlgn="base" hangingPunct="0">
        <a:spcBef>
          <a:spcPct val="0"/>
        </a:spcBef>
        <a:spcAft>
          <a:spcPct val="0"/>
        </a:spcAft>
        <a:defRPr sz="8600">
          <a:solidFill>
            <a:schemeClr val="tx2"/>
          </a:solidFill>
          <a:latin typeface="Arial Black" pitchFamily="34" charset="0"/>
        </a:defRPr>
      </a:lvl3pPr>
      <a:lvl4pPr algn="ctr" rtl="0" eaLnBrk="0" fontAlgn="base" hangingPunct="0">
        <a:spcBef>
          <a:spcPct val="0"/>
        </a:spcBef>
        <a:spcAft>
          <a:spcPct val="0"/>
        </a:spcAft>
        <a:defRPr sz="8600">
          <a:solidFill>
            <a:schemeClr val="tx2"/>
          </a:solidFill>
          <a:latin typeface="Arial Black" pitchFamily="34" charset="0"/>
        </a:defRPr>
      </a:lvl4pPr>
      <a:lvl5pPr algn="ctr" rtl="0" eaLnBrk="0" fontAlgn="base" hangingPunct="0">
        <a:spcBef>
          <a:spcPct val="0"/>
        </a:spcBef>
        <a:spcAft>
          <a:spcPct val="0"/>
        </a:spcAft>
        <a:defRPr sz="8600">
          <a:solidFill>
            <a:schemeClr val="tx2"/>
          </a:solidFill>
          <a:latin typeface="Arial Black" pitchFamily="34" charset="0"/>
        </a:defRPr>
      </a:lvl5pPr>
      <a:lvl6pPr marL="457200" algn="ctr" rtl="0" fontAlgn="base">
        <a:spcBef>
          <a:spcPct val="0"/>
        </a:spcBef>
        <a:spcAft>
          <a:spcPct val="0"/>
        </a:spcAft>
        <a:defRPr sz="8600">
          <a:solidFill>
            <a:schemeClr val="tx2"/>
          </a:solidFill>
          <a:latin typeface="Arial Black" pitchFamily="34" charset="0"/>
        </a:defRPr>
      </a:lvl6pPr>
      <a:lvl7pPr marL="914400" algn="ctr" rtl="0" fontAlgn="base">
        <a:spcBef>
          <a:spcPct val="0"/>
        </a:spcBef>
        <a:spcAft>
          <a:spcPct val="0"/>
        </a:spcAft>
        <a:defRPr sz="8600">
          <a:solidFill>
            <a:schemeClr val="tx2"/>
          </a:solidFill>
          <a:latin typeface="Arial Black" pitchFamily="34" charset="0"/>
        </a:defRPr>
      </a:lvl7pPr>
      <a:lvl8pPr marL="1371600" algn="ctr" rtl="0" fontAlgn="base">
        <a:spcBef>
          <a:spcPct val="0"/>
        </a:spcBef>
        <a:spcAft>
          <a:spcPct val="0"/>
        </a:spcAft>
        <a:defRPr sz="8600">
          <a:solidFill>
            <a:schemeClr val="tx2"/>
          </a:solidFill>
          <a:latin typeface="Arial Black" pitchFamily="34" charset="0"/>
        </a:defRPr>
      </a:lvl8pPr>
      <a:lvl9pPr marL="1828800" algn="ctr"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9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900">
          <a:solidFill>
            <a:schemeClr val="tx1"/>
          </a:solidFill>
          <a:latin typeface="+mn-lt"/>
        </a:defRPr>
      </a:lvl4pPr>
      <a:lvl5pPr marL="2057400" indent="-228600" algn="l" rtl="0" eaLnBrk="0" fontAlgn="base" hangingPunct="0">
        <a:spcBef>
          <a:spcPct val="20000"/>
        </a:spcBef>
        <a:spcAft>
          <a:spcPct val="0"/>
        </a:spcAft>
        <a:buChar char="»"/>
        <a:defRPr sz="1900">
          <a:solidFill>
            <a:schemeClr val="tx1"/>
          </a:solidFill>
          <a:latin typeface="+mn-lt"/>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4525962" y="828764"/>
            <a:ext cx="39079487" cy="3723882"/>
          </a:xfrm>
          <a:prstGeom prst="rect">
            <a:avLst/>
          </a:prstGeom>
          <a:noFill/>
          <a:ln w="9525">
            <a:noFill/>
            <a:miter lim="800000"/>
            <a:headEnd/>
            <a:tailEnd/>
          </a:ln>
        </p:spPr>
        <p:txBody>
          <a:bodyPr wrap="square" lIns="91243" tIns="45614" rIns="91243" bIns="45614">
            <a:spAutoFit/>
          </a:bodyPr>
          <a:lstStyle/>
          <a:p>
            <a:r>
              <a:rPr lang="en-US" sz="8000" b="1" dirty="0">
                <a:solidFill>
                  <a:schemeClr val="bg1"/>
                </a:solidFill>
              </a:rPr>
              <a:t>SURFACE AND GROUNDWATER NITRATE DATABASES FOR SOUTHEASTERN MINNESOTA, USA</a:t>
            </a:r>
          </a:p>
          <a:p>
            <a:pPr algn="ctr" eaLnBrk="0" hangingPunct="0"/>
            <a:r>
              <a:rPr lang="en-US" sz="4800" b="1" dirty="0" smtClean="0">
                <a:solidFill>
                  <a:srgbClr val="FFFFFF"/>
                </a:solidFill>
                <a:latin typeface="Arial" charset="0"/>
              </a:rPr>
              <a:t>Greg  Brick</a:t>
            </a:r>
            <a:r>
              <a:rPr lang="en-US" sz="4800" b="1" baseline="30000" dirty="0" smtClean="0">
                <a:solidFill>
                  <a:srgbClr val="FFFFFF"/>
                </a:solidFill>
                <a:latin typeface="Arial" charset="0"/>
              </a:rPr>
              <a:t>1</a:t>
            </a:r>
            <a:r>
              <a:rPr lang="en-US" sz="4800" b="1" dirty="0" smtClean="0">
                <a:solidFill>
                  <a:srgbClr val="FFFFFF"/>
                </a:solidFill>
                <a:latin typeface="Arial" charset="0"/>
              </a:rPr>
              <a:t>, E</a:t>
            </a:r>
            <a:r>
              <a:rPr lang="en-US" sz="4800" b="1" dirty="0">
                <a:solidFill>
                  <a:srgbClr val="FFFFFF"/>
                </a:solidFill>
                <a:latin typeface="Arial" charset="0"/>
              </a:rPr>
              <a:t>. Calvin Alexander, </a:t>
            </a:r>
            <a:r>
              <a:rPr lang="en-US" sz="4800" b="1" dirty="0" smtClean="0">
                <a:solidFill>
                  <a:srgbClr val="FFFFFF"/>
                </a:solidFill>
                <a:latin typeface="Arial" charset="0"/>
              </a:rPr>
              <a:t>Jr.</a:t>
            </a:r>
            <a:r>
              <a:rPr lang="en-US" sz="4800" b="1" baseline="30000" dirty="0" smtClean="0">
                <a:solidFill>
                  <a:srgbClr val="FFFFFF"/>
                </a:solidFill>
                <a:latin typeface="Arial" charset="0"/>
              </a:rPr>
              <a:t>1</a:t>
            </a:r>
            <a:r>
              <a:rPr lang="en-US" sz="4800" b="1" dirty="0" smtClean="0">
                <a:solidFill>
                  <a:srgbClr val="FFFFFF"/>
                </a:solidFill>
                <a:latin typeface="Arial" charset="0"/>
              </a:rPr>
              <a:t>, Justin Watkins</a:t>
            </a:r>
            <a:r>
              <a:rPr lang="en-US" sz="4800" b="1" baseline="30000" dirty="0" smtClean="0">
                <a:solidFill>
                  <a:srgbClr val="FFFFFF"/>
                </a:solidFill>
                <a:latin typeface="Arial" charset="0"/>
              </a:rPr>
              <a:t>2</a:t>
            </a:r>
            <a:r>
              <a:rPr lang="en-US" sz="4800" b="1" dirty="0" smtClean="0">
                <a:solidFill>
                  <a:srgbClr val="FFFFFF"/>
                </a:solidFill>
                <a:latin typeface="Arial" charset="0"/>
              </a:rPr>
              <a:t>, James R. Lundy</a:t>
            </a:r>
            <a:r>
              <a:rPr lang="en-US" sz="4800" b="1" baseline="30000" dirty="0" smtClean="0">
                <a:solidFill>
                  <a:srgbClr val="FFFFFF"/>
                </a:solidFill>
                <a:latin typeface="Arial" charset="0"/>
              </a:rPr>
              <a:t>3</a:t>
            </a:r>
            <a:endParaRPr lang="en-US" sz="4800" b="1" baseline="30000" dirty="0">
              <a:solidFill>
                <a:srgbClr val="FFFFFF"/>
              </a:solidFill>
              <a:latin typeface="Arial" charset="0"/>
            </a:endParaRPr>
          </a:p>
          <a:p>
            <a:pPr algn="ctr" eaLnBrk="0" hangingPunct="0"/>
            <a:r>
              <a:rPr lang="en-US" sz="3600" b="1" baseline="30000" dirty="0" smtClean="0">
                <a:solidFill>
                  <a:srgbClr val="FFFFFF"/>
                </a:solidFill>
                <a:latin typeface="+mn-lt"/>
              </a:rPr>
              <a:t>1</a:t>
            </a:r>
            <a:r>
              <a:rPr lang="en-US" sz="3600" b="1" dirty="0" smtClean="0">
                <a:solidFill>
                  <a:srgbClr val="FFFFFF"/>
                </a:solidFill>
                <a:latin typeface="+mn-lt"/>
              </a:rPr>
              <a:t>Department of Earth Sciences, University </a:t>
            </a:r>
            <a:r>
              <a:rPr lang="en-US" sz="3600" b="1" dirty="0">
                <a:solidFill>
                  <a:srgbClr val="FFFFFF"/>
                </a:solidFill>
                <a:latin typeface="+mn-lt"/>
              </a:rPr>
              <a:t>of Minnesota, Minneapolis, MN </a:t>
            </a:r>
            <a:r>
              <a:rPr lang="en-US" sz="3600" b="1" dirty="0" smtClean="0">
                <a:solidFill>
                  <a:srgbClr val="FFFFFF"/>
                </a:solidFill>
                <a:latin typeface="+mn-lt"/>
              </a:rPr>
              <a:t>55455</a:t>
            </a:r>
          </a:p>
          <a:p>
            <a:pPr algn="ctr" eaLnBrk="0" hangingPunct="0"/>
            <a:r>
              <a:rPr lang="en-US" sz="3600" b="1" baseline="30000" dirty="0" smtClean="0">
                <a:solidFill>
                  <a:srgbClr val="FFFFFF"/>
                </a:solidFill>
                <a:latin typeface="+mn-lt"/>
              </a:rPr>
              <a:t>2</a:t>
            </a:r>
            <a:r>
              <a:rPr lang="en-US" sz="3600" b="1" dirty="0" smtClean="0">
                <a:solidFill>
                  <a:schemeClr val="bg1"/>
                </a:solidFill>
                <a:latin typeface="+mn-lt"/>
              </a:rPr>
              <a:t>Minnesota </a:t>
            </a:r>
            <a:r>
              <a:rPr lang="en-US" sz="3600" b="1" dirty="0">
                <a:solidFill>
                  <a:schemeClr val="bg1"/>
                </a:solidFill>
                <a:latin typeface="+mn-lt"/>
              </a:rPr>
              <a:t>Pollution Control Agency, 18 Wood Lake Drive, Rochester, MN </a:t>
            </a:r>
            <a:r>
              <a:rPr lang="en-US" sz="3600" b="1" dirty="0" smtClean="0">
                <a:solidFill>
                  <a:schemeClr val="bg1"/>
                </a:solidFill>
                <a:latin typeface="+mn-lt"/>
              </a:rPr>
              <a:t>55904</a:t>
            </a:r>
          </a:p>
          <a:p>
            <a:pPr algn="ctr" eaLnBrk="0" hangingPunct="0"/>
            <a:r>
              <a:rPr lang="en-US" sz="3600" b="1" baseline="30000" dirty="0" smtClean="0">
                <a:solidFill>
                  <a:schemeClr val="bg1"/>
                </a:solidFill>
                <a:latin typeface="+mn-lt"/>
              </a:rPr>
              <a:t>3</a:t>
            </a:r>
            <a:r>
              <a:rPr lang="en-US" sz="3600" b="1" dirty="0" smtClean="0">
                <a:solidFill>
                  <a:schemeClr val="bg1"/>
                </a:solidFill>
                <a:latin typeface="+mn-lt"/>
              </a:rPr>
              <a:t>Minnesota </a:t>
            </a:r>
            <a:r>
              <a:rPr lang="en-US" sz="3600" b="1" dirty="0">
                <a:solidFill>
                  <a:schemeClr val="bg1"/>
                </a:solidFill>
                <a:latin typeface="+mn-lt"/>
              </a:rPr>
              <a:t>Department of Health, 625 North Robert St, </a:t>
            </a:r>
            <a:r>
              <a:rPr lang="en-US" sz="3600" b="1" dirty="0" smtClean="0">
                <a:solidFill>
                  <a:schemeClr val="bg1"/>
                </a:solidFill>
                <a:latin typeface="+mn-lt"/>
              </a:rPr>
              <a:t>St</a:t>
            </a:r>
            <a:r>
              <a:rPr lang="en-US" sz="3600" b="1" dirty="0">
                <a:solidFill>
                  <a:schemeClr val="bg1"/>
                </a:solidFill>
                <a:latin typeface="+mn-lt"/>
              </a:rPr>
              <a:t>. Paul, MN 55164</a:t>
            </a:r>
          </a:p>
        </p:txBody>
      </p:sp>
      <p:sp>
        <p:nvSpPr>
          <p:cNvPr id="4099" name="Text Box 7"/>
          <p:cNvSpPr txBox="1">
            <a:spLocks noChangeArrowheads="1"/>
          </p:cNvSpPr>
          <p:nvPr/>
        </p:nvSpPr>
        <p:spPr bwMode="auto">
          <a:xfrm>
            <a:off x="685800" y="5638800"/>
            <a:ext cx="9982200" cy="579438"/>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a:solidFill>
                  <a:srgbClr val="F8F8F8"/>
                </a:solidFill>
              </a:rPr>
              <a:t>Abstract</a:t>
            </a:r>
          </a:p>
        </p:txBody>
      </p:sp>
      <p:sp>
        <p:nvSpPr>
          <p:cNvPr id="4100" name="Text Box 424"/>
          <p:cNvSpPr txBox="1">
            <a:spLocks noChangeArrowheads="1"/>
          </p:cNvSpPr>
          <p:nvPr/>
        </p:nvSpPr>
        <p:spPr bwMode="auto">
          <a:xfrm>
            <a:off x="22272625" y="5626100"/>
            <a:ext cx="9982200" cy="579438"/>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dirty="0" smtClean="0">
                <a:solidFill>
                  <a:srgbClr val="F8F8F8"/>
                </a:solidFill>
              </a:rPr>
              <a:t>USGS</a:t>
            </a:r>
            <a:endParaRPr lang="en-US" sz="3200" b="1" dirty="0">
              <a:solidFill>
                <a:srgbClr val="F8F8F8"/>
              </a:solidFill>
            </a:endParaRPr>
          </a:p>
        </p:txBody>
      </p:sp>
      <p:sp>
        <p:nvSpPr>
          <p:cNvPr id="4101" name="Text Box 437"/>
          <p:cNvSpPr txBox="1">
            <a:spLocks noChangeArrowheads="1"/>
          </p:cNvSpPr>
          <p:nvPr/>
        </p:nvSpPr>
        <p:spPr bwMode="auto">
          <a:xfrm>
            <a:off x="11501703" y="5618162"/>
            <a:ext cx="9982200" cy="579437"/>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dirty="0" smtClean="0">
                <a:solidFill>
                  <a:srgbClr val="F8F8F8"/>
                </a:solidFill>
              </a:rPr>
              <a:t>Southeastern Minnesota</a:t>
            </a:r>
            <a:endParaRPr lang="en-US" sz="3200" b="1" dirty="0">
              <a:solidFill>
                <a:srgbClr val="F8F8F8"/>
              </a:solidFill>
            </a:endParaRPr>
          </a:p>
        </p:txBody>
      </p:sp>
      <p:sp>
        <p:nvSpPr>
          <p:cNvPr id="4102" name="Text Box 478"/>
          <p:cNvSpPr txBox="1">
            <a:spLocks noChangeArrowheads="1"/>
          </p:cNvSpPr>
          <p:nvPr/>
        </p:nvSpPr>
        <p:spPr bwMode="auto">
          <a:xfrm>
            <a:off x="33078738" y="5638800"/>
            <a:ext cx="9982200" cy="579438"/>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dirty="0" smtClean="0">
                <a:solidFill>
                  <a:srgbClr val="F8F8F8"/>
                </a:solidFill>
              </a:rPr>
              <a:t>Historical Trends</a:t>
            </a:r>
            <a:endParaRPr lang="en-US" sz="3200" b="1" dirty="0">
              <a:solidFill>
                <a:srgbClr val="F8F8F8"/>
              </a:solidFill>
            </a:endParaRPr>
          </a:p>
        </p:txBody>
      </p:sp>
      <p:sp>
        <p:nvSpPr>
          <p:cNvPr id="4103" name="Text Box 479"/>
          <p:cNvSpPr txBox="1">
            <a:spLocks noChangeArrowheads="1"/>
          </p:cNvSpPr>
          <p:nvPr/>
        </p:nvSpPr>
        <p:spPr bwMode="auto">
          <a:xfrm>
            <a:off x="33078738" y="15711916"/>
            <a:ext cx="9982200" cy="579437"/>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dirty="0" smtClean="0">
                <a:solidFill>
                  <a:srgbClr val="F8F8F8"/>
                </a:solidFill>
              </a:rPr>
              <a:t>Nitrate Chronology</a:t>
            </a:r>
            <a:endParaRPr lang="en-US" sz="3200" b="1" dirty="0">
              <a:solidFill>
                <a:srgbClr val="F8F8F8"/>
              </a:solidFill>
            </a:endParaRPr>
          </a:p>
        </p:txBody>
      </p:sp>
      <p:sp>
        <p:nvSpPr>
          <p:cNvPr id="4105" name="Rectangle 515"/>
          <p:cNvSpPr>
            <a:spLocks noChangeArrowheads="1"/>
          </p:cNvSpPr>
          <p:nvPr/>
        </p:nvSpPr>
        <p:spPr bwMode="auto">
          <a:xfrm>
            <a:off x="0" y="-371565"/>
            <a:ext cx="923394" cy="1200329"/>
          </a:xfrm>
          <a:prstGeom prst="rect">
            <a:avLst/>
          </a:prstGeom>
          <a:noFill/>
          <a:ln w="9525">
            <a:noFill/>
            <a:miter lim="800000"/>
            <a:headEnd/>
            <a:tailEnd/>
          </a:ln>
        </p:spPr>
        <p:txBody>
          <a:bodyPr wrap="none" lIns="457200" tIns="457200" rIns="457200" bIns="457200" anchor="ctr">
            <a:spAutoFit/>
          </a:bodyPr>
          <a:lstStyle/>
          <a:p>
            <a:pPr eaLnBrk="0" hangingPunct="0"/>
            <a:endParaRPr lang="en-US" sz="1800" dirty="0">
              <a:latin typeface="Arial" charset="0"/>
            </a:endParaRPr>
          </a:p>
        </p:txBody>
      </p:sp>
      <p:sp>
        <p:nvSpPr>
          <p:cNvPr id="4106" name="Rectangle 516"/>
          <p:cNvSpPr>
            <a:spLocks noChangeArrowheads="1"/>
          </p:cNvSpPr>
          <p:nvPr/>
        </p:nvSpPr>
        <p:spPr bwMode="auto">
          <a:xfrm>
            <a:off x="21483903" y="-142964"/>
            <a:ext cx="923394" cy="1200329"/>
          </a:xfrm>
          <a:prstGeom prst="rect">
            <a:avLst/>
          </a:prstGeom>
          <a:noFill/>
          <a:ln w="9525">
            <a:noFill/>
            <a:miter lim="800000"/>
            <a:headEnd/>
            <a:tailEnd/>
          </a:ln>
        </p:spPr>
        <p:txBody>
          <a:bodyPr wrap="none" lIns="457200" tIns="457200" rIns="457200" bIns="457200" anchor="ctr">
            <a:spAutoFit/>
          </a:bodyPr>
          <a:lstStyle/>
          <a:p>
            <a:pPr algn="just"/>
            <a:endParaRPr lang="en-US" sz="1800" dirty="0">
              <a:latin typeface="Arial" charset="0"/>
            </a:endParaRPr>
          </a:p>
        </p:txBody>
      </p:sp>
      <p:sp>
        <p:nvSpPr>
          <p:cNvPr id="4109" name="TextBox 115"/>
          <p:cNvSpPr txBox="1">
            <a:spLocks noChangeArrowheads="1"/>
          </p:cNvSpPr>
          <p:nvPr/>
        </p:nvSpPr>
        <p:spPr bwMode="auto">
          <a:xfrm>
            <a:off x="685800" y="6445251"/>
            <a:ext cx="9982200" cy="18389650"/>
          </a:xfrm>
          <a:prstGeom prst="rect">
            <a:avLst/>
          </a:prstGeom>
          <a:noFill/>
          <a:ln w="9525">
            <a:noFill/>
            <a:miter lim="800000"/>
            <a:headEnd/>
            <a:tailEnd/>
          </a:ln>
        </p:spPr>
        <p:txBody>
          <a:bodyPr wrap="square">
            <a:spAutoFit/>
          </a:bodyPr>
          <a:lstStyle/>
          <a:p>
            <a:pPr algn="just"/>
            <a:r>
              <a:rPr lang="en-US" dirty="0"/>
              <a:t>Initial results of a Minnesota Pollution Control Agency (MPCA) funded collation of nitrate databases for surface and groundwater of the 10 counties of southeastern Minnesota’s (SE MN) karst region are presented. The goal is to identify existing data that can help define time trends and mechanisms of nitrate water pollution</a:t>
            </a:r>
            <a:r>
              <a:rPr lang="en-US" dirty="0" smtClean="0"/>
              <a:t>.</a:t>
            </a:r>
          </a:p>
          <a:p>
            <a:pPr algn="just"/>
            <a:endParaRPr lang="en-US" dirty="0"/>
          </a:p>
          <a:p>
            <a:pPr algn="just"/>
            <a:r>
              <a:rPr lang="en-US" dirty="0"/>
              <a:t>The U.S. Geological Survey’s National Water Information System contains data collected from 1889 to present for the entire nation and is available on the Internet</a:t>
            </a:r>
            <a:r>
              <a:rPr lang="en-US" dirty="0" smtClean="0"/>
              <a:t>.</a:t>
            </a:r>
          </a:p>
          <a:p>
            <a:pPr algn="just"/>
            <a:endParaRPr lang="en-US" dirty="0"/>
          </a:p>
          <a:p>
            <a:pPr algn="just"/>
            <a:r>
              <a:rPr lang="en-US" dirty="0"/>
              <a:t>The MPCA created three successive state-wide ambient (background) groundwater monitoring programs, which includes nitrate data, maintained in the EPA’s STORET database: from 1978 to 1990, from 1992 to 1996, and from 2003 to present. In the current program, urban surface and groundwater are sampled by the MPCA while rural waters are sampled by the Minnesota Department of Agriculture. Another MPCA program, Milestone Rivers, has nitrate data from 1953 onwards. The Garvin Brook watershed of SE MN was studied in more detail</a:t>
            </a:r>
            <a:r>
              <a:rPr lang="en-US" dirty="0" smtClean="0"/>
              <a:t>.</a:t>
            </a:r>
          </a:p>
          <a:p>
            <a:pPr algn="just"/>
            <a:endParaRPr lang="en-US" dirty="0"/>
          </a:p>
          <a:p>
            <a:pPr algn="just"/>
            <a:r>
              <a:rPr lang="en-US" dirty="0"/>
              <a:t>The Minnesota Department of Health (MDH) began recording nitrate data from the initial testing required for the installation of new wells in 1974. Eventually these data will be linked to the County Well Index, maintained by the Minnesota Geological Survey, which includes aquifer-specific information and unique well numbers. MDH also maintains the Minnesota Drinking Water Information System, collecting nitrate data from public water systems. Another MDH effort, since 2008, is the Voluntary Nitrate Monitoring Network, unique to SE MN, which relies on citizen volunteers to sample domestic well waters. </a:t>
            </a:r>
            <a:endParaRPr lang="en-US" dirty="0" smtClean="0"/>
          </a:p>
          <a:p>
            <a:pPr algn="just"/>
            <a:endParaRPr lang="en-US" dirty="0"/>
          </a:p>
          <a:p>
            <a:pPr algn="just"/>
            <a:r>
              <a:rPr lang="en-US" dirty="0"/>
              <a:t>The Minnesota Department of Natural Resources’ (DNR) Part B of the County Geologic Atlas series often includes nitrate data, available on the Internet. The DNR’s state fish hatcheries have monitored nitrate concentrations in source springs. </a:t>
            </a:r>
            <a:endParaRPr lang="en-US" dirty="0" smtClean="0"/>
          </a:p>
          <a:p>
            <a:pPr algn="just"/>
            <a:endParaRPr lang="en-US" dirty="0"/>
          </a:p>
          <a:p>
            <a:pPr algn="just"/>
            <a:r>
              <a:rPr lang="en-US" dirty="0"/>
              <a:t>Smaller units of government and independent researchers have accumulated much data. The Olmsted County Regional Laboratory has more than 36,000 well-water analyses from surrounding counties. County nitrate clinics, where individuals can have well-water tested, are another large source of data. The Metropolitan Council (Twin Cities) collects surface water samples along the Mississippi River. University of Minnesota dissertations also contain much nitrate data.</a:t>
            </a:r>
          </a:p>
        </p:txBody>
      </p:sp>
      <p:pic>
        <p:nvPicPr>
          <p:cNvPr id="4114" name="Picture 120" descr="UM Logo.jpg"/>
          <p:cNvPicPr>
            <a:picLocks noChangeAspect="1"/>
          </p:cNvPicPr>
          <p:nvPr/>
        </p:nvPicPr>
        <p:blipFill>
          <a:blip r:embed="rId3" cstate="print"/>
          <a:srcRect/>
          <a:stretch>
            <a:fillRect/>
          </a:stretch>
        </p:blipFill>
        <p:spPr bwMode="auto">
          <a:xfrm>
            <a:off x="461695" y="1057365"/>
            <a:ext cx="3840163" cy="2570163"/>
          </a:xfrm>
          <a:prstGeom prst="rect">
            <a:avLst/>
          </a:prstGeom>
          <a:noFill/>
          <a:ln w="9525">
            <a:noFill/>
            <a:miter lim="800000"/>
            <a:headEnd/>
            <a:tailEnd/>
          </a:ln>
        </p:spPr>
      </p:pic>
      <p:cxnSp>
        <p:nvCxnSpPr>
          <p:cNvPr id="31" name="Straight Connector 30"/>
          <p:cNvCxnSpPr/>
          <p:nvPr/>
        </p:nvCxnSpPr>
        <p:spPr bwMode="auto">
          <a:xfrm>
            <a:off x="34261425" y="13487400"/>
            <a:ext cx="914400" cy="914400"/>
          </a:xfrm>
          <a:prstGeom prst="line">
            <a:avLst/>
          </a:prstGeom>
          <a:noFill/>
          <a:ln w="9525" cap="flat" cmpd="sng" algn="ctr">
            <a:noFill/>
            <a:prstDash val="solid"/>
            <a:round/>
            <a:headEnd type="none" w="med" len="med"/>
            <a:tailEnd type="none" w="med" len="med"/>
          </a:ln>
          <a:effectLst/>
        </p:spPr>
      </p:cxnSp>
      <p:cxnSp>
        <p:nvCxnSpPr>
          <p:cNvPr id="33" name="Straight Connector 32"/>
          <p:cNvCxnSpPr/>
          <p:nvPr/>
        </p:nvCxnSpPr>
        <p:spPr bwMode="auto">
          <a:xfrm flipV="1">
            <a:off x="26022300" y="14553421"/>
            <a:ext cx="3600450" cy="267479"/>
          </a:xfrm>
          <a:prstGeom prst="line">
            <a:avLst/>
          </a:prstGeom>
          <a:noFill/>
          <a:ln w="9525" cap="flat" cmpd="sng" algn="ctr">
            <a:noFill/>
            <a:prstDash val="solid"/>
            <a:round/>
            <a:headEnd type="none" w="med" len="med"/>
            <a:tailEnd type="none" w="med" len="med"/>
          </a:ln>
          <a:effectLst/>
        </p:spPr>
      </p:cxnSp>
      <p:cxnSp>
        <p:nvCxnSpPr>
          <p:cNvPr id="36" name="Straight Connector 35"/>
          <p:cNvCxnSpPr/>
          <p:nvPr/>
        </p:nvCxnSpPr>
        <p:spPr bwMode="auto">
          <a:xfrm rot="16200000" flipH="1">
            <a:off x="31480125" y="9610725"/>
            <a:ext cx="2419350" cy="38100"/>
          </a:xfrm>
          <a:prstGeom prst="line">
            <a:avLst/>
          </a:prstGeom>
          <a:noFill/>
          <a:ln w="9525" cap="flat" cmpd="sng" algn="ctr">
            <a:noFill/>
            <a:prstDash val="solid"/>
            <a:round/>
            <a:headEnd type="none" w="med" len="med"/>
            <a:tailEnd type="none" w="med" len="med"/>
          </a:ln>
          <a:effectLst/>
        </p:spPr>
      </p:cxnSp>
      <p:cxnSp>
        <p:nvCxnSpPr>
          <p:cNvPr id="44" name="Straight Connector 43"/>
          <p:cNvCxnSpPr/>
          <p:nvPr/>
        </p:nvCxnSpPr>
        <p:spPr bwMode="auto">
          <a:xfrm>
            <a:off x="34261425" y="13487400"/>
            <a:ext cx="914400" cy="914400"/>
          </a:xfrm>
          <a:prstGeom prst="line">
            <a:avLst/>
          </a:prstGeom>
          <a:noFill/>
          <a:ln w="9525" cap="flat" cmpd="sng" algn="ctr">
            <a:noFill/>
            <a:prstDash val="solid"/>
            <a:round/>
            <a:headEnd type="none" w="med" len="med"/>
            <a:tailEnd type="none" w="med" len="med"/>
          </a:ln>
          <a:effectLst/>
        </p:spPr>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56311" y="17552269"/>
            <a:ext cx="9517539" cy="1146420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6619" y="7711050"/>
            <a:ext cx="9472367" cy="6256799"/>
          </a:xfrm>
          <a:prstGeom prst="rect">
            <a:avLst/>
          </a:prstGeom>
        </p:spPr>
      </p:pic>
      <p:sp>
        <p:nvSpPr>
          <p:cNvPr id="25" name="Text Box 437"/>
          <p:cNvSpPr txBox="1">
            <a:spLocks noChangeArrowheads="1"/>
          </p:cNvSpPr>
          <p:nvPr/>
        </p:nvSpPr>
        <p:spPr bwMode="auto">
          <a:xfrm>
            <a:off x="22272625" y="15676612"/>
            <a:ext cx="9982200" cy="579437"/>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dirty="0" smtClean="0">
                <a:solidFill>
                  <a:srgbClr val="F8F8F8"/>
                </a:solidFill>
              </a:rPr>
              <a:t>MPCA Ambient Programs</a:t>
            </a:r>
            <a:endParaRPr lang="en-US" sz="3200" b="1" dirty="0">
              <a:solidFill>
                <a:srgbClr val="F8F8F8"/>
              </a:solidFill>
            </a:endParaRPr>
          </a:p>
        </p:txBody>
      </p:sp>
      <p:sp>
        <p:nvSpPr>
          <p:cNvPr id="26" name="Text Box 437"/>
          <p:cNvSpPr txBox="1">
            <a:spLocks noChangeArrowheads="1"/>
          </p:cNvSpPr>
          <p:nvPr/>
        </p:nvSpPr>
        <p:spPr bwMode="auto">
          <a:xfrm>
            <a:off x="11513142" y="15659125"/>
            <a:ext cx="9982200" cy="579437"/>
          </a:xfrm>
          <a:prstGeom prst="rect">
            <a:avLst/>
          </a:prstGeom>
          <a:solidFill>
            <a:schemeClr val="accent2"/>
          </a:solidFill>
          <a:ln w="9525">
            <a:noFill/>
            <a:miter lim="800000"/>
            <a:headEnd/>
            <a:tailEnd/>
          </a:ln>
        </p:spPr>
        <p:txBody>
          <a:bodyPr lIns="91267" tIns="45624" rIns="91267" bIns="45624">
            <a:spAutoFit/>
          </a:bodyPr>
          <a:lstStyle/>
          <a:p>
            <a:pPr algn="ctr" eaLnBrk="0" hangingPunct="0">
              <a:spcBef>
                <a:spcPct val="50000"/>
              </a:spcBef>
            </a:pPr>
            <a:r>
              <a:rPr lang="en-US" sz="3200" b="1" dirty="0" smtClean="0">
                <a:solidFill>
                  <a:srgbClr val="F8F8F8"/>
                </a:solidFill>
              </a:rPr>
              <a:t>List of Databases</a:t>
            </a:r>
            <a:endParaRPr lang="en-US" sz="3200" b="1" dirty="0">
              <a:solidFill>
                <a:srgbClr val="F8F8F8"/>
              </a:solidFill>
            </a:endParaRPr>
          </a:p>
        </p:txBody>
      </p:sp>
      <p:sp>
        <p:nvSpPr>
          <p:cNvPr id="6" name="TextBox 5"/>
          <p:cNvSpPr txBox="1"/>
          <p:nvPr/>
        </p:nvSpPr>
        <p:spPr>
          <a:xfrm>
            <a:off x="12131472" y="16866469"/>
            <a:ext cx="8842598" cy="15265718"/>
          </a:xfrm>
          <a:prstGeom prst="rect">
            <a:avLst/>
          </a:prstGeom>
          <a:noFill/>
        </p:spPr>
        <p:txBody>
          <a:bodyPr wrap="square" rtlCol="0">
            <a:spAutoFit/>
          </a:bodyPr>
          <a:lstStyle/>
          <a:p>
            <a:r>
              <a:rPr lang="en-US" dirty="0" smtClean="0"/>
              <a:t>U.S. Geological Survey:</a:t>
            </a:r>
          </a:p>
          <a:p>
            <a:r>
              <a:rPr lang="en-US" dirty="0"/>
              <a:t>	</a:t>
            </a:r>
            <a:r>
              <a:rPr lang="en-US" dirty="0" smtClean="0"/>
              <a:t>National Water Information System</a:t>
            </a:r>
          </a:p>
          <a:p>
            <a:endParaRPr lang="en-US" dirty="0" smtClean="0"/>
          </a:p>
          <a:p>
            <a:r>
              <a:rPr lang="en-US" dirty="0" smtClean="0"/>
              <a:t>Minnesota Pollution Control Agency:</a:t>
            </a:r>
          </a:p>
          <a:p>
            <a:r>
              <a:rPr lang="en-US" dirty="0"/>
              <a:t>	</a:t>
            </a:r>
            <a:r>
              <a:rPr lang="en-US" dirty="0" smtClean="0"/>
              <a:t>Ambient Programs </a:t>
            </a:r>
          </a:p>
          <a:p>
            <a:r>
              <a:rPr lang="en-US" dirty="0"/>
              <a:t>	</a:t>
            </a:r>
            <a:r>
              <a:rPr lang="en-US" dirty="0" smtClean="0"/>
              <a:t>Milestone River Monitoring Program</a:t>
            </a:r>
            <a:endParaRPr lang="en-US" dirty="0"/>
          </a:p>
          <a:p>
            <a:endParaRPr lang="en-US" dirty="0" smtClean="0"/>
          </a:p>
          <a:p>
            <a:r>
              <a:rPr lang="en-US" dirty="0" smtClean="0"/>
              <a:t>Minnesota Department of Health:</a:t>
            </a:r>
          </a:p>
          <a:p>
            <a:r>
              <a:rPr lang="en-US" dirty="0"/>
              <a:t>	</a:t>
            </a:r>
            <a:r>
              <a:rPr lang="en-US" dirty="0" smtClean="0"/>
              <a:t>MNDWIS</a:t>
            </a:r>
          </a:p>
          <a:p>
            <a:r>
              <a:rPr lang="en-US" dirty="0"/>
              <a:t>	</a:t>
            </a:r>
            <a:r>
              <a:rPr lang="en-US" dirty="0" smtClean="0"/>
              <a:t>New Well Database</a:t>
            </a:r>
          </a:p>
          <a:p>
            <a:r>
              <a:rPr lang="en-US" dirty="0"/>
              <a:t>	</a:t>
            </a:r>
            <a:r>
              <a:rPr lang="en-US" dirty="0" smtClean="0"/>
              <a:t>Voluntary Nitrate Network</a:t>
            </a:r>
            <a:endParaRPr lang="en-US" dirty="0"/>
          </a:p>
          <a:p>
            <a:endParaRPr lang="en-US" dirty="0" smtClean="0"/>
          </a:p>
          <a:p>
            <a:r>
              <a:rPr lang="en-US" dirty="0" smtClean="0"/>
              <a:t>Minnesota Department of Agriculture:</a:t>
            </a:r>
          </a:p>
          <a:p>
            <a:r>
              <a:rPr lang="en-US" dirty="0"/>
              <a:t>	</a:t>
            </a:r>
            <a:r>
              <a:rPr lang="en-US" dirty="0" smtClean="0"/>
              <a:t>Rural  springs &amp; streams</a:t>
            </a:r>
          </a:p>
          <a:p>
            <a:r>
              <a:rPr lang="en-US" dirty="0" smtClean="0"/>
              <a:t>	Nitrate Clinics</a:t>
            </a:r>
            <a:endParaRPr lang="en-US" dirty="0"/>
          </a:p>
          <a:p>
            <a:endParaRPr lang="en-US" dirty="0" smtClean="0"/>
          </a:p>
          <a:p>
            <a:r>
              <a:rPr lang="en-US" dirty="0" smtClean="0"/>
              <a:t>Minnesota Department of Natural Resources:</a:t>
            </a:r>
          </a:p>
          <a:p>
            <a:r>
              <a:rPr lang="en-US" dirty="0" smtClean="0"/>
              <a:t>	County Geologic Atlas, Part B</a:t>
            </a:r>
            <a:endParaRPr lang="en-US" dirty="0"/>
          </a:p>
          <a:p>
            <a:r>
              <a:rPr lang="en-US" dirty="0" smtClean="0"/>
              <a:t>	State Fish Hatcheries</a:t>
            </a:r>
          </a:p>
          <a:p>
            <a:endParaRPr lang="en-US" dirty="0" smtClean="0"/>
          </a:p>
          <a:p>
            <a:r>
              <a:rPr lang="en-US" dirty="0" smtClean="0"/>
              <a:t>Minnesota Geological Survey:</a:t>
            </a:r>
          </a:p>
          <a:p>
            <a:r>
              <a:rPr lang="en-US" dirty="0" smtClean="0"/>
              <a:t>	County Well Index </a:t>
            </a:r>
            <a:endParaRPr lang="en-US" dirty="0"/>
          </a:p>
          <a:p>
            <a:endParaRPr lang="en-US" dirty="0" smtClean="0"/>
          </a:p>
          <a:p>
            <a:r>
              <a:rPr lang="en-US" dirty="0" smtClean="0"/>
              <a:t>Counties:</a:t>
            </a:r>
          </a:p>
          <a:p>
            <a:r>
              <a:rPr lang="en-US" dirty="0" smtClean="0"/>
              <a:t>	Olmsted Regional Laboratory</a:t>
            </a:r>
            <a:endParaRPr lang="en-US" dirty="0"/>
          </a:p>
          <a:p>
            <a:r>
              <a:rPr lang="en-US" dirty="0" smtClean="0"/>
              <a:t>	Dakota County AGQS</a:t>
            </a:r>
          </a:p>
          <a:p>
            <a:r>
              <a:rPr lang="en-US" dirty="0" smtClean="0"/>
              <a:t>	Hastings Area </a:t>
            </a:r>
            <a:r>
              <a:rPr lang="en-US" smtClean="0"/>
              <a:t>Nitrate Study</a:t>
            </a:r>
            <a:endParaRPr lang="en-US" dirty="0" smtClean="0"/>
          </a:p>
          <a:p>
            <a:r>
              <a:rPr lang="en-US" dirty="0"/>
              <a:t>	</a:t>
            </a:r>
            <a:r>
              <a:rPr lang="en-US" dirty="0" smtClean="0"/>
              <a:t>Nitrate clinics</a:t>
            </a:r>
          </a:p>
          <a:p>
            <a:endParaRPr lang="en-US" dirty="0"/>
          </a:p>
          <a:p>
            <a:r>
              <a:rPr lang="en-US" dirty="0" smtClean="0"/>
              <a:t>Metropolitan Council (Twin Cites):</a:t>
            </a:r>
          </a:p>
          <a:p>
            <a:r>
              <a:rPr lang="en-US" dirty="0"/>
              <a:t>	</a:t>
            </a:r>
            <a:r>
              <a:rPr lang="en-US" dirty="0" smtClean="0"/>
              <a:t>Mississippi River monitoring</a:t>
            </a:r>
          </a:p>
          <a:p>
            <a:endParaRPr lang="en-US" dirty="0"/>
          </a:p>
          <a:p>
            <a:r>
              <a:rPr lang="en-US" dirty="0" smtClean="0"/>
              <a:t>University of Minnesota (dissertations)</a:t>
            </a:r>
          </a:p>
          <a:p>
            <a:r>
              <a:rPr lang="en-US" dirty="0"/>
              <a:t>	</a:t>
            </a:r>
          </a:p>
        </p:txBody>
      </p:sp>
      <p:sp>
        <p:nvSpPr>
          <p:cNvPr id="8" name="TextBox 7"/>
          <p:cNvSpPr txBox="1"/>
          <p:nvPr/>
        </p:nvSpPr>
        <p:spPr>
          <a:xfrm>
            <a:off x="33312099" y="16641111"/>
            <a:ext cx="9150351" cy="15234940"/>
          </a:xfrm>
          <a:prstGeom prst="rect">
            <a:avLst/>
          </a:prstGeom>
          <a:noFill/>
        </p:spPr>
        <p:txBody>
          <a:bodyPr wrap="square" rtlCol="0">
            <a:spAutoFit/>
          </a:bodyPr>
          <a:lstStyle/>
          <a:p>
            <a:pPr lvl="1"/>
            <a:r>
              <a:rPr lang="en-US" sz="2400" b="1" dirty="0" smtClean="0">
                <a:solidFill>
                  <a:srgbClr val="505750"/>
                </a:solidFill>
              </a:rPr>
              <a:t>1751</a:t>
            </a:r>
            <a:r>
              <a:rPr lang="en-US" sz="2400" dirty="0" smtClean="0">
                <a:solidFill>
                  <a:srgbClr val="505750"/>
                </a:solidFill>
              </a:rPr>
              <a:t> </a:t>
            </a:r>
            <a:r>
              <a:rPr lang="en-US" sz="2400" dirty="0" err="1" smtClean="0">
                <a:solidFill>
                  <a:srgbClr val="505750"/>
                </a:solidFill>
              </a:rPr>
              <a:t>Marggraf</a:t>
            </a:r>
            <a:r>
              <a:rPr lang="en-US" sz="2400" dirty="0" smtClean="0">
                <a:solidFill>
                  <a:srgbClr val="505750"/>
                </a:solidFill>
              </a:rPr>
              <a:t>  (Germany) detects nitrate in Berlin water wells.</a:t>
            </a:r>
          </a:p>
          <a:p>
            <a:pPr lvl="1"/>
            <a:endParaRPr lang="en-US" sz="2400" dirty="0">
              <a:solidFill>
                <a:srgbClr val="505750"/>
              </a:solidFill>
            </a:endParaRPr>
          </a:p>
          <a:p>
            <a:pPr lvl="1"/>
            <a:r>
              <a:rPr lang="en-US" sz="2400" b="1" dirty="0" smtClean="0">
                <a:solidFill>
                  <a:srgbClr val="505750"/>
                </a:solidFill>
              </a:rPr>
              <a:t>1785 </a:t>
            </a:r>
            <a:r>
              <a:rPr lang="en-US" sz="2400" dirty="0" smtClean="0">
                <a:solidFill>
                  <a:srgbClr val="505750"/>
                </a:solidFill>
              </a:rPr>
              <a:t>Atmospheric nitrogen fixation by Cavendish sparking air.</a:t>
            </a:r>
          </a:p>
          <a:p>
            <a:pPr lvl="1"/>
            <a:endParaRPr lang="en-US" sz="2400" b="1" dirty="0" smtClean="0">
              <a:solidFill>
                <a:srgbClr val="505750"/>
              </a:solidFill>
            </a:endParaRPr>
          </a:p>
          <a:p>
            <a:pPr lvl="1"/>
            <a:r>
              <a:rPr lang="en-US" sz="2400" b="1" dirty="0" smtClean="0">
                <a:solidFill>
                  <a:srgbClr val="505750"/>
                </a:solidFill>
              </a:rPr>
              <a:t>1790 </a:t>
            </a:r>
            <a:r>
              <a:rPr lang="en-US" sz="2400" dirty="0" err="1" smtClean="0">
                <a:solidFill>
                  <a:srgbClr val="505750"/>
                </a:solidFill>
              </a:rPr>
              <a:t>Chaptal</a:t>
            </a:r>
            <a:r>
              <a:rPr lang="en-US" sz="2400" dirty="0" smtClean="0">
                <a:solidFill>
                  <a:srgbClr val="505750"/>
                </a:solidFill>
              </a:rPr>
              <a:t> suggests the name nitrogen.</a:t>
            </a:r>
            <a:endParaRPr lang="en-US" sz="2400" dirty="0">
              <a:solidFill>
                <a:srgbClr val="505750"/>
              </a:solidFill>
            </a:endParaRPr>
          </a:p>
          <a:p>
            <a:pPr lvl="1"/>
            <a:endParaRPr lang="en-US" sz="2400" b="1" dirty="0">
              <a:solidFill>
                <a:srgbClr val="505750"/>
              </a:solidFill>
            </a:endParaRPr>
          </a:p>
          <a:p>
            <a:pPr lvl="1"/>
            <a:r>
              <a:rPr lang="en-US" sz="2400" b="1" dirty="0" smtClean="0">
                <a:solidFill>
                  <a:srgbClr val="505750"/>
                </a:solidFill>
              </a:rPr>
              <a:t>1836</a:t>
            </a:r>
            <a:r>
              <a:rPr lang="en-US" sz="2400" dirty="0" smtClean="0">
                <a:solidFill>
                  <a:srgbClr val="505750"/>
                </a:solidFill>
              </a:rPr>
              <a:t> </a:t>
            </a:r>
            <a:r>
              <a:rPr lang="en-US" sz="2400" dirty="0" err="1" smtClean="0">
                <a:solidFill>
                  <a:srgbClr val="505750"/>
                </a:solidFill>
              </a:rPr>
              <a:t>Boussingault</a:t>
            </a:r>
            <a:r>
              <a:rPr lang="en-US" sz="2400" dirty="0" smtClean="0">
                <a:solidFill>
                  <a:srgbClr val="505750"/>
                </a:solidFill>
              </a:rPr>
              <a:t> (France) detects nitrate in </a:t>
            </a:r>
            <a:r>
              <a:rPr lang="en-US" sz="2400" dirty="0" err="1" smtClean="0">
                <a:solidFill>
                  <a:srgbClr val="505750"/>
                </a:solidFill>
              </a:rPr>
              <a:t>springwater</a:t>
            </a:r>
            <a:r>
              <a:rPr lang="en-US" sz="2400" dirty="0" smtClean="0">
                <a:solidFill>
                  <a:srgbClr val="505750"/>
                </a:solidFill>
              </a:rPr>
              <a:t>.</a:t>
            </a:r>
          </a:p>
          <a:p>
            <a:pPr lvl="1"/>
            <a:endParaRPr lang="en-US" sz="2400" dirty="0">
              <a:solidFill>
                <a:srgbClr val="505750"/>
              </a:solidFill>
            </a:endParaRPr>
          </a:p>
          <a:p>
            <a:pPr lvl="1"/>
            <a:r>
              <a:rPr lang="en-US" sz="2400" b="1" dirty="0" smtClean="0">
                <a:solidFill>
                  <a:srgbClr val="505750"/>
                </a:solidFill>
              </a:rPr>
              <a:t>1887</a:t>
            </a:r>
            <a:r>
              <a:rPr lang="en-US" sz="2400" dirty="0" smtClean="0">
                <a:solidFill>
                  <a:srgbClr val="505750"/>
                </a:solidFill>
              </a:rPr>
              <a:t> </a:t>
            </a:r>
            <a:r>
              <a:rPr lang="en-US" sz="2400" dirty="0" err="1" smtClean="0">
                <a:solidFill>
                  <a:srgbClr val="505750"/>
                </a:solidFill>
              </a:rPr>
              <a:t>Warington</a:t>
            </a:r>
            <a:r>
              <a:rPr lang="en-US" sz="2400" dirty="0" smtClean="0">
                <a:solidFill>
                  <a:srgbClr val="505750"/>
                </a:solidFill>
              </a:rPr>
              <a:t> (UK) publishes first time series of nitrate in </a:t>
            </a:r>
            <a:r>
              <a:rPr lang="en-US" sz="2400" dirty="0" err="1" smtClean="0">
                <a:solidFill>
                  <a:srgbClr val="505750"/>
                </a:solidFill>
              </a:rPr>
              <a:t>Rothamsted</a:t>
            </a:r>
            <a:r>
              <a:rPr lang="en-US" sz="2400" dirty="0" smtClean="0">
                <a:solidFill>
                  <a:srgbClr val="505750"/>
                </a:solidFill>
              </a:rPr>
              <a:t> 	groundwater.</a:t>
            </a:r>
          </a:p>
          <a:p>
            <a:pPr lvl="1"/>
            <a:endParaRPr lang="en-US" sz="2400" dirty="0">
              <a:solidFill>
                <a:srgbClr val="505750"/>
              </a:solidFill>
            </a:endParaRPr>
          </a:p>
          <a:p>
            <a:pPr lvl="1"/>
            <a:r>
              <a:rPr lang="en-US" sz="2400" b="1" dirty="0" smtClean="0">
                <a:solidFill>
                  <a:srgbClr val="505750"/>
                </a:solidFill>
              </a:rPr>
              <a:t>1898</a:t>
            </a:r>
            <a:r>
              <a:rPr lang="en-US" sz="2400" dirty="0" smtClean="0">
                <a:solidFill>
                  <a:srgbClr val="505750"/>
                </a:solidFill>
              </a:rPr>
              <a:t> </a:t>
            </a:r>
            <a:r>
              <a:rPr lang="en-US" sz="2400" dirty="0" smtClean="0"/>
              <a:t>Crookes (UK) warns of world nitrogen shortage.</a:t>
            </a:r>
            <a:endParaRPr lang="en-US" sz="2400" dirty="0" smtClean="0">
              <a:solidFill>
                <a:srgbClr val="505750"/>
              </a:solidFill>
            </a:endParaRPr>
          </a:p>
          <a:p>
            <a:pPr lvl="1"/>
            <a:endParaRPr lang="en-US" sz="2400" dirty="0" smtClean="0">
              <a:solidFill>
                <a:srgbClr val="505750"/>
              </a:solidFill>
            </a:endParaRPr>
          </a:p>
          <a:p>
            <a:pPr lvl="1"/>
            <a:r>
              <a:rPr lang="en-US" sz="2400" b="1" dirty="0" smtClean="0">
                <a:solidFill>
                  <a:srgbClr val="505750"/>
                </a:solidFill>
              </a:rPr>
              <a:t>1905</a:t>
            </a:r>
            <a:r>
              <a:rPr lang="en-US" sz="2400" dirty="0" smtClean="0">
                <a:solidFill>
                  <a:srgbClr val="505750"/>
                </a:solidFill>
              </a:rPr>
              <a:t> First nitrate analysis for the Mississippi River.</a:t>
            </a:r>
            <a:endParaRPr lang="en-US" sz="2400" dirty="0">
              <a:solidFill>
                <a:srgbClr val="505750"/>
              </a:solidFill>
            </a:endParaRPr>
          </a:p>
          <a:p>
            <a:pPr lvl="1"/>
            <a:endParaRPr lang="en-US" sz="2400" dirty="0" smtClean="0">
              <a:solidFill>
                <a:srgbClr val="505750"/>
              </a:solidFill>
            </a:endParaRPr>
          </a:p>
          <a:p>
            <a:pPr lvl="1"/>
            <a:r>
              <a:rPr lang="en-US" sz="2400" b="1" dirty="0" smtClean="0">
                <a:solidFill>
                  <a:srgbClr val="505750"/>
                </a:solidFill>
              </a:rPr>
              <a:t>1906</a:t>
            </a:r>
            <a:r>
              <a:rPr lang="en-US" sz="2400" dirty="0" smtClean="0">
                <a:solidFill>
                  <a:srgbClr val="505750"/>
                </a:solidFill>
              </a:rPr>
              <a:t> </a:t>
            </a:r>
            <a:r>
              <a:rPr lang="en-US" sz="2400" dirty="0">
                <a:solidFill>
                  <a:srgbClr val="505750"/>
                </a:solidFill>
              </a:rPr>
              <a:t>E</a:t>
            </a:r>
            <a:r>
              <a:rPr lang="en-US" sz="2400" dirty="0" smtClean="0">
                <a:solidFill>
                  <a:srgbClr val="505750"/>
                </a:solidFill>
              </a:rPr>
              <a:t>arly use of the term “nitrogen cycle” (OED).</a:t>
            </a:r>
            <a:endParaRPr lang="en-US" sz="2400" dirty="0">
              <a:solidFill>
                <a:srgbClr val="505750"/>
              </a:solidFill>
            </a:endParaRPr>
          </a:p>
          <a:p>
            <a:pPr lvl="1"/>
            <a:endParaRPr lang="en-US" sz="2400" dirty="0" smtClean="0">
              <a:solidFill>
                <a:srgbClr val="505750"/>
              </a:solidFill>
            </a:endParaRPr>
          </a:p>
          <a:p>
            <a:pPr lvl="1"/>
            <a:r>
              <a:rPr lang="en-US" sz="2400" b="1" dirty="0" smtClean="0">
                <a:solidFill>
                  <a:srgbClr val="505750"/>
                </a:solidFill>
              </a:rPr>
              <a:t>1911</a:t>
            </a:r>
            <a:r>
              <a:rPr lang="en-US" sz="2400" dirty="0" smtClean="0">
                <a:solidFill>
                  <a:srgbClr val="505750"/>
                </a:solidFill>
              </a:rPr>
              <a:t> Nitrate detected in se MN groundwater but called “trace.”</a:t>
            </a:r>
            <a:endParaRPr lang="en-US" sz="2400" dirty="0">
              <a:solidFill>
                <a:srgbClr val="505750"/>
              </a:solidFill>
            </a:endParaRPr>
          </a:p>
          <a:p>
            <a:pPr lvl="1"/>
            <a:endParaRPr lang="en-US" sz="2400" dirty="0">
              <a:solidFill>
                <a:srgbClr val="505750"/>
              </a:solidFill>
            </a:endParaRPr>
          </a:p>
          <a:p>
            <a:pPr lvl="1"/>
            <a:r>
              <a:rPr lang="en-US" sz="2400" b="1" dirty="0" smtClean="0">
                <a:solidFill>
                  <a:srgbClr val="505750"/>
                </a:solidFill>
              </a:rPr>
              <a:t>1913</a:t>
            </a:r>
            <a:r>
              <a:rPr lang="en-US" sz="2400" dirty="0" smtClean="0">
                <a:solidFill>
                  <a:srgbClr val="505750"/>
                </a:solidFill>
              </a:rPr>
              <a:t> </a:t>
            </a:r>
            <a:r>
              <a:rPr lang="en-US" sz="2400" dirty="0">
                <a:solidFill>
                  <a:srgbClr val="505750"/>
                </a:solidFill>
              </a:rPr>
              <a:t>Haber-Bosch fixation of atmospheric </a:t>
            </a:r>
            <a:r>
              <a:rPr lang="en-US" sz="2400" dirty="0" smtClean="0">
                <a:solidFill>
                  <a:srgbClr val="505750"/>
                </a:solidFill>
              </a:rPr>
              <a:t>nitrogen.</a:t>
            </a:r>
          </a:p>
          <a:p>
            <a:pPr lvl="1"/>
            <a:endParaRPr lang="en-US" sz="2400" dirty="0" smtClean="0">
              <a:solidFill>
                <a:srgbClr val="505750"/>
              </a:solidFill>
            </a:endParaRPr>
          </a:p>
          <a:p>
            <a:pPr lvl="1"/>
            <a:r>
              <a:rPr lang="en-US" sz="2400" b="1" dirty="0" smtClean="0">
                <a:solidFill>
                  <a:srgbClr val="505750"/>
                </a:solidFill>
              </a:rPr>
              <a:t>1938</a:t>
            </a:r>
            <a:r>
              <a:rPr lang="en-US" sz="2400" dirty="0" smtClean="0">
                <a:solidFill>
                  <a:srgbClr val="505750"/>
                </a:solidFill>
              </a:rPr>
              <a:t> Agricultural nitrogen pollution not mentioned in USDA Yearbook.</a:t>
            </a:r>
            <a:endParaRPr lang="en-US" sz="2400" dirty="0">
              <a:solidFill>
                <a:srgbClr val="505750"/>
              </a:solidFill>
            </a:endParaRPr>
          </a:p>
          <a:p>
            <a:pPr lvl="1"/>
            <a:endParaRPr lang="en-US" sz="2400" dirty="0" smtClean="0">
              <a:solidFill>
                <a:srgbClr val="505750"/>
              </a:solidFill>
            </a:endParaRPr>
          </a:p>
          <a:p>
            <a:pPr lvl="1"/>
            <a:r>
              <a:rPr lang="en-US" sz="2400" b="1" dirty="0" smtClean="0">
                <a:solidFill>
                  <a:srgbClr val="505750"/>
                </a:solidFill>
              </a:rPr>
              <a:t>1944</a:t>
            </a:r>
            <a:r>
              <a:rPr lang="en-US" sz="2400" dirty="0" smtClean="0">
                <a:solidFill>
                  <a:srgbClr val="505750"/>
                </a:solidFill>
              </a:rPr>
              <a:t> Norman Borlaug arrives in Mexico to start the Green Revolution—	heavy use of nitrate fertilizer.</a:t>
            </a:r>
            <a:endParaRPr lang="en-US" sz="2400" dirty="0">
              <a:solidFill>
                <a:srgbClr val="505750"/>
              </a:solidFill>
            </a:endParaRPr>
          </a:p>
          <a:p>
            <a:pPr lvl="1"/>
            <a:endParaRPr lang="en-US" sz="2400" dirty="0">
              <a:solidFill>
                <a:srgbClr val="505750"/>
              </a:solidFill>
            </a:endParaRPr>
          </a:p>
          <a:p>
            <a:pPr lvl="1"/>
            <a:r>
              <a:rPr lang="en-US" sz="2400" b="1" dirty="0" smtClean="0">
                <a:solidFill>
                  <a:srgbClr val="505750"/>
                </a:solidFill>
              </a:rPr>
              <a:t>1945</a:t>
            </a:r>
            <a:r>
              <a:rPr lang="en-US" sz="2400" dirty="0" smtClean="0">
                <a:solidFill>
                  <a:srgbClr val="505750"/>
                </a:solidFill>
              </a:rPr>
              <a:t> Hunter </a:t>
            </a:r>
            <a:r>
              <a:rPr lang="en-US" sz="2400" dirty="0" err="1" smtClean="0">
                <a:solidFill>
                  <a:srgbClr val="505750"/>
                </a:solidFill>
              </a:rPr>
              <a:t>Comly</a:t>
            </a:r>
            <a:r>
              <a:rPr lang="en-US" sz="2400" dirty="0" smtClean="0">
                <a:solidFill>
                  <a:srgbClr val="505750"/>
                </a:solidFill>
              </a:rPr>
              <a:t> reports Blue Baby syndrome, proposes 10 ppm NO3-N 	standard.</a:t>
            </a:r>
          </a:p>
          <a:p>
            <a:pPr lvl="1"/>
            <a:endParaRPr lang="en-US" sz="2400" dirty="0" smtClean="0">
              <a:solidFill>
                <a:srgbClr val="505750"/>
              </a:solidFill>
            </a:endParaRPr>
          </a:p>
          <a:p>
            <a:pPr lvl="1"/>
            <a:r>
              <a:rPr lang="en-US" sz="2400" b="1" dirty="0" smtClean="0">
                <a:solidFill>
                  <a:srgbClr val="505750"/>
                </a:solidFill>
              </a:rPr>
              <a:t>1962</a:t>
            </a:r>
            <a:r>
              <a:rPr lang="en-US" sz="2400" dirty="0" smtClean="0">
                <a:solidFill>
                  <a:srgbClr val="505750"/>
                </a:solidFill>
              </a:rPr>
              <a:t> US Public Health Service adopts10 ppm standard.</a:t>
            </a:r>
            <a:endParaRPr lang="en-US" sz="2400" dirty="0">
              <a:solidFill>
                <a:srgbClr val="505750"/>
              </a:solidFill>
            </a:endParaRPr>
          </a:p>
          <a:p>
            <a:pPr lvl="1"/>
            <a:endParaRPr lang="en-US" sz="2400" dirty="0">
              <a:solidFill>
                <a:srgbClr val="505750"/>
              </a:solidFill>
            </a:endParaRPr>
          </a:p>
          <a:p>
            <a:pPr lvl="1"/>
            <a:r>
              <a:rPr lang="en-US" sz="2400" b="1" dirty="0" smtClean="0">
                <a:solidFill>
                  <a:srgbClr val="505750"/>
                </a:solidFill>
              </a:rPr>
              <a:t>1960s/1970s</a:t>
            </a:r>
            <a:r>
              <a:rPr lang="en-US" sz="2400" dirty="0" smtClean="0">
                <a:solidFill>
                  <a:srgbClr val="505750"/>
                </a:solidFill>
              </a:rPr>
              <a:t> </a:t>
            </a:r>
            <a:r>
              <a:rPr lang="en-US" sz="2400" dirty="0">
                <a:solidFill>
                  <a:srgbClr val="505750"/>
                </a:solidFill>
              </a:rPr>
              <a:t>G</a:t>
            </a:r>
            <a:r>
              <a:rPr lang="en-US" sz="2400" dirty="0" smtClean="0">
                <a:solidFill>
                  <a:srgbClr val="505750"/>
                </a:solidFill>
              </a:rPr>
              <a:t>roundwater nitrate rises steeply in the Big Spring Basin </a:t>
            </a:r>
            <a:r>
              <a:rPr lang="en-US" sz="2400" dirty="0">
                <a:solidFill>
                  <a:srgbClr val="505750"/>
                </a:solidFill>
              </a:rPr>
              <a:t> </a:t>
            </a:r>
            <a:r>
              <a:rPr lang="en-US" sz="2400" dirty="0" smtClean="0">
                <a:solidFill>
                  <a:srgbClr val="505750"/>
                </a:solidFill>
              </a:rPr>
              <a:t>of 	Iowa and elsewhere.</a:t>
            </a:r>
          </a:p>
          <a:p>
            <a:pPr lvl="1"/>
            <a:endParaRPr lang="en-US" sz="2400" dirty="0">
              <a:solidFill>
                <a:srgbClr val="505750"/>
              </a:solidFill>
            </a:endParaRPr>
          </a:p>
          <a:p>
            <a:pPr lvl="1"/>
            <a:r>
              <a:rPr lang="en-US" sz="2400" b="1" dirty="0" smtClean="0">
                <a:solidFill>
                  <a:srgbClr val="505750"/>
                </a:solidFill>
              </a:rPr>
              <a:t>1970</a:t>
            </a:r>
            <a:r>
              <a:rPr lang="en-US" sz="2400" dirty="0" smtClean="0">
                <a:solidFill>
                  <a:srgbClr val="505750"/>
                </a:solidFill>
              </a:rPr>
              <a:t> Anthropogenic nitrogen fixation equal to all terrestrial ecosystems</a:t>
            </a:r>
            <a:r>
              <a:rPr lang="en-US" sz="2400" dirty="0">
                <a:solidFill>
                  <a:srgbClr val="505750"/>
                </a:solidFill>
              </a:rPr>
              <a:t> </a:t>
            </a:r>
            <a:r>
              <a:rPr lang="en-US" sz="2400" dirty="0" smtClean="0">
                <a:solidFill>
                  <a:srgbClr val="505750"/>
                </a:solidFill>
              </a:rPr>
              <a:t>	(</a:t>
            </a:r>
            <a:r>
              <a:rPr lang="en-US" sz="2400" dirty="0" err="1" smtClean="0">
                <a:solidFill>
                  <a:srgbClr val="505750"/>
                </a:solidFill>
              </a:rPr>
              <a:t>Delwiche</a:t>
            </a:r>
            <a:r>
              <a:rPr lang="en-US" sz="2400" dirty="0" smtClean="0">
                <a:solidFill>
                  <a:srgbClr val="505750"/>
                </a:solidFill>
              </a:rPr>
              <a:t>).</a:t>
            </a:r>
          </a:p>
          <a:p>
            <a:pPr lvl="1"/>
            <a:endParaRPr lang="en-US" sz="2400" dirty="0">
              <a:solidFill>
                <a:srgbClr val="505750"/>
              </a:solidFill>
            </a:endParaRPr>
          </a:p>
          <a:p>
            <a:pPr lvl="1"/>
            <a:r>
              <a:rPr lang="en-US" sz="2400" b="1" dirty="0" smtClean="0">
                <a:solidFill>
                  <a:srgbClr val="505750"/>
                </a:solidFill>
              </a:rPr>
              <a:t>1970s</a:t>
            </a:r>
            <a:r>
              <a:rPr lang="en-US" sz="2400" dirty="0" smtClean="0">
                <a:solidFill>
                  <a:srgbClr val="505750"/>
                </a:solidFill>
              </a:rPr>
              <a:t> Marine dead </a:t>
            </a:r>
            <a:r>
              <a:rPr lang="en-US" sz="2400" dirty="0">
                <a:solidFill>
                  <a:srgbClr val="505750"/>
                </a:solidFill>
              </a:rPr>
              <a:t>z</a:t>
            </a:r>
            <a:r>
              <a:rPr lang="en-US" sz="2400" dirty="0" smtClean="0">
                <a:solidFill>
                  <a:srgbClr val="505750"/>
                </a:solidFill>
              </a:rPr>
              <a:t>ones first observed.</a:t>
            </a:r>
          </a:p>
          <a:p>
            <a:pPr lvl="1"/>
            <a:endParaRPr lang="en-US" sz="2400" dirty="0">
              <a:solidFill>
                <a:srgbClr val="505750"/>
              </a:solidFill>
            </a:endParaRPr>
          </a:p>
          <a:p>
            <a:pPr lvl="1"/>
            <a:r>
              <a:rPr lang="en-US" sz="2400" b="1" dirty="0" smtClean="0">
                <a:solidFill>
                  <a:srgbClr val="505750"/>
                </a:solidFill>
              </a:rPr>
              <a:t>2005</a:t>
            </a:r>
            <a:r>
              <a:rPr lang="en-US" sz="2400" dirty="0">
                <a:solidFill>
                  <a:srgbClr val="505750"/>
                </a:solidFill>
              </a:rPr>
              <a:t> Anthropogenic </a:t>
            </a:r>
            <a:r>
              <a:rPr lang="en-US" sz="2400" dirty="0" smtClean="0">
                <a:solidFill>
                  <a:srgbClr val="505750"/>
                </a:solidFill>
              </a:rPr>
              <a:t>nitrogen fixation double that of all natural processes on 	land combined (Townsend &amp; </a:t>
            </a:r>
            <a:r>
              <a:rPr lang="en-US" sz="2400" dirty="0" err="1" smtClean="0">
                <a:solidFill>
                  <a:srgbClr val="505750"/>
                </a:solidFill>
              </a:rPr>
              <a:t>Howarth</a:t>
            </a:r>
            <a:r>
              <a:rPr lang="en-US" sz="2400" dirty="0" smtClean="0">
                <a:solidFill>
                  <a:srgbClr val="505750"/>
                </a:solidFill>
              </a:rPr>
              <a:t>).</a:t>
            </a:r>
            <a:endParaRPr lang="en-US" sz="2400" dirty="0">
              <a:solidFill>
                <a:srgbClr val="505750"/>
              </a:solidFil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6985" y="6853800"/>
            <a:ext cx="8793480" cy="6333744"/>
          </a:xfrm>
          <a:prstGeom prst="rect">
            <a:avLst/>
          </a:prstGeom>
        </p:spPr>
      </p:pic>
      <p:sp>
        <p:nvSpPr>
          <p:cNvPr id="5" name="TextBox 4"/>
          <p:cNvSpPr txBox="1"/>
          <p:nvPr/>
        </p:nvSpPr>
        <p:spPr>
          <a:xfrm>
            <a:off x="3397269" y="31643061"/>
            <a:ext cx="4559261" cy="538609"/>
          </a:xfrm>
          <a:prstGeom prst="rect">
            <a:avLst/>
          </a:prstGeom>
          <a:noFill/>
        </p:spPr>
        <p:txBody>
          <a:bodyPr wrap="none" rtlCol="0">
            <a:spAutoFit/>
          </a:bodyPr>
          <a:lstStyle/>
          <a:p>
            <a:r>
              <a:rPr lang="en-US" dirty="0" smtClean="0"/>
              <a:t>Lanesboro Fish Hatchery Spring</a:t>
            </a:r>
            <a:endParaRPr lang="en-US" dirty="0"/>
          </a:p>
        </p:txBody>
      </p:sp>
      <p:sp>
        <p:nvSpPr>
          <p:cNvPr id="10" name="TextBox 9"/>
          <p:cNvSpPr txBox="1"/>
          <p:nvPr/>
        </p:nvSpPr>
        <p:spPr>
          <a:xfrm>
            <a:off x="22968894" y="30248795"/>
            <a:ext cx="8589659" cy="538609"/>
          </a:xfrm>
          <a:prstGeom prst="rect">
            <a:avLst/>
          </a:prstGeom>
          <a:noFill/>
        </p:spPr>
        <p:txBody>
          <a:bodyPr wrap="none" rtlCol="0">
            <a:spAutoFit/>
          </a:bodyPr>
          <a:lstStyle/>
          <a:p>
            <a:r>
              <a:rPr lang="en-US" dirty="0" smtClean="0"/>
              <a:t>Well sampling grid for the 1992-1996 MPCA ambient program.</a:t>
            </a:r>
            <a:endParaRPr lang="en-US" dirty="0"/>
          </a:p>
        </p:txBody>
      </p:sp>
      <p:sp>
        <p:nvSpPr>
          <p:cNvPr id="11" name="TextBox 10"/>
          <p:cNvSpPr txBox="1"/>
          <p:nvPr/>
        </p:nvSpPr>
        <p:spPr>
          <a:xfrm>
            <a:off x="22959369" y="14177126"/>
            <a:ext cx="8766824" cy="538609"/>
          </a:xfrm>
          <a:prstGeom prst="rect">
            <a:avLst/>
          </a:prstGeom>
          <a:noFill/>
        </p:spPr>
        <p:txBody>
          <a:bodyPr wrap="none" rtlCol="0">
            <a:spAutoFit/>
          </a:bodyPr>
          <a:lstStyle/>
          <a:p>
            <a:r>
              <a:rPr lang="en-US" dirty="0" smtClean="0"/>
              <a:t>Web interface for the USGS National Water Information System.</a:t>
            </a:r>
            <a:endParaRPr lang="en-US" dirty="0"/>
          </a:p>
        </p:txBody>
      </p:sp>
      <p:sp>
        <p:nvSpPr>
          <p:cNvPr id="12" name="TextBox 11"/>
          <p:cNvSpPr txBox="1"/>
          <p:nvPr/>
        </p:nvSpPr>
        <p:spPr>
          <a:xfrm>
            <a:off x="36618158" y="14891890"/>
            <a:ext cx="2903359" cy="538609"/>
          </a:xfrm>
          <a:prstGeom prst="rect">
            <a:avLst/>
          </a:prstGeom>
          <a:noFill/>
        </p:spPr>
        <p:txBody>
          <a:bodyPr wrap="none" rtlCol="0">
            <a:spAutoFit/>
          </a:bodyPr>
          <a:lstStyle/>
          <a:p>
            <a:r>
              <a:rPr lang="en-US" sz="2400" dirty="0" smtClean="0"/>
              <a:t>Courtesy of Ron </a:t>
            </a:r>
            <a:r>
              <a:rPr lang="en-US" sz="2400" dirty="0" err="1" smtClean="0"/>
              <a:t>Spong</a:t>
            </a:r>
            <a:r>
              <a:rPr lang="en-US" dirty="0" smtClean="0"/>
              <a:t>.</a:t>
            </a:r>
            <a:endParaRPr lang="en-US" dirty="0"/>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0" y="25019343"/>
            <a:ext cx="9982200" cy="6589875"/>
          </a:xfrm>
          <a:prstGeom prst="rect">
            <a:avLst/>
          </a:prstGeom>
        </p:spPr>
      </p:pic>
      <p:graphicFrame>
        <p:nvGraphicFramePr>
          <p:cNvPr id="32" name="Chart 31"/>
          <p:cNvGraphicFramePr>
            <a:graphicFrameLocks/>
          </p:cNvGraphicFramePr>
          <p:nvPr>
            <p:extLst>
              <p:ext uri="{D42A27DB-BD31-4B8C-83A1-F6EECF244321}">
                <p14:modId xmlns:p14="http://schemas.microsoft.com/office/powerpoint/2010/main" val="1185004998"/>
              </p:ext>
            </p:extLst>
          </p:nvPr>
        </p:nvGraphicFramePr>
        <p:xfrm>
          <a:off x="33318450" y="6445251"/>
          <a:ext cx="9144000" cy="8446639"/>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10896</TotalTime>
  <Words>583</Words>
  <Application>Microsoft Office PowerPoint</Application>
  <PresentationFormat>Custom</PresentationFormat>
  <Paragraphs>100</Paragraphs>
  <Slides>1</Slides>
  <Notes>1</Notes>
  <HiddenSlides>0</HiddenSlides>
  <MMClips>0</MMClips>
  <ScaleCrop>false</ScaleCrop>
  <HeadingPairs>
    <vt:vector size="4" baseType="variant">
      <vt:variant>
        <vt:lpstr>Theme</vt:lpstr>
      </vt:variant>
      <vt:variant>
        <vt:i4>3</vt:i4>
      </vt:variant>
      <vt:variant>
        <vt:lpstr>Slide Titles</vt:lpstr>
      </vt:variant>
      <vt:variant>
        <vt:i4>1</vt:i4>
      </vt:variant>
    </vt:vector>
  </HeadingPairs>
  <TitlesOfParts>
    <vt:vector size="4" baseType="lpstr">
      <vt:lpstr>Custom Design</vt:lpstr>
      <vt:lpstr>1_Custom Design</vt:lpstr>
      <vt:lpstr>2_Custom Design</vt:lpstr>
      <vt:lpstr>PowerPoint Presentation</vt:lpstr>
    </vt:vector>
  </TitlesOfParts>
  <Company>www.PosterPresentations.com</Company>
  <LinksUpToDate>false</LinksUpToDate>
  <SharedDoc>false</SharedDoc>
  <HyperlinkBase>http://www.posterpresentations.com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48x36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2007 Canterbury Media Services, Inc</dc:description>
  <cp:lastModifiedBy>Gregory A Brick</cp:lastModifiedBy>
  <cp:revision>277</cp:revision>
  <cp:lastPrinted>2011-10-26T13:25:05Z</cp:lastPrinted>
  <dcterms:created xsi:type="dcterms:W3CDTF">2005-05-18T01:24:28Z</dcterms:created>
  <dcterms:modified xsi:type="dcterms:W3CDTF">2011-10-26T13:26:54Z</dcterms:modified>
  <cp:category>Powerpoint poster templates</cp:category>
</cp:coreProperties>
</file>