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9" r:id="rId2"/>
    <p:sldId id="493" r:id="rId3"/>
    <p:sldId id="481" r:id="rId4"/>
    <p:sldId id="495" r:id="rId5"/>
    <p:sldId id="492" r:id="rId6"/>
    <p:sldId id="494" r:id="rId7"/>
    <p:sldId id="487" r:id="rId8"/>
    <p:sldId id="489" r:id="rId9"/>
    <p:sldId id="482" r:id="rId10"/>
    <p:sldId id="490" r:id="rId11"/>
    <p:sldId id="456" r:id="rId12"/>
    <p:sldId id="485" r:id="rId13"/>
    <p:sldId id="491" r:id="rId14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60000"/>
      </a:spcAft>
      <a:buClr>
        <a:srgbClr val="FF0000"/>
      </a:buClr>
      <a:buSzPct val="65000"/>
      <a:buFont typeface="Monotype Sorts" pitchFamily="2" charset="2"/>
      <a:defRPr sz="2200" kern="1200">
        <a:solidFill>
          <a:srgbClr val="CC33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60000"/>
      </a:spcAft>
      <a:buClr>
        <a:srgbClr val="FF0000"/>
      </a:buClr>
      <a:buSzPct val="65000"/>
      <a:buFont typeface="Monotype Sorts" pitchFamily="2" charset="2"/>
      <a:defRPr sz="2200" kern="1200">
        <a:solidFill>
          <a:srgbClr val="CC33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60000"/>
      </a:spcAft>
      <a:buClr>
        <a:srgbClr val="FF0000"/>
      </a:buClr>
      <a:buSzPct val="65000"/>
      <a:buFont typeface="Monotype Sorts" pitchFamily="2" charset="2"/>
      <a:defRPr sz="2200" kern="1200">
        <a:solidFill>
          <a:srgbClr val="CC33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60000"/>
      </a:spcAft>
      <a:buClr>
        <a:srgbClr val="FF0000"/>
      </a:buClr>
      <a:buSzPct val="65000"/>
      <a:buFont typeface="Monotype Sorts" pitchFamily="2" charset="2"/>
      <a:defRPr sz="2200" kern="1200">
        <a:solidFill>
          <a:srgbClr val="CC33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60000"/>
      </a:spcAft>
      <a:buClr>
        <a:srgbClr val="FF0000"/>
      </a:buClr>
      <a:buSzPct val="65000"/>
      <a:buFont typeface="Monotype Sorts" pitchFamily="2" charset="2"/>
      <a:defRPr sz="2200" kern="1200">
        <a:solidFill>
          <a:srgbClr val="CC33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rgbClr val="CC33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rgbClr val="CC33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rgbClr val="CC33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rgbClr val="CC33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4B8"/>
    <a:srgbClr val="DAD796"/>
    <a:srgbClr val="4F5111"/>
    <a:srgbClr val="30312B"/>
    <a:srgbClr val="006699"/>
    <a:srgbClr val="960000"/>
    <a:srgbClr val="666633"/>
    <a:srgbClr val="FFFFCC"/>
    <a:srgbClr val="A6B5C2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9" autoAdjust="0"/>
    <p:restoredTop sz="85248" autoAdjust="0"/>
  </p:normalViewPr>
  <p:slideViewPr>
    <p:cSldViewPr>
      <p:cViewPr>
        <p:scale>
          <a:sx n="75" d="100"/>
          <a:sy n="75" d="100"/>
        </p:scale>
        <p:origin x="-942" y="-78"/>
      </p:cViewPr>
      <p:guideLst>
        <p:guide orient="horz" pos="2160"/>
        <p:guide orient="horz" pos="4176"/>
        <p:guide orient="horz" pos="336"/>
        <p:guide orient="horz" pos="720"/>
        <p:guide pos="3168"/>
        <p:guide pos="4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>
        <p:scale>
          <a:sx n="66" d="100"/>
          <a:sy n="66" d="100"/>
        </p:scale>
        <p:origin x="-1488" y="-96"/>
      </p:cViewPr>
      <p:guideLst>
        <p:guide orient="horz" pos="3025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636963911849327"/>
          <c:y val="3.8651069399614865E-2"/>
          <c:w val="0.74339640380773298"/>
          <c:h val="0.79098286907684923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Undergraduate</c:v>
                </c:pt>
              </c:strCache>
            </c:strRef>
          </c:tx>
          <c:spPr>
            <a:ln w="15875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Sheet1!$A$2:$A$55</c:f>
              <c:numCache>
                <c:formatCode>General</c:formatCode>
                <c:ptCount val="54"/>
                <c:pt idx="0">
                  <c:v>1955</c:v>
                </c:pt>
                <c:pt idx="1">
                  <c:v>1956</c:v>
                </c:pt>
                <c:pt idx="2">
                  <c:v>1957</c:v>
                </c:pt>
                <c:pt idx="3">
                  <c:v>1958</c:v>
                </c:pt>
                <c:pt idx="4">
                  <c:v>1959</c:v>
                </c:pt>
                <c:pt idx="5">
                  <c:v>1960</c:v>
                </c:pt>
                <c:pt idx="6">
                  <c:v>1961</c:v>
                </c:pt>
                <c:pt idx="7">
                  <c:v>1962</c:v>
                </c:pt>
                <c:pt idx="8">
                  <c:v>1963</c:v>
                </c:pt>
                <c:pt idx="9">
                  <c:v>1964</c:v>
                </c:pt>
                <c:pt idx="10">
                  <c:v>1965</c:v>
                </c:pt>
                <c:pt idx="11">
                  <c:v>1966</c:v>
                </c:pt>
                <c:pt idx="12">
                  <c:v>1967</c:v>
                </c:pt>
                <c:pt idx="13">
                  <c:v>1968</c:v>
                </c:pt>
                <c:pt idx="14">
                  <c:v>1969</c:v>
                </c:pt>
                <c:pt idx="15">
                  <c:v>1970</c:v>
                </c:pt>
                <c:pt idx="16">
                  <c:v>1971</c:v>
                </c:pt>
                <c:pt idx="17">
                  <c:v>1972</c:v>
                </c:pt>
                <c:pt idx="18">
                  <c:v>1973</c:v>
                </c:pt>
                <c:pt idx="19">
                  <c:v>1974</c:v>
                </c:pt>
                <c:pt idx="20">
                  <c:v>1975</c:v>
                </c:pt>
                <c:pt idx="21">
                  <c:v>1976</c:v>
                </c:pt>
                <c:pt idx="22">
                  <c:v>1977</c:v>
                </c:pt>
                <c:pt idx="23">
                  <c:v>1978</c:v>
                </c:pt>
                <c:pt idx="24">
                  <c:v>1979</c:v>
                </c:pt>
                <c:pt idx="25">
                  <c:v>1980</c:v>
                </c:pt>
                <c:pt idx="26">
                  <c:v>1981</c:v>
                </c:pt>
                <c:pt idx="27">
                  <c:v>1982</c:v>
                </c:pt>
                <c:pt idx="28">
                  <c:v>1983</c:v>
                </c:pt>
                <c:pt idx="29">
                  <c:v>1984</c:v>
                </c:pt>
                <c:pt idx="30">
                  <c:v>1985</c:v>
                </c:pt>
                <c:pt idx="31">
                  <c:v>1986</c:v>
                </c:pt>
                <c:pt idx="32">
                  <c:v>1987</c:v>
                </c:pt>
                <c:pt idx="33">
                  <c:v>1988</c:v>
                </c:pt>
                <c:pt idx="34">
                  <c:v>1989</c:v>
                </c:pt>
                <c:pt idx="35">
                  <c:v>1990</c:v>
                </c:pt>
                <c:pt idx="36">
                  <c:v>1991</c:v>
                </c:pt>
                <c:pt idx="37">
                  <c:v>1992</c:v>
                </c:pt>
                <c:pt idx="38">
                  <c:v>1993</c:v>
                </c:pt>
                <c:pt idx="39">
                  <c:v>1994</c:v>
                </c:pt>
                <c:pt idx="40">
                  <c:v>1995</c:v>
                </c:pt>
                <c:pt idx="41">
                  <c:v>1996</c:v>
                </c:pt>
                <c:pt idx="42">
                  <c:v>1997</c:v>
                </c:pt>
                <c:pt idx="43">
                  <c:v>1998</c:v>
                </c:pt>
                <c:pt idx="44">
                  <c:v>1999</c:v>
                </c:pt>
                <c:pt idx="45">
                  <c:v>2000</c:v>
                </c:pt>
                <c:pt idx="46">
                  <c:v>2001</c:v>
                </c:pt>
                <c:pt idx="47">
                  <c:v>2002</c:v>
                </c:pt>
                <c:pt idx="48">
                  <c:v>2003</c:v>
                </c:pt>
                <c:pt idx="49">
                  <c:v>2004</c:v>
                </c:pt>
                <c:pt idx="50">
                  <c:v>2005</c:v>
                </c:pt>
                <c:pt idx="51">
                  <c:v>2006</c:v>
                </c:pt>
                <c:pt idx="52">
                  <c:v>2007</c:v>
                </c:pt>
                <c:pt idx="53">
                  <c:v>2008</c:v>
                </c:pt>
              </c:numCache>
            </c:numRef>
          </c:xVal>
          <c:yVal>
            <c:numRef>
              <c:f>Sheet1!$B$2:$B$55</c:f>
              <c:numCache>
                <c:formatCode>#,##0</c:formatCode>
                <c:ptCount val="54"/>
                <c:pt idx="0">
                  <c:v>5100</c:v>
                </c:pt>
                <c:pt idx="1">
                  <c:v>6000</c:v>
                </c:pt>
                <c:pt idx="2">
                  <c:v>7000</c:v>
                </c:pt>
                <c:pt idx="3">
                  <c:v>7500</c:v>
                </c:pt>
                <c:pt idx="4">
                  <c:v>7400</c:v>
                </c:pt>
                <c:pt idx="5">
                  <c:v>5100</c:v>
                </c:pt>
                <c:pt idx="6">
                  <c:v>4125</c:v>
                </c:pt>
                <c:pt idx="7">
                  <c:v>3150</c:v>
                </c:pt>
                <c:pt idx="8">
                  <c:v>3000</c:v>
                </c:pt>
                <c:pt idx="9">
                  <c:v>3500</c:v>
                </c:pt>
                <c:pt idx="10">
                  <c:v>4000</c:v>
                </c:pt>
                <c:pt idx="11">
                  <c:v>8500</c:v>
                </c:pt>
                <c:pt idx="12">
                  <c:v>10625</c:v>
                </c:pt>
                <c:pt idx="13">
                  <c:v>12750</c:v>
                </c:pt>
                <c:pt idx="14">
                  <c:v>14875</c:v>
                </c:pt>
                <c:pt idx="15">
                  <c:v>17000</c:v>
                </c:pt>
                <c:pt idx="16">
                  <c:v>18000</c:v>
                </c:pt>
                <c:pt idx="17">
                  <c:v>20000</c:v>
                </c:pt>
                <c:pt idx="18">
                  <c:v>21125</c:v>
                </c:pt>
                <c:pt idx="19">
                  <c:v>22250</c:v>
                </c:pt>
                <c:pt idx="20">
                  <c:v>22000</c:v>
                </c:pt>
                <c:pt idx="21">
                  <c:v>23000</c:v>
                </c:pt>
                <c:pt idx="22">
                  <c:v>24150</c:v>
                </c:pt>
                <c:pt idx="23">
                  <c:v>25000</c:v>
                </c:pt>
                <c:pt idx="24">
                  <c:v>28750</c:v>
                </c:pt>
                <c:pt idx="25">
                  <c:v>30495</c:v>
                </c:pt>
                <c:pt idx="26">
                  <c:v>31987</c:v>
                </c:pt>
                <c:pt idx="27">
                  <c:v>34343</c:v>
                </c:pt>
                <c:pt idx="28">
                  <c:v>36893</c:v>
                </c:pt>
                <c:pt idx="29">
                  <c:v>29722</c:v>
                </c:pt>
                <c:pt idx="30">
                  <c:v>31149</c:v>
                </c:pt>
                <c:pt idx="31">
                  <c:v>20584</c:v>
                </c:pt>
                <c:pt idx="32">
                  <c:v>15179</c:v>
                </c:pt>
                <c:pt idx="33">
                  <c:v>14898</c:v>
                </c:pt>
                <c:pt idx="34">
                  <c:v>16831</c:v>
                </c:pt>
                <c:pt idx="35">
                  <c:v>13055</c:v>
                </c:pt>
                <c:pt idx="36">
                  <c:v>15991</c:v>
                </c:pt>
                <c:pt idx="37">
                  <c:v>19382</c:v>
                </c:pt>
                <c:pt idx="38">
                  <c:v>18289</c:v>
                </c:pt>
                <c:pt idx="39">
                  <c:v>20682</c:v>
                </c:pt>
                <c:pt idx="40">
                  <c:v>22644</c:v>
                </c:pt>
                <c:pt idx="41">
                  <c:v>21999</c:v>
                </c:pt>
                <c:pt idx="42">
                  <c:v>21285</c:v>
                </c:pt>
                <c:pt idx="43">
                  <c:v>22554</c:v>
                </c:pt>
                <c:pt idx="44">
                  <c:v>24921</c:v>
                </c:pt>
                <c:pt idx="45">
                  <c:v>21020</c:v>
                </c:pt>
                <c:pt idx="46">
                  <c:v>22085</c:v>
                </c:pt>
                <c:pt idx="47">
                  <c:v>21844</c:v>
                </c:pt>
                <c:pt idx="48">
                  <c:v>21575</c:v>
                </c:pt>
                <c:pt idx="49">
                  <c:v>20673</c:v>
                </c:pt>
                <c:pt idx="50">
                  <c:v>19114</c:v>
                </c:pt>
                <c:pt idx="51">
                  <c:v>20297</c:v>
                </c:pt>
                <c:pt idx="52">
                  <c:v>19216</c:v>
                </c:pt>
                <c:pt idx="53">
                  <c:v>20489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Graduate</c:v>
                </c:pt>
              </c:strCache>
            </c:strRef>
          </c:tx>
          <c:spPr>
            <a:ln w="15875"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</c:spPr>
          </c:marker>
          <c:xVal>
            <c:numRef>
              <c:f>Sheet1!$A$2:$A$55</c:f>
              <c:numCache>
                <c:formatCode>General</c:formatCode>
                <c:ptCount val="54"/>
                <c:pt idx="0">
                  <c:v>1955</c:v>
                </c:pt>
                <c:pt idx="1">
                  <c:v>1956</c:v>
                </c:pt>
                <c:pt idx="2">
                  <c:v>1957</c:v>
                </c:pt>
                <c:pt idx="3">
                  <c:v>1958</c:v>
                </c:pt>
                <c:pt idx="4">
                  <c:v>1959</c:v>
                </c:pt>
                <c:pt idx="5">
                  <c:v>1960</c:v>
                </c:pt>
                <c:pt idx="6">
                  <c:v>1961</c:v>
                </c:pt>
                <c:pt idx="7">
                  <c:v>1962</c:v>
                </c:pt>
                <c:pt idx="8">
                  <c:v>1963</c:v>
                </c:pt>
                <c:pt idx="9">
                  <c:v>1964</c:v>
                </c:pt>
                <c:pt idx="10">
                  <c:v>1965</c:v>
                </c:pt>
                <c:pt idx="11">
                  <c:v>1966</c:v>
                </c:pt>
                <c:pt idx="12">
                  <c:v>1967</c:v>
                </c:pt>
                <c:pt idx="13">
                  <c:v>1968</c:v>
                </c:pt>
                <c:pt idx="14">
                  <c:v>1969</c:v>
                </c:pt>
                <c:pt idx="15">
                  <c:v>1970</c:v>
                </c:pt>
                <c:pt idx="16">
                  <c:v>1971</c:v>
                </c:pt>
                <c:pt idx="17">
                  <c:v>1972</c:v>
                </c:pt>
                <c:pt idx="18">
                  <c:v>1973</c:v>
                </c:pt>
                <c:pt idx="19">
                  <c:v>1974</c:v>
                </c:pt>
                <c:pt idx="20">
                  <c:v>1975</c:v>
                </c:pt>
                <c:pt idx="21">
                  <c:v>1976</c:v>
                </c:pt>
                <c:pt idx="22">
                  <c:v>1977</c:v>
                </c:pt>
                <c:pt idx="23">
                  <c:v>1978</c:v>
                </c:pt>
                <c:pt idx="24">
                  <c:v>1979</c:v>
                </c:pt>
                <c:pt idx="25">
                  <c:v>1980</c:v>
                </c:pt>
                <c:pt idx="26">
                  <c:v>1981</c:v>
                </c:pt>
                <c:pt idx="27">
                  <c:v>1982</c:v>
                </c:pt>
                <c:pt idx="28">
                  <c:v>1983</c:v>
                </c:pt>
                <c:pt idx="29">
                  <c:v>1984</c:v>
                </c:pt>
                <c:pt idx="30">
                  <c:v>1985</c:v>
                </c:pt>
                <c:pt idx="31">
                  <c:v>1986</c:v>
                </c:pt>
                <c:pt idx="32">
                  <c:v>1987</c:v>
                </c:pt>
                <c:pt idx="33">
                  <c:v>1988</c:v>
                </c:pt>
                <c:pt idx="34">
                  <c:v>1989</c:v>
                </c:pt>
                <c:pt idx="35">
                  <c:v>1990</c:v>
                </c:pt>
                <c:pt idx="36">
                  <c:v>1991</c:v>
                </c:pt>
                <c:pt idx="37">
                  <c:v>1992</c:v>
                </c:pt>
                <c:pt idx="38">
                  <c:v>1993</c:v>
                </c:pt>
                <c:pt idx="39">
                  <c:v>1994</c:v>
                </c:pt>
                <c:pt idx="40">
                  <c:v>1995</c:v>
                </c:pt>
                <c:pt idx="41">
                  <c:v>1996</c:v>
                </c:pt>
                <c:pt idx="42">
                  <c:v>1997</c:v>
                </c:pt>
                <c:pt idx="43">
                  <c:v>1998</c:v>
                </c:pt>
                <c:pt idx="44">
                  <c:v>1999</c:v>
                </c:pt>
                <c:pt idx="45">
                  <c:v>2000</c:v>
                </c:pt>
                <c:pt idx="46">
                  <c:v>2001</c:v>
                </c:pt>
                <c:pt idx="47">
                  <c:v>2002</c:v>
                </c:pt>
                <c:pt idx="48">
                  <c:v>2003</c:v>
                </c:pt>
                <c:pt idx="49">
                  <c:v>2004</c:v>
                </c:pt>
                <c:pt idx="50">
                  <c:v>2005</c:v>
                </c:pt>
                <c:pt idx="51">
                  <c:v>2006</c:v>
                </c:pt>
                <c:pt idx="52">
                  <c:v>2007</c:v>
                </c:pt>
                <c:pt idx="53">
                  <c:v>2008</c:v>
                </c:pt>
              </c:numCache>
            </c:numRef>
          </c:xVal>
          <c:yVal>
            <c:numRef>
              <c:f>Sheet1!$C$2:$C$55</c:f>
              <c:numCache>
                <c:formatCode>#,##0</c:formatCode>
                <c:ptCount val="54"/>
                <c:pt idx="0">
                  <c:v>1700</c:v>
                </c:pt>
                <c:pt idx="1">
                  <c:v>1800</c:v>
                </c:pt>
                <c:pt idx="2">
                  <c:v>2000</c:v>
                </c:pt>
                <c:pt idx="3">
                  <c:v>2200</c:v>
                </c:pt>
                <c:pt idx="4">
                  <c:v>2210</c:v>
                </c:pt>
                <c:pt idx="5">
                  <c:v>2240</c:v>
                </c:pt>
                <c:pt idx="6">
                  <c:v>2250</c:v>
                </c:pt>
                <c:pt idx="7">
                  <c:v>2400</c:v>
                </c:pt>
                <c:pt idx="8">
                  <c:v>2100</c:v>
                </c:pt>
                <c:pt idx="9">
                  <c:v>3000</c:v>
                </c:pt>
                <c:pt idx="10">
                  <c:v>4000</c:v>
                </c:pt>
                <c:pt idx="11">
                  <c:v>4330</c:v>
                </c:pt>
                <c:pt idx="12">
                  <c:v>4660</c:v>
                </c:pt>
                <c:pt idx="13">
                  <c:v>5000</c:v>
                </c:pt>
                <c:pt idx="14">
                  <c:v>5500</c:v>
                </c:pt>
                <c:pt idx="15">
                  <c:v>6000</c:v>
                </c:pt>
                <c:pt idx="16">
                  <c:v>6500</c:v>
                </c:pt>
                <c:pt idx="17">
                  <c:v>7300</c:v>
                </c:pt>
                <c:pt idx="18">
                  <c:v>8000</c:v>
                </c:pt>
                <c:pt idx="19">
                  <c:v>7500</c:v>
                </c:pt>
                <c:pt idx="20">
                  <c:v>7700</c:v>
                </c:pt>
                <c:pt idx="21">
                  <c:v>8000</c:v>
                </c:pt>
                <c:pt idx="22">
                  <c:v>8200</c:v>
                </c:pt>
                <c:pt idx="23">
                  <c:v>8600</c:v>
                </c:pt>
                <c:pt idx="24">
                  <c:v>9000</c:v>
                </c:pt>
                <c:pt idx="25">
                  <c:v>9500</c:v>
                </c:pt>
                <c:pt idx="26">
                  <c:v>10000</c:v>
                </c:pt>
                <c:pt idx="27">
                  <c:v>10000</c:v>
                </c:pt>
                <c:pt idx="28">
                  <c:v>10500</c:v>
                </c:pt>
                <c:pt idx="29">
                  <c:v>9900</c:v>
                </c:pt>
                <c:pt idx="30">
                  <c:v>11500</c:v>
                </c:pt>
                <c:pt idx="31">
                  <c:v>11000</c:v>
                </c:pt>
                <c:pt idx="32">
                  <c:v>10000</c:v>
                </c:pt>
                <c:pt idx="33">
                  <c:v>9000</c:v>
                </c:pt>
                <c:pt idx="34">
                  <c:v>8900</c:v>
                </c:pt>
                <c:pt idx="35">
                  <c:v>7800</c:v>
                </c:pt>
                <c:pt idx="36">
                  <c:v>8000</c:v>
                </c:pt>
                <c:pt idx="37">
                  <c:v>9100</c:v>
                </c:pt>
                <c:pt idx="38">
                  <c:v>9468</c:v>
                </c:pt>
                <c:pt idx="39">
                  <c:v>8803</c:v>
                </c:pt>
                <c:pt idx="40">
                  <c:v>9150</c:v>
                </c:pt>
                <c:pt idx="41">
                  <c:v>9564</c:v>
                </c:pt>
                <c:pt idx="42">
                  <c:v>8736</c:v>
                </c:pt>
                <c:pt idx="43">
                  <c:v>9025</c:v>
                </c:pt>
                <c:pt idx="44">
                  <c:v>9617</c:v>
                </c:pt>
                <c:pt idx="45">
                  <c:v>7607</c:v>
                </c:pt>
                <c:pt idx="46">
                  <c:v>7931</c:v>
                </c:pt>
                <c:pt idx="47">
                  <c:v>9608</c:v>
                </c:pt>
                <c:pt idx="48">
                  <c:v>11460</c:v>
                </c:pt>
                <c:pt idx="49">
                  <c:v>8955</c:v>
                </c:pt>
                <c:pt idx="50">
                  <c:v>8501</c:v>
                </c:pt>
                <c:pt idx="51">
                  <c:v>8971</c:v>
                </c:pt>
                <c:pt idx="52">
                  <c:v>7944</c:v>
                </c:pt>
                <c:pt idx="53">
                  <c:v>7873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195776"/>
        <c:axId val="37197696"/>
      </c:scatterChart>
      <c:valAx>
        <c:axId val="37195776"/>
        <c:scaling>
          <c:orientation val="minMax"/>
          <c:max val="2010"/>
          <c:min val="195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7197696"/>
        <c:crosses val="autoZero"/>
        <c:crossBetween val="midCat"/>
      </c:valAx>
      <c:valAx>
        <c:axId val="3719769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Student Erollment</a:t>
                </a:r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crossAx val="37195776"/>
        <c:crosses val="autoZero"/>
        <c:crossBetween val="midCat"/>
        <c:majorUnit val="10000"/>
      </c:valAx>
      <c:spPr>
        <a:solidFill>
          <a:srgbClr val="E6E4B8"/>
        </a:solidFill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65003954300734368"/>
          <c:y val="5.6674298996388019E-2"/>
          <c:w val="0.25822070748619108"/>
          <c:h val="0.15090684034866012"/>
        </c:manualLayout>
      </c:layout>
      <c:overlay val="0"/>
      <c:spPr>
        <a:solidFill>
          <a:schemeClr val="bg1"/>
        </a:solidFill>
        <a:ln>
          <a:solidFill>
            <a:srgbClr val="0070C0"/>
          </a:solidFill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26" tIns="48413" rIns="96826" bIns="48413" numCol="1" anchor="t" anchorCtr="0" compatLnSpc="1">
            <a:prstTxWarp prst="textNoShape">
              <a:avLst/>
            </a:prstTxWarp>
          </a:bodyPr>
          <a:lstStyle>
            <a:lvl1pPr defTabSz="968375">
              <a:defRPr sz="1300" b="1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26" tIns="48413" rIns="96826" bIns="48413" numCol="1" anchor="t" anchorCtr="0" compatLnSpc="1">
            <a:prstTxWarp prst="textNoShape">
              <a:avLst/>
            </a:prstTxWarp>
          </a:bodyPr>
          <a:lstStyle>
            <a:lvl1pPr algn="r" defTabSz="968375">
              <a:defRPr sz="1300" b="1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26" tIns="48413" rIns="96826" bIns="48413" numCol="1" anchor="b" anchorCtr="0" compatLnSpc="1">
            <a:prstTxWarp prst="textNoShape">
              <a:avLst/>
            </a:prstTxWarp>
          </a:bodyPr>
          <a:lstStyle>
            <a:lvl1pPr defTabSz="968375">
              <a:defRPr sz="1300" b="1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26" tIns="48413" rIns="96826" bIns="48413" numCol="1" anchor="b" anchorCtr="0" compatLnSpc="1">
            <a:prstTxWarp prst="textNoShape">
              <a:avLst/>
            </a:prstTxWarp>
          </a:bodyPr>
          <a:lstStyle>
            <a:lvl1pPr algn="r" defTabSz="968375">
              <a:defRPr sz="1300" b="1">
                <a:effectLst/>
              </a:defRPr>
            </a:lvl1pPr>
          </a:lstStyle>
          <a:p>
            <a:pPr>
              <a:defRPr/>
            </a:pPr>
            <a:fld id="{8659D6C2-4006-4385-B73F-DF521FE339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737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826" tIns="48413" rIns="96826" bIns="48413" numCol="1" anchor="ctr" anchorCtr="0" compatLnSpc="1">
            <a:prstTxWarp prst="textNoShape">
              <a:avLst/>
            </a:prstTxWarp>
          </a:bodyPr>
          <a:lstStyle>
            <a:lvl1pPr defTabSz="968375">
              <a:spcAft>
                <a:spcPct val="0"/>
              </a:spcAft>
              <a:buClrTx/>
              <a:buSzTx/>
              <a:buFontTx/>
              <a:buNone/>
              <a:defRPr sz="1300">
                <a:solidFill>
                  <a:srgbClr val="3366CC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826" tIns="48413" rIns="96826" bIns="48413" numCol="1" anchor="ctr" anchorCtr="0" compatLnSpc="1">
            <a:prstTxWarp prst="textNoShape">
              <a:avLst/>
            </a:prstTxWarp>
          </a:bodyPr>
          <a:lstStyle>
            <a:lvl1pPr algn="r" defTabSz="968375">
              <a:spcAft>
                <a:spcPct val="0"/>
              </a:spcAft>
              <a:buClrTx/>
              <a:buSzTx/>
              <a:buFontTx/>
              <a:buNone/>
              <a:defRPr sz="1300">
                <a:solidFill>
                  <a:srgbClr val="3366CC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826" tIns="48413" rIns="96826" bIns="484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826" tIns="48413" rIns="96826" bIns="48413" numCol="1" anchor="b" anchorCtr="0" compatLnSpc="1">
            <a:prstTxWarp prst="textNoShape">
              <a:avLst/>
            </a:prstTxWarp>
          </a:bodyPr>
          <a:lstStyle>
            <a:lvl1pPr defTabSz="968375">
              <a:spcAft>
                <a:spcPct val="0"/>
              </a:spcAft>
              <a:buClrTx/>
              <a:buSzTx/>
              <a:buFontTx/>
              <a:buNone/>
              <a:defRPr sz="1300">
                <a:solidFill>
                  <a:srgbClr val="3366CC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826" tIns="48413" rIns="96826" bIns="48413" numCol="1" anchor="b" anchorCtr="0" compatLnSpc="1">
            <a:prstTxWarp prst="textNoShape">
              <a:avLst/>
            </a:prstTxWarp>
          </a:bodyPr>
          <a:lstStyle>
            <a:lvl1pPr algn="r" defTabSz="968375">
              <a:spcAft>
                <a:spcPct val="0"/>
              </a:spcAft>
              <a:buClrTx/>
              <a:buSzTx/>
              <a:buFontTx/>
              <a:buNone/>
              <a:defRPr sz="1300">
                <a:solidFill>
                  <a:srgbClr val="3366CC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DE7A1CFE-0FBA-4423-91FD-AA3CA139B0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9726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8375">
              <a:defRPr sz="22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defTabSz="968375">
              <a:defRPr sz="22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defTabSz="968375">
              <a:defRPr sz="22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defTabSz="968375">
              <a:defRPr sz="22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defTabSz="968375">
              <a:defRPr sz="22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defTabSz="968375" eaLnBrk="0" fontAlgn="base" hangingPunct="0">
              <a:spcBef>
                <a:spcPct val="0"/>
              </a:spcBef>
              <a:spcAft>
                <a:spcPct val="60000"/>
              </a:spcAft>
              <a:buClr>
                <a:srgbClr val="FF0000"/>
              </a:buClr>
              <a:buSzPct val="65000"/>
              <a:buFont typeface="Monotype Sorts" pitchFamily="2" charset="2"/>
              <a:defRPr sz="22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defTabSz="968375" eaLnBrk="0" fontAlgn="base" hangingPunct="0">
              <a:spcBef>
                <a:spcPct val="0"/>
              </a:spcBef>
              <a:spcAft>
                <a:spcPct val="60000"/>
              </a:spcAft>
              <a:buClr>
                <a:srgbClr val="FF0000"/>
              </a:buClr>
              <a:buSzPct val="65000"/>
              <a:buFont typeface="Monotype Sorts" pitchFamily="2" charset="2"/>
              <a:defRPr sz="22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defTabSz="968375" eaLnBrk="0" fontAlgn="base" hangingPunct="0">
              <a:spcBef>
                <a:spcPct val="0"/>
              </a:spcBef>
              <a:spcAft>
                <a:spcPct val="60000"/>
              </a:spcAft>
              <a:buClr>
                <a:srgbClr val="FF0000"/>
              </a:buClr>
              <a:buSzPct val="65000"/>
              <a:buFont typeface="Monotype Sorts" pitchFamily="2" charset="2"/>
              <a:defRPr sz="22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defTabSz="968375" eaLnBrk="0" fontAlgn="base" hangingPunct="0">
              <a:spcBef>
                <a:spcPct val="0"/>
              </a:spcBef>
              <a:spcAft>
                <a:spcPct val="60000"/>
              </a:spcAft>
              <a:buClr>
                <a:srgbClr val="FF0000"/>
              </a:buClr>
              <a:buSzPct val="65000"/>
              <a:buFont typeface="Monotype Sorts" pitchFamily="2" charset="2"/>
              <a:defRPr sz="22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fld id="{DCEF8BDC-2FEC-494A-9DD7-B5DC107D9853}" type="slidenum">
              <a:rPr lang="en-US" sz="1300" smtClean="0">
                <a:solidFill>
                  <a:srgbClr val="3366CC"/>
                </a:solidFill>
                <a:latin typeface="Times New Roman" pitchFamily="18" charset="0"/>
              </a:rPr>
              <a:pPr/>
              <a:t>1</a:t>
            </a:fld>
            <a:endParaRPr lang="en-US" sz="1300" smtClean="0">
              <a:solidFill>
                <a:srgbClr val="3366CC"/>
              </a:solidFill>
              <a:latin typeface="Times New Roman" pitchFamily="18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-182563" algn="just" eaLnBrk="1" hangingPunct="1">
              <a:spcBef>
                <a:spcPct val="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§"/>
            </a:pPr>
            <a:endParaRPr lang="en-US" smtClean="0">
              <a:solidFill>
                <a:srgbClr val="C00000"/>
              </a:solidFill>
            </a:endParaRPr>
          </a:p>
          <a:p>
            <a:pPr indent="-182563" algn="just" eaLnBrk="1" hangingPunct="1">
              <a:spcBef>
                <a:spcPct val="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§"/>
            </a:pPr>
            <a:endParaRPr lang="en-US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8375">
              <a:defRPr sz="22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defTabSz="968375">
              <a:defRPr sz="22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defTabSz="968375">
              <a:defRPr sz="22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defTabSz="968375">
              <a:defRPr sz="22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defTabSz="968375">
              <a:defRPr sz="22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defTabSz="968375" eaLnBrk="0" fontAlgn="base" hangingPunct="0">
              <a:spcBef>
                <a:spcPct val="0"/>
              </a:spcBef>
              <a:spcAft>
                <a:spcPct val="60000"/>
              </a:spcAft>
              <a:buClr>
                <a:srgbClr val="FF0000"/>
              </a:buClr>
              <a:buSzPct val="65000"/>
              <a:buFont typeface="Monotype Sorts" pitchFamily="2" charset="2"/>
              <a:defRPr sz="22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defTabSz="968375" eaLnBrk="0" fontAlgn="base" hangingPunct="0">
              <a:spcBef>
                <a:spcPct val="0"/>
              </a:spcBef>
              <a:spcAft>
                <a:spcPct val="60000"/>
              </a:spcAft>
              <a:buClr>
                <a:srgbClr val="FF0000"/>
              </a:buClr>
              <a:buSzPct val="65000"/>
              <a:buFont typeface="Monotype Sorts" pitchFamily="2" charset="2"/>
              <a:defRPr sz="22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defTabSz="968375" eaLnBrk="0" fontAlgn="base" hangingPunct="0">
              <a:spcBef>
                <a:spcPct val="0"/>
              </a:spcBef>
              <a:spcAft>
                <a:spcPct val="60000"/>
              </a:spcAft>
              <a:buClr>
                <a:srgbClr val="FF0000"/>
              </a:buClr>
              <a:buSzPct val="65000"/>
              <a:buFont typeface="Monotype Sorts" pitchFamily="2" charset="2"/>
              <a:defRPr sz="22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defTabSz="968375" eaLnBrk="0" fontAlgn="base" hangingPunct="0">
              <a:spcBef>
                <a:spcPct val="0"/>
              </a:spcBef>
              <a:spcAft>
                <a:spcPct val="60000"/>
              </a:spcAft>
              <a:buClr>
                <a:srgbClr val="FF0000"/>
              </a:buClr>
              <a:buSzPct val="65000"/>
              <a:buFont typeface="Monotype Sorts" pitchFamily="2" charset="2"/>
              <a:defRPr sz="22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fld id="{288314D2-1C5A-4992-BA41-6000DA73E618}" type="slidenum">
              <a:rPr lang="en-US" sz="1300" smtClean="0">
                <a:solidFill>
                  <a:srgbClr val="3366CC"/>
                </a:solidFill>
                <a:latin typeface="Times New Roman" pitchFamily="18" charset="0"/>
              </a:rPr>
              <a:pPr/>
              <a:t>10</a:t>
            </a:fld>
            <a:endParaRPr lang="en-US" sz="1300" smtClean="0">
              <a:solidFill>
                <a:srgbClr val="3366CC"/>
              </a:solidFill>
              <a:latin typeface="Times New Roman" pitchFamily="18" charset="0"/>
            </a:endParaRPr>
          </a:p>
        </p:txBody>
      </p:sp>
      <p:sp>
        <p:nvSpPr>
          <p:cNvPr id="1024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0950" y="722313"/>
            <a:ext cx="4799013" cy="3598862"/>
          </a:xfrm>
          <a:ln/>
        </p:spPr>
      </p:sp>
      <p:sp>
        <p:nvSpPr>
          <p:cNvPr id="1024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endParaRPr lang="de-D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8375">
              <a:defRPr sz="22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defTabSz="968375">
              <a:defRPr sz="22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defTabSz="968375">
              <a:defRPr sz="22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defTabSz="968375">
              <a:defRPr sz="22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defTabSz="968375">
              <a:defRPr sz="22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defTabSz="968375" eaLnBrk="0" fontAlgn="base" hangingPunct="0">
              <a:spcBef>
                <a:spcPct val="0"/>
              </a:spcBef>
              <a:spcAft>
                <a:spcPct val="60000"/>
              </a:spcAft>
              <a:buClr>
                <a:srgbClr val="FF0000"/>
              </a:buClr>
              <a:buSzPct val="65000"/>
              <a:buFont typeface="Monotype Sorts" pitchFamily="2" charset="2"/>
              <a:defRPr sz="22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defTabSz="968375" eaLnBrk="0" fontAlgn="base" hangingPunct="0">
              <a:spcBef>
                <a:spcPct val="0"/>
              </a:spcBef>
              <a:spcAft>
                <a:spcPct val="60000"/>
              </a:spcAft>
              <a:buClr>
                <a:srgbClr val="FF0000"/>
              </a:buClr>
              <a:buSzPct val="65000"/>
              <a:buFont typeface="Monotype Sorts" pitchFamily="2" charset="2"/>
              <a:defRPr sz="22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defTabSz="968375" eaLnBrk="0" fontAlgn="base" hangingPunct="0">
              <a:spcBef>
                <a:spcPct val="0"/>
              </a:spcBef>
              <a:spcAft>
                <a:spcPct val="60000"/>
              </a:spcAft>
              <a:buClr>
                <a:srgbClr val="FF0000"/>
              </a:buClr>
              <a:buSzPct val="65000"/>
              <a:buFont typeface="Monotype Sorts" pitchFamily="2" charset="2"/>
              <a:defRPr sz="22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defTabSz="968375" eaLnBrk="0" fontAlgn="base" hangingPunct="0">
              <a:spcBef>
                <a:spcPct val="0"/>
              </a:spcBef>
              <a:spcAft>
                <a:spcPct val="60000"/>
              </a:spcAft>
              <a:buClr>
                <a:srgbClr val="FF0000"/>
              </a:buClr>
              <a:buSzPct val="65000"/>
              <a:buFont typeface="Monotype Sorts" pitchFamily="2" charset="2"/>
              <a:defRPr sz="22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fld id="{D287E2C9-113B-4EC8-8F4C-20B3E5E5DF6C}" type="slidenum">
              <a:rPr lang="en-US" sz="1300" smtClean="0">
                <a:solidFill>
                  <a:srgbClr val="3366CC"/>
                </a:solidFill>
                <a:latin typeface="Times New Roman" pitchFamily="18" charset="0"/>
              </a:rPr>
              <a:pPr/>
              <a:t>11</a:t>
            </a:fld>
            <a:endParaRPr lang="en-US" sz="1300" smtClean="0">
              <a:solidFill>
                <a:srgbClr val="3366CC"/>
              </a:solidFill>
              <a:latin typeface="Times New Roman" pitchFamily="18" charset="0"/>
            </a:endParaRPr>
          </a:p>
        </p:txBody>
      </p:sp>
      <p:sp>
        <p:nvSpPr>
          <p:cNvPr id="1126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0950" y="722313"/>
            <a:ext cx="4799013" cy="3598862"/>
          </a:xfrm>
          <a:ln/>
        </p:spPr>
      </p:sp>
      <p:sp>
        <p:nvSpPr>
          <p:cNvPr id="1126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endParaRPr lang="de-D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66825" y="727075"/>
            <a:ext cx="4781550" cy="35861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8375">
              <a:defRPr sz="22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defTabSz="968375">
              <a:defRPr sz="22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defTabSz="968375">
              <a:defRPr sz="22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defTabSz="968375">
              <a:defRPr sz="22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defTabSz="968375">
              <a:defRPr sz="22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defTabSz="968375" eaLnBrk="0" fontAlgn="base" hangingPunct="0">
              <a:spcBef>
                <a:spcPct val="0"/>
              </a:spcBef>
              <a:spcAft>
                <a:spcPct val="60000"/>
              </a:spcAft>
              <a:buClr>
                <a:srgbClr val="FF0000"/>
              </a:buClr>
              <a:buSzPct val="65000"/>
              <a:buFont typeface="Monotype Sorts" pitchFamily="2" charset="2"/>
              <a:defRPr sz="22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defTabSz="968375" eaLnBrk="0" fontAlgn="base" hangingPunct="0">
              <a:spcBef>
                <a:spcPct val="0"/>
              </a:spcBef>
              <a:spcAft>
                <a:spcPct val="60000"/>
              </a:spcAft>
              <a:buClr>
                <a:srgbClr val="FF0000"/>
              </a:buClr>
              <a:buSzPct val="65000"/>
              <a:buFont typeface="Monotype Sorts" pitchFamily="2" charset="2"/>
              <a:defRPr sz="22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defTabSz="968375" eaLnBrk="0" fontAlgn="base" hangingPunct="0">
              <a:spcBef>
                <a:spcPct val="0"/>
              </a:spcBef>
              <a:spcAft>
                <a:spcPct val="60000"/>
              </a:spcAft>
              <a:buClr>
                <a:srgbClr val="FF0000"/>
              </a:buClr>
              <a:buSzPct val="65000"/>
              <a:buFont typeface="Monotype Sorts" pitchFamily="2" charset="2"/>
              <a:defRPr sz="22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defTabSz="968375" eaLnBrk="0" fontAlgn="base" hangingPunct="0">
              <a:spcBef>
                <a:spcPct val="0"/>
              </a:spcBef>
              <a:spcAft>
                <a:spcPct val="60000"/>
              </a:spcAft>
              <a:buClr>
                <a:srgbClr val="FF0000"/>
              </a:buClr>
              <a:buSzPct val="65000"/>
              <a:buFont typeface="Monotype Sorts" pitchFamily="2" charset="2"/>
              <a:defRPr sz="22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fld id="{288314D2-1C5A-4992-BA41-6000DA73E618}" type="slidenum">
              <a:rPr lang="en-US" sz="1300" smtClean="0">
                <a:solidFill>
                  <a:srgbClr val="3366CC"/>
                </a:solidFill>
                <a:latin typeface="Times New Roman" pitchFamily="18" charset="0"/>
              </a:rPr>
              <a:pPr/>
              <a:t>13</a:t>
            </a:fld>
            <a:endParaRPr lang="en-US" sz="1300" smtClean="0">
              <a:solidFill>
                <a:srgbClr val="3366CC"/>
              </a:solidFill>
              <a:latin typeface="Times New Roman" pitchFamily="18" charset="0"/>
            </a:endParaRPr>
          </a:p>
        </p:txBody>
      </p:sp>
      <p:sp>
        <p:nvSpPr>
          <p:cNvPr id="1024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0950" y="722313"/>
            <a:ext cx="4799013" cy="3598862"/>
          </a:xfrm>
          <a:ln/>
        </p:spPr>
      </p:sp>
      <p:sp>
        <p:nvSpPr>
          <p:cNvPr id="1024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AE642C-B177-419C-96F1-F83306DB28A5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  <p:sp>
        <p:nvSpPr>
          <p:cNvPr id="327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22313"/>
            <a:ext cx="4797425" cy="3598862"/>
          </a:xfrm>
          <a:ln/>
        </p:spPr>
      </p:sp>
      <p:sp>
        <p:nvSpPr>
          <p:cNvPr id="3277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AE642C-B177-419C-96F1-F83306DB28A5}" type="slidenum">
              <a:rPr lang="en-US" smtClean="0"/>
              <a:pPr>
                <a:defRPr/>
              </a:pPr>
              <a:t>3</a:t>
            </a:fld>
            <a:endParaRPr lang="en-US" smtClean="0"/>
          </a:p>
        </p:txBody>
      </p:sp>
      <p:sp>
        <p:nvSpPr>
          <p:cNvPr id="327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22313"/>
            <a:ext cx="4797425" cy="3598862"/>
          </a:xfrm>
          <a:ln/>
        </p:spPr>
      </p:sp>
      <p:sp>
        <p:nvSpPr>
          <p:cNvPr id="3277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endParaRPr 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579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66825" y="727075"/>
            <a:ext cx="4781550" cy="35861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66825" y="727075"/>
            <a:ext cx="4781550" cy="35861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8375">
              <a:defRPr sz="22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defTabSz="968375">
              <a:defRPr sz="22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defTabSz="968375">
              <a:defRPr sz="22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defTabSz="968375">
              <a:defRPr sz="22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defTabSz="968375">
              <a:defRPr sz="22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defTabSz="968375" eaLnBrk="0" fontAlgn="base" hangingPunct="0">
              <a:spcBef>
                <a:spcPct val="0"/>
              </a:spcBef>
              <a:spcAft>
                <a:spcPct val="60000"/>
              </a:spcAft>
              <a:buClr>
                <a:srgbClr val="FF0000"/>
              </a:buClr>
              <a:buSzPct val="65000"/>
              <a:buFont typeface="Monotype Sorts" pitchFamily="2" charset="2"/>
              <a:defRPr sz="22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defTabSz="968375" eaLnBrk="0" fontAlgn="base" hangingPunct="0">
              <a:spcBef>
                <a:spcPct val="0"/>
              </a:spcBef>
              <a:spcAft>
                <a:spcPct val="60000"/>
              </a:spcAft>
              <a:buClr>
                <a:srgbClr val="FF0000"/>
              </a:buClr>
              <a:buSzPct val="65000"/>
              <a:buFont typeface="Monotype Sorts" pitchFamily="2" charset="2"/>
              <a:defRPr sz="22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defTabSz="968375" eaLnBrk="0" fontAlgn="base" hangingPunct="0">
              <a:spcBef>
                <a:spcPct val="0"/>
              </a:spcBef>
              <a:spcAft>
                <a:spcPct val="60000"/>
              </a:spcAft>
              <a:buClr>
                <a:srgbClr val="FF0000"/>
              </a:buClr>
              <a:buSzPct val="65000"/>
              <a:buFont typeface="Monotype Sorts" pitchFamily="2" charset="2"/>
              <a:defRPr sz="22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defTabSz="968375" eaLnBrk="0" fontAlgn="base" hangingPunct="0">
              <a:spcBef>
                <a:spcPct val="0"/>
              </a:spcBef>
              <a:spcAft>
                <a:spcPct val="60000"/>
              </a:spcAft>
              <a:buClr>
                <a:srgbClr val="FF0000"/>
              </a:buClr>
              <a:buSzPct val="65000"/>
              <a:buFont typeface="Monotype Sorts" pitchFamily="2" charset="2"/>
              <a:defRPr sz="22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fld id="{288314D2-1C5A-4992-BA41-6000DA73E618}" type="slidenum">
              <a:rPr lang="en-US" sz="1300" smtClean="0">
                <a:solidFill>
                  <a:srgbClr val="3366CC"/>
                </a:solidFill>
                <a:latin typeface="Times New Roman" pitchFamily="18" charset="0"/>
              </a:rPr>
              <a:pPr/>
              <a:t>7</a:t>
            </a:fld>
            <a:endParaRPr lang="en-US" sz="1300" smtClean="0">
              <a:solidFill>
                <a:srgbClr val="3366CC"/>
              </a:solidFill>
              <a:latin typeface="Times New Roman" pitchFamily="18" charset="0"/>
            </a:endParaRPr>
          </a:p>
        </p:txBody>
      </p:sp>
      <p:sp>
        <p:nvSpPr>
          <p:cNvPr id="1024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0950" y="722313"/>
            <a:ext cx="4799013" cy="3598862"/>
          </a:xfrm>
          <a:ln/>
        </p:spPr>
      </p:sp>
      <p:sp>
        <p:nvSpPr>
          <p:cNvPr id="1024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endParaRPr 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8375">
              <a:defRPr sz="22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defTabSz="968375">
              <a:defRPr sz="22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defTabSz="968375">
              <a:defRPr sz="22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defTabSz="968375">
              <a:defRPr sz="22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defTabSz="968375">
              <a:defRPr sz="22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defTabSz="968375" eaLnBrk="0" fontAlgn="base" hangingPunct="0">
              <a:spcBef>
                <a:spcPct val="0"/>
              </a:spcBef>
              <a:spcAft>
                <a:spcPct val="60000"/>
              </a:spcAft>
              <a:buClr>
                <a:srgbClr val="FF0000"/>
              </a:buClr>
              <a:buSzPct val="65000"/>
              <a:buFont typeface="Monotype Sorts" pitchFamily="2" charset="2"/>
              <a:defRPr sz="22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defTabSz="968375" eaLnBrk="0" fontAlgn="base" hangingPunct="0">
              <a:spcBef>
                <a:spcPct val="0"/>
              </a:spcBef>
              <a:spcAft>
                <a:spcPct val="60000"/>
              </a:spcAft>
              <a:buClr>
                <a:srgbClr val="FF0000"/>
              </a:buClr>
              <a:buSzPct val="65000"/>
              <a:buFont typeface="Monotype Sorts" pitchFamily="2" charset="2"/>
              <a:defRPr sz="22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defTabSz="968375" eaLnBrk="0" fontAlgn="base" hangingPunct="0">
              <a:spcBef>
                <a:spcPct val="0"/>
              </a:spcBef>
              <a:spcAft>
                <a:spcPct val="60000"/>
              </a:spcAft>
              <a:buClr>
                <a:srgbClr val="FF0000"/>
              </a:buClr>
              <a:buSzPct val="65000"/>
              <a:buFont typeface="Monotype Sorts" pitchFamily="2" charset="2"/>
              <a:defRPr sz="22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defTabSz="968375" eaLnBrk="0" fontAlgn="base" hangingPunct="0">
              <a:spcBef>
                <a:spcPct val="0"/>
              </a:spcBef>
              <a:spcAft>
                <a:spcPct val="60000"/>
              </a:spcAft>
              <a:buClr>
                <a:srgbClr val="FF0000"/>
              </a:buClr>
              <a:buSzPct val="65000"/>
              <a:buFont typeface="Monotype Sorts" pitchFamily="2" charset="2"/>
              <a:defRPr sz="22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fld id="{288314D2-1C5A-4992-BA41-6000DA73E618}" type="slidenum">
              <a:rPr lang="en-US" sz="1300" smtClean="0">
                <a:solidFill>
                  <a:srgbClr val="3366CC"/>
                </a:solidFill>
                <a:latin typeface="Times New Roman" pitchFamily="18" charset="0"/>
              </a:rPr>
              <a:pPr/>
              <a:t>8</a:t>
            </a:fld>
            <a:endParaRPr lang="en-US" sz="1300" smtClean="0">
              <a:solidFill>
                <a:srgbClr val="3366CC"/>
              </a:solidFill>
              <a:latin typeface="Times New Roman" pitchFamily="18" charset="0"/>
            </a:endParaRPr>
          </a:p>
        </p:txBody>
      </p:sp>
      <p:sp>
        <p:nvSpPr>
          <p:cNvPr id="1024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0950" y="722313"/>
            <a:ext cx="4799013" cy="3598862"/>
          </a:xfrm>
          <a:ln/>
        </p:spPr>
      </p:sp>
      <p:sp>
        <p:nvSpPr>
          <p:cNvPr id="1024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endParaRPr 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8375">
              <a:defRPr sz="22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defTabSz="968375">
              <a:defRPr sz="22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defTabSz="968375">
              <a:defRPr sz="22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defTabSz="968375">
              <a:defRPr sz="22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defTabSz="968375">
              <a:defRPr sz="22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defTabSz="968375" eaLnBrk="0" fontAlgn="base" hangingPunct="0">
              <a:spcBef>
                <a:spcPct val="0"/>
              </a:spcBef>
              <a:spcAft>
                <a:spcPct val="60000"/>
              </a:spcAft>
              <a:buClr>
                <a:srgbClr val="FF0000"/>
              </a:buClr>
              <a:buSzPct val="65000"/>
              <a:buFont typeface="Monotype Sorts" pitchFamily="2" charset="2"/>
              <a:defRPr sz="22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defTabSz="968375" eaLnBrk="0" fontAlgn="base" hangingPunct="0">
              <a:spcBef>
                <a:spcPct val="0"/>
              </a:spcBef>
              <a:spcAft>
                <a:spcPct val="60000"/>
              </a:spcAft>
              <a:buClr>
                <a:srgbClr val="FF0000"/>
              </a:buClr>
              <a:buSzPct val="65000"/>
              <a:buFont typeface="Monotype Sorts" pitchFamily="2" charset="2"/>
              <a:defRPr sz="22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defTabSz="968375" eaLnBrk="0" fontAlgn="base" hangingPunct="0">
              <a:spcBef>
                <a:spcPct val="0"/>
              </a:spcBef>
              <a:spcAft>
                <a:spcPct val="60000"/>
              </a:spcAft>
              <a:buClr>
                <a:srgbClr val="FF0000"/>
              </a:buClr>
              <a:buSzPct val="65000"/>
              <a:buFont typeface="Monotype Sorts" pitchFamily="2" charset="2"/>
              <a:defRPr sz="22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defTabSz="968375" eaLnBrk="0" fontAlgn="base" hangingPunct="0">
              <a:spcBef>
                <a:spcPct val="0"/>
              </a:spcBef>
              <a:spcAft>
                <a:spcPct val="60000"/>
              </a:spcAft>
              <a:buClr>
                <a:srgbClr val="FF0000"/>
              </a:buClr>
              <a:buSzPct val="65000"/>
              <a:buFont typeface="Monotype Sorts" pitchFamily="2" charset="2"/>
              <a:defRPr sz="22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fld id="{288314D2-1C5A-4992-BA41-6000DA73E618}" type="slidenum">
              <a:rPr lang="en-US" sz="1300" smtClean="0">
                <a:solidFill>
                  <a:srgbClr val="3366CC"/>
                </a:solidFill>
                <a:latin typeface="Times New Roman" pitchFamily="18" charset="0"/>
              </a:rPr>
              <a:pPr/>
              <a:t>9</a:t>
            </a:fld>
            <a:endParaRPr lang="en-US" sz="1300" smtClean="0">
              <a:solidFill>
                <a:srgbClr val="3366CC"/>
              </a:solidFill>
              <a:latin typeface="Times New Roman" pitchFamily="18" charset="0"/>
            </a:endParaRPr>
          </a:p>
        </p:txBody>
      </p:sp>
      <p:sp>
        <p:nvSpPr>
          <p:cNvPr id="1024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0950" y="722313"/>
            <a:ext cx="4799013" cy="3598862"/>
          </a:xfrm>
          <a:ln/>
        </p:spPr>
      </p:sp>
      <p:sp>
        <p:nvSpPr>
          <p:cNvPr id="1024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0"/>
          <p:cNvSpPr>
            <a:spLocks noChangeArrowheads="1"/>
          </p:cNvSpPr>
          <p:nvPr userDrawn="1"/>
        </p:nvSpPr>
        <p:spPr bwMode="auto">
          <a:xfrm>
            <a:off x="0" y="0"/>
            <a:ext cx="1600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5" name="Group 54"/>
          <p:cNvGrpSpPr>
            <a:grpSpLocks/>
          </p:cNvGrpSpPr>
          <p:nvPr userDrawn="1"/>
        </p:nvGrpSpPr>
        <p:grpSpPr bwMode="auto">
          <a:xfrm>
            <a:off x="533400" y="238125"/>
            <a:ext cx="117475" cy="6467475"/>
            <a:chOff x="54" y="102"/>
            <a:chExt cx="108" cy="4122"/>
          </a:xfrm>
        </p:grpSpPr>
        <p:sp>
          <p:nvSpPr>
            <p:cNvPr id="6" name="Rectangle 55"/>
            <p:cNvSpPr>
              <a:spLocks noChangeArrowheads="1"/>
            </p:cNvSpPr>
            <p:nvPr/>
          </p:nvSpPr>
          <p:spPr bwMode="auto">
            <a:xfrm>
              <a:off x="54" y="1104"/>
              <a:ext cx="108" cy="96"/>
            </a:xfrm>
            <a:prstGeom prst="rect">
              <a:avLst/>
            </a:prstGeom>
            <a:gradFill rotWithShape="1">
              <a:gsLst>
                <a:gs pos="0">
                  <a:srgbClr val="666699"/>
                </a:gs>
                <a:gs pos="100000">
                  <a:srgbClr val="996633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Rectangle 56"/>
            <p:cNvSpPr>
              <a:spLocks noChangeArrowheads="1"/>
            </p:cNvSpPr>
            <p:nvPr/>
          </p:nvSpPr>
          <p:spPr bwMode="auto">
            <a:xfrm>
              <a:off x="54" y="1248"/>
              <a:ext cx="108" cy="96"/>
            </a:xfrm>
            <a:prstGeom prst="rect">
              <a:avLst/>
            </a:prstGeom>
            <a:gradFill rotWithShape="1">
              <a:gsLst>
                <a:gs pos="0">
                  <a:srgbClr val="666699"/>
                </a:gs>
                <a:gs pos="100000">
                  <a:srgbClr val="996633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57"/>
            <p:cNvSpPr>
              <a:spLocks noChangeArrowheads="1"/>
            </p:cNvSpPr>
            <p:nvPr/>
          </p:nvSpPr>
          <p:spPr bwMode="auto">
            <a:xfrm>
              <a:off x="54" y="1392"/>
              <a:ext cx="108" cy="96"/>
            </a:xfrm>
            <a:prstGeom prst="rect">
              <a:avLst/>
            </a:prstGeom>
            <a:gradFill rotWithShape="1">
              <a:gsLst>
                <a:gs pos="0">
                  <a:srgbClr val="666699"/>
                </a:gs>
                <a:gs pos="100000">
                  <a:srgbClr val="996633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Rectangle 58"/>
            <p:cNvSpPr>
              <a:spLocks noChangeArrowheads="1"/>
            </p:cNvSpPr>
            <p:nvPr/>
          </p:nvSpPr>
          <p:spPr bwMode="auto">
            <a:xfrm>
              <a:off x="54" y="1536"/>
              <a:ext cx="108" cy="96"/>
            </a:xfrm>
            <a:prstGeom prst="rect">
              <a:avLst/>
            </a:prstGeom>
            <a:gradFill rotWithShape="1">
              <a:gsLst>
                <a:gs pos="0">
                  <a:srgbClr val="666699"/>
                </a:gs>
                <a:gs pos="100000">
                  <a:srgbClr val="996633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Rectangle 59"/>
            <p:cNvSpPr>
              <a:spLocks noChangeArrowheads="1"/>
            </p:cNvSpPr>
            <p:nvPr/>
          </p:nvSpPr>
          <p:spPr bwMode="auto">
            <a:xfrm>
              <a:off x="54" y="1680"/>
              <a:ext cx="108" cy="96"/>
            </a:xfrm>
            <a:prstGeom prst="rect">
              <a:avLst/>
            </a:prstGeom>
            <a:gradFill rotWithShape="1">
              <a:gsLst>
                <a:gs pos="0">
                  <a:srgbClr val="666699"/>
                </a:gs>
                <a:gs pos="100000">
                  <a:srgbClr val="996633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Rectangle 60"/>
            <p:cNvSpPr>
              <a:spLocks noChangeArrowheads="1"/>
            </p:cNvSpPr>
            <p:nvPr/>
          </p:nvSpPr>
          <p:spPr bwMode="auto">
            <a:xfrm>
              <a:off x="54" y="1824"/>
              <a:ext cx="108" cy="96"/>
            </a:xfrm>
            <a:prstGeom prst="rect">
              <a:avLst/>
            </a:prstGeom>
            <a:gradFill rotWithShape="1">
              <a:gsLst>
                <a:gs pos="0">
                  <a:srgbClr val="666699"/>
                </a:gs>
                <a:gs pos="100000">
                  <a:srgbClr val="996633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Rectangle 61"/>
            <p:cNvSpPr>
              <a:spLocks noChangeArrowheads="1"/>
            </p:cNvSpPr>
            <p:nvPr/>
          </p:nvSpPr>
          <p:spPr bwMode="auto">
            <a:xfrm>
              <a:off x="54" y="1968"/>
              <a:ext cx="108" cy="96"/>
            </a:xfrm>
            <a:prstGeom prst="rect">
              <a:avLst/>
            </a:prstGeom>
            <a:gradFill rotWithShape="1">
              <a:gsLst>
                <a:gs pos="0">
                  <a:srgbClr val="666699"/>
                </a:gs>
                <a:gs pos="100000">
                  <a:srgbClr val="996633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Rectangle 62"/>
            <p:cNvSpPr>
              <a:spLocks noChangeArrowheads="1"/>
            </p:cNvSpPr>
            <p:nvPr/>
          </p:nvSpPr>
          <p:spPr bwMode="auto">
            <a:xfrm>
              <a:off x="54" y="2112"/>
              <a:ext cx="108" cy="93"/>
            </a:xfrm>
            <a:prstGeom prst="rect">
              <a:avLst/>
            </a:prstGeom>
            <a:gradFill rotWithShape="1">
              <a:gsLst>
                <a:gs pos="0">
                  <a:srgbClr val="666699"/>
                </a:gs>
                <a:gs pos="100000">
                  <a:srgbClr val="996633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Rectangle 63"/>
            <p:cNvSpPr>
              <a:spLocks noChangeArrowheads="1"/>
            </p:cNvSpPr>
            <p:nvPr/>
          </p:nvSpPr>
          <p:spPr bwMode="auto">
            <a:xfrm>
              <a:off x="54" y="2256"/>
              <a:ext cx="108" cy="96"/>
            </a:xfrm>
            <a:prstGeom prst="rect">
              <a:avLst/>
            </a:prstGeom>
            <a:gradFill rotWithShape="1">
              <a:gsLst>
                <a:gs pos="0">
                  <a:srgbClr val="666699"/>
                </a:gs>
                <a:gs pos="100000">
                  <a:srgbClr val="996633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Rectangle 64"/>
            <p:cNvSpPr>
              <a:spLocks noChangeArrowheads="1"/>
            </p:cNvSpPr>
            <p:nvPr/>
          </p:nvSpPr>
          <p:spPr bwMode="auto">
            <a:xfrm>
              <a:off x="54" y="2400"/>
              <a:ext cx="108" cy="96"/>
            </a:xfrm>
            <a:prstGeom prst="rect">
              <a:avLst/>
            </a:prstGeom>
            <a:gradFill rotWithShape="1">
              <a:gsLst>
                <a:gs pos="0">
                  <a:srgbClr val="666699"/>
                </a:gs>
                <a:gs pos="100000">
                  <a:srgbClr val="996633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Rectangle 65"/>
            <p:cNvSpPr>
              <a:spLocks noChangeArrowheads="1"/>
            </p:cNvSpPr>
            <p:nvPr/>
          </p:nvSpPr>
          <p:spPr bwMode="auto">
            <a:xfrm>
              <a:off x="54" y="2544"/>
              <a:ext cx="108" cy="91"/>
            </a:xfrm>
            <a:prstGeom prst="rect">
              <a:avLst/>
            </a:prstGeom>
            <a:gradFill rotWithShape="1">
              <a:gsLst>
                <a:gs pos="0">
                  <a:srgbClr val="666699"/>
                </a:gs>
                <a:gs pos="100000">
                  <a:srgbClr val="996633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66"/>
            <p:cNvSpPr>
              <a:spLocks noChangeArrowheads="1"/>
            </p:cNvSpPr>
            <p:nvPr/>
          </p:nvSpPr>
          <p:spPr bwMode="auto">
            <a:xfrm>
              <a:off x="54" y="2688"/>
              <a:ext cx="108" cy="96"/>
            </a:xfrm>
            <a:prstGeom prst="rect">
              <a:avLst/>
            </a:prstGeom>
            <a:gradFill rotWithShape="1">
              <a:gsLst>
                <a:gs pos="0">
                  <a:srgbClr val="666699"/>
                </a:gs>
                <a:gs pos="100000">
                  <a:srgbClr val="996633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Rectangle 67"/>
            <p:cNvSpPr>
              <a:spLocks noChangeArrowheads="1"/>
            </p:cNvSpPr>
            <p:nvPr/>
          </p:nvSpPr>
          <p:spPr bwMode="auto">
            <a:xfrm>
              <a:off x="54" y="2832"/>
              <a:ext cx="108" cy="96"/>
            </a:xfrm>
            <a:prstGeom prst="rect">
              <a:avLst/>
            </a:prstGeom>
            <a:gradFill rotWithShape="1">
              <a:gsLst>
                <a:gs pos="0">
                  <a:srgbClr val="666699"/>
                </a:gs>
                <a:gs pos="100000">
                  <a:srgbClr val="996633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Rectangle 68"/>
            <p:cNvSpPr>
              <a:spLocks noChangeArrowheads="1"/>
            </p:cNvSpPr>
            <p:nvPr/>
          </p:nvSpPr>
          <p:spPr bwMode="auto">
            <a:xfrm>
              <a:off x="54" y="2976"/>
              <a:ext cx="108" cy="88"/>
            </a:xfrm>
            <a:prstGeom prst="rect">
              <a:avLst/>
            </a:prstGeom>
            <a:gradFill rotWithShape="1">
              <a:gsLst>
                <a:gs pos="0">
                  <a:srgbClr val="666699"/>
                </a:gs>
                <a:gs pos="100000">
                  <a:srgbClr val="996633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Rectangle 69"/>
            <p:cNvSpPr>
              <a:spLocks noChangeArrowheads="1"/>
            </p:cNvSpPr>
            <p:nvPr/>
          </p:nvSpPr>
          <p:spPr bwMode="auto">
            <a:xfrm>
              <a:off x="54" y="3120"/>
              <a:ext cx="108" cy="96"/>
            </a:xfrm>
            <a:prstGeom prst="rect">
              <a:avLst/>
            </a:prstGeom>
            <a:gradFill rotWithShape="1">
              <a:gsLst>
                <a:gs pos="0">
                  <a:srgbClr val="666699"/>
                </a:gs>
                <a:gs pos="100000">
                  <a:srgbClr val="996633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Rectangle 70"/>
            <p:cNvSpPr>
              <a:spLocks noChangeArrowheads="1"/>
            </p:cNvSpPr>
            <p:nvPr/>
          </p:nvSpPr>
          <p:spPr bwMode="auto">
            <a:xfrm>
              <a:off x="54" y="3264"/>
              <a:ext cx="108" cy="96"/>
            </a:xfrm>
            <a:prstGeom prst="rect">
              <a:avLst/>
            </a:prstGeom>
            <a:gradFill rotWithShape="1">
              <a:gsLst>
                <a:gs pos="0">
                  <a:srgbClr val="666699"/>
                </a:gs>
                <a:gs pos="100000">
                  <a:srgbClr val="996633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Rectangle 71"/>
            <p:cNvSpPr>
              <a:spLocks noChangeArrowheads="1"/>
            </p:cNvSpPr>
            <p:nvPr/>
          </p:nvSpPr>
          <p:spPr bwMode="auto">
            <a:xfrm>
              <a:off x="54" y="3409"/>
              <a:ext cx="108" cy="95"/>
            </a:xfrm>
            <a:prstGeom prst="rect">
              <a:avLst/>
            </a:prstGeom>
            <a:gradFill rotWithShape="1">
              <a:gsLst>
                <a:gs pos="0">
                  <a:srgbClr val="666699"/>
                </a:gs>
                <a:gs pos="100000">
                  <a:srgbClr val="996633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Rectangle 72"/>
            <p:cNvSpPr>
              <a:spLocks noChangeArrowheads="1"/>
            </p:cNvSpPr>
            <p:nvPr/>
          </p:nvSpPr>
          <p:spPr bwMode="auto">
            <a:xfrm>
              <a:off x="54" y="3552"/>
              <a:ext cx="108" cy="96"/>
            </a:xfrm>
            <a:prstGeom prst="rect">
              <a:avLst/>
            </a:prstGeom>
            <a:gradFill rotWithShape="1">
              <a:gsLst>
                <a:gs pos="0">
                  <a:srgbClr val="666699"/>
                </a:gs>
                <a:gs pos="100000">
                  <a:srgbClr val="996633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Rectangle 73"/>
            <p:cNvSpPr>
              <a:spLocks noChangeArrowheads="1"/>
            </p:cNvSpPr>
            <p:nvPr/>
          </p:nvSpPr>
          <p:spPr bwMode="auto">
            <a:xfrm>
              <a:off x="54" y="3696"/>
              <a:ext cx="108" cy="96"/>
            </a:xfrm>
            <a:prstGeom prst="rect">
              <a:avLst/>
            </a:prstGeom>
            <a:gradFill rotWithShape="1">
              <a:gsLst>
                <a:gs pos="0">
                  <a:srgbClr val="666699"/>
                </a:gs>
                <a:gs pos="100000">
                  <a:srgbClr val="996633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Rectangle 74"/>
            <p:cNvSpPr>
              <a:spLocks noChangeArrowheads="1"/>
            </p:cNvSpPr>
            <p:nvPr/>
          </p:nvSpPr>
          <p:spPr bwMode="auto">
            <a:xfrm>
              <a:off x="54" y="3840"/>
              <a:ext cx="108" cy="96"/>
            </a:xfrm>
            <a:prstGeom prst="rect">
              <a:avLst/>
            </a:prstGeom>
            <a:gradFill rotWithShape="1">
              <a:gsLst>
                <a:gs pos="0">
                  <a:srgbClr val="666699"/>
                </a:gs>
                <a:gs pos="100000">
                  <a:srgbClr val="996633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Rectangle 75"/>
            <p:cNvSpPr>
              <a:spLocks noChangeArrowheads="1"/>
            </p:cNvSpPr>
            <p:nvPr/>
          </p:nvSpPr>
          <p:spPr bwMode="auto">
            <a:xfrm>
              <a:off x="54" y="3984"/>
              <a:ext cx="108" cy="96"/>
            </a:xfrm>
            <a:prstGeom prst="rect">
              <a:avLst/>
            </a:prstGeom>
            <a:gradFill rotWithShape="1">
              <a:gsLst>
                <a:gs pos="0">
                  <a:srgbClr val="666699"/>
                </a:gs>
                <a:gs pos="100000">
                  <a:srgbClr val="996633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Rectangle 76"/>
            <p:cNvSpPr>
              <a:spLocks noChangeArrowheads="1"/>
            </p:cNvSpPr>
            <p:nvPr/>
          </p:nvSpPr>
          <p:spPr bwMode="auto">
            <a:xfrm>
              <a:off x="54" y="4128"/>
              <a:ext cx="108" cy="96"/>
            </a:xfrm>
            <a:prstGeom prst="rect">
              <a:avLst/>
            </a:prstGeom>
            <a:gradFill rotWithShape="1">
              <a:gsLst>
                <a:gs pos="0">
                  <a:srgbClr val="666699"/>
                </a:gs>
                <a:gs pos="100000">
                  <a:srgbClr val="996633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Rectangle 77"/>
            <p:cNvSpPr>
              <a:spLocks noChangeArrowheads="1"/>
            </p:cNvSpPr>
            <p:nvPr/>
          </p:nvSpPr>
          <p:spPr bwMode="auto">
            <a:xfrm>
              <a:off x="54" y="102"/>
              <a:ext cx="108" cy="96"/>
            </a:xfrm>
            <a:prstGeom prst="rect">
              <a:avLst/>
            </a:prstGeom>
            <a:gradFill rotWithShape="1">
              <a:gsLst>
                <a:gs pos="0">
                  <a:srgbClr val="666699"/>
                </a:gs>
                <a:gs pos="100000">
                  <a:srgbClr val="996633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Rectangle 78"/>
            <p:cNvSpPr>
              <a:spLocks noChangeArrowheads="1"/>
            </p:cNvSpPr>
            <p:nvPr/>
          </p:nvSpPr>
          <p:spPr bwMode="auto">
            <a:xfrm>
              <a:off x="54" y="246"/>
              <a:ext cx="108" cy="96"/>
            </a:xfrm>
            <a:prstGeom prst="rect">
              <a:avLst/>
            </a:prstGeom>
            <a:gradFill rotWithShape="1">
              <a:gsLst>
                <a:gs pos="0">
                  <a:srgbClr val="666699"/>
                </a:gs>
                <a:gs pos="100000">
                  <a:srgbClr val="996633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Rectangle 79"/>
            <p:cNvSpPr>
              <a:spLocks noChangeArrowheads="1"/>
            </p:cNvSpPr>
            <p:nvPr/>
          </p:nvSpPr>
          <p:spPr bwMode="auto">
            <a:xfrm>
              <a:off x="54" y="390"/>
              <a:ext cx="108" cy="96"/>
            </a:xfrm>
            <a:prstGeom prst="rect">
              <a:avLst/>
            </a:prstGeom>
            <a:gradFill rotWithShape="1">
              <a:gsLst>
                <a:gs pos="0">
                  <a:srgbClr val="666699"/>
                </a:gs>
                <a:gs pos="100000">
                  <a:srgbClr val="996633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" name="Rectangle 80"/>
            <p:cNvSpPr>
              <a:spLocks noChangeArrowheads="1"/>
            </p:cNvSpPr>
            <p:nvPr/>
          </p:nvSpPr>
          <p:spPr bwMode="auto">
            <a:xfrm>
              <a:off x="54" y="534"/>
              <a:ext cx="108" cy="96"/>
            </a:xfrm>
            <a:prstGeom prst="rect">
              <a:avLst/>
            </a:prstGeom>
            <a:gradFill rotWithShape="1">
              <a:gsLst>
                <a:gs pos="0">
                  <a:srgbClr val="666699"/>
                </a:gs>
                <a:gs pos="100000">
                  <a:srgbClr val="996633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Rectangle 81"/>
            <p:cNvSpPr>
              <a:spLocks noChangeArrowheads="1"/>
            </p:cNvSpPr>
            <p:nvPr/>
          </p:nvSpPr>
          <p:spPr bwMode="auto">
            <a:xfrm>
              <a:off x="54" y="678"/>
              <a:ext cx="108" cy="96"/>
            </a:xfrm>
            <a:prstGeom prst="rect">
              <a:avLst/>
            </a:prstGeom>
            <a:gradFill rotWithShape="1">
              <a:gsLst>
                <a:gs pos="0">
                  <a:srgbClr val="666699"/>
                </a:gs>
                <a:gs pos="100000">
                  <a:srgbClr val="996633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" name="Rectangle 82"/>
            <p:cNvSpPr>
              <a:spLocks noChangeArrowheads="1"/>
            </p:cNvSpPr>
            <p:nvPr/>
          </p:nvSpPr>
          <p:spPr bwMode="auto">
            <a:xfrm>
              <a:off x="54" y="822"/>
              <a:ext cx="108" cy="95"/>
            </a:xfrm>
            <a:prstGeom prst="rect">
              <a:avLst/>
            </a:prstGeom>
            <a:gradFill rotWithShape="1">
              <a:gsLst>
                <a:gs pos="0">
                  <a:srgbClr val="666699"/>
                </a:gs>
                <a:gs pos="100000">
                  <a:srgbClr val="996633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Rectangle 83"/>
            <p:cNvSpPr>
              <a:spLocks noChangeArrowheads="1"/>
            </p:cNvSpPr>
            <p:nvPr/>
          </p:nvSpPr>
          <p:spPr bwMode="auto">
            <a:xfrm>
              <a:off x="54" y="966"/>
              <a:ext cx="108" cy="96"/>
            </a:xfrm>
            <a:prstGeom prst="rect">
              <a:avLst/>
            </a:prstGeom>
            <a:gradFill rotWithShape="1">
              <a:gsLst>
                <a:gs pos="0">
                  <a:srgbClr val="666699"/>
                </a:gs>
                <a:gs pos="100000">
                  <a:srgbClr val="996633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5" name="Rectangle 84"/>
          <p:cNvSpPr>
            <a:spLocks noChangeArrowheads="1"/>
          </p:cNvSpPr>
          <p:nvPr userDrawn="1"/>
        </p:nvSpPr>
        <p:spPr bwMode="auto">
          <a:xfrm>
            <a:off x="239713" y="0"/>
            <a:ext cx="74612" cy="6858000"/>
          </a:xfrm>
          <a:prstGeom prst="rect">
            <a:avLst/>
          </a:prstGeom>
          <a:gradFill rotWithShape="0">
            <a:gsLst>
              <a:gs pos="0">
                <a:srgbClr val="676632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6" name="Rectangle 85"/>
          <p:cNvSpPr>
            <a:spLocks noChangeArrowheads="1"/>
          </p:cNvSpPr>
          <p:nvPr userDrawn="1"/>
        </p:nvSpPr>
        <p:spPr bwMode="auto">
          <a:xfrm>
            <a:off x="342900" y="0"/>
            <a:ext cx="342900" cy="6858000"/>
          </a:xfrm>
          <a:prstGeom prst="rect">
            <a:avLst/>
          </a:prstGeom>
          <a:gradFill rotWithShape="0">
            <a:gsLst>
              <a:gs pos="0">
                <a:srgbClr val="676632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7" name="Rectangle 86"/>
          <p:cNvSpPr>
            <a:spLocks noChangeArrowheads="1"/>
          </p:cNvSpPr>
          <p:nvPr userDrawn="1"/>
        </p:nvSpPr>
        <p:spPr bwMode="auto">
          <a:xfrm>
            <a:off x="71438" y="0"/>
            <a:ext cx="138112" cy="6858000"/>
          </a:xfrm>
          <a:prstGeom prst="rect">
            <a:avLst/>
          </a:prstGeom>
          <a:gradFill rotWithShape="0">
            <a:gsLst>
              <a:gs pos="0">
                <a:srgbClr val="676632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38" name="Picture 9" descr="eth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72200"/>
            <a:ext cx="202406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828800" y="838200"/>
            <a:ext cx="6705600" cy="2057400"/>
          </a:xfrm>
          <a:effectLst>
            <a:outerShdw dist="35921" dir="2700000" algn="ctr" rotWithShape="0">
              <a:schemeClr val="tx1"/>
            </a:outerShdw>
          </a:effectLst>
        </p:spPr>
        <p:txBody>
          <a:bodyPr anchor="t"/>
          <a:lstStyle>
            <a:lvl1pPr>
              <a:defRPr sz="3800"/>
            </a:lvl1pPr>
          </a:lstStyle>
          <a:p>
            <a:r>
              <a:rPr lang="en-US"/>
              <a:t> 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124200"/>
            <a:ext cx="5943600" cy="5334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5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39" name="Picture 10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3" t="50000" b="4969"/>
          <a:stretch/>
        </p:blipFill>
        <p:spPr bwMode="auto">
          <a:xfrm>
            <a:off x="3414149" y="6520845"/>
            <a:ext cx="2986651" cy="150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FF0000"/>
                </a:solidFill>
                <a:prstDash val="solid"/>
                <a:miter lim="800000"/>
                <a:headEnd type="none" w="lg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</p:pic>
      <p:pic>
        <p:nvPicPr>
          <p:cNvPr id="40" name="Picture 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225" y="5661019"/>
            <a:ext cx="809697" cy="751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FF0000"/>
                </a:solidFill>
                <a:prstDash val="solid"/>
                <a:miter lim="800000"/>
                <a:headEnd type="none" w="lg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</p:pic>
      <p:pic>
        <p:nvPicPr>
          <p:cNvPr id="41" name="Picture 10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102" y="6459195"/>
            <a:ext cx="1053945" cy="18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FF0000"/>
                </a:solidFill>
                <a:prstDash val="solid"/>
                <a:miter lim="800000"/>
                <a:headEnd type="none" w="lg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</p:pic>
      <p:pic>
        <p:nvPicPr>
          <p:cNvPr id="42" name="Picture 11" descr="H:\Projects\BEG stuff\BEG_logo_x600bl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867400"/>
            <a:ext cx="1616075" cy="654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510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7556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604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152400"/>
            <a:ext cx="205740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152400"/>
            <a:ext cx="601980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15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0"/>
          <p:cNvSpPr>
            <a:spLocks noChangeArrowheads="1"/>
          </p:cNvSpPr>
          <p:nvPr userDrawn="1"/>
        </p:nvSpPr>
        <p:spPr bwMode="auto">
          <a:xfrm>
            <a:off x="0" y="0"/>
            <a:ext cx="1600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5" name="Group 54"/>
          <p:cNvGrpSpPr>
            <a:grpSpLocks/>
          </p:cNvGrpSpPr>
          <p:nvPr userDrawn="1"/>
        </p:nvGrpSpPr>
        <p:grpSpPr bwMode="auto">
          <a:xfrm>
            <a:off x="533400" y="238125"/>
            <a:ext cx="117475" cy="6467475"/>
            <a:chOff x="54" y="102"/>
            <a:chExt cx="108" cy="4122"/>
          </a:xfrm>
        </p:grpSpPr>
        <p:sp>
          <p:nvSpPr>
            <p:cNvPr id="6" name="Rectangle 55"/>
            <p:cNvSpPr>
              <a:spLocks noChangeArrowheads="1"/>
            </p:cNvSpPr>
            <p:nvPr/>
          </p:nvSpPr>
          <p:spPr bwMode="auto">
            <a:xfrm>
              <a:off x="54" y="1104"/>
              <a:ext cx="108" cy="96"/>
            </a:xfrm>
            <a:prstGeom prst="rect">
              <a:avLst/>
            </a:prstGeom>
            <a:gradFill rotWithShape="1">
              <a:gsLst>
                <a:gs pos="0">
                  <a:srgbClr val="666699"/>
                </a:gs>
                <a:gs pos="100000">
                  <a:srgbClr val="996633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Rectangle 56"/>
            <p:cNvSpPr>
              <a:spLocks noChangeArrowheads="1"/>
            </p:cNvSpPr>
            <p:nvPr/>
          </p:nvSpPr>
          <p:spPr bwMode="auto">
            <a:xfrm>
              <a:off x="54" y="1248"/>
              <a:ext cx="108" cy="96"/>
            </a:xfrm>
            <a:prstGeom prst="rect">
              <a:avLst/>
            </a:prstGeom>
            <a:gradFill rotWithShape="1">
              <a:gsLst>
                <a:gs pos="0">
                  <a:srgbClr val="666699"/>
                </a:gs>
                <a:gs pos="100000">
                  <a:srgbClr val="996633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57"/>
            <p:cNvSpPr>
              <a:spLocks noChangeArrowheads="1"/>
            </p:cNvSpPr>
            <p:nvPr/>
          </p:nvSpPr>
          <p:spPr bwMode="auto">
            <a:xfrm>
              <a:off x="54" y="1392"/>
              <a:ext cx="108" cy="96"/>
            </a:xfrm>
            <a:prstGeom prst="rect">
              <a:avLst/>
            </a:prstGeom>
            <a:gradFill rotWithShape="1">
              <a:gsLst>
                <a:gs pos="0">
                  <a:srgbClr val="666699"/>
                </a:gs>
                <a:gs pos="100000">
                  <a:srgbClr val="996633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Rectangle 58"/>
            <p:cNvSpPr>
              <a:spLocks noChangeArrowheads="1"/>
            </p:cNvSpPr>
            <p:nvPr/>
          </p:nvSpPr>
          <p:spPr bwMode="auto">
            <a:xfrm>
              <a:off x="54" y="1536"/>
              <a:ext cx="108" cy="96"/>
            </a:xfrm>
            <a:prstGeom prst="rect">
              <a:avLst/>
            </a:prstGeom>
            <a:gradFill rotWithShape="1">
              <a:gsLst>
                <a:gs pos="0">
                  <a:srgbClr val="666699"/>
                </a:gs>
                <a:gs pos="100000">
                  <a:srgbClr val="996633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Rectangle 59"/>
            <p:cNvSpPr>
              <a:spLocks noChangeArrowheads="1"/>
            </p:cNvSpPr>
            <p:nvPr/>
          </p:nvSpPr>
          <p:spPr bwMode="auto">
            <a:xfrm>
              <a:off x="54" y="1680"/>
              <a:ext cx="108" cy="96"/>
            </a:xfrm>
            <a:prstGeom prst="rect">
              <a:avLst/>
            </a:prstGeom>
            <a:gradFill rotWithShape="1">
              <a:gsLst>
                <a:gs pos="0">
                  <a:srgbClr val="666699"/>
                </a:gs>
                <a:gs pos="100000">
                  <a:srgbClr val="996633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Rectangle 60"/>
            <p:cNvSpPr>
              <a:spLocks noChangeArrowheads="1"/>
            </p:cNvSpPr>
            <p:nvPr/>
          </p:nvSpPr>
          <p:spPr bwMode="auto">
            <a:xfrm>
              <a:off x="54" y="1824"/>
              <a:ext cx="108" cy="96"/>
            </a:xfrm>
            <a:prstGeom prst="rect">
              <a:avLst/>
            </a:prstGeom>
            <a:gradFill rotWithShape="1">
              <a:gsLst>
                <a:gs pos="0">
                  <a:srgbClr val="666699"/>
                </a:gs>
                <a:gs pos="100000">
                  <a:srgbClr val="996633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Rectangle 61"/>
            <p:cNvSpPr>
              <a:spLocks noChangeArrowheads="1"/>
            </p:cNvSpPr>
            <p:nvPr/>
          </p:nvSpPr>
          <p:spPr bwMode="auto">
            <a:xfrm>
              <a:off x="54" y="1968"/>
              <a:ext cx="108" cy="96"/>
            </a:xfrm>
            <a:prstGeom prst="rect">
              <a:avLst/>
            </a:prstGeom>
            <a:gradFill rotWithShape="1">
              <a:gsLst>
                <a:gs pos="0">
                  <a:srgbClr val="666699"/>
                </a:gs>
                <a:gs pos="100000">
                  <a:srgbClr val="996633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Rectangle 62"/>
            <p:cNvSpPr>
              <a:spLocks noChangeArrowheads="1"/>
            </p:cNvSpPr>
            <p:nvPr/>
          </p:nvSpPr>
          <p:spPr bwMode="auto">
            <a:xfrm>
              <a:off x="54" y="2112"/>
              <a:ext cx="108" cy="93"/>
            </a:xfrm>
            <a:prstGeom prst="rect">
              <a:avLst/>
            </a:prstGeom>
            <a:gradFill rotWithShape="1">
              <a:gsLst>
                <a:gs pos="0">
                  <a:srgbClr val="666699"/>
                </a:gs>
                <a:gs pos="100000">
                  <a:srgbClr val="996633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Rectangle 63"/>
            <p:cNvSpPr>
              <a:spLocks noChangeArrowheads="1"/>
            </p:cNvSpPr>
            <p:nvPr/>
          </p:nvSpPr>
          <p:spPr bwMode="auto">
            <a:xfrm>
              <a:off x="54" y="2256"/>
              <a:ext cx="108" cy="96"/>
            </a:xfrm>
            <a:prstGeom prst="rect">
              <a:avLst/>
            </a:prstGeom>
            <a:gradFill rotWithShape="1">
              <a:gsLst>
                <a:gs pos="0">
                  <a:srgbClr val="666699"/>
                </a:gs>
                <a:gs pos="100000">
                  <a:srgbClr val="996633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Rectangle 64"/>
            <p:cNvSpPr>
              <a:spLocks noChangeArrowheads="1"/>
            </p:cNvSpPr>
            <p:nvPr/>
          </p:nvSpPr>
          <p:spPr bwMode="auto">
            <a:xfrm>
              <a:off x="54" y="2400"/>
              <a:ext cx="108" cy="96"/>
            </a:xfrm>
            <a:prstGeom prst="rect">
              <a:avLst/>
            </a:prstGeom>
            <a:gradFill rotWithShape="1">
              <a:gsLst>
                <a:gs pos="0">
                  <a:srgbClr val="666699"/>
                </a:gs>
                <a:gs pos="100000">
                  <a:srgbClr val="996633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Rectangle 65"/>
            <p:cNvSpPr>
              <a:spLocks noChangeArrowheads="1"/>
            </p:cNvSpPr>
            <p:nvPr/>
          </p:nvSpPr>
          <p:spPr bwMode="auto">
            <a:xfrm>
              <a:off x="54" y="2544"/>
              <a:ext cx="108" cy="91"/>
            </a:xfrm>
            <a:prstGeom prst="rect">
              <a:avLst/>
            </a:prstGeom>
            <a:gradFill rotWithShape="1">
              <a:gsLst>
                <a:gs pos="0">
                  <a:srgbClr val="666699"/>
                </a:gs>
                <a:gs pos="100000">
                  <a:srgbClr val="996633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66"/>
            <p:cNvSpPr>
              <a:spLocks noChangeArrowheads="1"/>
            </p:cNvSpPr>
            <p:nvPr/>
          </p:nvSpPr>
          <p:spPr bwMode="auto">
            <a:xfrm>
              <a:off x="54" y="2688"/>
              <a:ext cx="108" cy="96"/>
            </a:xfrm>
            <a:prstGeom prst="rect">
              <a:avLst/>
            </a:prstGeom>
            <a:gradFill rotWithShape="1">
              <a:gsLst>
                <a:gs pos="0">
                  <a:srgbClr val="666699"/>
                </a:gs>
                <a:gs pos="100000">
                  <a:srgbClr val="996633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Rectangle 67"/>
            <p:cNvSpPr>
              <a:spLocks noChangeArrowheads="1"/>
            </p:cNvSpPr>
            <p:nvPr/>
          </p:nvSpPr>
          <p:spPr bwMode="auto">
            <a:xfrm>
              <a:off x="54" y="2832"/>
              <a:ext cx="108" cy="96"/>
            </a:xfrm>
            <a:prstGeom prst="rect">
              <a:avLst/>
            </a:prstGeom>
            <a:gradFill rotWithShape="1">
              <a:gsLst>
                <a:gs pos="0">
                  <a:srgbClr val="666699"/>
                </a:gs>
                <a:gs pos="100000">
                  <a:srgbClr val="996633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Rectangle 68"/>
            <p:cNvSpPr>
              <a:spLocks noChangeArrowheads="1"/>
            </p:cNvSpPr>
            <p:nvPr/>
          </p:nvSpPr>
          <p:spPr bwMode="auto">
            <a:xfrm>
              <a:off x="54" y="2976"/>
              <a:ext cx="108" cy="88"/>
            </a:xfrm>
            <a:prstGeom prst="rect">
              <a:avLst/>
            </a:prstGeom>
            <a:gradFill rotWithShape="1">
              <a:gsLst>
                <a:gs pos="0">
                  <a:srgbClr val="666699"/>
                </a:gs>
                <a:gs pos="100000">
                  <a:srgbClr val="996633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Rectangle 69"/>
            <p:cNvSpPr>
              <a:spLocks noChangeArrowheads="1"/>
            </p:cNvSpPr>
            <p:nvPr/>
          </p:nvSpPr>
          <p:spPr bwMode="auto">
            <a:xfrm>
              <a:off x="54" y="3120"/>
              <a:ext cx="108" cy="96"/>
            </a:xfrm>
            <a:prstGeom prst="rect">
              <a:avLst/>
            </a:prstGeom>
            <a:gradFill rotWithShape="1">
              <a:gsLst>
                <a:gs pos="0">
                  <a:srgbClr val="666699"/>
                </a:gs>
                <a:gs pos="100000">
                  <a:srgbClr val="996633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Rectangle 70"/>
            <p:cNvSpPr>
              <a:spLocks noChangeArrowheads="1"/>
            </p:cNvSpPr>
            <p:nvPr/>
          </p:nvSpPr>
          <p:spPr bwMode="auto">
            <a:xfrm>
              <a:off x="54" y="3264"/>
              <a:ext cx="108" cy="96"/>
            </a:xfrm>
            <a:prstGeom prst="rect">
              <a:avLst/>
            </a:prstGeom>
            <a:gradFill rotWithShape="1">
              <a:gsLst>
                <a:gs pos="0">
                  <a:srgbClr val="666699"/>
                </a:gs>
                <a:gs pos="100000">
                  <a:srgbClr val="996633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Rectangle 71"/>
            <p:cNvSpPr>
              <a:spLocks noChangeArrowheads="1"/>
            </p:cNvSpPr>
            <p:nvPr/>
          </p:nvSpPr>
          <p:spPr bwMode="auto">
            <a:xfrm>
              <a:off x="54" y="3409"/>
              <a:ext cx="108" cy="95"/>
            </a:xfrm>
            <a:prstGeom prst="rect">
              <a:avLst/>
            </a:prstGeom>
            <a:gradFill rotWithShape="1">
              <a:gsLst>
                <a:gs pos="0">
                  <a:srgbClr val="666699"/>
                </a:gs>
                <a:gs pos="100000">
                  <a:srgbClr val="996633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Rectangle 72"/>
            <p:cNvSpPr>
              <a:spLocks noChangeArrowheads="1"/>
            </p:cNvSpPr>
            <p:nvPr/>
          </p:nvSpPr>
          <p:spPr bwMode="auto">
            <a:xfrm>
              <a:off x="54" y="3552"/>
              <a:ext cx="108" cy="96"/>
            </a:xfrm>
            <a:prstGeom prst="rect">
              <a:avLst/>
            </a:prstGeom>
            <a:gradFill rotWithShape="1">
              <a:gsLst>
                <a:gs pos="0">
                  <a:srgbClr val="666699"/>
                </a:gs>
                <a:gs pos="100000">
                  <a:srgbClr val="996633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Rectangle 73"/>
            <p:cNvSpPr>
              <a:spLocks noChangeArrowheads="1"/>
            </p:cNvSpPr>
            <p:nvPr/>
          </p:nvSpPr>
          <p:spPr bwMode="auto">
            <a:xfrm>
              <a:off x="54" y="3696"/>
              <a:ext cx="108" cy="96"/>
            </a:xfrm>
            <a:prstGeom prst="rect">
              <a:avLst/>
            </a:prstGeom>
            <a:gradFill rotWithShape="1">
              <a:gsLst>
                <a:gs pos="0">
                  <a:srgbClr val="666699"/>
                </a:gs>
                <a:gs pos="100000">
                  <a:srgbClr val="996633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Rectangle 74"/>
            <p:cNvSpPr>
              <a:spLocks noChangeArrowheads="1"/>
            </p:cNvSpPr>
            <p:nvPr/>
          </p:nvSpPr>
          <p:spPr bwMode="auto">
            <a:xfrm>
              <a:off x="54" y="3840"/>
              <a:ext cx="108" cy="96"/>
            </a:xfrm>
            <a:prstGeom prst="rect">
              <a:avLst/>
            </a:prstGeom>
            <a:gradFill rotWithShape="1">
              <a:gsLst>
                <a:gs pos="0">
                  <a:srgbClr val="666699"/>
                </a:gs>
                <a:gs pos="100000">
                  <a:srgbClr val="996633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Rectangle 75"/>
            <p:cNvSpPr>
              <a:spLocks noChangeArrowheads="1"/>
            </p:cNvSpPr>
            <p:nvPr/>
          </p:nvSpPr>
          <p:spPr bwMode="auto">
            <a:xfrm>
              <a:off x="54" y="3984"/>
              <a:ext cx="108" cy="96"/>
            </a:xfrm>
            <a:prstGeom prst="rect">
              <a:avLst/>
            </a:prstGeom>
            <a:gradFill rotWithShape="1">
              <a:gsLst>
                <a:gs pos="0">
                  <a:srgbClr val="666699"/>
                </a:gs>
                <a:gs pos="100000">
                  <a:srgbClr val="996633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Rectangle 76"/>
            <p:cNvSpPr>
              <a:spLocks noChangeArrowheads="1"/>
            </p:cNvSpPr>
            <p:nvPr/>
          </p:nvSpPr>
          <p:spPr bwMode="auto">
            <a:xfrm>
              <a:off x="54" y="4128"/>
              <a:ext cx="108" cy="96"/>
            </a:xfrm>
            <a:prstGeom prst="rect">
              <a:avLst/>
            </a:prstGeom>
            <a:gradFill rotWithShape="1">
              <a:gsLst>
                <a:gs pos="0">
                  <a:srgbClr val="666699"/>
                </a:gs>
                <a:gs pos="100000">
                  <a:srgbClr val="996633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Rectangle 77"/>
            <p:cNvSpPr>
              <a:spLocks noChangeArrowheads="1"/>
            </p:cNvSpPr>
            <p:nvPr/>
          </p:nvSpPr>
          <p:spPr bwMode="auto">
            <a:xfrm>
              <a:off x="54" y="102"/>
              <a:ext cx="108" cy="96"/>
            </a:xfrm>
            <a:prstGeom prst="rect">
              <a:avLst/>
            </a:prstGeom>
            <a:gradFill rotWithShape="1">
              <a:gsLst>
                <a:gs pos="0">
                  <a:srgbClr val="666699"/>
                </a:gs>
                <a:gs pos="100000">
                  <a:srgbClr val="996633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Rectangle 78"/>
            <p:cNvSpPr>
              <a:spLocks noChangeArrowheads="1"/>
            </p:cNvSpPr>
            <p:nvPr/>
          </p:nvSpPr>
          <p:spPr bwMode="auto">
            <a:xfrm>
              <a:off x="54" y="246"/>
              <a:ext cx="108" cy="96"/>
            </a:xfrm>
            <a:prstGeom prst="rect">
              <a:avLst/>
            </a:prstGeom>
            <a:gradFill rotWithShape="1">
              <a:gsLst>
                <a:gs pos="0">
                  <a:srgbClr val="666699"/>
                </a:gs>
                <a:gs pos="100000">
                  <a:srgbClr val="996633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Rectangle 79"/>
            <p:cNvSpPr>
              <a:spLocks noChangeArrowheads="1"/>
            </p:cNvSpPr>
            <p:nvPr/>
          </p:nvSpPr>
          <p:spPr bwMode="auto">
            <a:xfrm>
              <a:off x="54" y="390"/>
              <a:ext cx="108" cy="96"/>
            </a:xfrm>
            <a:prstGeom prst="rect">
              <a:avLst/>
            </a:prstGeom>
            <a:gradFill rotWithShape="1">
              <a:gsLst>
                <a:gs pos="0">
                  <a:srgbClr val="666699"/>
                </a:gs>
                <a:gs pos="100000">
                  <a:srgbClr val="996633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" name="Rectangle 80"/>
            <p:cNvSpPr>
              <a:spLocks noChangeArrowheads="1"/>
            </p:cNvSpPr>
            <p:nvPr/>
          </p:nvSpPr>
          <p:spPr bwMode="auto">
            <a:xfrm>
              <a:off x="54" y="534"/>
              <a:ext cx="108" cy="96"/>
            </a:xfrm>
            <a:prstGeom prst="rect">
              <a:avLst/>
            </a:prstGeom>
            <a:gradFill rotWithShape="1">
              <a:gsLst>
                <a:gs pos="0">
                  <a:srgbClr val="666699"/>
                </a:gs>
                <a:gs pos="100000">
                  <a:srgbClr val="996633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Rectangle 81"/>
            <p:cNvSpPr>
              <a:spLocks noChangeArrowheads="1"/>
            </p:cNvSpPr>
            <p:nvPr/>
          </p:nvSpPr>
          <p:spPr bwMode="auto">
            <a:xfrm>
              <a:off x="54" y="678"/>
              <a:ext cx="108" cy="96"/>
            </a:xfrm>
            <a:prstGeom prst="rect">
              <a:avLst/>
            </a:prstGeom>
            <a:gradFill rotWithShape="1">
              <a:gsLst>
                <a:gs pos="0">
                  <a:srgbClr val="666699"/>
                </a:gs>
                <a:gs pos="100000">
                  <a:srgbClr val="996633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" name="Rectangle 82"/>
            <p:cNvSpPr>
              <a:spLocks noChangeArrowheads="1"/>
            </p:cNvSpPr>
            <p:nvPr/>
          </p:nvSpPr>
          <p:spPr bwMode="auto">
            <a:xfrm>
              <a:off x="54" y="822"/>
              <a:ext cx="108" cy="95"/>
            </a:xfrm>
            <a:prstGeom prst="rect">
              <a:avLst/>
            </a:prstGeom>
            <a:gradFill rotWithShape="1">
              <a:gsLst>
                <a:gs pos="0">
                  <a:srgbClr val="666699"/>
                </a:gs>
                <a:gs pos="100000">
                  <a:srgbClr val="996633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Rectangle 83"/>
            <p:cNvSpPr>
              <a:spLocks noChangeArrowheads="1"/>
            </p:cNvSpPr>
            <p:nvPr/>
          </p:nvSpPr>
          <p:spPr bwMode="auto">
            <a:xfrm>
              <a:off x="54" y="966"/>
              <a:ext cx="108" cy="96"/>
            </a:xfrm>
            <a:prstGeom prst="rect">
              <a:avLst/>
            </a:prstGeom>
            <a:gradFill rotWithShape="1">
              <a:gsLst>
                <a:gs pos="0">
                  <a:srgbClr val="666699"/>
                </a:gs>
                <a:gs pos="100000">
                  <a:srgbClr val="996633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5" name="Rectangle 84"/>
          <p:cNvSpPr>
            <a:spLocks noChangeArrowheads="1"/>
          </p:cNvSpPr>
          <p:nvPr userDrawn="1"/>
        </p:nvSpPr>
        <p:spPr bwMode="auto">
          <a:xfrm>
            <a:off x="239713" y="0"/>
            <a:ext cx="74612" cy="6858000"/>
          </a:xfrm>
          <a:prstGeom prst="rect">
            <a:avLst/>
          </a:prstGeom>
          <a:gradFill rotWithShape="0">
            <a:gsLst>
              <a:gs pos="0">
                <a:srgbClr val="676632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6" name="Rectangle 85"/>
          <p:cNvSpPr>
            <a:spLocks noChangeArrowheads="1"/>
          </p:cNvSpPr>
          <p:nvPr userDrawn="1"/>
        </p:nvSpPr>
        <p:spPr bwMode="auto">
          <a:xfrm>
            <a:off x="342900" y="0"/>
            <a:ext cx="342900" cy="6858000"/>
          </a:xfrm>
          <a:prstGeom prst="rect">
            <a:avLst/>
          </a:prstGeom>
          <a:gradFill rotWithShape="0">
            <a:gsLst>
              <a:gs pos="0">
                <a:srgbClr val="676632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7" name="Rectangle 86"/>
          <p:cNvSpPr>
            <a:spLocks noChangeArrowheads="1"/>
          </p:cNvSpPr>
          <p:nvPr userDrawn="1"/>
        </p:nvSpPr>
        <p:spPr bwMode="auto">
          <a:xfrm>
            <a:off x="71438" y="0"/>
            <a:ext cx="138112" cy="6858000"/>
          </a:xfrm>
          <a:prstGeom prst="rect">
            <a:avLst/>
          </a:prstGeom>
          <a:gradFill rotWithShape="0">
            <a:gsLst>
              <a:gs pos="0">
                <a:srgbClr val="676632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38" name="Picture 9" descr="eth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72200"/>
            <a:ext cx="202406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828800" y="838200"/>
            <a:ext cx="6705600" cy="2057400"/>
          </a:xfrm>
          <a:effectLst>
            <a:outerShdw dist="35921" dir="2700000" algn="ctr" rotWithShape="0">
              <a:schemeClr val="tx1"/>
            </a:outerShdw>
          </a:effectLst>
        </p:spPr>
        <p:txBody>
          <a:bodyPr anchor="t"/>
          <a:lstStyle>
            <a:lvl1pPr>
              <a:defRPr sz="3800"/>
            </a:lvl1pPr>
          </a:lstStyle>
          <a:p>
            <a:r>
              <a:rPr lang="en-US"/>
              <a:t> 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124200"/>
            <a:ext cx="5943600" cy="5334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5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39" name="Picture 10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3" t="50000" b="4969"/>
          <a:stretch/>
        </p:blipFill>
        <p:spPr bwMode="auto">
          <a:xfrm>
            <a:off x="3414149" y="6520845"/>
            <a:ext cx="2986651" cy="150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FF0000"/>
                </a:solidFill>
                <a:prstDash val="solid"/>
                <a:miter lim="800000"/>
                <a:headEnd type="none" w="lg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</p:pic>
      <p:pic>
        <p:nvPicPr>
          <p:cNvPr id="40" name="Picture 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225" y="5661019"/>
            <a:ext cx="809697" cy="751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FF0000"/>
                </a:solidFill>
                <a:prstDash val="solid"/>
                <a:miter lim="800000"/>
                <a:headEnd type="none" w="lg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</p:pic>
      <p:pic>
        <p:nvPicPr>
          <p:cNvPr id="41" name="Picture 10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102" y="6459195"/>
            <a:ext cx="1053945" cy="18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FF0000"/>
                </a:solidFill>
                <a:prstDash val="solid"/>
                <a:miter lim="800000"/>
                <a:headEnd type="none" w="lg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</p:pic>
      <p:pic>
        <p:nvPicPr>
          <p:cNvPr id="42" name="Picture 11" descr="H:\Projects\BEG stuff\BEG_logo_x600bl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867400"/>
            <a:ext cx="1616075" cy="654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754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76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24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3432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143000"/>
            <a:ext cx="40386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143000"/>
            <a:ext cx="40386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008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20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623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9469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7925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Rectangle 48"/>
          <p:cNvSpPr>
            <a:spLocks noChangeArrowheads="1"/>
          </p:cNvSpPr>
          <p:nvPr userDrawn="1"/>
        </p:nvSpPr>
        <p:spPr bwMode="auto">
          <a:xfrm>
            <a:off x="239713" y="0"/>
            <a:ext cx="74612" cy="6858000"/>
          </a:xfrm>
          <a:prstGeom prst="rect">
            <a:avLst/>
          </a:prstGeom>
          <a:gradFill rotWithShape="0">
            <a:gsLst>
              <a:gs pos="0">
                <a:srgbClr val="676632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70" name="Rectangle 46"/>
          <p:cNvSpPr>
            <a:spLocks noChangeArrowheads="1"/>
          </p:cNvSpPr>
          <p:nvPr userDrawn="1"/>
        </p:nvSpPr>
        <p:spPr bwMode="auto">
          <a:xfrm>
            <a:off x="0" y="152400"/>
            <a:ext cx="9144000" cy="762000"/>
          </a:xfrm>
          <a:prstGeom prst="rect">
            <a:avLst/>
          </a:prstGeom>
          <a:solidFill>
            <a:srgbClr val="D9D8B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524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143000"/>
            <a:ext cx="8229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71" name="Rectangle 47"/>
          <p:cNvSpPr>
            <a:spLocks noChangeArrowheads="1"/>
          </p:cNvSpPr>
          <p:nvPr userDrawn="1"/>
        </p:nvSpPr>
        <p:spPr bwMode="auto">
          <a:xfrm>
            <a:off x="342900" y="0"/>
            <a:ext cx="304800" cy="6858000"/>
          </a:xfrm>
          <a:prstGeom prst="rect">
            <a:avLst/>
          </a:prstGeom>
          <a:gradFill rotWithShape="0">
            <a:gsLst>
              <a:gs pos="0">
                <a:srgbClr val="676632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73" name="Rectangle 49"/>
          <p:cNvSpPr>
            <a:spLocks noChangeArrowheads="1"/>
          </p:cNvSpPr>
          <p:nvPr userDrawn="1"/>
        </p:nvSpPr>
        <p:spPr bwMode="auto">
          <a:xfrm>
            <a:off x="71438" y="0"/>
            <a:ext cx="138112" cy="6858000"/>
          </a:xfrm>
          <a:prstGeom prst="rect">
            <a:avLst/>
          </a:prstGeom>
          <a:gradFill rotWithShape="0">
            <a:gsLst>
              <a:gs pos="0">
                <a:srgbClr val="676632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2" name="Picture 9" descr="ethlogo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85" y="6378762"/>
            <a:ext cx="1337819" cy="348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/>
          <p:cNvPicPr>
            <a:picLocks noChangeAspect="1" noChangeArrowheads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3" t="50000" b="4969"/>
          <a:stretch/>
        </p:blipFill>
        <p:spPr bwMode="auto">
          <a:xfrm>
            <a:off x="3527235" y="6627808"/>
            <a:ext cx="1974048" cy="99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FF0000"/>
                </a:solidFill>
                <a:prstDash val="solid"/>
                <a:miter lim="800000"/>
                <a:headEnd type="none" w="lg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</p:pic>
      <p:pic>
        <p:nvPicPr>
          <p:cNvPr id="14" name="Picture 9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310" y="6230565"/>
            <a:ext cx="535175" cy="496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FF0000"/>
                </a:solidFill>
                <a:prstDash val="solid"/>
                <a:miter lim="800000"/>
                <a:headEnd type="none" w="lg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</p:pic>
      <p:pic>
        <p:nvPicPr>
          <p:cNvPr id="15" name="Picture 10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188" y="6606608"/>
            <a:ext cx="696612" cy="120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FF0000"/>
                </a:solidFill>
                <a:prstDash val="solid"/>
                <a:miter lim="800000"/>
                <a:headEnd type="none" w="lg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</p:pic>
      <p:pic>
        <p:nvPicPr>
          <p:cNvPr id="16" name="Picture 11" descr="H:\Projects\BEG stuff\BEG_logo_x600bl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086" y="6172200"/>
            <a:ext cx="1068156" cy="43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40" r:id="rId1"/>
    <p:sldLayoutId id="2147484239" r:id="rId2"/>
    <p:sldLayoutId id="2147484229" r:id="rId3"/>
    <p:sldLayoutId id="2147484230" r:id="rId4"/>
    <p:sldLayoutId id="2147484231" r:id="rId5"/>
    <p:sldLayoutId id="2147484232" r:id="rId6"/>
    <p:sldLayoutId id="2147484233" r:id="rId7"/>
    <p:sldLayoutId id="2147484234" r:id="rId8"/>
    <p:sldLayoutId id="2147484235" r:id="rId9"/>
    <p:sldLayoutId id="2147484236" r:id="rId10"/>
    <p:sldLayoutId id="2147484237" r:id="rId11"/>
    <p:sldLayoutId id="2147484238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9pPr>
    </p:titleStyle>
    <p:bodyStyle>
      <a:lvl1pPr marL="341313" indent="-341313" algn="l" rtl="0" eaLnBrk="0" fontAlgn="base" hangingPunct="0">
        <a:spcBef>
          <a:spcPct val="10000"/>
        </a:spcBef>
        <a:spcAft>
          <a:spcPct val="30000"/>
        </a:spcAft>
        <a:buClr>
          <a:srgbClr val="4A4924"/>
        </a:buClr>
        <a:buSzPct val="85000"/>
        <a:buFont typeface="Wingdings" pitchFamily="2" charset="2"/>
        <a:buBlip>
          <a:blip r:embed="rId19"/>
        </a:buBlip>
        <a:defRPr sz="2400">
          <a:solidFill>
            <a:srgbClr val="4A4924"/>
          </a:solidFill>
          <a:latin typeface="+mn-lt"/>
          <a:ea typeface="+mn-ea"/>
          <a:cs typeface="+mn-cs"/>
        </a:defRPr>
      </a:lvl1pPr>
      <a:lvl2pPr marL="741363" indent="-285750" algn="l" rtl="0" eaLnBrk="0" fontAlgn="base" hangingPunct="0">
        <a:spcBef>
          <a:spcPct val="0"/>
        </a:spcBef>
        <a:spcAft>
          <a:spcPct val="10000"/>
        </a:spcAft>
        <a:buSzPct val="70000"/>
        <a:buFont typeface="Wingdings" pitchFamily="2" charset="2"/>
        <a:buBlip>
          <a:blip r:embed="rId20"/>
        </a:buBlip>
        <a:defRPr sz="2000" b="1">
          <a:solidFill>
            <a:srgbClr val="676632"/>
          </a:solidFill>
          <a:latin typeface="+mn-lt"/>
        </a:defRPr>
      </a:lvl2pPr>
      <a:lvl3pPr marL="12604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4A4924"/>
          </a:solidFill>
          <a:latin typeface="+mn-lt"/>
        </a:defRPr>
      </a:lvl3pPr>
      <a:lvl4pPr marL="1603375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4A492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4A4924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4A4924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4A4924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4A4924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4A4924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Excel_97-2003_Worksheet1.xls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14400" y="533400"/>
            <a:ext cx="8001000" cy="685800"/>
          </a:xfrm>
          <a:effectLst/>
        </p:spPr>
        <p:txBody>
          <a:bodyPr/>
          <a:lstStyle/>
          <a:p>
            <a:pPr algn="ctr">
              <a:lnSpc>
                <a:spcPct val="110000"/>
              </a:lnSpc>
              <a:defRPr/>
            </a:pPr>
            <a:r>
              <a:rPr lang="en-US" sz="3600" dirty="0">
                <a:effectLst/>
                <a:latin typeface="Calibri" pitchFamily="34" charset="0"/>
                <a:cs typeface="Calibri" pitchFamily="34" charset="0"/>
              </a:rPr>
              <a:t>The </a:t>
            </a:r>
            <a:r>
              <a:rPr lang="en-US" sz="3600" dirty="0" smtClean="0">
                <a:effectLst/>
                <a:latin typeface="Calibri" pitchFamily="34" charset="0"/>
                <a:cs typeface="Calibri" pitchFamily="34" charset="0"/>
              </a:rPr>
              <a:t>Future </a:t>
            </a:r>
            <a:r>
              <a:rPr lang="en-US" sz="3600" dirty="0">
                <a:effectLst/>
                <a:latin typeface="Calibri" pitchFamily="34" charset="0"/>
                <a:cs typeface="Calibri" pitchFamily="34" charset="0"/>
              </a:rPr>
              <a:t>for </a:t>
            </a:r>
            <a:r>
              <a:rPr lang="en-US" sz="3600" dirty="0" smtClean="0">
                <a:effectLst/>
                <a:latin typeface="Calibri" pitchFamily="34" charset="0"/>
                <a:cs typeface="Calibri" pitchFamily="34" charset="0"/>
              </a:rPr>
              <a:t>Soil </a:t>
            </a:r>
            <a:r>
              <a:rPr lang="en-US" sz="3600" dirty="0">
                <a:effectLst/>
                <a:latin typeface="Calibri" pitchFamily="34" charset="0"/>
                <a:cs typeface="Calibri" pitchFamily="34" charset="0"/>
              </a:rPr>
              <a:t>in the Earth </a:t>
            </a:r>
            <a:r>
              <a:rPr lang="en-US" sz="3600" dirty="0" smtClean="0">
                <a:effectLst/>
                <a:latin typeface="Calibri" pitchFamily="34" charset="0"/>
                <a:cs typeface="Calibri" pitchFamily="34" charset="0"/>
              </a:rPr>
              <a:t>Sciences</a:t>
            </a:r>
            <a:endParaRPr lang="en-US" sz="3600" i="1" dirty="0" smtClean="0"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1752600"/>
            <a:ext cx="7315200" cy="6096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smtClean="0">
                <a:effectLst/>
                <a:latin typeface="Calibri" pitchFamily="34" charset="0"/>
                <a:cs typeface="Calibri" pitchFamily="34" charset="0"/>
              </a:rPr>
              <a:t>Michael H. Young</a:t>
            </a:r>
            <a:r>
              <a:rPr lang="en-US" sz="2400" b="1" baseline="30000" dirty="0" smtClean="0">
                <a:effectLst/>
                <a:latin typeface="Calibri" pitchFamily="34" charset="0"/>
                <a:cs typeface="Calibri" pitchFamily="34" charset="0"/>
              </a:rPr>
              <a:t>1</a:t>
            </a:r>
            <a:r>
              <a:rPr lang="en-US" sz="2400" b="1" dirty="0" smtClean="0">
                <a:effectLst/>
                <a:latin typeface="Calibri" pitchFamily="34" charset="0"/>
                <a:cs typeface="Calibri" pitchFamily="34" charset="0"/>
              </a:rPr>
              <a:t>, Dani Or</a:t>
            </a:r>
            <a:r>
              <a:rPr lang="en-US" sz="2400" b="1" baseline="30000" dirty="0" smtClean="0">
                <a:effectLst/>
                <a:latin typeface="Calibri" pitchFamily="34" charset="0"/>
                <a:cs typeface="Calibri" pitchFamily="34" charset="0"/>
              </a:rPr>
              <a:t>2</a:t>
            </a:r>
            <a:r>
              <a:rPr lang="en-US" sz="2400" b="1" dirty="0" smtClean="0">
                <a:effectLst/>
                <a:latin typeface="Calibri" pitchFamily="34" charset="0"/>
                <a:cs typeface="Calibri" pitchFamily="34" charset="0"/>
              </a:rPr>
              <a:t>, Jan W. Hopmans</a:t>
            </a:r>
            <a:r>
              <a:rPr lang="en-US" sz="2400" b="1" baseline="30000" dirty="0" smtClean="0">
                <a:effectLst/>
                <a:latin typeface="Calibri" pitchFamily="34" charset="0"/>
                <a:cs typeface="Calibri" pitchFamily="34" charset="0"/>
              </a:rPr>
              <a:t>3</a:t>
            </a:r>
            <a:endParaRPr lang="en-US" sz="2400" b="1" dirty="0" smtClean="0"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1066800" y="1371600"/>
            <a:ext cx="7696200" cy="0"/>
          </a:xfrm>
          <a:prstGeom prst="line">
            <a:avLst/>
          </a:prstGeom>
          <a:noFill/>
          <a:ln w="76200" cmpd="tri">
            <a:solidFill>
              <a:srgbClr val="808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1905000" y="4419600"/>
            <a:ext cx="56388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Aft>
                <a:spcPct val="0"/>
              </a:spcAft>
              <a:buClr>
                <a:srgbClr val="4A4924"/>
              </a:buClr>
              <a:buSzPct val="85000"/>
              <a:defRPr/>
            </a:pPr>
            <a:r>
              <a:rPr lang="en-US" sz="1800" b="1" kern="0" dirty="0" smtClean="0">
                <a:solidFill>
                  <a:srgbClr val="960000"/>
                </a:solidFill>
                <a:effectLst/>
                <a:latin typeface="Calibri" pitchFamily="34" charset="0"/>
                <a:cs typeface="Calibri" pitchFamily="34" charset="0"/>
              </a:rPr>
              <a:t>GSA Meetings 2011</a:t>
            </a:r>
          </a:p>
          <a:p>
            <a:pPr algn="ctr">
              <a:lnSpc>
                <a:spcPct val="90000"/>
              </a:lnSpc>
              <a:spcAft>
                <a:spcPct val="0"/>
              </a:spcAft>
              <a:buClr>
                <a:srgbClr val="4A4924"/>
              </a:buClr>
              <a:buSzPct val="85000"/>
              <a:defRPr/>
            </a:pPr>
            <a:r>
              <a:rPr lang="en-US" sz="1800" b="1" kern="0" dirty="0" smtClean="0">
                <a:solidFill>
                  <a:srgbClr val="960000"/>
                </a:solidFill>
                <a:effectLst/>
                <a:latin typeface="Calibri" pitchFamily="34" charset="0"/>
                <a:cs typeface="Calibri" pitchFamily="34" charset="0"/>
              </a:rPr>
              <a:t>Geo-Workforce Preparation for 21</a:t>
            </a:r>
            <a:r>
              <a:rPr lang="en-US" sz="1800" b="1" kern="0" baseline="30000" dirty="0" smtClean="0">
                <a:solidFill>
                  <a:srgbClr val="960000"/>
                </a:solidFill>
                <a:effectLst/>
                <a:latin typeface="Calibri" pitchFamily="34" charset="0"/>
                <a:cs typeface="Calibri" pitchFamily="34" charset="0"/>
              </a:rPr>
              <a:t>st</a:t>
            </a:r>
            <a:r>
              <a:rPr lang="en-US" sz="1800" b="1" kern="0" dirty="0" smtClean="0">
                <a:solidFill>
                  <a:srgbClr val="960000"/>
                </a:solidFill>
                <a:effectLst/>
                <a:latin typeface="Calibri" pitchFamily="34" charset="0"/>
                <a:cs typeface="Calibri" pitchFamily="34" charset="0"/>
              </a:rPr>
              <a:t> Century Challenges</a:t>
            </a:r>
            <a:endParaRPr lang="en-US" sz="1800" b="1" i="1" kern="0" dirty="0">
              <a:solidFill>
                <a:srgbClr val="9600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1143000" y="2362200"/>
            <a:ext cx="7391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10000"/>
              </a:spcBef>
              <a:spcAft>
                <a:spcPct val="30000"/>
              </a:spcAft>
              <a:buClr>
                <a:srgbClr val="4A4924"/>
              </a:buClr>
              <a:buSzPct val="85000"/>
              <a:buFont typeface="Wingdings" pitchFamily="2" charset="2"/>
              <a:buNone/>
              <a:defRPr sz="25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1363" indent="-285750" algn="l" rtl="0" eaLnBrk="0" fontAlgn="base" hangingPunct="0">
              <a:spcBef>
                <a:spcPct val="0"/>
              </a:spcBef>
              <a:spcAft>
                <a:spcPct val="10000"/>
              </a:spcAft>
              <a:buSzPct val="70000"/>
              <a:buFont typeface="Wingdings" pitchFamily="2" charset="2"/>
              <a:buBlip>
                <a:blip r:embed="rId3"/>
              </a:buBlip>
              <a:defRPr sz="2000" b="1">
                <a:solidFill>
                  <a:srgbClr val="676632"/>
                </a:solidFill>
                <a:latin typeface="+mn-lt"/>
              </a:defRPr>
            </a:lvl2pPr>
            <a:lvl3pPr marL="1260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A4924"/>
                </a:solidFill>
                <a:latin typeface="+mn-lt"/>
              </a:defRPr>
            </a:lvl3pPr>
            <a:lvl4pPr marL="16033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A4924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A4924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A4924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A4924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A4924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A4924"/>
                </a:solidFill>
                <a:latin typeface="+mn-lt"/>
              </a:defRPr>
            </a:lvl9pPr>
          </a:lstStyle>
          <a:p>
            <a:pPr marL="344488" indent="-344488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1 – </a:t>
            </a:r>
            <a:r>
              <a:rPr lang="en-US" sz="1800" b="1" i="1" dirty="0" smtClean="0">
                <a:solidFill>
                  <a:srgbClr val="676632"/>
                </a:solidFill>
                <a:effectLst/>
                <a:latin typeface="Calibri" pitchFamily="34" charset="0"/>
                <a:cs typeface="Calibri" pitchFamily="34" charset="0"/>
              </a:rPr>
              <a:t>Bureau of Economic Geology, University of Texas at Austin</a:t>
            </a:r>
          </a:p>
          <a:p>
            <a:pPr marL="344488" indent="-344488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2 – </a:t>
            </a:r>
            <a:r>
              <a:rPr lang="en-US" sz="1800" b="1" i="1" dirty="0">
                <a:solidFill>
                  <a:srgbClr val="676632"/>
                </a:solidFill>
                <a:effectLst/>
                <a:latin typeface="Calibri" pitchFamily="34" charset="0"/>
                <a:cs typeface="Calibri" pitchFamily="34" charset="0"/>
              </a:rPr>
              <a:t>Environmental Sciences, Swiss Federal Institute of Technology Zurich</a:t>
            </a:r>
          </a:p>
          <a:p>
            <a:pPr marL="344488" indent="-344488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3 </a:t>
            </a:r>
            <a:r>
              <a:rPr lang="en-US" sz="1800" b="1" dirty="0" smtClean="0">
                <a:effectLst/>
                <a:latin typeface="Calibri" pitchFamily="34" charset="0"/>
                <a:cs typeface="Calibri" pitchFamily="34" charset="0"/>
              </a:rPr>
              <a:t>– </a:t>
            </a:r>
            <a:r>
              <a:rPr lang="en-US" sz="1800" b="1" i="1" dirty="0">
                <a:solidFill>
                  <a:srgbClr val="676632"/>
                </a:solidFill>
                <a:effectLst/>
                <a:latin typeface="Calibri" pitchFamily="34" charset="0"/>
                <a:cs typeface="Calibri" pitchFamily="34" charset="0"/>
              </a:rPr>
              <a:t>Land, Air and Water Resources, University of California at </a:t>
            </a:r>
            <a:r>
              <a:rPr lang="en-US" sz="1800" b="1" i="1" dirty="0" smtClean="0">
                <a:solidFill>
                  <a:srgbClr val="676632"/>
                </a:solidFill>
                <a:effectLst/>
                <a:latin typeface="Calibri" pitchFamily="34" charset="0"/>
                <a:cs typeface="Calibri" pitchFamily="34" charset="0"/>
              </a:rPr>
              <a:t>Davis</a:t>
            </a:r>
            <a:endParaRPr lang="en-US" sz="1800" b="1" i="1" dirty="0">
              <a:solidFill>
                <a:srgbClr val="676632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youngm\Downloads\MC9004393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2133600"/>
            <a:ext cx="2514600" cy="2514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3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371600"/>
            <a:ext cx="6896100" cy="4953000"/>
          </a:xfrm>
        </p:spPr>
        <p:txBody>
          <a:bodyPr/>
          <a:lstStyle/>
          <a:p>
            <a:pPr marL="225425" indent="-225425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sz="2000" b="1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Meetings </a:t>
            </a:r>
          </a:p>
          <a:p>
            <a:pPr marL="625475" lvl="1" indent="-225425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sz="1800" b="0" i="1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Focus on “big science questions” and integrative solutions</a:t>
            </a:r>
          </a:p>
          <a:p>
            <a:pPr marL="625475" lvl="1" indent="-225425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sz="1800" b="0" i="1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Translate findings into societal actions</a:t>
            </a:r>
          </a:p>
          <a:p>
            <a:pPr marL="225425" indent="-225425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sz="2000" b="1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Structure of Soils Society </a:t>
            </a:r>
          </a:p>
          <a:p>
            <a:pPr marL="625475" lvl="1" indent="-225425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sz="1800" b="0" i="1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Reduce internal boundaries</a:t>
            </a:r>
          </a:p>
          <a:p>
            <a:pPr marL="625475" lvl="1" indent="-225425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sz="1800" b="0" i="1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Structure along themes, rather than disciplines</a:t>
            </a:r>
          </a:p>
          <a:p>
            <a:pPr marL="225425" indent="-225425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sz="2000" b="1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Education </a:t>
            </a:r>
          </a:p>
          <a:p>
            <a:pPr marL="625475" lvl="1" indent="-225425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sz="1800" b="0" i="1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Expand targeted workshops on developing programs and leaders</a:t>
            </a:r>
          </a:p>
          <a:p>
            <a:pPr marL="625475" lvl="1" indent="-225425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sz="1800" b="0" i="1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Expand national leadership role in soil science education</a:t>
            </a:r>
          </a:p>
          <a:p>
            <a:pPr marL="225425" indent="-225425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sz="2000" b="1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Leadership and Communication</a:t>
            </a:r>
          </a:p>
          <a:p>
            <a:pPr marL="625475" lvl="1" indent="-225425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sz="1800" b="0" i="1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Reach out to sister organizations </a:t>
            </a:r>
            <a:r>
              <a:rPr lang="en-US" sz="1800" b="0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– New soils-based technical committee at AGU and new MOU were done in 2011</a:t>
            </a:r>
          </a:p>
          <a:p>
            <a:pPr marL="625475" lvl="1" indent="-225425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sz="1800" b="0" i="1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Promote scientific outreach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153400" cy="762000"/>
          </a:xfrm>
        </p:spPr>
        <p:txBody>
          <a:bodyPr/>
          <a:lstStyle/>
          <a:p>
            <a:r>
              <a:rPr lang="en-US" sz="2800" dirty="0" smtClean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Solutions to reinvigorate </a:t>
            </a:r>
            <a:r>
              <a:rPr lang="en-US" sz="2800" dirty="0" smtClean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research</a:t>
            </a:r>
            <a:endParaRPr lang="en-US" sz="2800" dirty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47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620000" cy="609600"/>
          </a:xfrm>
        </p:spPr>
        <p:txBody>
          <a:bodyPr/>
          <a:lstStyle/>
          <a:p>
            <a:r>
              <a:rPr lang="en-US" sz="2800" dirty="0" smtClean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Lessons from another discipline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066800"/>
            <a:ext cx="8305800" cy="1981200"/>
          </a:xfrm>
        </p:spPr>
        <p:txBody>
          <a:bodyPr/>
          <a:lstStyle/>
          <a:p>
            <a:pPr marL="225425" indent="-225425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Font typeface="Wingdings" pitchFamily="2" charset="2"/>
              <a:buChar char="§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Soil science must embrace new directions in the same way </a:t>
            </a:r>
            <a:r>
              <a:rPr lang="en-US" sz="2000" u="sng" dirty="0" smtClean="0">
                <a:latin typeface="Calibri" pitchFamily="34" charset="0"/>
                <a:cs typeface="Calibri" pitchFamily="34" charset="0"/>
              </a:rPr>
              <a:t>Civil Engineering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embraced </a:t>
            </a:r>
            <a:r>
              <a:rPr lang="en-US" sz="2000" u="sng" dirty="0" smtClean="0">
                <a:latin typeface="Calibri" pitchFamily="34" charset="0"/>
                <a:cs typeface="Calibri" pitchFamily="34" charset="0"/>
              </a:rPr>
              <a:t>Environmental Engineering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(formerly </a:t>
            </a:r>
            <a:r>
              <a:rPr lang="en-US" sz="2000" i="1" dirty="0" smtClean="0">
                <a:latin typeface="Calibri" pitchFamily="34" charset="0"/>
                <a:cs typeface="Calibri" pitchFamily="34" charset="0"/>
              </a:rPr>
              <a:t>Sanitary Engineering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marL="225425" indent="-225425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Font typeface="Wingdings" pitchFamily="2" charset="2"/>
              <a:buChar char="§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Disappearance of </a:t>
            </a:r>
            <a:r>
              <a:rPr lang="en-US" sz="2000" i="1" u="sng" dirty="0" smtClean="0">
                <a:latin typeface="Calibri" pitchFamily="34" charset="0"/>
                <a:cs typeface="Calibri" pitchFamily="34" charset="0"/>
              </a:rPr>
              <a:t>Rural Engineering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 is a warning sign, in contrast, the establishment of </a:t>
            </a:r>
            <a:r>
              <a:rPr lang="en-US" sz="2000" i="1" u="sng" dirty="0" smtClean="0">
                <a:latin typeface="Calibri" pitchFamily="34" charset="0"/>
                <a:cs typeface="Calibri" pitchFamily="34" charset="0"/>
              </a:rPr>
              <a:t>Environ. Eng.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 and recently, </a:t>
            </a:r>
            <a:r>
              <a:rPr lang="en-US" sz="2000" i="1" u="sng" dirty="0" smtClean="0">
                <a:latin typeface="Calibri" pitchFamily="34" charset="0"/>
                <a:cs typeface="Calibri" pitchFamily="34" charset="0"/>
              </a:rPr>
              <a:t>Ecological Eng.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offer hope</a:t>
            </a:r>
            <a:endParaRPr lang="en-US" sz="2000" i="1" dirty="0" smtClean="0">
              <a:latin typeface="Calibri" pitchFamily="34" charset="0"/>
              <a:cs typeface="Calibri" pitchFamily="34" charset="0"/>
            </a:endParaRPr>
          </a:p>
          <a:p>
            <a:pPr marL="225425" indent="-225425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Font typeface="Wingdings" pitchFamily="2" charset="2"/>
              <a:buChar char="§"/>
            </a:pPr>
            <a:endParaRPr lang="en-US" sz="2000" i="1" u="sng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2667000"/>
            <a:ext cx="5124450" cy="327660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 type="none" w="lg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3813175" y="4451350"/>
            <a:ext cx="4927600" cy="457200"/>
          </a:xfrm>
          <a:prstGeom prst="rect">
            <a:avLst/>
          </a:prstGeom>
          <a:solidFill>
            <a:srgbClr val="FFFF00">
              <a:alpha val="20000"/>
            </a:srgbClr>
          </a:solidFill>
          <a:ln w="19050" cap="flat" cmpd="sng" algn="ctr">
            <a:solidFill>
              <a:srgbClr val="336699"/>
            </a:solidFill>
            <a:prstDash val="sysDot"/>
            <a:round/>
            <a:headEnd type="stealth" w="lg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ectangle 1027"/>
          <p:cNvSpPr txBox="1">
            <a:spLocks noChangeArrowheads="1"/>
          </p:cNvSpPr>
          <p:nvPr/>
        </p:nvSpPr>
        <p:spPr bwMode="auto">
          <a:xfrm>
            <a:off x="628650" y="2667000"/>
            <a:ext cx="31623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5425" indent="-225425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itchFamily="2" charset="2"/>
              <a:buChar char="§"/>
              <a:defRPr/>
            </a:pPr>
            <a:r>
              <a:rPr lang="en-US" sz="2000" b="1" kern="0" dirty="0">
                <a:solidFill>
                  <a:srgbClr val="4A4924"/>
                </a:solidFill>
                <a:effectLst/>
                <a:latin typeface="Calibri" pitchFamily="34" charset="0"/>
                <a:cs typeface="Calibri" pitchFamily="34" charset="0"/>
              </a:rPr>
              <a:t>The good news </a:t>
            </a:r>
            <a:r>
              <a:rPr lang="en-US" sz="2000" kern="0" dirty="0">
                <a:solidFill>
                  <a:srgbClr val="4A4924"/>
                </a:solidFill>
                <a:effectLst/>
                <a:latin typeface="Calibri" pitchFamily="34" charset="0"/>
                <a:cs typeface="Calibri" pitchFamily="34" charset="0"/>
              </a:rPr>
              <a:t>– soil science enjoys 4 out of 6 characteristics (+ journals, societies, and history)</a:t>
            </a:r>
          </a:p>
          <a:p>
            <a:pPr marL="225425" indent="-225425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rgbClr val="4A4924"/>
                </a:solidFill>
                <a:effectLst/>
                <a:latin typeface="Calibri" pitchFamily="34" charset="0"/>
                <a:cs typeface="Calibri" pitchFamily="34" charset="0"/>
              </a:rPr>
              <a:t>Redefining our scope to regain acceptance and societal need, key to a  vibrant </a:t>
            </a:r>
            <a:r>
              <a:rPr lang="en-US" sz="2000" kern="0" dirty="0" smtClean="0">
                <a:solidFill>
                  <a:srgbClr val="4A4924"/>
                </a:solidFill>
                <a:effectLst/>
                <a:latin typeface="Calibri" pitchFamily="34" charset="0"/>
                <a:cs typeface="Calibri" pitchFamily="34" charset="0"/>
              </a:rPr>
              <a:t>discipline</a:t>
            </a:r>
          </a:p>
          <a:p>
            <a:pPr marL="225425" indent="-225425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itchFamily="2" charset="2"/>
              <a:buChar char="§"/>
              <a:defRPr/>
            </a:pPr>
            <a:r>
              <a:rPr lang="en-US" sz="2000" i="1" kern="0" dirty="0" smtClean="0">
                <a:solidFill>
                  <a:srgbClr val="4A4924"/>
                </a:solidFill>
                <a:effectLst/>
                <a:latin typeface="Calibri" pitchFamily="34" charset="0"/>
                <a:cs typeface="Calibri" pitchFamily="34" charset="0"/>
              </a:rPr>
              <a:t>Expand acceptance into training opportunities for students</a:t>
            </a:r>
            <a:endParaRPr lang="en-US" sz="2000" i="1" kern="0" dirty="0">
              <a:solidFill>
                <a:srgbClr val="4A4924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762000" y="266700"/>
            <a:ext cx="7696200" cy="6477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eaLnBrk="1" hangingPunct="1"/>
            <a:r>
              <a:rPr lang="en-GB" sz="2800" dirty="0" smtClean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Conclusions and going forward</a:t>
            </a:r>
            <a:endParaRPr lang="en-US" sz="2800" dirty="0" smtClean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1861" y="1219200"/>
            <a:ext cx="5897539" cy="360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Soil science and geoscience exist in different educational and research universes – they can benefit and expand by </a:t>
            </a:r>
            <a:r>
              <a:rPr lang="en-US" i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integrating</a:t>
            </a:r>
          </a:p>
          <a:p>
            <a:pPr marL="342900" indent="-342900">
              <a:lnSpc>
                <a:spcPct val="90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Examples in research realm where this works :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lnSpc>
                <a:spcPct val="90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Critical zone observatories</a:t>
            </a:r>
          </a:p>
          <a:p>
            <a:pPr marL="800100" lvl="1" indent="-342900">
              <a:lnSpc>
                <a:spcPct val="90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NEON activities </a:t>
            </a:r>
          </a:p>
          <a:p>
            <a:pPr marL="342900" indent="-342900">
              <a:lnSpc>
                <a:spcPct val="90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Create Soils-based section at GSA that emphasizes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biospheric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 processes (QGG Section</a:t>
            </a:r>
          </a:p>
          <a:p>
            <a:pPr marL="342900" indent="-342900">
              <a:lnSpc>
                <a:spcPct val="90000"/>
              </a:lnSpc>
              <a:spcAft>
                <a:spcPts val="1200"/>
              </a:spcAft>
              <a:buFont typeface="Wingdings" pitchFamily="2" charset="2"/>
              <a:buChar char="Ø"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129" y="1219200"/>
            <a:ext cx="1909163" cy="2910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31861" y="4267200"/>
            <a:ext cx="7992092" cy="2382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>
              <a:lnSpc>
                <a:spcPct val="90000"/>
              </a:lnSpc>
              <a:spcAft>
                <a:spcPts val="1200"/>
              </a:spcAft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website currently does not mention “soil” anywhere)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and/or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promote bottom-up and top-down connections with SSSA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342900" indent="-342900">
              <a:lnSpc>
                <a:spcPct val="90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Embed soil science concepts throughout earth sciences education, stressing broader environmental and societal gains </a:t>
            </a:r>
          </a:p>
          <a:p>
            <a:pPr marL="342900" indent="-342900">
              <a:lnSpc>
                <a:spcPct val="90000"/>
              </a:lnSpc>
              <a:spcAft>
                <a:spcPts val="1200"/>
              </a:spcAft>
              <a:buFont typeface="Wingdings" pitchFamily="2" charset="2"/>
              <a:buChar char="Ø"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342900" indent="-342900">
              <a:lnSpc>
                <a:spcPct val="90000"/>
              </a:lnSpc>
              <a:spcAft>
                <a:spcPts val="1200"/>
              </a:spcAft>
              <a:buFont typeface="Wingdings" pitchFamily="2" charset="2"/>
              <a:buChar char="Ø"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20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152400" y="6172200"/>
            <a:ext cx="8839200" cy="6096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stealth" w="lg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60000"/>
              </a:spcAft>
              <a:buClr>
                <a:srgbClr val="FF0000"/>
              </a:buClr>
              <a:buSzPct val="65000"/>
              <a:buFont typeface="Monotype Sorts" pitchFamily="2" charset="2"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8153400" cy="7620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Questions and Comments?</a:t>
            </a:r>
            <a:endParaRPr lang="en-US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" name="Picture 9" descr="eth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72200"/>
            <a:ext cx="202406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3" t="50000" b="4969"/>
          <a:stretch/>
        </p:blipFill>
        <p:spPr bwMode="auto">
          <a:xfrm>
            <a:off x="3414149" y="6555346"/>
            <a:ext cx="2986651" cy="150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FF0000"/>
                </a:solidFill>
                <a:prstDash val="solid"/>
                <a:miter lim="800000"/>
                <a:headEnd type="none" w="lg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225" y="5661019"/>
            <a:ext cx="809697" cy="751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FF0000"/>
                </a:solidFill>
                <a:prstDash val="solid"/>
                <a:miter lim="800000"/>
                <a:headEnd type="none" w="lg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102" y="6459195"/>
            <a:ext cx="1053945" cy="18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FF0000"/>
                </a:solidFill>
                <a:prstDash val="solid"/>
                <a:miter lim="800000"/>
                <a:headEnd type="none" w="lg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</p:pic>
      <p:pic>
        <p:nvPicPr>
          <p:cNvPr id="16" name="Picture 11" descr="H:\Projects\BEG stuff\BEG_logo_x600b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867400"/>
            <a:ext cx="1616075" cy="654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48200" y="5163979"/>
            <a:ext cx="21018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effectLst/>
              </a:rPr>
              <a:t>http://www.napawatersheds.org</a:t>
            </a:r>
            <a:endParaRPr lang="en-US" sz="1000" dirty="0">
              <a:effectLst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278082"/>
            <a:ext cx="3733800" cy="3903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770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Soil science and geological processes are intertwined</a:t>
            </a:r>
          </a:p>
        </p:txBody>
      </p:sp>
      <p:sp>
        <p:nvSpPr>
          <p:cNvPr id="39939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274762"/>
            <a:ext cx="4724400" cy="4821238"/>
          </a:xfrm>
        </p:spPr>
        <p:txBody>
          <a:bodyPr/>
          <a:lstStyle/>
          <a:p>
            <a:pPr marL="284163" indent="-284163">
              <a:spcBef>
                <a:spcPts val="600"/>
              </a:spcBef>
              <a:spcAft>
                <a:spcPts val="600"/>
              </a:spcAft>
              <a:buSzPct val="75000"/>
              <a:buFont typeface="Wingdings" pitchFamily="2" charset="2"/>
              <a:buBlip>
                <a:blip r:embed="rId3"/>
              </a:buBlip>
              <a:defRPr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Hans Jenny’s (1941) five soil forming factors: </a:t>
            </a:r>
          </a:p>
          <a:p>
            <a:pPr marL="684213" lvl="1" indent="-284163">
              <a:spcBef>
                <a:spcPts val="0"/>
              </a:spcBef>
              <a:spcAft>
                <a:spcPts val="600"/>
              </a:spcAft>
              <a:buSzPct val="75000"/>
              <a:buFont typeface="Wingdings" pitchFamily="2" charset="2"/>
              <a:buBlip>
                <a:blip r:embed="rId3"/>
              </a:buBlip>
              <a:defRPr/>
            </a:pPr>
            <a:r>
              <a:rPr lang="en-US" sz="1800" b="0" dirty="0" smtClean="0">
                <a:latin typeface="Calibri" pitchFamily="34" charset="0"/>
                <a:cs typeface="Calibri" pitchFamily="34" charset="0"/>
              </a:rPr>
              <a:t>Topography</a:t>
            </a:r>
          </a:p>
          <a:p>
            <a:pPr marL="684213" lvl="1" indent="-284163">
              <a:spcBef>
                <a:spcPts val="0"/>
              </a:spcBef>
              <a:spcAft>
                <a:spcPts val="600"/>
              </a:spcAft>
              <a:buSzPct val="75000"/>
              <a:buFont typeface="Wingdings" pitchFamily="2" charset="2"/>
              <a:buBlip>
                <a:blip r:embed="rId3"/>
              </a:buBlip>
              <a:defRPr/>
            </a:pPr>
            <a:r>
              <a:rPr lang="en-US" sz="1800" b="0" dirty="0" smtClean="0">
                <a:latin typeface="Calibri" pitchFamily="34" charset="0"/>
                <a:cs typeface="Calibri" pitchFamily="34" charset="0"/>
              </a:rPr>
              <a:t>Parent material</a:t>
            </a:r>
          </a:p>
          <a:p>
            <a:pPr marL="684213" lvl="1" indent="-284163">
              <a:spcBef>
                <a:spcPts val="0"/>
              </a:spcBef>
              <a:spcAft>
                <a:spcPts val="600"/>
              </a:spcAft>
              <a:buSzPct val="75000"/>
              <a:buFont typeface="Wingdings" pitchFamily="2" charset="2"/>
              <a:buBlip>
                <a:blip r:embed="rId3"/>
              </a:buBlip>
              <a:defRPr/>
            </a:pPr>
            <a:r>
              <a:rPr lang="en-US" sz="1800" b="0" dirty="0" smtClean="0">
                <a:latin typeface="Calibri" pitchFamily="34" charset="0"/>
                <a:cs typeface="Calibri" pitchFamily="34" charset="0"/>
              </a:rPr>
              <a:t>Biotic influences</a:t>
            </a:r>
          </a:p>
          <a:p>
            <a:pPr marL="684213" lvl="1" indent="-284163">
              <a:spcBef>
                <a:spcPts val="0"/>
              </a:spcBef>
              <a:spcAft>
                <a:spcPts val="600"/>
              </a:spcAft>
              <a:buSzPct val="75000"/>
              <a:buBlip>
                <a:blip r:embed="rId3"/>
              </a:buBlip>
              <a:defRPr/>
            </a:pPr>
            <a:r>
              <a:rPr lang="en-US" sz="1800" b="0" dirty="0">
                <a:latin typeface="Calibri" pitchFamily="34" charset="0"/>
                <a:cs typeface="Calibri" pitchFamily="34" charset="0"/>
              </a:rPr>
              <a:t>Regional climate</a:t>
            </a:r>
          </a:p>
          <a:p>
            <a:pPr marL="684213" lvl="1" indent="-284163">
              <a:spcBef>
                <a:spcPts val="0"/>
              </a:spcBef>
              <a:spcAft>
                <a:spcPts val="600"/>
              </a:spcAft>
              <a:buSzPct val="75000"/>
              <a:buFont typeface="Wingdings" pitchFamily="2" charset="2"/>
              <a:buBlip>
                <a:blip r:embed="rId3"/>
              </a:buBlip>
              <a:defRPr/>
            </a:pPr>
            <a:r>
              <a:rPr lang="en-US" sz="1800" b="0" dirty="0" smtClean="0">
                <a:latin typeface="Calibri" pitchFamily="34" charset="0"/>
                <a:cs typeface="Calibri" pitchFamily="34" charset="0"/>
              </a:rPr>
              <a:t>Time</a:t>
            </a:r>
          </a:p>
          <a:p>
            <a:pPr marL="284163" indent="-284163">
              <a:spcBef>
                <a:spcPts val="0"/>
              </a:spcBef>
              <a:spcAft>
                <a:spcPts val="600"/>
              </a:spcAft>
              <a:buSzPct val="75000"/>
              <a:buFont typeface="Wingdings" pitchFamily="2" charset="2"/>
              <a:buBlip>
                <a:blip r:embed="rId3"/>
              </a:buBlip>
              <a:defRPr/>
            </a:pPr>
            <a:r>
              <a:rPr lang="en-US" sz="2000" dirty="0" smtClean="0">
                <a:solidFill>
                  <a:srgbClr val="4F511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Many earth science issues (food source, </a:t>
            </a:r>
            <a:r>
              <a:rPr lang="en-US" sz="2000" dirty="0" err="1" smtClean="0">
                <a:solidFill>
                  <a:srgbClr val="4F511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geohazards</a:t>
            </a:r>
            <a:r>
              <a:rPr lang="en-US" sz="2000" dirty="0" smtClean="0">
                <a:solidFill>
                  <a:srgbClr val="4F511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, biosphere health) have their roots in soils and geology</a:t>
            </a:r>
          </a:p>
          <a:p>
            <a:pPr marL="284163" indent="-284163">
              <a:spcBef>
                <a:spcPts val="0"/>
              </a:spcBef>
              <a:spcAft>
                <a:spcPts val="600"/>
              </a:spcAft>
              <a:buSzPct val="75000"/>
              <a:buFont typeface="Wingdings" pitchFamily="2" charset="2"/>
              <a:buBlip>
                <a:blip r:embed="rId3"/>
              </a:buBlip>
              <a:defRPr/>
            </a:pPr>
            <a:r>
              <a:rPr lang="en-US" sz="2000" dirty="0" smtClean="0">
                <a:solidFill>
                  <a:srgbClr val="4F511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The study of soil and geological processes need to be more substantially connected through </a:t>
            </a:r>
            <a:r>
              <a:rPr lang="en-US" sz="2000" dirty="0" err="1" smtClean="0">
                <a:solidFill>
                  <a:srgbClr val="4F511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interdisciplinarity</a:t>
            </a:r>
            <a:endParaRPr lang="en-US" sz="2000" dirty="0" smtClean="0">
              <a:solidFill>
                <a:srgbClr val="4F5111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</p:txBody>
      </p:sp>
      <p:pic>
        <p:nvPicPr>
          <p:cNvPr id="18434" name="Picture 2" descr="H:\Projects\Projects\Archived Projects\SNWA Basin ET\Graphics\pics\DSC0157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638" y="4045342"/>
            <a:ext cx="2937412" cy="220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0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638" y="1066800"/>
            <a:ext cx="295328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489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467600" cy="609600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Soil – Earth’s life support system</a:t>
            </a:r>
          </a:p>
        </p:txBody>
      </p:sp>
      <p:sp>
        <p:nvSpPr>
          <p:cNvPr id="39939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122362"/>
            <a:ext cx="5638800" cy="4821238"/>
          </a:xfrm>
        </p:spPr>
        <p:txBody>
          <a:bodyPr/>
          <a:lstStyle/>
          <a:p>
            <a:pPr marL="284163" indent="-284163">
              <a:spcBef>
                <a:spcPts val="600"/>
              </a:spcBef>
              <a:spcAft>
                <a:spcPts val="600"/>
              </a:spcAft>
              <a:buSzPct val="75000"/>
              <a:buFont typeface="Wingdings" pitchFamily="2" charset="2"/>
              <a:buBlip>
                <a:blip r:embed="rId3"/>
              </a:buBlip>
              <a:defRPr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Earth’s life support body: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soil is the film of life which covers much of Earth land surface. </a:t>
            </a:r>
          </a:p>
          <a:p>
            <a:pPr marL="284163" indent="-284163">
              <a:spcBef>
                <a:spcPts val="600"/>
              </a:spcBef>
              <a:spcAft>
                <a:spcPts val="600"/>
              </a:spcAft>
              <a:buSzPct val="75000"/>
              <a:buFont typeface="Wingdings" pitchFamily="2" charset="2"/>
              <a:buBlip>
                <a:blip r:embed="rId3"/>
              </a:buBlip>
              <a:defRPr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A natural body: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soil is a </a:t>
            </a:r>
            <a:r>
              <a:rPr lang="en-US" sz="2000" dirty="0" smtClean="0">
                <a:solidFill>
                  <a:srgbClr val="4F511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functioning complex natural body with unique characteristics </a:t>
            </a:r>
            <a:r>
              <a:rPr lang="en-US" sz="1800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(Brady &amp; Weil, 2001)</a:t>
            </a:r>
          </a:p>
          <a:p>
            <a:pPr marL="284163" indent="-284163">
              <a:spcBef>
                <a:spcPts val="600"/>
              </a:spcBef>
              <a:spcAft>
                <a:spcPts val="600"/>
              </a:spcAft>
              <a:buSzPct val="75000"/>
              <a:buBlip>
                <a:blip r:embed="rId3"/>
              </a:buBlip>
              <a:defRPr/>
            </a:pP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Biologically active: 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hosts 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the largest pool of biodiversity of all 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biospheres</a:t>
            </a:r>
          </a:p>
          <a:p>
            <a:pPr marL="284163" indent="-284163">
              <a:spcBef>
                <a:spcPts val="600"/>
              </a:spcBef>
              <a:spcAft>
                <a:spcPts val="600"/>
              </a:spcAft>
              <a:buSzPct val="75000"/>
              <a:buBlip>
                <a:blip r:embed="rId3"/>
              </a:buBlip>
              <a:defRPr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Provides ecosystem services: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provisions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of fresh and clean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water, food, carbon storage, essential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for human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needs</a:t>
            </a:r>
          </a:p>
          <a:p>
            <a:pPr marL="284163" indent="-284163">
              <a:spcBef>
                <a:spcPts val="600"/>
              </a:spcBef>
              <a:spcAft>
                <a:spcPts val="600"/>
              </a:spcAft>
              <a:buSzPct val="75000"/>
              <a:buBlip>
                <a:blip r:embed="rId3"/>
              </a:buBlip>
              <a:defRPr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Preserves human history: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Sedimentary record contains human imprint and hence historical record.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pPr marL="284163" indent="-284163">
              <a:spcBef>
                <a:spcPts val="600"/>
              </a:spcBef>
              <a:spcAft>
                <a:spcPts val="600"/>
              </a:spcAft>
              <a:buSzPct val="75000"/>
              <a:buBlip>
                <a:blip r:embed="rId3"/>
              </a:buBlip>
              <a:defRPr/>
            </a:pPr>
            <a:endParaRPr lang="en-US" sz="2000" i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284163" indent="-284163">
              <a:spcBef>
                <a:spcPts val="600"/>
              </a:spcBef>
              <a:spcAft>
                <a:spcPts val="600"/>
              </a:spcAft>
              <a:buSzPct val="75000"/>
              <a:buFont typeface="Wingdings" pitchFamily="2" charset="2"/>
              <a:buNone/>
              <a:defRPr/>
            </a:pPr>
            <a:endParaRPr lang="en-US" sz="2000" b="1" dirty="0" smtClean="0">
              <a:solidFill>
                <a:srgbClr val="4F5111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</p:txBody>
      </p:sp>
      <p:pic>
        <p:nvPicPr>
          <p:cNvPr id="1638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576" y="3124200"/>
            <a:ext cx="2316224" cy="314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576" y="914400"/>
            <a:ext cx="2316224" cy="2179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81000"/>
            <a:ext cx="4714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 bwMode="auto">
          <a:xfrm>
            <a:off x="7412038" y="1270000"/>
            <a:ext cx="60325" cy="53975"/>
          </a:xfrm>
          <a:prstGeom prst="ellipse">
            <a:avLst/>
          </a:prstGeom>
          <a:noFill/>
          <a:ln w="6350" cap="flat" cmpd="sng" algn="ctr">
            <a:solidFill>
              <a:srgbClr val="FF0000"/>
            </a:solidFill>
            <a:prstDash val="sysDot"/>
            <a:round/>
            <a:headEnd type="stealth" w="lg" len="med"/>
            <a:tailEnd type="none" w="med" len="med"/>
          </a:ln>
          <a:effectLst/>
        </p:spPr>
        <p:txBody>
          <a:bodyPr/>
          <a:lstStyle/>
          <a:p>
            <a:pPr eaLnBrk="0" hangingPunct="0">
              <a:spcAft>
                <a:spcPct val="60000"/>
              </a:spcAft>
              <a:buClr>
                <a:srgbClr val="FF0000"/>
              </a:buClr>
              <a:buSzPct val="65000"/>
              <a:buFont typeface="Monotype Sorts" pitchFamily="2" charset="2"/>
              <a:buNone/>
              <a:defRPr/>
            </a:pPr>
            <a:endParaRPr lang="de-CH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cxnSp>
        <p:nvCxnSpPr>
          <p:cNvPr id="16393" name="Straight Connector 8"/>
          <p:cNvCxnSpPr>
            <a:cxnSpLocks noChangeShapeType="1"/>
          </p:cNvCxnSpPr>
          <p:nvPr/>
        </p:nvCxnSpPr>
        <p:spPr bwMode="auto">
          <a:xfrm rot="16200000" flipV="1">
            <a:off x="6934200" y="762000"/>
            <a:ext cx="914400" cy="152400"/>
          </a:xfrm>
          <a:prstGeom prst="line">
            <a:avLst/>
          </a:prstGeom>
          <a:noFill/>
          <a:ln w="6350" algn="ctr">
            <a:solidFill>
              <a:srgbClr val="FF0000"/>
            </a:solidFill>
            <a:prstDash val="dash"/>
            <a:round/>
            <a:headEnd type="none" w="lg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4" name="Straight Connector 9"/>
          <p:cNvCxnSpPr>
            <a:cxnSpLocks noChangeShapeType="1"/>
          </p:cNvCxnSpPr>
          <p:nvPr/>
        </p:nvCxnSpPr>
        <p:spPr bwMode="auto">
          <a:xfrm rot="10800000">
            <a:off x="6862763" y="1301750"/>
            <a:ext cx="566737" cy="26988"/>
          </a:xfrm>
          <a:prstGeom prst="line">
            <a:avLst/>
          </a:prstGeom>
          <a:noFill/>
          <a:ln w="6350" algn="ctr">
            <a:solidFill>
              <a:srgbClr val="FF0000"/>
            </a:solidFill>
            <a:prstDash val="dash"/>
            <a:round/>
            <a:headEnd type="none" w="lg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Rectangle 10"/>
          <p:cNvSpPr/>
          <p:nvPr/>
        </p:nvSpPr>
        <p:spPr>
          <a:xfrm>
            <a:off x="6934200" y="5410200"/>
            <a:ext cx="1600200" cy="43704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what is essential is invisible to the eye</a:t>
            </a:r>
            <a:endParaRPr lang="de-CH" sz="1400" b="1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53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72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4607127"/>
              </p:ext>
            </p:extLst>
          </p:nvPr>
        </p:nvGraphicFramePr>
        <p:xfrm>
          <a:off x="-457200" y="1833282"/>
          <a:ext cx="6477000" cy="36457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Chart" r:id="rId4" imgW="8820607" imgH="4848454" progId="Excel.Chart.8">
                  <p:embed/>
                </p:oleObj>
              </mc:Choice>
              <mc:Fallback>
                <p:oleObj name="Chart" r:id="rId4" imgW="8820607" imgH="4848454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57200" y="1833282"/>
                        <a:ext cx="6477000" cy="36457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7301" name="Oval 5"/>
          <p:cNvSpPr>
            <a:spLocks noChangeArrowheads="1"/>
          </p:cNvSpPr>
          <p:nvPr/>
        </p:nvSpPr>
        <p:spPr bwMode="auto">
          <a:xfrm>
            <a:off x="838200" y="3204882"/>
            <a:ext cx="1752600" cy="9144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6447457"/>
              </p:ext>
            </p:extLst>
          </p:nvPr>
        </p:nvGraphicFramePr>
        <p:xfrm>
          <a:off x="3505200" y="1833282"/>
          <a:ext cx="6324600" cy="3665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Chart" r:id="rId6" imgW="8925154" imgH="5248656" progId="Excel.Chart.8">
                  <p:embed/>
                </p:oleObj>
              </mc:Choice>
              <mc:Fallback>
                <p:oleObj name="Chart" r:id="rId6" imgW="8925154" imgH="5248656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833282"/>
                        <a:ext cx="6324600" cy="36656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62000" y="304800"/>
            <a:ext cx="8229600" cy="6477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eaLnBrk="1" hangingPunct="1"/>
            <a:r>
              <a:rPr lang="en-GB" sz="2800" dirty="0" smtClean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Changes in anticipated career emphasis </a:t>
            </a:r>
            <a:endParaRPr lang="en-US" sz="2800" dirty="0" smtClean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 rot="1981174">
            <a:off x="4869255" y="2591887"/>
            <a:ext cx="1539134" cy="708016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86000" y="1452282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ffectLst/>
                <a:latin typeface="Calibri" pitchFamily="34" charset="0"/>
                <a:cs typeface="Calibri" pitchFamily="34" charset="0"/>
              </a:rPr>
              <a:t>1992</a:t>
            </a:r>
            <a:endParaRPr lang="en-US" sz="2400" b="1" dirty="0"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79969" y="1452281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ffectLst/>
                <a:latin typeface="Calibri" pitchFamily="34" charset="0"/>
                <a:cs typeface="Calibri" pitchFamily="34" charset="0"/>
              </a:rPr>
              <a:t>2004</a:t>
            </a:r>
            <a:endParaRPr lang="en-US" sz="2400" b="1" dirty="0"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42951" y="5559623"/>
            <a:ext cx="18724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effectLst/>
                <a:latin typeface="Calibri" pitchFamily="34" charset="0"/>
                <a:cs typeface="Calibri" pitchFamily="34" charset="0"/>
              </a:rPr>
              <a:t>Baveye</a:t>
            </a:r>
            <a:r>
              <a:rPr lang="en-US" sz="1400" dirty="0" smtClean="0">
                <a:effectLst/>
                <a:latin typeface="Calibri" pitchFamily="34" charset="0"/>
                <a:cs typeface="Calibri" pitchFamily="34" charset="0"/>
              </a:rPr>
              <a:t> et al., 2006</a:t>
            </a:r>
            <a:endParaRPr lang="en-US" sz="1400" dirty="0"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45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:\Projects\Projects\Papers and talks\Presentations\GSA October 2011\Pages from Baveye et al 2006 SoilSci,v.171,p.50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90850" y="1371600"/>
            <a:ext cx="5348350" cy="396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762000" y="266700"/>
            <a:ext cx="7696200" cy="6477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eaLnBrk="1" hangingPunct="1"/>
            <a:r>
              <a:rPr lang="en-GB" sz="2800" dirty="0" smtClean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Graduate </a:t>
            </a:r>
            <a:r>
              <a:rPr lang="en-GB" sz="2800" dirty="0" smtClean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student </a:t>
            </a:r>
            <a:r>
              <a:rPr lang="en-GB" sz="2800" dirty="0" err="1" smtClean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enrollment</a:t>
            </a:r>
            <a:r>
              <a:rPr lang="en-GB" sz="2800" dirty="0" smtClean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 – </a:t>
            </a:r>
            <a:r>
              <a:rPr lang="en-GB" sz="2800" dirty="0" smtClean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Soil degrees</a:t>
            </a:r>
            <a:endParaRPr lang="en-US" sz="2800" dirty="0" smtClean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963442"/>
            <a:ext cx="2971800" cy="245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Aft>
                <a:spcPts val="1800"/>
              </a:spcAft>
              <a:buFont typeface="Wingdings" pitchFamily="2" charset="2"/>
              <a:buChar char="Ø"/>
            </a:pPr>
            <a:r>
              <a:rPr lang="en-US" dirty="0" smtClean="0">
                <a:effectLst/>
                <a:latin typeface="Calibri" pitchFamily="34" charset="0"/>
                <a:cs typeface="Calibri" pitchFamily="34" charset="0"/>
              </a:rPr>
              <a:t>36 institutions responded to both surveys (1992 &amp; 2004)</a:t>
            </a:r>
          </a:p>
          <a:p>
            <a:pPr marL="342900" indent="-342900">
              <a:lnSpc>
                <a:spcPct val="90000"/>
              </a:lnSpc>
              <a:spcAft>
                <a:spcPts val="1800"/>
              </a:spcAft>
              <a:buFont typeface="Wingdings" pitchFamily="2" charset="2"/>
              <a:buChar char="Ø"/>
            </a:pPr>
            <a:r>
              <a:rPr lang="en-US" dirty="0" smtClean="0">
                <a:effectLst/>
                <a:latin typeface="Calibri" pitchFamily="34" charset="0"/>
                <a:cs typeface="Calibri" pitchFamily="34" charset="0"/>
              </a:rPr>
              <a:t>Only 5 institutes reported increases in both years</a:t>
            </a:r>
            <a:endParaRPr lang="en-US" dirty="0"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0" y="1597223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effectLst/>
                <a:latin typeface="Calibri" pitchFamily="34" charset="0"/>
                <a:cs typeface="Calibri" pitchFamily="34" charset="0"/>
              </a:rPr>
              <a:t>Baveye</a:t>
            </a:r>
            <a:r>
              <a:rPr lang="en-US" sz="1400" dirty="0" smtClean="0">
                <a:effectLst/>
                <a:latin typeface="Calibri" pitchFamily="34" charset="0"/>
                <a:cs typeface="Calibri" pitchFamily="34" charset="0"/>
              </a:rPr>
              <a:t> et al., 2006</a:t>
            </a:r>
            <a:endParaRPr lang="en-US" sz="1400" dirty="0"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21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762000" y="266700"/>
            <a:ext cx="7696200" cy="6477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eaLnBrk="1" hangingPunct="1"/>
            <a:r>
              <a:rPr lang="en-GB" sz="2800" dirty="0" smtClean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Student </a:t>
            </a:r>
            <a:r>
              <a:rPr lang="en-GB" sz="2800" dirty="0" err="1" smtClean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enrollment</a:t>
            </a:r>
            <a:r>
              <a:rPr lang="en-GB" sz="2800" dirty="0" smtClean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 – Geosciences</a:t>
            </a:r>
            <a:endParaRPr lang="en-US" sz="2800" dirty="0" smtClean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54700" y="565402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effectLst/>
                <a:latin typeface="Calibri" pitchFamily="34" charset="0"/>
                <a:cs typeface="Calibri" pitchFamily="34" charset="0"/>
              </a:rPr>
              <a:t>American Geological Institute DGD Enrollment </a:t>
            </a:r>
            <a:r>
              <a:rPr lang="en-US" sz="1400" dirty="0" smtClean="0">
                <a:effectLst/>
                <a:latin typeface="Calibri" pitchFamily="34" charset="0"/>
                <a:cs typeface="Calibri" pitchFamily="34" charset="0"/>
              </a:rPr>
              <a:t>Survey, accessed 2011</a:t>
            </a:r>
            <a:endParaRPr lang="en-US" sz="1400" dirty="0">
              <a:effectLst/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4590251"/>
              </p:ext>
            </p:extLst>
          </p:nvPr>
        </p:nvGraphicFramePr>
        <p:xfrm>
          <a:off x="1295400" y="1387087"/>
          <a:ext cx="7277100" cy="4528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958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4948344" y="2362200"/>
            <a:ext cx="1524000" cy="533400"/>
          </a:xfrm>
        </p:spPr>
        <p:txBody>
          <a:bodyPr/>
          <a:lstStyle/>
          <a:p>
            <a:pPr marL="0" indent="0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None/>
              <a:defRPr/>
            </a:pPr>
            <a:r>
              <a:rPr lang="en-US" sz="1800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Education - Rebranded</a:t>
            </a:r>
            <a:endParaRPr lang="en-US" sz="1800" i="1" dirty="0" smtClean="0">
              <a:solidFill>
                <a:schemeClr val="accent5">
                  <a:lumMod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Negative feedback loops</a:t>
            </a:r>
            <a:endParaRPr lang="en-US" sz="2800" dirty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27"/>
          <p:cNvSpPr txBox="1">
            <a:spLocks noChangeArrowheads="1"/>
          </p:cNvSpPr>
          <p:nvPr/>
        </p:nvSpPr>
        <p:spPr bwMode="auto">
          <a:xfrm>
            <a:off x="1790685" y="2813631"/>
            <a:ext cx="2209799" cy="628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1313" indent="-341313" algn="l" rtl="0" eaLnBrk="0" fontAlgn="base" hangingPunct="0">
              <a:spcBef>
                <a:spcPct val="10000"/>
              </a:spcBef>
              <a:spcAft>
                <a:spcPct val="30000"/>
              </a:spcAft>
              <a:buClr>
                <a:srgbClr val="4A4924"/>
              </a:buClr>
              <a:buSzPct val="85000"/>
              <a:buFont typeface="Wingdings" pitchFamily="2" charset="2"/>
              <a:buBlip>
                <a:blip r:embed="rId3"/>
              </a:buBlip>
              <a:defRPr sz="2400">
                <a:solidFill>
                  <a:srgbClr val="4A4924"/>
                </a:solidFill>
                <a:latin typeface="+mn-lt"/>
                <a:ea typeface="+mn-ea"/>
                <a:cs typeface="+mn-cs"/>
              </a:defRPr>
            </a:lvl1pPr>
            <a:lvl2pPr marL="741363" indent="-285750" algn="l" rtl="0" eaLnBrk="0" fontAlgn="base" hangingPunct="0">
              <a:spcBef>
                <a:spcPct val="0"/>
              </a:spcBef>
              <a:spcAft>
                <a:spcPct val="10000"/>
              </a:spcAft>
              <a:buSzPct val="70000"/>
              <a:buFont typeface="Wingdings" pitchFamily="2" charset="2"/>
              <a:buBlip>
                <a:blip r:embed="rId4"/>
              </a:buBlip>
              <a:defRPr sz="2000" b="1">
                <a:solidFill>
                  <a:srgbClr val="676632"/>
                </a:solidFill>
                <a:latin typeface="+mn-lt"/>
              </a:defRPr>
            </a:lvl2pPr>
            <a:lvl3pPr marL="1260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A4924"/>
                </a:solidFill>
                <a:latin typeface="+mn-lt"/>
              </a:defRPr>
            </a:lvl3pPr>
            <a:lvl4pPr marL="16033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A4924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A4924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A4924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A4924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A4924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A4924"/>
                </a:solidFill>
                <a:latin typeface="+mn-lt"/>
              </a:defRPr>
            </a:lvl9pPr>
          </a:lstStyle>
          <a:p>
            <a:pPr marL="0" indent="0" algn="ctr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None/>
              <a:defRPr/>
            </a:pPr>
            <a:r>
              <a:rPr lang="en-US" sz="1800" dirty="0">
                <a:solidFill>
                  <a:schemeClr val="accent5">
                    <a:lumMod val="2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Funding – </a:t>
            </a:r>
            <a:r>
              <a:rPr lang="en-US" sz="1800" dirty="0" smtClean="0">
                <a:solidFill>
                  <a:schemeClr val="accent5">
                    <a:lumMod val="2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Reduced/Reallocated</a:t>
            </a:r>
            <a:endParaRPr lang="en-US" sz="1800" i="1" dirty="0">
              <a:solidFill>
                <a:schemeClr val="accent5">
                  <a:lumMod val="25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1027"/>
          <p:cNvSpPr txBox="1">
            <a:spLocks noChangeArrowheads="1"/>
          </p:cNvSpPr>
          <p:nvPr/>
        </p:nvSpPr>
        <p:spPr bwMode="auto">
          <a:xfrm>
            <a:off x="2895585" y="1384882"/>
            <a:ext cx="1828800" cy="888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1313" indent="-341313" algn="l" rtl="0" eaLnBrk="0" fontAlgn="base" hangingPunct="0">
              <a:spcBef>
                <a:spcPct val="10000"/>
              </a:spcBef>
              <a:spcAft>
                <a:spcPct val="30000"/>
              </a:spcAft>
              <a:buClr>
                <a:srgbClr val="4A4924"/>
              </a:buClr>
              <a:buSzPct val="85000"/>
              <a:buFont typeface="Wingdings" pitchFamily="2" charset="2"/>
              <a:buBlip>
                <a:blip r:embed="rId3"/>
              </a:buBlip>
              <a:defRPr sz="2400">
                <a:solidFill>
                  <a:srgbClr val="4A4924"/>
                </a:solidFill>
                <a:latin typeface="+mn-lt"/>
                <a:ea typeface="+mn-ea"/>
                <a:cs typeface="+mn-cs"/>
              </a:defRPr>
            </a:lvl1pPr>
            <a:lvl2pPr marL="741363" indent="-285750" algn="l" rtl="0" eaLnBrk="0" fontAlgn="base" hangingPunct="0">
              <a:spcBef>
                <a:spcPct val="0"/>
              </a:spcBef>
              <a:spcAft>
                <a:spcPct val="10000"/>
              </a:spcAft>
              <a:buSzPct val="70000"/>
              <a:buFont typeface="Wingdings" pitchFamily="2" charset="2"/>
              <a:buBlip>
                <a:blip r:embed="rId4"/>
              </a:buBlip>
              <a:defRPr sz="2000" b="1">
                <a:solidFill>
                  <a:srgbClr val="676632"/>
                </a:solidFill>
                <a:latin typeface="+mn-lt"/>
              </a:defRPr>
            </a:lvl2pPr>
            <a:lvl3pPr marL="1260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A4924"/>
                </a:solidFill>
                <a:latin typeface="+mn-lt"/>
              </a:defRPr>
            </a:lvl3pPr>
            <a:lvl4pPr marL="16033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A4924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A4924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A4924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A4924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A4924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A4924"/>
                </a:solidFill>
                <a:latin typeface="+mn-lt"/>
              </a:defRPr>
            </a:lvl9pPr>
          </a:lstStyle>
          <a:p>
            <a:pPr marL="0" indent="0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None/>
              <a:defRPr/>
            </a:pPr>
            <a:r>
              <a:rPr lang="en-US" sz="1800" dirty="0" smtClean="0">
                <a:solidFill>
                  <a:schemeClr val="accent5">
                    <a:lumMod val="2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Research – Redirected or Repurposed</a:t>
            </a:r>
            <a:endParaRPr lang="en-US" sz="1800" i="1" dirty="0">
              <a:solidFill>
                <a:schemeClr val="accent5">
                  <a:lumMod val="25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1027"/>
          <p:cNvSpPr txBox="1">
            <a:spLocks noChangeArrowheads="1"/>
          </p:cNvSpPr>
          <p:nvPr/>
        </p:nvSpPr>
        <p:spPr bwMode="auto">
          <a:xfrm>
            <a:off x="3771885" y="3808918"/>
            <a:ext cx="2407264" cy="908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1313" indent="-341313" algn="l" rtl="0" eaLnBrk="0" fontAlgn="base" hangingPunct="0">
              <a:spcBef>
                <a:spcPct val="10000"/>
              </a:spcBef>
              <a:spcAft>
                <a:spcPct val="30000"/>
              </a:spcAft>
              <a:buClr>
                <a:srgbClr val="4A4924"/>
              </a:buClr>
              <a:buSzPct val="85000"/>
              <a:buFont typeface="Wingdings" pitchFamily="2" charset="2"/>
              <a:buBlip>
                <a:blip r:embed="rId3"/>
              </a:buBlip>
              <a:defRPr sz="2400">
                <a:solidFill>
                  <a:srgbClr val="4A4924"/>
                </a:solidFill>
                <a:latin typeface="+mn-lt"/>
                <a:ea typeface="+mn-ea"/>
                <a:cs typeface="+mn-cs"/>
              </a:defRPr>
            </a:lvl1pPr>
            <a:lvl2pPr marL="741363" indent="-285750" algn="l" rtl="0" eaLnBrk="0" fontAlgn="base" hangingPunct="0">
              <a:spcBef>
                <a:spcPct val="0"/>
              </a:spcBef>
              <a:spcAft>
                <a:spcPct val="10000"/>
              </a:spcAft>
              <a:buSzPct val="70000"/>
              <a:buFont typeface="Wingdings" pitchFamily="2" charset="2"/>
              <a:buBlip>
                <a:blip r:embed="rId4"/>
              </a:buBlip>
              <a:defRPr sz="2000" b="1">
                <a:solidFill>
                  <a:srgbClr val="676632"/>
                </a:solidFill>
                <a:latin typeface="+mn-lt"/>
              </a:defRPr>
            </a:lvl2pPr>
            <a:lvl3pPr marL="1260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A4924"/>
                </a:solidFill>
                <a:latin typeface="+mn-lt"/>
              </a:defRPr>
            </a:lvl3pPr>
            <a:lvl4pPr marL="16033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A4924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A4924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A4924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A4924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A4924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A4924"/>
                </a:solidFill>
                <a:latin typeface="+mn-lt"/>
              </a:defRPr>
            </a:lvl9pPr>
          </a:lstStyle>
          <a:p>
            <a:pPr marL="0" indent="0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None/>
              <a:defRPr/>
            </a:pPr>
            <a:r>
              <a:rPr lang="en-US" sz="1800" dirty="0" smtClean="0">
                <a:solidFill>
                  <a:schemeClr val="accent5">
                    <a:lumMod val="2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Society and Stakeholder Needs – Redefined or Unmet</a:t>
            </a:r>
          </a:p>
        </p:txBody>
      </p:sp>
      <p:sp>
        <p:nvSpPr>
          <p:cNvPr id="14" name="Circular Arrow 13"/>
          <p:cNvSpPr/>
          <p:nvPr/>
        </p:nvSpPr>
        <p:spPr bwMode="auto">
          <a:xfrm rot="3773465">
            <a:off x="3272681" y="1957597"/>
            <a:ext cx="2661156" cy="2278791"/>
          </a:xfrm>
          <a:prstGeom prst="circularArrow">
            <a:avLst>
              <a:gd name="adj1" fmla="val 13150"/>
              <a:gd name="adj2" fmla="val 1142319"/>
              <a:gd name="adj3" fmla="val 20147090"/>
              <a:gd name="adj4" fmla="val 17479829"/>
              <a:gd name="adj5" fmla="val 12500"/>
            </a:avLst>
          </a:prstGeom>
          <a:solidFill>
            <a:srgbClr val="C00000"/>
          </a:solidFill>
          <a:ln w="12700" cap="flat" cmpd="sng" algn="ctr">
            <a:solidFill>
              <a:srgbClr val="FF0000"/>
            </a:solidFill>
            <a:prstDash val="solid"/>
            <a:round/>
            <a:headEnd type="stealth" w="lg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60000"/>
              </a:spcAft>
              <a:buClr>
                <a:srgbClr val="FF0000"/>
              </a:buClr>
              <a:buSzPct val="65000"/>
              <a:buFont typeface="Monotype Sorts" pitchFamily="2" charset="2"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8" name="Circular Arrow 17"/>
          <p:cNvSpPr/>
          <p:nvPr/>
        </p:nvSpPr>
        <p:spPr bwMode="auto">
          <a:xfrm>
            <a:off x="2639408" y="1384882"/>
            <a:ext cx="2779305" cy="2057400"/>
          </a:xfrm>
          <a:prstGeom prst="circularArrow">
            <a:avLst>
              <a:gd name="adj1" fmla="val 13150"/>
              <a:gd name="adj2" fmla="val 1205783"/>
              <a:gd name="adj3" fmla="val 20147090"/>
              <a:gd name="adj4" fmla="val 17994967"/>
              <a:gd name="adj5" fmla="val 12500"/>
            </a:avLst>
          </a:prstGeom>
          <a:solidFill>
            <a:srgbClr val="C00000"/>
          </a:solidFill>
          <a:ln w="12700" cap="flat" cmpd="sng" algn="ctr">
            <a:solidFill>
              <a:srgbClr val="FF0000"/>
            </a:solidFill>
            <a:prstDash val="solid"/>
            <a:round/>
            <a:headEnd type="stealth" w="lg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60000"/>
              </a:spcAft>
              <a:buClr>
                <a:srgbClr val="FF0000"/>
              </a:buClr>
              <a:buSzPct val="65000"/>
              <a:buFont typeface="Monotype Sorts" pitchFamily="2" charset="2"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1" name="Circular Arrow 20"/>
          <p:cNvSpPr/>
          <p:nvPr/>
        </p:nvSpPr>
        <p:spPr bwMode="auto">
          <a:xfrm rot="14329095">
            <a:off x="2169479" y="1691309"/>
            <a:ext cx="2254567" cy="2041762"/>
          </a:xfrm>
          <a:prstGeom prst="circularArrow">
            <a:avLst>
              <a:gd name="adj1" fmla="val 13150"/>
              <a:gd name="adj2" fmla="val 1142319"/>
              <a:gd name="adj3" fmla="val 20147090"/>
              <a:gd name="adj4" fmla="val 17639935"/>
              <a:gd name="adj5" fmla="val 12500"/>
            </a:avLst>
          </a:prstGeom>
          <a:solidFill>
            <a:srgbClr val="C00000"/>
          </a:solidFill>
          <a:ln w="12700" cap="flat" cmpd="sng" algn="ctr">
            <a:solidFill>
              <a:srgbClr val="FF0000"/>
            </a:solidFill>
            <a:prstDash val="solid"/>
            <a:round/>
            <a:headEnd type="stealth" w="lg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60000"/>
              </a:spcAft>
              <a:buClr>
                <a:srgbClr val="FF0000"/>
              </a:buClr>
              <a:buSzPct val="65000"/>
              <a:buFont typeface="Monotype Sorts" pitchFamily="2" charset="2"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2" name="Circular Arrow 21"/>
          <p:cNvSpPr/>
          <p:nvPr/>
        </p:nvSpPr>
        <p:spPr bwMode="auto">
          <a:xfrm rot="11693966">
            <a:off x="2358101" y="2640534"/>
            <a:ext cx="2254567" cy="2041762"/>
          </a:xfrm>
          <a:prstGeom prst="circularArrow">
            <a:avLst>
              <a:gd name="adj1" fmla="val 13150"/>
              <a:gd name="adj2" fmla="val 1142319"/>
              <a:gd name="adj3" fmla="val 20147090"/>
              <a:gd name="adj4" fmla="val 14354962"/>
              <a:gd name="adj5" fmla="val 12500"/>
            </a:avLst>
          </a:prstGeom>
          <a:solidFill>
            <a:srgbClr val="C00000"/>
          </a:solidFill>
          <a:ln w="12700" cap="flat" cmpd="sng" algn="ctr">
            <a:solidFill>
              <a:srgbClr val="FF0000"/>
            </a:solidFill>
            <a:prstDash val="solid"/>
            <a:round/>
            <a:headEnd type="stealth" w="lg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60000"/>
              </a:spcAft>
              <a:buClr>
                <a:srgbClr val="FF0000"/>
              </a:buClr>
              <a:buSzPct val="65000"/>
              <a:buFont typeface="Monotype Sorts" pitchFamily="2" charset="2"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3" name="Rectangle 1027"/>
          <p:cNvSpPr txBox="1">
            <a:spLocks noChangeArrowheads="1"/>
          </p:cNvSpPr>
          <p:nvPr/>
        </p:nvSpPr>
        <p:spPr bwMode="auto">
          <a:xfrm>
            <a:off x="6226576" y="3124200"/>
            <a:ext cx="1774424" cy="1600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1313" indent="-341313" algn="l" rtl="0" eaLnBrk="0" fontAlgn="base" hangingPunct="0">
              <a:spcBef>
                <a:spcPct val="10000"/>
              </a:spcBef>
              <a:spcAft>
                <a:spcPct val="30000"/>
              </a:spcAft>
              <a:buClr>
                <a:srgbClr val="4A4924"/>
              </a:buClr>
              <a:buSzPct val="85000"/>
              <a:buFont typeface="Wingdings" pitchFamily="2" charset="2"/>
              <a:buBlip>
                <a:blip r:embed="rId3"/>
              </a:buBlip>
              <a:defRPr sz="2400">
                <a:solidFill>
                  <a:srgbClr val="4A4924"/>
                </a:solidFill>
                <a:latin typeface="+mn-lt"/>
                <a:ea typeface="+mn-ea"/>
                <a:cs typeface="+mn-cs"/>
              </a:defRPr>
            </a:lvl1pPr>
            <a:lvl2pPr marL="741363" indent="-285750" algn="l" rtl="0" eaLnBrk="0" fontAlgn="base" hangingPunct="0">
              <a:spcBef>
                <a:spcPct val="0"/>
              </a:spcBef>
              <a:spcAft>
                <a:spcPct val="10000"/>
              </a:spcAft>
              <a:buSzPct val="70000"/>
              <a:buFont typeface="Wingdings" pitchFamily="2" charset="2"/>
              <a:buBlip>
                <a:blip r:embed="rId4"/>
              </a:buBlip>
              <a:defRPr sz="2000" b="1">
                <a:solidFill>
                  <a:srgbClr val="676632"/>
                </a:solidFill>
                <a:latin typeface="+mn-lt"/>
              </a:defRPr>
            </a:lvl2pPr>
            <a:lvl3pPr marL="1260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A4924"/>
                </a:solidFill>
                <a:latin typeface="+mn-lt"/>
              </a:defRPr>
            </a:lvl3pPr>
            <a:lvl4pPr marL="16033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A4924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A4924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A4924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A4924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A4924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A4924"/>
                </a:solidFill>
                <a:latin typeface="+mn-lt"/>
              </a:defRPr>
            </a:lvl9pPr>
          </a:lstStyle>
          <a:p>
            <a:pPr marL="0" indent="0" algn="ctr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sz="1800" b="1" dirty="0" smtClean="0">
                <a:solidFill>
                  <a:schemeClr val="accent5">
                    <a:lumMod val="2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Student Enrollment Suffers: </a:t>
            </a:r>
          </a:p>
          <a:p>
            <a:pPr marL="0" indent="0" algn="ctr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sz="1800" b="1" i="1" dirty="0" smtClean="0">
                <a:solidFill>
                  <a:schemeClr val="accent5">
                    <a:lumMod val="2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The Science Suffers</a:t>
            </a:r>
          </a:p>
        </p:txBody>
      </p:sp>
      <p:sp>
        <p:nvSpPr>
          <p:cNvPr id="15" name="Rectangle 1027"/>
          <p:cNvSpPr txBox="1">
            <a:spLocks noChangeArrowheads="1"/>
          </p:cNvSpPr>
          <p:nvPr/>
        </p:nvSpPr>
        <p:spPr bwMode="auto">
          <a:xfrm>
            <a:off x="914400" y="5153724"/>
            <a:ext cx="7817341" cy="789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1313" indent="-341313" algn="l" rtl="0" eaLnBrk="0" fontAlgn="base" hangingPunct="0">
              <a:spcBef>
                <a:spcPct val="10000"/>
              </a:spcBef>
              <a:spcAft>
                <a:spcPct val="30000"/>
              </a:spcAft>
              <a:buClr>
                <a:srgbClr val="4A4924"/>
              </a:buClr>
              <a:buSzPct val="85000"/>
              <a:buFont typeface="Wingdings" pitchFamily="2" charset="2"/>
              <a:buBlip>
                <a:blip r:embed="rId3"/>
              </a:buBlip>
              <a:defRPr sz="2400">
                <a:solidFill>
                  <a:srgbClr val="4A4924"/>
                </a:solidFill>
                <a:latin typeface="+mn-lt"/>
                <a:ea typeface="+mn-ea"/>
                <a:cs typeface="+mn-cs"/>
              </a:defRPr>
            </a:lvl1pPr>
            <a:lvl2pPr marL="741363" indent="-285750" algn="l" rtl="0" eaLnBrk="0" fontAlgn="base" hangingPunct="0">
              <a:spcBef>
                <a:spcPct val="0"/>
              </a:spcBef>
              <a:spcAft>
                <a:spcPct val="10000"/>
              </a:spcAft>
              <a:buSzPct val="70000"/>
              <a:buFont typeface="Wingdings" pitchFamily="2" charset="2"/>
              <a:buBlip>
                <a:blip r:embed="rId4"/>
              </a:buBlip>
              <a:defRPr sz="2000" b="1">
                <a:solidFill>
                  <a:srgbClr val="676632"/>
                </a:solidFill>
                <a:latin typeface="+mn-lt"/>
              </a:defRPr>
            </a:lvl2pPr>
            <a:lvl3pPr marL="1260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A4924"/>
                </a:solidFill>
                <a:latin typeface="+mn-lt"/>
              </a:defRPr>
            </a:lvl3pPr>
            <a:lvl4pPr marL="16033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A4924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A4924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A4924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A4924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A4924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A4924"/>
                </a:solidFill>
                <a:latin typeface="+mn-lt"/>
              </a:defRPr>
            </a:lvl9pPr>
          </a:lstStyle>
          <a:p>
            <a:pPr marL="0" indent="0" algn="ctr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Over-compartmentalizing scientific research and education is negatively affecting ALL earth sciences.</a:t>
            </a:r>
            <a:endParaRPr lang="en-US" sz="2000" i="1" dirty="0" smtClean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64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295400"/>
            <a:ext cx="8077200" cy="4267200"/>
          </a:xfrm>
        </p:spPr>
        <p:txBody>
          <a:bodyPr/>
          <a:lstStyle/>
          <a:p>
            <a:pPr marL="225425" indent="-225425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Do nothing – Allow trends to roll forward; basic soils programs, students will eventually disappear</a:t>
            </a:r>
          </a:p>
          <a:p>
            <a:pPr marL="625475" lvl="1" indent="-225425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sz="1800" i="1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Fundamental research activities </a:t>
            </a:r>
            <a:r>
              <a:rPr lang="en-US" sz="1800" i="1" u="sng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on</a:t>
            </a:r>
            <a:r>
              <a:rPr lang="en-US" sz="1800" i="1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soils will substantially diminish</a:t>
            </a:r>
          </a:p>
          <a:p>
            <a:pPr marL="625475" lvl="1" indent="-225425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sz="1800" i="1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Applications </a:t>
            </a:r>
            <a:r>
              <a:rPr lang="en-US" sz="1800" i="1" u="sng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using</a:t>
            </a:r>
            <a:r>
              <a:rPr lang="en-US" sz="1800" i="1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soil concepts will lose firm footing</a:t>
            </a:r>
          </a:p>
          <a:p>
            <a:pPr marL="225425" indent="-225425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Distribute concepts – 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E</a:t>
            </a:r>
            <a:r>
              <a:rPr lang="en-US" sz="2000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mbed basic soils education into other scientific/ engineering disciplines as existing soils programs are downsized or folded</a:t>
            </a:r>
          </a:p>
          <a:p>
            <a:pPr marL="225425" indent="-225425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Fight the trend – more effective advocacy with stakeholders and  Deans/ Provosts; improve communication with undergrad and graduate students</a:t>
            </a:r>
          </a:p>
          <a:p>
            <a:pPr marL="625475" lvl="1" indent="-225425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sz="1800" i="1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“Lobby” administrators to replace retiring faculty and strengthen ties to stakeholders with interests in soils-related outcomes</a:t>
            </a:r>
          </a:p>
          <a:p>
            <a:pPr marL="625475" lvl="1" indent="-225425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sz="1800" i="1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Add soil science concepts directly into UG using interactive </a:t>
            </a:r>
            <a:r>
              <a:rPr lang="en-US" sz="1800" i="1" dirty="0">
                <a:solidFill>
                  <a:schemeClr val="accent5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approaches in classroom and field</a:t>
            </a:r>
          </a:p>
          <a:p>
            <a:pPr marL="625475" lvl="1" indent="-225425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§"/>
              <a:defRPr/>
            </a:pPr>
            <a:endParaRPr lang="en-US" sz="1400" i="1" dirty="0" smtClean="0">
              <a:solidFill>
                <a:schemeClr val="accent5">
                  <a:lumMod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086600" cy="762000"/>
          </a:xfrm>
        </p:spPr>
        <p:txBody>
          <a:bodyPr/>
          <a:lstStyle/>
          <a:p>
            <a:r>
              <a:rPr lang="en-US" sz="2800" dirty="0" smtClean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Some options for education</a:t>
            </a:r>
            <a:endParaRPr lang="en-US" sz="2800" dirty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79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371600"/>
            <a:ext cx="7391400" cy="1600200"/>
          </a:xfrm>
        </p:spPr>
        <p:txBody>
          <a:bodyPr/>
          <a:lstStyle/>
          <a:p>
            <a:pPr marL="225425" indent="-225425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Soil Physics community at SSSA developed and published a white paper* and companion article, articulating:</a:t>
            </a:r>
          </a:p>
          <a:p>
            <a:pPr marL="625475" lvl="1" indent="-225425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sz="1800" b="0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Our understanding of the issues</a:t>
            </a:r>
          </a:p>
          <a:p>
            <a:pPr marL="625475" lvl="1" indent="-225425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sz="1800" b="0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Solutions for solving them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8153400" cy="762000"/>
          </a:xfrm>
        </p:spPr>
        <p:txBody>
          <a:bodyPr/>
          <a:lstStyle/>
          <a:p>
            <a:r>
              <a:rPr lang="en-US" sz="2800" dirty="0" smtClean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C</a:t>
            </a:r>
            <a:r>
              <a:rPr lang="en-US" sz="2800" dirty="0" smtClean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alls </a:t>
            </a:r>
            <a:r>
              <a:rPr lang="en-US" sz="2800" dirty="0" smtClean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to reinvigorate the science</a:t>
            </a:r>
            <a:endParaRPr lang="en-US" sz="2800" dirty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9459" name="Picture 3" descr="C:\Users\youngm\Downloads\MP9004013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5" y="2438400"/>
            <a:ext cx="3132138" cy="313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27"/>
          <p:cNvSpPr txBox="1">
            <a:spLocks noChangeArrowheads="1"/>
          </p:cNvSpPr>
          <p:nvPr/>
        </p:nvSpPr>
        <p:spPr bwMode="auto">
          <a:xfrm>
            <a:off x="762000" y="2743200"/>
            <a:ext cx="4724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1313" indent="-341313" algn="l" rtl="0" eaLnBrk="0" fontAlgn="base" hangingPunct="0">
              <a:spcBef>
                <a:spcPct val="10000"/>
              </a:spcBef>
              <a:spcAft>
                <a:spcPct val="30000"/>
              </a:spcAft>
              <a:buClr>
                <a:srgbClr val="4A4924"/>
              </a:buClr>
              <a:buSzPct val="85000"/>
              <a:buFont typeface="Wingdings" pitchFamily="2" charset="2"/>
              <a:buBlip>
                <a:blip r:embed="rId4"/>
              </a:buBlip>
              <a:defRPr sz="2400">
                <a:solidFill>
                  <a:srgbClr val="4A4924"/>
                </a:solidFill>
                <a:latin typeface="+mn-lt"/>
                <a:ea typeface="+mn-ea"/>
                <a:cs typeface="+mn-cs"/>
              </a:defRPr>
            </a:lvl1pPr>
            <a:lvl2pPr marL="741363" indent="-285750" algn="l" rtl="0" eaLnBrk="0" fontAlgn="base" hangingPunct="0">
              <a:spcBef>
                <a:spcPct val="0"/>
              </a:spcBef>
              <a:spcAft>
                <a:spcPct val="10000"/>
              </a:spcAft>
              <a:buSzPct val="70000"/>
              <a:buFont typeface="Wingdings" pitchFamily="2" charset="2"/>
              <a:buBlip>
                <a:blip r:embed="rId5"/>
              </a:buBlip>
              <a:defRPr sz="2000" b="1">
                <a:solidFill>
                  <a:srgbClr val="676632"/>
                </a:solidFill>
                <a:latin typeface="+mn-lt"/>
              </a:defRPr>
            </a:lvl2pPr>
            <a:lvl3pPr marL="1260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A4924"/>
                </a:solidFill>
                <a:latin typeface="+mn-lt"/>
              </a:defRPr>
            </a:lvl3pPr>
            <a:lvl4pPr marL="16033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A4924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A4924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A4924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A4924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A4924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A4924"/>
                </a:solidFill>
                <a:latin typeface="+mn-lt"/>
              </a:defRPr>
            </a:lvl9pPr>
          </a:lstStyle>
          <a:p>
            <a:pPr marL="225425" indent="-225425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chemeClr val="accent5">
                    <a:lumMod val="2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Scores 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of comments received supported the efforts and agreed that change was </a:t>
            </a:r>
            <a:r>
              <a:rPr lang="en-US" sz="2000" dirty="0" smtClean="0">
                <a:solidFill>
                  <a:schemeClr val="accent5">
                    <a:lumMod val="2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needed</a:t>
            </a:r>
          </a:p>
          <a:p>
            <a:pPr marL="225425" indent="-225425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chemeClr val="accent5">
                    <a:lumMod val="2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Final version was published and companion article published in </a:t>
            </a:r>
            <a:r>
              <a:rPr lang="en-US" sz="2000" b="1" i="1" dirty="0" smtClean="0">
                <a:solidFill>
                  <a:schemeClr val="accent5">
                    <a:lumMod val="2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CSA News </a:t>
            </a:r>
            <a:r>
              <a:rPr lang="en-US" sz="2000" dirty="0" smtClean="0">
                <a:solidFill>
                  <a:schemeClr val="accent5">
                    <a:lumMod val="2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in October 2011 issue</a:t>
            </a:r>
          </a:p>
          <a:p>
            <a:pPr marL="225425" indent="-225425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chemeClr val="accent5">
                    <a:lumMod val="2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SSSA has convened a task force to consider structural changes and may implement them beginning in 2012</a:t>
            </a:r>
            <a:endParaRPr lang="en-US" sz="2000" dirty="0">
              <a:solidFill>
                <a:schemeClr val="accent5">
                  <a:lumMod val="25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225425" indent="-225425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§"/>
              <a:defRPr/>
            </a:pPr>
            <a:endParaRPr lang="en-US" sz="1800" dirty="0" smtClean="0">
              <a:solidFill>
                <a:schemeClr val="accent5">
                  <a:lumMod val="25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15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4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4D4D4D"/>
      </a:hlink>
      <a:folHlink>
        <a:srgbClr val="EAEAEA"/>
      </a:folHlink>
    </a:clrScheme>
    <a:fontScheme name="Default Design">
      <a:majorFont>
        <a:latin typeface="Comic Sans MS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FF0000"/>
          </a:solidFill>
          <a:prstDash val="solid"/>
          <a:round/>
          <a:headEnd type="stealth" w="lg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60000"/>
          </a:spcAft>
          <a:buClr>
            <a:srgbClr val="FF0000"/>
          </a:buClr>
          <a:buSzPct val="65000"/>
          <a:buFont typeface="Monotype Sorts" pitchFamily="2" charset="2"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rgbClr val="CC33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FF0000"/>
          </a:solidFill>
          <a:prstDash val="solid"/>
          <a:round/>
          <a:headEnd type="stealth" w="lg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60000"/>
          </a:spcAft>
          <a:buClr>
            <a:srgbClr val="FF0000"/>
          </a:buClr>
          <a:buSzPct val="65000"/>
          <a:buFont typeface="Monotype Sorts" pitchFamily="2" charset="2"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rgbClr val="CC33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779</Words>
  <Application>Microsoft Office PowerPoint</Application>
  <PresentationFormat>On-screen Show (4:3)</PresentationFormat>
  <Paragraphs>96</Paragraphs>
  <Slides>13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Default Design</vt:lpstr>
      <vt:lpstr>Chart</vt:lpstr>
      <vt:lpstr>The Future for Soil in the Earth Sciences</vt:lpstr>
      <vt:lpstr>Soil science and geological processes are intertwined</vt:lpstr>
      <vt:lpstr>Soil – Earth’s life support system</vt:lpstr>
      <vt:lpstr>PowerPoint Presentation</vt:lpstr>
      <vt:lpstr>PowerPoint Presentation</vt:lpstr>
      <vt:lpstr>PowerPoint Presentation</vt:lpstr>
      <vt:lpstr>Negative feedback loops</vt:lpstr>
      <vt:lpstr>Some options for education</vt:lpstr>
      <vt:lpstr>Calls to reinvigorate the science</vt:lpstr>
      <vt:lpstr>Solutions to reinvigorate research</vt:lpstr>
      <vt:lpstr>Lessons from another discipline</vt:lpstr>
      <vt:lpstr>PowerPoint Presentation</vt:lpstr>
      <vt:lpstr>Questions and Comments?</vt:lpstr>
    </vt:vector>
  </TitlesOfParts>
  <Company>Utah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Future of soil science</dc:title>
  <dc:creator>michael.young@beg.utexas.edu</dc:creator>
  <cp:lastModifiedBy>Michael Young</cp:lastModifiedBy>
  <cp:revision>972</cp:revision>
  <cp:lastPrinted>2001-07-13T23:08:09Z</cp:lastPrinted>
  <dcterms:created xsi:type="dcterms:W3CDTF">2000-03-09T23:47:25Z</dcterms:created>
  <dcterms:modified xsi:type="dcterms:W3CDTF">2011-10-10T04:12:31Z</dcterms:modified>
</cp:coreProperties>
</file>