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Lst>
  <p:sldSz cx="38404800" cy="19202400"/>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66"/>
    <a:srgbClr val="CC9900"/>
    <a:srgbClr val="A4C9D0"/>
    <a:srgbClr val="87B4D0"/>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p:scale>
          <a:sx n="56" d="100"/>
          <a:sy n="56" d="100"/>
        </p:scale>
        <p:origin x="-72" y="1872"/>
      </p:cViewPr>
      <p:guideLst>
        <p:guide orient="horz" pos="6048"/>
        <p:guide pos="12096"/>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79725" y="5965825"/>
            <a:ext cx="32645350" cy="4114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1038" y="10880725"/>
            <a:ext cx="26882725" cy="4908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A6474F1-73A2-40A2-920D-B7D81391DD0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ABD7170-A1B7-4201-835F-80447D8F2B9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363738" y="1706563"/>
            <a:ext cx="8161337" cy="1536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79725" y="1706563"/>
            <a:ext cx="24331613" cy="1536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6EF9A8C-FC48-453F-80AB-C28CAA9D565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E62B8EB-AF3E-493B-9F0E-21CEC86F229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12339638"/>
            <a:ext cx="32643762" cy="38131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8139113"/>
            <a:ext cx="32643762" cy="420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70EC4E8-28CB-461E-AA2A-447D9C7DE1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9725" y="5546725"/>
            <a:ext cx="16246475" cy="1152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278600" y="5546725"/>
            <a:ext cx="16246475" cy="1152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1E1E7F8-2A7C-45E9-9DA2-58B6DD5B7F6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875" y="768350"/>
            <a:ext cx="34563050" cy="3200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875" y="4298950"/>
            <a:ext cx="16968788" cy="1790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20875" y="6089650"/>
            <a:ext cx="16968788" cy="11063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8788" y="4298950"/>
            <a:ext cx="16975137" cy="1790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9508788" y="6089650"/>
            <a:ext cx="16975137" cy="11063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F8B25D6-DACB-4E6B-BF5E-18783E55ED4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C2852F32-DF06-4618-9F44-53B3F0B0B5A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9C2713B-C8EE-4993-9A28-1154BAA7B97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875" y="765175"/>
            <a:ext cx="12634913" cy="32527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014575" y="765175"/>
            <a:ext cx="21469350" cy="16387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875" y="4017963"/>
            <a:ext cx="12634913" cy="131349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98F91D6-217C-47E2-8956-D548F0B814A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925" y="13441363"/>
            <a:ext cx="23042563" cy="15875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527925" y="1716088"/>
            <a:ext cx="23042563" cy="115204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7527925" y="15028863"/>
            <a:ext cx="23042563" cy="2252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A7D4A13-C303-4855-B858-24C893B8370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1">
          <a:gsLst>
            <a:gs pos="0">
              <a:srgbClr val="FBEAC7"/>
            </a:gs>
            <a:gs pos="17999">
              <a:srgbClr val="FEE7F2"/>
            </a:gs>
            <a:gs pos="36000">
              <a:srgbClr val="FAC77D"/>
            </a:gs>
            <a:gs pos="61000">
              <a:srgbClr val="FBA97D"/>
            </a:gs>
            <a:gs pos="82001">
              <a:srgbClr val="FBD49C"/>
            </a:gs>
            <a:gs pos="100000">
              <a:srgbClr val="FEE7F2"/>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879725" y="1706563"/>
            <a:ext cx="32645350" cy="3200400"/>
          </a:xfrm>
          <a:prstGeom prst="rect">
            <a:avLst/>
          </a:prstGeom>
          <a:noFill/>
          <a:ln w="9525">
            <a:noFill/>
            <a:miter lim="800000"/>
            <a:headEnd/>
            <a:tailEnd/>
          </a:ln>
        </p:spPr>
        <p:txBody>
          <a:bodyPr vert="horz" wrap="square" lIns="329143" tIns="164572" rIns="329143" bIns="164572"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879725" y="5546725"/>
            <a:ext cx="32645350" cy="11522075"/>
          </a:xfrm>
          <a:prstGeom prst="rect">
            <a:avLst/>
          </a:prstGeom>
          <a:noFill/>
          <a:ln w="9525">
            <a:noFill/>
            <a:miter lim="800000"/>
            <a:headEnd/>
            <a:tailEnd/>
          </a:ln>
        </p:spPr>
        <p:txBody>
          <a:bodyPr vert="horz" wrap="square" lIns="329143" tIns="164572" rIns="329143" bIns="1645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879725" y="17495838"/>
            <a:ext cx="8001000" cy="1279525"/>
          </a:xfrm>
          <a:prstGeom prst="rect">
            <a:avLst/>
          </a:prstGeom>
          <a:noFill/>
          <a:ln w="9525">
            <a:noFill/>
            <a:miter lim="800000"/>
            <a:headEnd/>
            <a:tailEnd/>
          </a:ln>
        </p:spPr>
        <p:txBody>
          <a:bodyPr vert="horz" wrap="square" lIns="329143" tIns="164572" rIns="329143" bIns="164572" numCol="1" anchor="t" anchorCtr="0" compatLnSpc="1">
            <a:prstTxWarp prst="textNoShape">
              <a:avLst/>
            </a:prstTxWarp>
          </a:bodyPr>
          <a:lstStyle>
            <a:lvl1pPr eaLnBrk="0" hangingPunct="0">
              <a:defRPr sz="5000"/>
            </a:lvl1pPr>
          </a:lstStyle>
          <a:p>
            <a:endParaRPr lang="en-US"/>
          </a:p>
        </p:txBody>
      </p:sp>
      <p:sp>
        <p:nvSpPr>
          <p:cNvPr id="1029" name="Rectangle 5"/>
          <p:cNvSpPr>
            <a:spLocks noGrp="1" noChangeArrowheads="1"/>
          </p:cNvSpPr>
          <p:nvPr>
            <p:ph type="ftr" sz="quarter" idx="3"/>
          </p:nvPr>
        </p:nvSpPr>
        <p:spPr bwMode="auto">
          <a:xfrm>
            <a:off x="13122275" y="17495838"/>
            <a:ext cx="12160250" cy="1279525"/>
          </a:xfrm>
          <a:prstGeom prst="rect">
            <a:avLst/>
          </a:prstGeom>
          <a:noFill/>
          <a:ln w="9525">
            <a:noFill/>
            <a:miter lim="800000"/>
            <a:headEnd/>
            <a:tailEnd/>
          </a:ln>
        </p:spPr>
        <p:txBody>
          <a:bodyPr vert="horz" wrap="square" lIns="329143" tIns="164572" rIns="329143" bIns="164572" numCol="1" anchor="t" anchorCtr="0" compatLnSpc="1">
            <a:prstTxWarp prst="textNoShape">
              <a:avLst/>
            </a:prstTxWarp>
          </a:bodyPr>
          <a:lstStyle>
            <a:lvl1pPr algn="ctr" eaLnBrk="0" hangingPunct="0">
              <a:defRPr sz="5000"/>
            </a:lvl1pPr>
          </a:lstStyle>
          <a:p>
            <a:endParaRPr lang="en-US"/>
          </a:p>
        </p:txBody>
      </p:sp>
      <p:sp>
        <p:nvSpPr>
          <p:cNvPr id="1030" name="Rectangle 6"/>
          <p:cNvSpPr>
            <a:spLocks noGrp="1" noChangeArrowheads="1"/>
          </p:cNvSpPr>
          <p:nvPr>
            <p:ph type="sldNum" sz="quarter" idx="4"/>
          </p:nvPr>
        </p:nvSpPr>
        <p:spPr bwMode="auto">
          <a:xfrm>
            <a:off x="27524075" y="17495838"/>
            <a:ext cx="8001000" cy="1279525"/>
          </a:xfrm>
          <a:prstGeom prst="rect">
            <a:avLst/>
          </a:prstGeom>
          <a:noFill/>
          <a:ln w="9525">
            <a:noFill/>
            <a:miter lim="800000"/>
            <a:headEnd/>
            <a:tailEnd/>
          </a:ln>
        </p:spPr>
        <p:txBody>
          <a:bodyPr vert="horz" wrap="square" lIns="329143" tIns="164572" rIns="329143" bIns="164572" numCol="1" anchor="t" anchorCtr="0" compatLnSpc="1">
            <a:prstTxWarp prst="textNoShape">
              <a:avLst/>
            </a:prstTxWarp>
          </a:bodyPr>
          <a:lstStyle>
            <a:lvl1pPr algn="r" eaLnBrk="0" hangingPunct="0">
              <a:defRPr sz="5000"/>
            </a:lvl1pPr>
          </a:lstStyle>
          <a:p>
            <a:fld id="{F35C8155-C4AA-42F0-9B83-1C7D58D25E0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90888" rtl="0" eaLnBrk="0" fontAlgn="base" hangingPunct="0">
        <a:spcBef>
          <a:spcPct val="0"/>
        </a:spcBef>
        <a:spcAft>
          <a:spcPct val="0"/>
        </a:spcAft>
        <a:defRPr sz="15800">
          <a:solidFill>
            <a:schemeClr val="tx2"/>
          </a:solidFill>
          <a:latin typeface="+mj-lt"/>
          <a:ea typeface="+mj-ea"/>
          <a:cs typeface="ＭＳ Ｐゴシック"/>
        </a:defRPr>
      </a:lvl1pPr>
      <a:lvl2pPr algn="ctr" defTabSz="3290888" rtl="0" eaLnBrk="0" fontAlgn="base" hangingPunct="0">
        <a:spcBef>
          <a:spcPct val="0"/>
        </a:spcBef>
        <a:spcAft>
          <a:spcPct val="0"/>
        </a:spcAft>
        <a:defRPr sz="15800">
          <a:solidFill>
            <a:schemeClr val="tx2"/>
          </a:solidFill>
          <a:latin typeface="Arial" charset="0"/>
          <a:ea typeface="ＭＳ Ｐゴシック" pitchFamily="1" charset="-128"/>
          <a:cs typeface="ＭＳ Ｐゴシック"/>
        </a:defRPr>
      </a:lvl2pPr>
      <a:lvl3pPr algn="ctr" defTabSz="3290888" rtl="0" eaLnBrk="0" fontAlgn="base" hangingPunct="0">
        <a:spcBef>
          <a:spcPct val="0"/>
        </a:spcBef>
        <a:spcAft>
          <a:spcPct val="0"/>
        </a:spcAft>
        <a:defRPr sz="15800">
          <a:solidFill>
            <a:schemeClr val="tx2"/>
          </a:solidFill>
          <a:latin typeface="Arial" charset="0"/>
          <a:ea typeface="ＭＳ Ｐゴシック" pitchFamily="1" charset="-128"/>
          <a:cs typeface="ＭＳ Ｐゴシック"/>
        </a:defRPr>
      </a:lvl3pPr>
      <a:lvl4pPr algn="ctr" defTabSz="3290888" rtl="0" eaLnBrk="0" fontAlgn="base" hangingPunct="0">
        <a:spcBef>
          <a:spcPct val="0"/>
        </a:spcBef>
        <a:spcAft>
          <a:spcPct val="0"/>
        </a:spcAft>
        <a:defRPr sz="15800">
          <a:solidFill>
            <a:schemeClr val="tx2"/>
          </a:solidFill>
          <a:latin typeface="Arial" charset="0"/>
          <a:ea typeface="ＭＳ Ｐゴシック" pitchFamily="1" charset="-128"/>
          <a:cs typeface="ＭＳ Ｐゴシック"/>
        </a:defRPr>
      </a:lvl4pPr>
      <a:lvl5pPr algn="ctr" defTabSz="3290888" rtl="0" eaLnBrk="0" fontAlgn="base" hangingPunct="0">
        <a:spcBef>
          <a:spcPct val="0"/>
        </a:spcBef>
        <a:spcAft>
          <a:spcPct val="0"/>
        </a:spcAft>
        <a:defRPr sz="15800">
          <a:solidFill>
            <a:schemeClr val="tx2"/>
          </a:solidFill>
          <a:latin typeface="Arial" charset="0"/>
          <a:ea typeface="ＭＳ Ｐゴシック" pitchFamily="1" charset="-128"/>
          <a:cs typeface="ＭＳ Ｐゴシック"/>
        </a:defRPr>
      </a:lvl5pPr>
      <a:lvl6pPr marL="457200" algn="ctr" defTabSz="3290888" rtl="0" fontAlgn="base">
        <a:spcBef>
          <a:spcPct val="0"/>
        </a:spcBef>
        <a:spcAft>
          <a:spcPct val="0"/>
        </a:spcAft>
        <a:defRPr sz="15800">
          <a:solidFill>
            <a:schemeClr val="tx2"/>
          </a:solidFill>
          <a:latin typeface="Arial" charset="0"/>
          <a:ea typeface="ＭＳ Ｐゴシック" pitchFamily="1" charset="-128"/>
        </a:defRPr>
      </a:lvl6pPr>
      <a:lvl7pPr marL="914400" algn="ctr" defTabSz="3290888" rtl="0" fontAlgn="base">
        <a:spcBef>
          <a:spcPct val="0"/>
        </a:spcBef>
        <a:spcAft>
          <a:spcPct val="0"/>
        </a:spcAft>
        <a:defRPr sz="15800">
          <a:solidFill>
            <a:schemeClr val="tx2"/>
          </a:solidFill>
          <a:latin typeface="Arial" charset="0"/>
          <a:ea typeface="ＭＳ Ｐゴシック" pitchFamily="1" charset="-128"/>
        </a:defRPr>
      </a:lvl7pPr>
      <a:lvl8pPr marL="1371600" algn="ctr" defTabSz="3290888" rtl="0" fontAlgn="base">
        <a:spcBef>
          <a:spcPct val="0"/>
        </a:spcBef>
        <a:spcAft>
          <a:spcPct val="0"/>
        </a:spcAft>
        <a:defRPr sz="15800">
          <a:solidFill>
            <a:schemeClr val="tx2"/>
          </a:solidFill>
          <a:latin typeface="Arial" charset="0"/>
          <a:ea typeface="ＭＳ Ｐゴシック" pitchFamily="1" charset="-128"/>
        </a:defRPr>
      </a:lvl8pPr>
      <a:lvl9pPr marL="1828800" algn="ctr" defTabSz="3290888" rtl="0" fontAlgn="base">
        <a:spcBef>
          <a:spcPct val="0"/>
        </a:spcBef>
        <a:spcAft>
          <a:spcPct val="0"/>
        </a:spcAft>
        <a:defRPr sz="15800">
          <a:solidFill>
            <a:schemeClr val="tx2"/>
          </a:solidFill>
          <a:latin typeface="Arial" charset="0"/>
          <a:ea typeface="ＭＳ Ｐゴシック" pitchFamily="1" charset="-128"/>
        </a:defRPr>
      </a:lvl9pPr>
    </p:titleStyle>
    <p:bodyStyle>
      <a:lvl1pPr marL="1235075" indent="-1235075" algn="l" defTabSz="3290888" rtl="0" eaLnBrk="0" fontAlgn="base" hangingPunct="0">
        <a:spcBef>
          <a:spcPct val="20000"/>
        </a:spcBef>
        <a:spcAft>
          <a:spcPct val="0"/>
        </a:spcAft>
        <a:buChar char="•"/>
        <a:defRPr sz="11500">
          <a:solidFill>
            <a:schemeClr val="tx1"/>
          </a:solidFill>
          <a:latin typeface="+mn-lt"/>
          <a:ea typeface="+mn-ea"/>
          <a:cs typeface="ＭＳ Ｐゴシック"/>
        </a:defRPr>
      </a:lvl1pPr>
      <a:lvl2pPr marL="2673350" indent="-1027113" algn="l" defTabSz="3290888" rtl="0" eaLnBrk="0" fontAlgn="base" hangingPunct="0">
        <a:spcBef>
          <a:spcPct val="20000"/>
        </a:spcBef>
        <a:spcAft>
          <a:spcPct val="0"/>
        </a:spcAft>
        <a:buChar char="–"/>
        <a:defRPr sz="10100">
          <a:solidFill>
            <a:schemeClr val="tx1"/>
          </a:solidFill>
          <a:latin typeface="+mn-lt"/>
          <a:ea typeface="+mn-ea"/>
          <a:cs typeface="ＭＳ Ｐゴシック"/>
        </a:defRPr>
      </a:lvl2pPr>
      <a:lvl3pPr marL="4114800" indent="-823913" algn="l" defTabSz="3290888" rtl="0" eaLnBrk="0" fontAlgn="base" hangingPunct="0">
        <a:spcBef>
          <a:spcPct val="20000"/>
        </a:spcBef>
        <a:spcAft>
          <a:spcPct val="0"/>
        </a:spcAft>
        <a:buChar char="•"/>
        <a:defRPr sz="8700">
          <a:solidFill>
            <a:schemeClr val="tx1"/>
          </a:solidFill>
          <a:latin typeface="+mn-lt"/>
          <a:ea typeface="+mn-ea"/>
          <a:cs typeface="ＭＳ Ｐゴシック"/>
        </a:defRPr>
      </a:lvl3pPr>
      <a:lvl4pPr marL="5759450" indent="-822325" algn="l" defTabSz="3290888" rtl="0" eaLnBrk="0" fontAlgn="base" hangingPunct="0">
        <a:spcBef>
          <a:spcPct val="20000"/>
        </a:spcBef>
        <a:spcAft>
          <a:spcPct val="0"/>
        </a:spcAft>
        <a:buChar char="–"/>
        <a:defRPr sz="7200">
          <a:solidFill>
            <a:schemeClr val="tx1"/>
          </a:solidFill>
          <a:latin typeface="+mn-lt"/>
          <a:ea typeface="+mn-ea"/>
          <a:cs typeface="ＭＳ Ｐゴシック"/>
        </a:defRPr>
      </a:lvl4pPr>
      <a:lvl5pPr marL="7405688" indent="-822325" algn="l" defTabSz="3290888" rtl="0" eaLnBrk="0" fontAlgn="base" hangingPunct="0">
        <a:spcBef>
          <a:spcPct val="20000"/>
        </a:spcBef>
        <a:spcAft>
          <a:spcPct val="0"/>
        </a:spcAft>
        <a:buChar char="»"/>
        <a:defRPr sz="7200">
          <a:solidFill>
            <a:schemeClr val="tx1"/>
          </a:solidFill>
          <a:latin typeface="+mn-lt"/>
          <a:ea typeface="+mn-ea"/>
          <a:cs typeface="ＭＳ Ｐゴシック"/>
        </a:defRPr>
      </a:lvl5pPr>
      <a:lvl6pPr marL="7862888" indent="-822325" algn="l" defTabSz="3290888" rtl="0" fontAlgn="base">
        <a:spcBef>
          <a:spcPct val="20000"/>
        </a:spcBef>
        <a:spcAft>
          <a:spcPct val="0"/>
        </a:spcAft>
        <a:buChar char="»"/>
        <a:defRPr sz="7200">
          <a:solidFill>
            <a:schemeClr val="tx1"/>
          </a:solidFill>
          <a:latin typeface="+mn-lt"/>
          <a:ea typeface="+mn-ea"/>
        </a:defRPr>
      </a:lvl6pPr>
      <a:lvl7pPr marL="8320088" indent="-822325" algn="l" defTabSz="3290888" rtl="0" fontAlgn="base">
        <a:spcBef>
          <a:spcPct val="20000"/>
        </a:spcBef>
        <a:spcAft>
          <a:spcPct val="0"/>
        </a:spcAft>
        <a:buChar char="»"/>
        <a:defRPr sz="7200">
          <a:solidFill>
            <a:schemeClr val="tx1"/>
          </a:solidFill>
          <a:latin typeface="+mn-lt"/>
          <a:ea typeface="+mn-ea"/>
        </a:defRPr>
      </a:lvl7pPr>
      <a:lvl8pPr marL="8777288" indent="-822325" algn="l" defTabSz="3290888" rtl="0" fontAlgn="base">
        <a:spcBef>
          <a:spcPct val="20000"/>
        </a:spcBef>
        <a:spcAft>
          <a:spcPct val="0"/>
        </a:spcAft>
        <a:buChar char="»"/>
        <a:defRPr sz="7200">
          <a:solidFill>
            <a:schemeClr val="tx1"/>
          </a:solidFill>
          <a:latin typeface="+mn-lt"/>
          <a:ea typeface="+mn-ea"/>
        </a:defRPr>
      </a:lvl8pPr>
      <a:lvl9pPr marL="9234488" indent="-822325" algn="l" defTabSz="3290888" rtl="0" fontAlgn="base">
        <a:spcBef>
          <a:spcPct val="20000"/>
        </a:spcBef>
        <a:spcAft>
          <a:spcPct val="0"/>
        </a:spcAft>
        <a:buChar char="»"/>
        <a:defRPr sz="7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oleObject" Target="../embeddings/Microsoft_Office_Excel_97-2003_Worksheet1.xls"/><Relationship Id="rId7" Type="http://schemas.openxmlformats.org/officeDocument/2006/relationships/oleObject" Target="../embeddings/Microsoft_Office_Excel_97-2003_Worksheet5.xls"/><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image" Target="../media/image14.png"/><Relationship Id="rId1" Type="http://schemas.openxmlformats.org/officeDocument/2006/relationships/vmlDrawing" Target="../drawings/vmlDrawing1.vml"/><Relationship Id="rId6" Type="http://schemas.openxmlformats.org/officeDocument/2006/relationships/oleObject" Target="../embeddings/Microsoft_Office_Excel_97-2003_Worksheet4.xls"/><Relationship Id="rId11" Type="http://schemas.openxmlformats.org/officeDocument/2006/relationships/image" Target="../media/image9.png"/><Relationship Id="rId5" Type="http://schemas.openxmlformats.org/officeDocument/2006/relationships/oleObject" Target="../embeddings/Microsoft_Office_Excel_97-2003_Worksheet3.xls"/><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oleObject" Target="../embeddings/Microsoft_Office_Excel_97-2003_Worksheet2.xls"/><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733800" y="304800"/>
            <a:ext cx="29946600" cy="2206625"/>
          </a:xfrm>
          <a:prstGeom prst="roundRect">
            <a:avLst/>
          </a:prstGeom>
          <a:noFill/>
          <a:ln>
            <a:headEnd/>
            <a:tailEnd/>
          </a:ln>
        </p:spPr>
        <p:style>
          <a:lnRef idx="2">
            <a:schemeClr val="dk1"/>
          </a:lnRef>
          <a:fillRef idx="1">
            <a:schemeClr val="lt1"/>
          </a:fillRef>
          <a:effectRef idx="0">
            <a:schemeClr val="dk1"/>
          </a:effectRef>
          <a:fontRef idx="minor">
            <a:schemeClr val="dk1"/>
          </a:fontRef>
        </p:style>
        <p:txBody>
          <a:bodyPr lIns="55385" tIns="27693" rIns="55385" bIns="27693">
            <a:spAutoFit/>
          </a:bodyPr>
          <a:lstStyle/>
          <a:p>
            <a:pPr algn="ctr" defTabSz="554038" eaLnBrk="0" hangingPunct="0">
              <a:spcBef>
                <a:spcPts val="0"/>
              </a:spcBef>
              <a:defRPr/>
            </a:pPr>
            <a:r>
              <a:rPr lang="en-US" sz="5400" b="1" dirty="0" err="1">
                <a:latin typeface="Garamond" pitchFamily="18" charset="0"/>
                <a:cs typeface="Gautami" pitchFamily="2"/>
              </a:rPr>
              <a:t>Phytoremediation</a:t>
            </a:r>
            <a:r>
              <a:rPr lang="en-US" sz="5400" b="1" dirty="0">
                <a:latin typeface="Garamond" pitchFamily="18" charset="0"/>
                <a:cs typeface="Gautami" pitchFamily="2"/>
              </a:rPr>
              <a:t> of hexahydro-1,3,5-trinitro-1,3,5-triazine (RDX) using </a:t>
            </a:r>
            <a:r>
              <a:rPr lang="en-US" sz="5400" b="1" i="1" dirty="0" err="1">
                <a:latin typeface="Garamond" pitchFamily="18" charset="0"/>
                <a:cs typeface="Gautami" pitchFamily="2"/>
              </a:rPr>
              <a:t>Chrysopogon</a:t>
            </a:r>
            <a:r>
              <a:rPr lang="en-US" sz="5400" b="1" i="1" dirty="0">
                <a:latin typeface="Garamond" pitchFamily="18" charset="0"/>
                <a:cs typeface="Gautami" pitchFamily="2"/>
              </a:rPr>
              <a:t> </a:t>
            </a:r>
            <a:r>
              <a:rPr lang="en-US" sz="5400" b="1" i="1" dirty="0" err="1">
                <a:latin typeface="Garamond" pitchFamily="18" charset="0"/>
                <a:cs typeface="Gautami" pitchFamily="2"/>
              </a:rPr>
              <a:t>zizanioides</a:t>
            </a:r>
            <a:endParaRPr lang="en-US" sz="5400" b="1" i="1" dirty="0">
              <a:latin typeface="Garamond" pitchFamily="18" charset="0"/>
              <a:cs typeface="Gautami" pitchFamily="2"/>
            </a:endParaRPr>
          </a:p>
          <a:p>
            <a:pPr algn="ctr" defTabSz="554038" eaLnBrk="0" hangingPunct="0">
              <a:spcBef>
                <a:spcPts val="0"/>
              </a:spcBef>
              <a:defRPr/>
            </a:pPr>
            <a:r>
              <a:rPr lang="en-US" sz="4400" b="1" dirty="0">
                <a:latin typeface="Garamond" pitchFamily="18" charset="0"/>
                <a:cs typeface="Gautami" pitchFamily="2"/>
              </a:rPr>
              <a:t>Claire Doskey</a:t>
            </a:r>
            <a:r>
              <a:rPr lang="en-US" sz="4400" b="1" baseline="30000" dirty="0">
                <a:latin typeface="Garamond" pitchFamily="18" charset="0"/>
                <a:cs typeface="Gautami" pitchFamily="2"/>
              </a:rPr>
              <a:t>1</a:t>
            </a:r>
            <a:r>
              <a:rPr lang="en-US" sz="4400" b="1" dirty="0">
                <a:latin typeface="Garamond" pitchFamily="18" charset="0"/>
                <a:cs typeface="Gautami" pitchFamily="2"/>
              </a:rPr>
              <a:t>, </a:t>
            </a:r>
            <a:r>
              <a:rPr lang="en-US" sz="4400" b="1" dirty="0" err="1">
                <a:latin typeface="Garamond" pitchFamily="18" charset="0"/>
                <a:cs typeface="Gautami" pitchFamily="2"/>
              </a:rPr>
              <a:t>Dibyendu</a:t>
            </a:r>
            <a:r>
              <a:rPr lang="en-US" sz="4400" b="1" dirty="0">
                <a:latin typeface="Garamond" pitchFamily="18" charset="0"/>
                <a:cs typeface="Gautami" pitchFamily="2"/>
              </a:rPr>
              <a:t> Sarkar</a:t>
            </a:r>
            <a:r>
              <a:rPr lang="en-US" sz="4400" b="1" baseline="30000" dirty="0">
                <a:latin typeface="Garamond" pitchFamily="18" charset="0"/>
                <a:cs typeface="Gautami" pitchFamily="2"/>
              </a:rPr>
              <a:t>2</a:t>
            </a:r>
            <a:r>
              <a:rPr lang="en-US" sz="4400" b="1" dirty="0">
                <a:latin typeface="Garamond" pitchFamily="18" charset="0"/>
                <a:cs typeface="Gautami" pitchFamily="2"/>
              </a:rPr>
              <a:t>, and </a:t>
            </a:r>
            <a:r>
              <a:rPr lang="en-US" sz="4400" b="1" dirty="0" err="1">
                <a:latin typeface="Garamond" pitchFamily="18" charset="0"/>
                <a:cs typeface="Gautami" pitchFamily="2"/>
              </a:rPr>
              <a:t>Rupali</a:t>
            </a:r>
            <a:r>
              <a:rPr lang="en-US" sz="4400" b="1" dirty="0">
                <a:latin typeface="Garamond" pitchFamily="18" charset="0"/>
                <a:cs typeface="Gautami" pitchFamily="2"/>
              </a:rPr>
              <a:t> Datta</a:t>
            </a:r>
            <a:r>
              <a:rPr lang="en-US" sz="4400" b="1" baseline="30000" dirty="0">
                <a:latin typeface="Garamond" pitchFamily="18" charset="0"/>
                <a:cs typeface="Gautami" pitchFamily="2"/>
              </a:rPr>
              <a:t>1</a:t>
            </a:r>
            <a:r>
              <a:rPr lang="en-US" sz="4400" b="1" dirty="0">
                <a:latin typeface="Garamond" pitchFamily="18" charset="0"/>
                <a:cs typeface="Gautami" pitchFamily="2"/>
              </a:rPr>
              <a:t> </a:t>
            </a:r>
          </a:p>
          <a:p>
            <a:pPr algn="ctr" defTabSz="554038" eaLnBrk="0" hangingPunct="0">
              <a:spcBef>
                <a:spcPts val="0"/>
              </a:spcBef>
              <a:defRPr/>
            </a:pPr>
            <a:r>
              <a:rPr lang="en-US" sz="2800" b="1" baseline="30000" dirty="0">
                <a:latin typeface="Garamond" pitchFamily="18" charset="0"/>
                <a:cs typeface="Gautami" pitchFamily="2"/>
              </a:rPr>
              <a:t>1</a:t>
            </a:r>
            <a:r>
              <a:rPr lang="en-US" sz="2800" b="1" dirty="0">
                <a:latin typeface="Garamond" pitchFamily="18" charset="0"/>
                <a:cs typeface="Gautami" pitchFamily="2"/>
              </a:rPr>
              <a:t>Biological </a:t>
            </a:r>
            <a:r>
              <a:rPr lang="en-US" sz="2800" b="1" dirty="0" smtClean="0">
                <a:latin typeface="Garamond" pitchFamily="18" charset="0"/>
                <a:cs typeface="Gautami" pitchFamily="2"/>
              </a:rPr>
              <a:t>Sciences Department, </a:t>
            </a:r>
            <a:r>
              <a:rPr lang="en-US" sz="2800" b="1" dirty="0">
                <a:latin typeface="Garamond" pitchFamily="18" charset="0"/>
                <a:cs typeface="Gautami" pitchFamily="2"/>
              </a:rPr>
              <a:t>Michigan Technological University, Houghton, </a:t>
            </a:r>
            <a:r>
              <a:rPr lang="en-US" sz="2800" b="1" dirty="0" smtClean="0">
                <a:latin typeface="Garamond" pitchFamily="18" charset="0"/>
                <a:cs typeface="Gautami" pitchFamily="2"/>
              </a:rPr>
              <a:t>MI, </a:t>
            </a:r>
            <a:r>
              <a:rPr lang="en-US" sz="2800" b="1" dirty="0">
                <a:latin typeface="Garamond" pitchFamily="18" charset="0"/>
                <a:cs typeface="Gautami" pitchFamily="2"/>
              </a:rPr>
              <a:t>49931 </a:t>
            </a:r>
            <a:r>
              <a:rPr lang="en-US" sz="2800" b="1" baseline="30000" dirty="0" smtClean="0">
                <a:latin typeface="Garamond" pitchFamily="18" charset="0"/>
                <a:cs typeface="Gautami" pitchFamily="2"/>
              </a:rPr>
              <a:t>2</a:t>
            </a:r>
            <a:r>
              <a:rPr lang="en-US" sz="2800" b="1" dirty="0" smtClean="0">
                <a:latin typeface="Garamond" pitchFamily="18" charset="0"/>
                <a:cs typeface="Gautami" pitchFamily="2"/>
              </a:rPr>
              <a:t>Earth </a:t>
            </a:r>
            <a:r>
              <a:rPr lang="en-US" sz="2800" b="1" dirty="0">
                <a:latin typeface="Garamond" pitchFamily="18" charset="0"/>
                <a:cs typeface="Gautami" pitchFamily="2"/>
              </a:rPr>
              <a:t>and Environmental </a:t>
            </a:r>
            <a:r>
              <a:rPr lang="en-US" sz="2800" b="1" dirty="0" smtClean="0">
                <a:latin typeface="Garamond" pitchFamily="18" charset="0"/>
                <a:cs typeface="Gautami" pitchFamily="2"/>
              </a:rPr>
              <a:t>Studies Department, </a:t>
            </a:r>
            <a:r>
              <a:rPr lang="en-US" sz="2800" b="1" dirty="0">
                <a:latin typeface="Garamond" pitchFamily="18" charset="0"/>
                <a:cs typeface="Gautami" pitchFamily="2"/>
              </a:rPr>
              <a:t>Montclair Sate University, </a:t>
            </a:r>
            <a:r>
              <a:rPr lang="en-US" sz="2800" b="1" dirty="0" smtClean="0">
                <a:latin typeface="Garamond" pitchFamily="18" charset="0"/>
                <a:cs typeface="Gautami" pitchFamily="2"/>
              </a:rPr>
              <a:t>Montclair</a:t>
            </a:r>
            <a:r>
              <a:rPr lang="en-US" sz="2800" b="1" dirty="0">
                <a:latin typeface="Garamond" pitchFamily="18" charset="0"/>
                <a:cs typeface="Gautami" pitchFamily="2"/>
              </a:rPr>
              <a:t>, </a:t>
            </a:r>
            <a:r>
              <a:rPr lang="en-US" sz="2800" b="1" dirty="0" smtClean="0">
                <a:latin typeface="Garamond" pitchFamily="18" charset="0"/>
                <a:cs typeface="Gautami" pitchFamily="2"/>
              </a:rPr>
              <a:t>NJ, </a:t>
            </a:r>
            <a:r>
              <a:rPr lang="en-US" sz="2800" b="1" dirty="0">
                <a:latin typeface="Garamond" pitchFamily="18" charset="0"/>
                <a:cs typeface="Gautami" pitchFamily="2"/>
              </a:rPr>
              <a:t>07043</a:t>
            </a:r>
          </a:p>
        </p:txBody>
      </p:sp>
      <p:sp>
        <p:nvSpPr>
          <p:cNvPr id="1032" name="Text Box 5"/>
          <p:cNvSpPr txBox="1">
            <a:spLocks noChangeArrowheads="1"/>
          </p:cNvSpPr>
          <p:nvPr/>
        </p:nvSpPr>
        <p:spPr bwMode="auto">
          <a:xfrm>
            <a:off x="457200" y="3124200"/>
            <a:ext cx="10668000" cy="3733857"/>
          </a:xfrm>
          <a:prstGeom prst="rect">
            <a:avLst/>
          </a:prstGeom>
          <a:noFill/>
          <a:ln w="9525">
            <a:noFill/>
            <a:miter lim="800000"/>
            <a:headEnd/>
            <a:tailEnd/>
          </a:ln>
        </p:spPr>
        <p:txBody>
          <a:bodyPr lIns="55385" tIns="27693" rIns="55385" bIns="27693">
            <a:spAutoFit/>
          </a:bodyPr>
          <a:lstStyle/>
          <a:p>
            <a:pPr defTabSz="554038" eaLnBrk="0" hangingPunct="0"/>
            <a:endParaRPr lang="en-US" sz="3200" b="1" dirty="0">
              <a:latin typeface="Garamond" pitchFamily="18" charset="0"/>
            </a:endParaRPr>
          </a:p>
          <a:p>
            <a:pPr algn="just" defTabSz="554038" eaLnBrk="0" hangingPunct="0"/>
            <a:r>
              <a:rPr lang="en-US" sz="1600" b="1" dirty="0">
                <a:latin typeface="Garamond" pitchFamily="18" charset="0"/>
              </a:rPr>
              <a:t>Hexahydro-1,3,5-trinitro-1,3,5-triazine (RDX) is a </a:t>
            </a:r>
            <a:r>
              <a:rPr lang="en-US" sz="1600" b="1" dirty="0" err="1">
                <a:latin typeface="Garamond" pitchFamily="18" charset="0"/>
              </a:rPr>
              <a:t>nitramine</a:t>
            </a:r>
            <a:r>
              <a:rPr lang="en-US" sz="1600" b="1" dirty="0">
                <a:latin typeface="Garamond" pitchFamily="18" charset="0"/>
              </a:rPr>
              <a:t> compound that has been used heavily by the military as an explosive. Manufacturing, use, and disposal of RDX have led to several contamination sites across the United States. RDX is both persistent in the environment and a threat to human health, making its remediation vital. The use of plants to extract RDX from the soil and metabolize it once in its tissue, is being looked at as a possible solution. In the present study,</a:t>
            </a:r>
            <a:r>
              <a:rPr lang="en-US" sz="1600" b="1" i="1" dirty="0">
                <a:latin typeface="Garamond" pitchFamily="18" charset="0"/>
              </a:rPr>
              <a:t> </a:t>
            </a:r>
            <a:r>
              <a:rPr lang="en-US" sz="1600" b="1" dirty="0">
                <a:latin typeface="Garamond" pitchFamily="18" charset="0"/>
              </a:rPr>
              <a:t>the tropical grass </a:t>
            </a:r>
            <a:r>
              <a:rPr lang="en-US" sz="1600" b="1" dirty="0" err="1">
                <a:latin typeface="Garamond" pitchFamily="18" charset="0"/>
              </a:rPr>
              <a:t>vetiver</a:t>
            </a:r>
            <a:r>
              <a:rPr lang="en-US" sz="1600" b="1" dirty="0">
                <a:latin typeface="Garamond" pitchFamily="18" charset="0"/>
              </a:rPr>
              <a:t> (</a:t>
            </a:r>
            <a:r>
              <a:rPr lang="en-US" sz="1600" b="1" i="1" dirty="0" err="1">
                <a:latin typeface="Garamond" pitchFamily="18" charset="0"/>
              </a:rPr>
              <a:t>Chrysopogon</a:t>
            </a:r>
            <a:r>
              <a:rPr lang="en-US" sz="1600" b="1" i="1" dirty="0">
                <a:latin typeface="Garamond" pitchFamily="18" charset="0"/>
              </a:rPr>
              <a:t> </a:t>
            </a:r>
            <a:r>
              <a:rPr lang="en-US" sz="1600" b="1" i="1" dirty="0" err="1">
                <a:latin typeface="Garamond" pitchFamily="18" charset="0"/>
              </a:rPr>
              <a:t>zizanioides</a:t>
            </a:r>
            <a:r>
              <a:rPr lang="en-US" sz="1600" b="1" dirty="0">
                <a:latin typeface="Garamond" pitchFamily="18" charset="0"/>
              </a:rPr>
              <a:t>)</a:t>
            </a:r>
            <a:r>
              <a:rPr lang="en-US" sz="1600" b="1" i="1" dirty="0">
                <a:latin typeface="Garamond" pitchFamily="18" charset="0"/>
              </a:rPr>
              <a:t> </a:t>
            </a:r>
            <a:r>
              <a:rPr lang="en-US" sz="1600" b="1" dirty="0">
                <a:latin typeface="Garamond" pitchFamily="18" charset="0"/>
              </a:rPr>
              <a:t>was grown hydroponically in the presence of 3 concentrations of RDX: 0.25, 1, and 2 </a:t>
            </a:r>
            <a:r>
              <a:rPr lang="en-US" sz="1600" b="1" dirty="0" err="1">
                <a:latin typeface="Garamond" pitchFamily="18" charset="0"/>
              </a:rPr>
              <a:t>ppm</a:t>
            </a:r>
            <a:r>
              <a:rPr lang="en-US" sz="1600" b="1" dirty="0">
                <a:latin typeface="Garamond" pitchFamily="18" charset="0"/>
              </a:rPr>
              <a:t>. The uptake of RDX was quantified by </a:t>
            </a:r>
            <a:r>
              <a:rPr lang="en-US" sz="1600" b="1" dirty="0" smtClean="0">
                <a:latin typeface="Garamond" pitchFamily="18" charset="0"/>
              </a:rPr>
              <a:t>HPLC </a:t>
            </a:r>
            <a:r>
              <a:rPr lang="en-US" sz="1600" b="1" dirty="0">
                <a:latin typeface="Garamond" pitchFamily="18" charset="0"/>
              </a:rPr>
              <a:t>analysis of media samples taken daily over a 30-day experimental period. </a:t>
            </a:r>
            <a:r>
              <a:rPr lang="en-US" sz="1600" b="1" dirty="0" err="1">
                <a:latin typeface="Garamond" pitchFamily="18" charset="0"/>
              </a:rPr>
              <a:t>Vetiver</a:t>
            </a:r>
            <a:r>
              <a:rPr lang="en-US" sz="1600" b="1" dirty="0">
                <a:latin typeface="Garamond" pitchFamily="18" charset="0"/>
              </a:rPr>
              <a:t> was harvested </a:t>
            </a:r>
            <a:r>
              <a:rPr lang="en-US" sz="1600" b="1" dirty="0" smtClean="0">
                <a:latin typeface="Garamond" pitchFamily="18" charset="0"/>
              </a:rPr>
              <a:t>on days </a:t>
            </a:r>
            <a:r>
              <a:rPr lang="en-US" sz="1600" b="1" dirty="0">
                <a:latin typeface="Garamond" pitchFamily="18" charset="0"/>
              </a:rPr>
              <a:t>10, 20 and 30 </a:t>
            </a:r>
            <a:r>
              <a:rPr lang="en-US" sz="1600" b="1" dirty="0" smtClean="0">
                <a:latin typeface="Garamond" pitchFamily="18" charset="0"/>
              </a:rPr>
              <a:t>of the experiment </a:t>
            </a:r>
            <a:r>
              <a:rPr lang="en-US" sz="1600" b="1" dirty="0">
                <a:latin typeface="Garamond" pitchFamily="18" charset="0"/>
              </a:rPr>
              <a:t>and extracted to determine the localization of RDX within the tissue and identify any metabolites. </a:t>
            </a:r>
            <a:r>
              <a:rPr lang="en-US" sz="1600" b="1" dirty="0" err="1">
                <a:latin typeface="Garamond" pitchFamily="18" charset="0"/>
              </a:rPr>
              <a:t>Phytotoxicity</a:t>
            </a:r>
            <a:r>
              <a:rPr lang="en-US" sz="1600" b="1" dirty="0">
                <a:latin typeface="Garamond" pitchFamily="18" charset="0"/>
              </a:rPr>
              <a:t> of RDX to </a:t>
            </a:r>
            <a:r>
              <a:rPr lang="en-US" sz="1600" b="1" dirty="0" err="1">
                <a:latin typeface="Garamond" pitchFamily="18" charset="0"/>
              </a:rPr>
              <a:t>vetiver</a:t>
            </a:r>
            <a:r>
              <a:rPr lang="en-US" sz="1600" b="1" dirty="0">
                <a:latin typeface="Garamond" pitchFamily="18" charset="0"/>
              </a:rPr>
              <a:t> was also monitored. This preliminary greenhouse study of RDX uptake by </a:t>
            </a:r>
            <a:r>
              <a:rPr lang="en-US" sz="1600" b="1" dirty="0" err="1">
                <a:latin typeface="Garamond" pitchFamily="18" charset="0"/>
              </a:rPr>
              <a:t>vetiver</a:t>
            </a:r>
            <a:r>
              <a:rPr lang="en-US" sz="1600" b="1" dirty="0">
                <a:latin typeface="Garamond" pitchFamily="18" charset="0"/>
              </a:rPr>
              <a:t> </a:t>
            </a:r>
            <a:r>
              <a:rPr lang="en-US" sz="1600" b="1" dirty="0" smtClean="0">
                <a:latin typeface="Garamond" pitchFamily="18" charset="0"/>
              </a:rPr>
              <a:t>indicates </a:t>
            </a:r>
            <a:r>
              <a:rPr lang="en-US" sz="1600" b="1" dirty="0">
                <a:latin typeface="Garamond" pitchFamily="18" charset="0"/>
              </a:rPr>
              <a:t>the potential ability </a:t>
            </a:r>
            <a:r>
              <a:rPr lang="en-US" sz="1600" b="1" dirty="0" smtClean="0">
                <a:latin typeface="Garamond" pitchFamily="18" charset="0"/>
              </a:rPr>
              <a:t>of this grass to </a:t>
            </a:r>
            <a:r>
              <a:rPr lang="en-US" sz="1600" b="1" dirty="0">
                <a:latin typeface="Garamond" pitchFamily="18" charset="0"/>
              </a:rPr>
              <a:t>serve as </a:t>
            </a:r>
            <a:r>
              <a:rPr lang="en-US" sz="1600" b="1" dirty="0" smtClean="0">
                <a:latin typeface="Garamond" pitchFamily="18" charset="0"/>
              </a:rPr>
              <a:t>a RDX </a:t>
            </a:r>
            <a:r>
              <a:rPr lang="en-US" sz="1600" b="1" dirty="0" err="1" smtClean="0">
                <a:latin typeface="Garamond" pitchFamily="18" charset="0"/>
              </a:rPr>
              <a:t>phytoremediation</a:t>
            </a:r>
            <a:r>
              <a:rPr lang="en-US" sz="1600" b="1" dirty="0" smtClean="0">
                <a:latin typeface="Garamond" pitchFamily="18" charset="0"/>
              </a:rPr>
              <a:t> model. </a:t>
            </a:r>
            <a:endParaRPr lang="en-US" sz="1600" b="1" dirty="0">
              <a:latin typeface="Garamond" pitchFamily="18" charset="0"/>
            </a:endParaRPr>
          </a:p>
          <a:p>
            <a:pPr algn="just" defTabSz="554038" eaLnBrk="0" hangingPunct="0"/>
            <a:endParaRPr lang="en-US" sz="1700" dirty="0">
              <a:latin typeface="Times New Roman" pitchFamily="18" charset="0"/>
            </a:endParaRPr>
          </a:p>
          <a:p>
            <a:pPr algn="just" defTabSz="554038" eaLnBrk="0" hangingPunct="0"/>
            <a:endParaRPr lang="en-US" sz="1500" dirty="0">
              <a:latin typeface="Times New Roman" pitchFamily="18" charset="0"/>
            </a:endParaRPr>
          </a:p>
          <a:p>
            <a:pPr algn="just" defTabSz="554038" eaLnBrk="0" hangingPunct="0"/>
            <a:endParaRPr lang="en-US" sz="1500" dirty="0"/>
          </a:p>
        </p:txBody>
      </p:sp>
      <p:sp>
        <p:nvSpPr>
          <p:cNvPr id="1033" name="Rectangle 20"/>
          <p:cNvSpPr>
            <a:spLocks noChangeArrowheads="1"/>
          </p:cNvSpPr>
          <p:nvPr/>
        </p:nvSpPr>
        <p:spPr bwMode="auto">
          <a:xfrm>
            <a:off x="21224875" y="16243300"/>
            <a:ext cx="111125" cy="282575"/>
          </a:xfrm>
          <a:prstGeom prst="rect">
            <a:avLst/>
          </a:prstGeom>
          <a:noFill/>
          <a:ln w="9525">
            <a:noFill/>
            <a:miter lim="800000"/>
            <a:headEnd/>
            <a:tailEnd/>
          </a:ln>
        </p:spPr>
        <p:txBody>
          <a:bodyPr wrap="none" lIns="55385" tIns="27693" rIns="55385" bIns="27693">
            <a:spAutoFit/>
          </a:bodyPr>
          <a:lstStyle/>
          <a:p>
            <a:pPr defTabSz="554038" eaLnBrk="0" hangingPunct="0"/>
            <a:endParaRPr lang="en-US" sz="1500"/>
          </a:p>
        </p:txBody>
      </p:sp>
      <p:sp>
        <p:nvSpPr>
          <p:cNvPr id="1034" name="Text Box 37"/>
          <p:cNvSpPr txBox="1">
            <a:spLocks noChangeArrowheads="1"/>
          </p:cNvSpPr>
          <p:nvPr/>
        </p:nvSpPr>
        <p:spPr bwMode="auto">
          <a:xfrm>
            <a:off x="1314450" y="7367588"/>
            <a:ext cx="10629900" cy="282575"/>
          </a:xfrm>
          <a:prstGeom prst="rect">
            <a:avLst/>
          </a:prstGeom>
          <a:noFill/>
          <a:ln w="9525">
            <a:noFill/>
            <a:miter lim="800000"/>
            <a:headEnd/>
            <a:tailEnd/>
          </a:ln>
        </p:spPr>
        <p:txBody>
          <a:bodyPr lIns="55385" tIns="27693" rIns="55385" bIns="27693">
            <a:spAutoFit/>
          </a:bodyPr>
          <a:lstStyle/>
          <a:p>
            <a:pPr defTabSz="554038" eaLnBrk="0" hangingPunct="0"/>
            <a:endParaRPr lang="en-US" sz="1500"/>
          </a:p>
        </p:txBody>
      </p:sp>
      <p:sp>
        <p:nvSpPr>
          <p:cNvPr id="1035" name="Text Box 38"/>
          <p:cNvSpPr txBox="1">
            <a:spLocks noChangeArrowheads="1"/>
          </p:cNvSpPr>
          <p:nvPr/>
        </p:nvSpPr>
        <p:spPr bwMode="auto">
          <a:xfrm>
            <a:off x="457200" y="6781800"/>
            <a:ext cx="11049000" cy="3995738"/>
          </a:xfrm>
          <a:prstGeom prst="rect">
            <a:avLst/>
          </a:prstGeom>
          <a:noFill/>
          <a:ln w="9525">
            <a:noFill/>
            <a:miter lim="800000"/>
            <a:headEnd/>
            <a:tailEnd/>
          </a:ln>
        </p:spPr>
        <p:txBody>
          <a:bodyPr lIns="55385" tIns="27693" rIns="55385" bIns="27693">
            <a:spAutoFit/>
          </a:bodyPr>
          <a:lstStyle/>
          <a:p>
            <a:pPr algn="just" defTabSz="554038" eaLnBrk="0" hangingPunct="0"/>
            <a:r>
              <a:rPr lang="en-US" sz="1600" b="1" dirty="0">
                <a:latin typeface="Garamond" pitchFamily="18" charset="0"/>
              </a:rPr>
              <a:t>The </a:t>
            </a:r>
            <a:r>
              <a:rPr lang="en-US" sz="1600" b="1" dirty="0" err="1">
                <a:latin typeface="Garamond" pitchFamily="18" charset="0"/>
              </a:rPr>
              <a:t>nitramine</a:t>
            </a:r>
            <a:r>
              <a:rPr lang="en-US" sz="1600" b="1" dirty="0">
                <a:latin typeface="Garamond" pitchFamily="18" charset="0"/>
              </a:rPr>
              <a:t> compound, RDX, was once one of the major explosives used by the military, which has contributed to several contamination sites throughout the U.S. Such contamination sites have high levels of RDX exceeding the maximum contaminant level for drinking water, </a:t>
            </a:r>
            <a:r>
              <a:rPr lang="en-US" sz="1600" b="1" dirty="0" smtClean="0">
                <a:latin typeface="Garamond" pitchFamily="18" charset="0"/>
              </a:rPr>
              <a:t>0.002 mg/L </a:t>
            </a:r>
            <a:r>
              <a:rPr lang="en-US" sz="1600" b="1" dirty="0">
                <a:latin typeface="Garamond" pitchFamily="18" charset="0"/>
              </a:rPr>
              <a:t>RDX is persistent in the soil and reaches the groundwater due to its high water solubility. It is considered toxic and has been shown to have effects on the central nervous system, gastrointestinal, and renal system in humans. Such environmental persistence and threat to human health has led to a need for remediation of the RDX contamination sites. Past methods of remediating explosive contaminated soil include: open burning/open detonation, adsorption onto activated carbon or resin, advanced </a:t>
            </a:r>
            <a:r>
              <a:rPr lang="en-US" sz="1600" b="1" dirty="0" err="1">
                <a:latin typeface="Garamond" pitchFamily="18" charset="0"/>
              </a:rPr>
              <a:t>photooxidation</a:t>
            </a:r>
            <a:r>
              <a:rPr lang="en-US" sz="1600" b="1" dirty="0">
                <a:latin typeface="Garamond" pitchFamily="18" charset="0"/>
              </a:rPr>
              <a:t>, biodegradation, composting, and chemical treatment. </a:t>
            </a:r>
            <a:r>
              <a:rPr lang="en-US" sz="1600" b="1" dirty="0" err="1">
                <a:latin typeface="Garamond" pitchFamily="18" charset="0"/>
              </a:rPr>
              <a:t>Phytoremediation</a:t>
            </a:r>
            <a:r>
              <a:rPr lang="en-US" sz="1600" b="1" dirty="0">
                <a:latin typeface="Garamond" pitchFamily="18" charset="0"/>
              </a:rPr>
              <a:t> is a promising alternative to past remediation methods as it is cost-effective, environmentally friendly, and is thought to be a particularly effective method for removing low concentrations of contaminants that are spread over a large area, which matches well as a good remediation method for explosives contamination because it is widespread and diffuse within the contamination sites. Several initial </a:t>
            </a:r>
            <a:r>
              <a:rPr lang="en-US" sz="1600" b="1" dirty="0" err="1">
                <a:latin typeface="Garamond" pitchFamily="18" charset="0"/>
              </a:rPr>
              <a:t>phytoremediation</a:t>
            </a:r>
            <a:r>
              <a:rPr lang="en-US" sz="1600" b="1" dirty="0">
                <a:latin typeface="Garamond" pitchFamily="18" charset="0"/>
              </a:rPr>
              <a:t> studies have been tried, both in soil and with hydroponics and results show uptake of RDX by plants and subsequent translocation from the roots to the shoots and more apical parts of the plants. </a:t>
            </a:r>
            <a:r>
              <a:rPr lang="en-US" sz="1600" b="1" i="1" dirty="0" err="1">
                <a:latin typeface="Garamond" pitchFamily="18" charset="0"/>
              </a:rPr>
              <a:t>Chrysopogon</a:t>
            </a:r>
            <a:r>
              <a:rPr lang="en-US" sz="1600" b="1" i="1" dirty="0">
                <a:latin typeface="Garamond" pitchFamily="18" charset="0"/>
              </a:rPr>
              <a:t> </a:t>
            </a:r>
            <a:r>
              <a:rPr lang="en-US" sz="1600" b="1" i="1" dirty="0" err="1">
                <a:latin typeface="Garamond" pitchFamily="18" charset="0"/>
              </a:rPr>
              <a:t>zizanioides</a:t>
            </a:r>
            <a:r>
              <a:rPr lang="en-US" sz="1600" b="1" i="1" dirty="0">
                <a:latin typeface="Garamond" pitchFamily="18" charset="0"/>
              </a:rPr>
              <a:t> </a:t>
            </a:r>
            <a:r>
              <a:rPr lang="en-US" sz="1600" b="1" dirty="0">
                <a:latin typeface="Garamond" pitchFamily="18" charset="0"/>
              </a:rPr>
              <a:t>(</a:t>
            </a:r>
            <a:r>
              <a:rPr lang="en-US" sz="1600" b="1" dirty="0" err="1">
                <a:latin typeface="Garamond" pitchFamily="18" charset="0"/>
              </a:rPr>
              <a:t>vetiver</a:t>
            </a:r>
            <a:r>
              <a:rPr lang="en-US" sz="1600" b="1" dirty="0">
                <a:latin typeface="Garamond" pitchFamily="18" charset="0"/>
              </a:rPr>
              <a:t>)</a:t>
            </a:r>
            <a:r>
              <a:rPr lang="en-US" sz="1600" b="1" i="1" dirty="0">
                <a:latin typeface="Garamond" pitchFamily="18" charset="0"/>
              </a:rPr>
              <a:t> </a:t>
            </a:r>
            <a:r>
              <a:rPr lang="en-US" sz="1600" b="1" dirty="0">
                <a:latin typeface="Garamond" pitchFamily="18" charset="0"/>
              </a:rPr>
              <a:t>has been previously used in several </a:t>
            </a:r>
            <a:r>
              <a:rPr lang="en-US" sz="1600" b="1" dirty="0" err="1">
                <a:latin typeface="Garamond" pitchFamily="18" charset="0"/>
              </a:rPr>
              <a:t>phytoremediation</a:t>
            </a:r>
            <a:r>
              <a:rPr lang="en-US" sz="1600" b="1" dirty="0">
                <a:latin typeface="Garamond" pitchFamily="18" charset="0"/>
              </a:rPr>
              <a:t> studies by our group due to its large biomass, marked by its expansive root </a:t>
            </a:r>
            <a:r>
              <a:rPr lang="en-US" sz="1600" b="1" dirty="0" smtClean="0">
                <a:latin typeface="Garamond" pitchFamily="18" charset="0"/>
              </a:rPr>
              <a:t>system, tolerance of various contaminants, </a:t>
            </a:r>
            <a:r>
              <a:rPr lang="en-US" sz="1600" b="1" dirty="0">
                <a:latin typeface="Garamond" pitchFamily="18" charset="0"/>
              </a:rPr>
              <a:t>and ability to grow in extreme soil conditions. </a:t>
            </a:r>
            <a:r>
              <a:rPr lang="en-US" sz="1600" b="1" dirty="0" err="1">
                <a:latin typeface="Garamond" pitchFamily="18" charset="0"/>
              </a:rPr>
              <a:t>Vetiver</a:t>
            </a:r>
            <a:r>
              <a:rPr lang="en-US" sz="1600" b="1" dirty="0">
                <a:latin typeface="Garamond" pitchFamily="18" charset="0"/>
              </a:rPr>
              <a:t> has been successful in the uptake </a:t>
            </a:r>
            <a:r>
              <a:rPr lang="en-US" sz="1600" b="1" dirty="0" smtClean="0">
                <a:latin typeface="Garamond" pitchFamily="18" charset="0"/>
              </a:rPr>
              <a:t>of TNT </a:t>
            </a:r>
            <a:r>
              <a:rPr lang="en-US" sz="1600" b="1" dirty="0">
                <a:latin typeface="Garamond" pitchFamily="18" charset="0"/>
              </a:rPr>
              <a:t>in our lab and greenhouse experiments, and it </a:t>
            </a:r>
            <a:r>
              <a:rPr lang="en-US" sz="1600" b="1" dirty="0" smtClean="0">
                <a:latin typeface="Garamond" pitchFamily="18" charset="0"/>
              </a:rPr>
              <a:t>was hypothesized </a:t>
            </a:r>
            <a:r>
              <a:rPr lang="en-US" sz="1600" b="1" dirty="0">
                <a:latin typeface="Garamond" pitchFamily="18" charset="0"/>
              </a:rPr>
              <a:t>that it </a:t>
            </a:r>
            <a:r>
              <a:rPr lang="en-US" sz="1600" b="1" dirty="0" smtClean="0">
                <a:latin typeface="Garamond" pitchFamily="18" charset="0"/>
              </a:rPr>
              <a:t>may be capable of </a:t>
            </a:r>
            <a:r>
              <a:rPr lang="en-US" sz="1600" b="1" dirty="0" err="1">
                <a:latin typeface="Garamond" pitchFamily="18" charset="0"/>
              </a:rPr>
              <a:t>phytoremediation</a:t>
            </a:r>
            <a:r>
              <a:rPr lang="en-US" sz="1600" b="1" dirty="0">
                <a:latin typeface="Garamond" pitchFamily="18" charset="0"/>
              </a:rPr>
              <a:t> of </a:t>
            </a:r>
            <a:r>
              <a:rPr lang="en-US" sz="1600" b="1" dirty="0" smtClean="0">
                <a:latin typeface="Garamond" pitchFamily="18" charset="0"/>
              </a:rPr>
              <a:t>RDX as well, </a:t>
            </a:r>
            <a:r>
              <a:rPr lang="en-US" sz="1600" b="1" dirty="0">
                <a:latin typeface="Garamond" pitchFamily="18" charset="0"/>
              </a:rPr>
              <a:t>due to the similarity in their chemical structures. </a:t>
            </a:r>
          </a:p>
        </p:txBody>
      </p:sp>
      <p:graphicFrame>
        <p:nvGraphicFramePr>
          <p:cNvPr id="1026" name="Object 46"/>
          <p:cNvGraphicFramePr>
            <a:graphicFrameLocks/>
          </p:cNvGraphicFramePr>
          <p:nvPr/>
        </p:nvGraphicFramePr>
        <p:xfrm>
          <a:off x="17678400" y="2667000"/>
          <a:ext cx="7467600" cy="4337050"/>
        </p:xfrm>
        <a:graphic>
          <a:graphicData uri="http://schemas.openxmlformats.org/presentationml/2006/ole">
            <p:oleObj spid="_x0000_s1026" name="Worksheet" r:id="rId3" imgW="6791134" imgH="2819209" progId="Excel.Sheet.8">
              <p:embed/>
            </p:oleObj>
          </a:graphicData>
        </a:graphic>
      </p:graphicFrame>
      <p:sp>
        <p:nvSpPr>
          <p:cNvPr id="1036" name="Text Box 58"/>
          <p:cNvSpPr txBox="1">
            <a:spLocks noChangeArrowheads="1"/>
          </p:cNvSpPr>
          <p:nvPr/>
        </p:nvSpPr>
        <p:spPr bwMode="auto">
          <a:xfrm>
            <a:off x="27813000" y="11201400"/>
            <a:ext cx="9601200" cy="7534275"/>
          </a:xfrm>
          <a:prstGeom prst="rect">
            <a:avLst/>
          </a:prstGeom>
          <a:noFill/>
          <a:ln w="9525">
            <a:noFill/>
            <a:miter lim="800000"/>
            <a:headEnd/>
            <a:tailEnd/>
          </a:ln>
        </p:spPr>
        <p:txBody>
          <a:bodyPr lIns="55385" tIns="27693" rIns="55385" bIns="27693">
            <a:spAutoFit/>
          </a:bodyPr>
          <a:lstStyle/>
          <a:p>
            <a:pPr algn="just" defTabSz="554038" eaLnBrk="0" hangingPunct="0">
              <a:buClr>
                <a:srgbClr val="FF0000"/>
              </a:buClr>
              <a:buSzPct val="200000"/>
              <a:buFont typeface="Wingdings" pitchFamily="2" charset="2"/>
              <a:buChar char="Ø"/>
            </a:pPr>
            <a:r>
              <a:rPr lang="en-US" sz="1800" b="1" dirty="0">
                <a:latin typeface="Garamond" pitchFamily="18" charset="0"/>
              </a:rPr>
              <a:t>This study presents preliminary results from a greenhouse experiment on </a:t>
            </a:r>
            <a:r>
              <a:rPr lang="en-US" sz="1800" b="1" dirty="0" smtClean="0">
                <a:latin typeface="Garamond" pitchFamily="18" charset="0"/>
              </a:rPr>
              <a:t>uptake </a:t>
            </a:r>
            <a:r>
              <a:rPr lang="en-US" sz="1800" b="1" dirty="0">
                <a:latin typeface="Garamond" pitchFamily="18" charset="0"/>
              </a:rPr>
              <a:t>of RDX by </a:t>
            </a:r>
            <a:r>
              <a:rPr lang="en-US" sz="1800" b="1" dirty="0" err="1">
                <a:latin typeface="Garamond" pitchFamily="18" charset="0"/>
              </a:rPr>
              <a:t>vetiver</a:t>
            </a:r>
            <a:r>
              <a:rPr lang="en-US" sz="1800" b="1" dirty="0">
                <a:latin typeface="Garamond" pitchFamily="18" charset="0"/>
              </a:rPr>
              <a:t> </a:t>
            </a:r>
            <a:r>
              <a:rPr lang="en-US" sz="1800" b="1" dirty="0" smtClean="0">
                <a:latin typeface="Garamond" pitchFamily="18" charset="0"/>
              </a:rPr>
              <a:t>grass grown </a:t>
            </a:r>
            <a:r>
              <a:rPr lang="en-US" sz="1800" b="1" dirty="0" err="1">
                <a:latin typeface="Garamond" pitchFamily="18" charset="0"/>
              </a:rPr>
              <a:t>hydroponoically</a:t>
            </a:r>
            <a:r>
              <a:rPr lang="en-US" sz="1800" b="1" dirty="0">
                <a:latin typeface="Garamond" pitchFamily="18" charset="0"/>
              </a:rPr>
              <a:t>. </a:t>
            </a:r>
          </a:p>
          <a:p>
            <a:pPr algn="just" defTabSz="554038" eaLnBrk="0" hangingPunct="0">
              <a:buClr>
                <a:srgbClr val="FF0000"/>
              </a:buClr>
              <a:buSzPct val="200000"/>
              <a:buFont typeface="Wingdings" pitchFamily="2" charset="2"/>
              <a:buChar char="Ø"/>
            </a:pPr>
            <a:endParaRPr lang="en-US" sz="1800" b="1" dirty="0">
              <a:latin typeface="Garamond" pitchFamily="18" charset="0"/>
            </a:endParaRPr>
          </a:p>
          <a:p>
            <a:pPr algn="just" defTabSz="554038" eaLnBrk="0" hangingPunct="0">
              <a:buClr>
                <a:srgbClr val="FF0000"/>
              </a:buClr>
              <a:buSzPct val="200000"/>
              <a:buFont typeface="Wingdings" pitchFamily="2" charset="2"/>
              <a:buChar char="Ø"/>
            </a:pPr>
            <a:r>
              <a:rPr lang="en-US" sz="1800" b="1" dirty="0">
                <a:latin typeface="Garamond" pitchFamily="18" charset="0"/>
              </a:rPr>
              <a:t>A rapid decrease in RDX concentration in the media was seen within the first 18 hours of the </a:t>
            </a:r>
            <a:r>
              <a:rPr lang="en-US" sz="1800" b="1" dirty="0" smtClean="0">
                <a:latin typeface="Garamond" pitchFamily="18" charset="0"/>
              </a:rPr>
              <a:t>experiment </a:t>
            </a:r>
            <a:r>
              <a:rPr lang="en-US" sz="1800" b="1" dirty="0">
                <a:latin typeface="Garamond" pitchFamily="18" charset="0"/>
              </a:rPr>
              <a:t>with the greatest loss in RDX/time </a:t>
            </a:r>
            <a:r>
              <a:rPr lang="en-US" sz="1800" b="1" dirty="0" smtClean="0">
                <a:latin typeface="Garamond" pitchFamily="18" charset="0"/>
              </a:rPr>
              <a:t>within </a:t>
            </a:r>
            <a:r>
              <a:rPr lang="en-US" sz="1800" b="1" dirty="0">
                <a:latin typeface="Garamond" pitchFamily="18" charset="0"/>
              </a:rPr>
              <a:t>the first 6 hours and </a:t>
            </a:r>
            <a:r>
              <a:rPr lang="en-US" sz="1800" b="1" dirty="0" smtClean="0">
                <a:latin typeface="Garamond" pitchFamily="18" charset="0"/>
              </a:rPr>
              <a:t>leveling </a:t>
            </a:r>
            <a:r>
              <a:rPr lang="en-US" sz="1800" b="1" dirty="0">
                <a:latin typeface="Garamond" pitchFamily="18" charset="0"/>
              </a:rPr>
              <a:t>off </a:t>
            </a:r>
            <a:r>
              <a:rPr lang="en-US" sz="1800" b="1" dirty="0" smtClean="0">
                <a:latin typeface="Garamond" pitchFamily="18" charset="0"/>
              </a:rPr>
              <a:t>thereafter (Fig. 2). </a:t>
            </a:r>
            <a:endParaRPr lang="en-US" sz="1800" b="1" dirty="0">
              <a:latin typeface="Garamond" pitchFamily="18" charset="0"/>
            </a:endParaRPr>
          </a:p>
          <a:p>
            <a:pPr algn="just" defTabSz="554038" eaLnBrk="0" hangingPunct="0">
              <a:buClr>
                <a:srgbClr val="FF0000"/>
              </a:buClr>
              <a:buSzPct val="200000"/>
              <a:buFont typeface="Wingdings" pitchFamily="2" charset="2"/>
              <a:buChar char="Ø"/>
            </a:pPr>
            <a:endParaRPr lang="en-US" sz="1800" b="1" dirty="0">
              <a:latin typeface="Garamond" pitchFamily="18" charset="0"/>
            </a:endParaRPr>
          </a:p>
          <a:p>
            <a:pPr algn="just" defTabSz="554038" eaLnBrk="0" hangingPunct="0">
              <a:buClr>
                <a:srgbClr val="FF0000"/>
              </a:buClr>
              <a:buSzPct val="200000"/>
              <a:buFont typeface="Wingdings" pitchFamily="2" charset="2"/>
              <a:buChar char="Ø"/>
            </a:pPr>
            <a:r>
              <a:rPr lang="en-US" sz="1800" b="1" dirty="0">
                <a:latin typeface="Garamond" pitchFamily="18" charset="0"/>
              </a:rPr>
              <a:t>Plant tissue samples were also analyzed after 10, 20 and 30 days of exposure to RDX. A loss in biomass was observed in plants exposed to all </a:t>
            </a:r>
            <a:r>
              <a:rPr lang="en-US" sz="1800" b="1" dirty="0" smtClean="0">
                <a:latin typeface="Garamond" pitchFamily="18" charset="0"/>
              </a:rPr>
              <a:t>the </a:t>
            </a:r>
            <a:r>
              <a:rPr lang="en-US" sz="1800" b="1" dirty="0">
                <a:latin typeface="Garamond" pitchFamily="18" charset="0"/>
              </a:rPr>
              <a:t>different concentrations of RDX (0.25,1, and 2 </a:t>
            </a:r>
            <a:r>
              <a:rPr lang="en-US" sz="1800" b="1" dirty="0" err="1">
                <a:latin typeface="Garamond" pitchFamily="18" charset="0"/>
              </a:rPr>
              <a:t>ppm</a:t>
            </a:r>
            <a:r>
              <a:rPr lang="en-US" sz="1800" b="1" dirty="0">
                <a:latin typeface="Garamond" pitchFamily="18" charset="0"/>
              </a:rPr>
              <a:t>). However, control plants grown in media not exposed to RDX showed greater biomass loss out of all the treatments, so there does not appear to be a link between the RDX exposure and loss of plant biomass.</a:t>
            </a:r>
          </a:p>
          <a:p>
            <a:pPr algn="just" defTabSz="554038" eaLnBrk="0" hangingPunct="0">
              <a:buClr>
                <a:srgbClr val="FF0000"/>
              </a:buClr>
              <a:buSzPct val="200000"/>
              <a:buFont typeface="Wingdings" pitchFamily="2" charset="2"/>
              <a:buChar char="Ø"/>
            </a:pPr>
            <a:endParaRPr lang="en-US" sz="1800" b="1" dirty="0">
              <a:latin typeface="Garamond" pitchFamily="18" charset="0"/>
            </a:endParaRPr>
          </a:p>
          <a:p>
            <a:pPr algn="just" defTabSz="554038" eaLnBrk="0" hangingPunct="0">
              <a:buClr>
                <a:srgbClr val="FF0000"/>
              </a:buClr>
              <a:buSzPct val="200000"/>
              <a:buFont typeface="Wingdings" pitchFamily="2" charset="2"/>
              <a:buChar char="Ø"/>
            </a:pPr>
            <a:r>
              <a:rPr lang="en-US" sz="1800" b="1" dirty="0">
                <a:latin typeface="Garamond" pitchFamily="18" charset="0"/>
              </a:rPr>
              <a:t>HPLC analysis of plant extracts from each RDX treatment (after 30 day harvest) showed that the mass of RDX in the shoot tissue of </a:t>
            </a:r>
            <a:r>
              <a:rPr lang="en-US" sz="1800" b="1" dirty="0" err="1" smtClean="0">
                <a:latin typeface="Garamond" pitchFamily="18" charset="0"/>
              </a:rPr>
              <a:t>vetiver</a:t>
            </a:r>
            <a:r>
              <a:rPr lang="en-US" sz="1800" b="1" dirty="0" smtClean="0">
                <a:latin typeface="Garamond" pitchFamily="18" charset="0"/>
              </a:rPr>
              <a:t> </a:t>
            </a:r>
            <a:r>
              <a:rPr lang="en-US" sz="1800" b="1" dirty="0">
                <a:latin typeface="Garamond" pitchFamily="18" charset="0"/>
              </a:rPr>
              <a:t>was about equal to the mass of RDX found in the root tissue of </a:t>
            </a:r>
            <a:r>
              <a:rPr lang="en-US" sz="1800" b="1" dirty="0" err="1">
                <a:latin typeface="Garamond" pitchFamily="18" charset="0"/>
              </a:rPr>
              <a:t>vetiver</a:t>
            </a:r>
            <a:r>
              <a:rPr lang="en-US" sz="1800" b="1" dirty="0">
                <a:latin typeface="Garamond" pitchFamily="18" charset="0"/>
              </a:rPr>
              <a:t>, with slightly more RDX being found to remain in the root </a:t>
            </a:r>
            <a:r>
              <a:rPr lang="en-US" sz="1800" b="1" dirty="0" smtClean="0">
                <a:latin typeface="Garamond" pitchFamily="18" charset="0"/>
              </a:rPr>
              <a:t>tissue (Fig. 4). </a:t>
            </a:r>
            <a:r>
              <a:rPr lang="en-US" sz="1800" b="1" dirty="0">
                <a:latin typeface="Garamond" pitchFamily="18" charset="0"/>
              </a:rPr>
              <a:t>This result was unexpected as other studies have found RDX to </a:t>
            </a:r>
            <a:r>
              <a:rPr lang="en-US" sz="1800" b="1" dirty="0" smtClean="0">
                <a:latin typeface="Garamond" pitchFamily="18" charset="0"/>
              </a:rPr>
              <a:t>more </a:t>
            </a:r>
            <a:r>
              <a:rPr lang="en-US" sz="1800" b="1" dirty="0">
                <a:latin typeface="Garamond" pitchFamily="18" charset="0"/>
              </a:rPr>
              <a:t>readily </a:t>
            </a:r>
            <a:r>
              <a:rPr lang="en-US" sz="1800" b="1" dirty="0" err="1" smtClean="0">
                <a:latin typeface="Garamond" pitchFamily="18" charset="0"/>
              </a:rPr>
              <a:t>translocate</a:t>
            </a:r>
            <a:r>
              <a:rPr lang="en-US" sz="1800" b="1" dirty="0" smtClean="0">
                <a:latin typeface="Garamond" pitchFamily="18" charset="0"/>
              </a:rPr>
              <a:t> </a:t>
            </a:r>
            <a:r>
              <a:rPr lang="en-US" sz="1800" b="1" dirty="0">
                <a:latin typeface="Garamond" pitchFamily="18" charset="0"/>
              </a:rPr>
              <a:t>to more apical parts of plants. </a:t>
            </a:r>
          </a:p>
          <a:p>
            <a:pPr algn="just" defTabSz="554038" eaLnBrk="0" hangingPunct="0">
              <a:buClr>
                <a:srgbClr val="FF0000"/>
              </a:buClr>
              <a:buSzPct val="200000"/>
              <a:buFont typeface="Wingdings" pitchFamily="2" charset="2"/>
              <a:buChar char="Ø"/>
            </a:pPr>
            <a:endParaRPr lang="en-US" sz="1800" b="1" dirty="0">
              <a:latin typeface="Garamond" pitchFamily="18" charset="0"/>
            </a:endParaRPr>
          </a:p>
          <a:p>
            <a:pPr algn="just" defTabSz="554038" eaLnBrk="0" hangingPunct="0">
              <a:buClr>
                <a:srgbClr val="FF0000"/>
              </a:buClr>
              <a:buSzPct val="200000"/>
              <a:buFont typeface="Wingdings" pitchFamily="2" charset="2"/>
              <a:buChar char="Ø"/>
            </a:pPr>
            <a:r>
              <a:rPr lang="en-US" sz="1800" b="1" dirty="0">
                <a:latin typeface="Garamond" pitchFamily="18" charset="0"/>
              </a:rPr>
              <a:t>The translocation index and </a:t>
            </a:r>
            <a:r>
              <a:rPr lang="en-US" sz="1800" b="1" dirty="0" err="1">
                <a:latin typeface="Garamond" pitchFamily="18" charset="0"/>
              </a:rPr>
              <a:t>bioconcentration</a:t>
            </a:r>
            <a:r>
              <a:rPr lang="en-US" sz="1800" b="1" dirty="0">
                <a:latin typeface="Garamond" pitchFamily="18" charset="0"/>
              </a:rPr>
              <a:t> </a:t>
            </a:r>
            <a:r>
              <a:rPr lang="en-US" sz="1800" b="1" dirty="0" smtClean="0">
                <a:latin typeface="Garamond" pitchFamily="18" charset="0"/>
              </a:rPr>
              <a:t>factors </a:t>
            </a:r>
            <a:r>
              <a:rPr lang="en-US" sz="1800" b="1" dirty="0">
                <a:latin typeface="Garamond" pitchFamily="18" charset="0"/>
              </a:rPr>
              <a:t>were calculated to further analyze the plant uptake of RDX and its movement within plant tissue. Similar translocation indices were observed for the three RDX treatments, with the </a:t>
            </a:r>
            <a:r>
              <a:rPr lang="en-US" sz="1800" b="1" dirty="0" smtClean="0">
                <a:latin typeface="Garamond" pitchFamily="18" charset="0"/>
              </a:rPr>
              <a:t>1 </a:t>
            </a:r>
            <a:r>
              <a:rPr lang="en-US" sz="1800" b="1" dirty="0" err="1" smtClean="0">
                <a:latin typeface="Garamond" pitchFamily="18" charset="0"/>
              </a:rPr>
              <a:t>ppm</a:t>
            </a:r>
            <a:r>
              <a:rPr lang="en-US" sz="1800" b="1" dirty="0" smtClean="0">
                <a:latin typeface="Garamond" pitchFamily="18" charset="0"/>
              </a:rPr>
              <a:t> </a:t>
            </a:r>
            <a:r>
              <a:rPr lang="en-US" sz="1800" b="1" dirty="0">
                <a:latin typeface="Garamond" pitchFamily="18" charset="0"/>
              </a:rPr>
              <a:t>RDX treatment showing the greatest translocation index. The </a:t>
            </a:r>
            <a:r>
              <a:rPr lang="en-US" sz="1800" b="1" dirty="0" err="1">
                <a:latin typeface="Garamond" pitchFamily="18" charset="0"/>
              </a:rPr>
              <a:t>bioconcentration</a:t>
            </a:r>
            <a:r>
              <a:rPr lang="en-US" sz="1800" b="1" dirty="0">
                <a:latin typeface="Garamond" pitchFamily="18" charset="0"/>
              </a:rPr>
              <a:t> factor was minimal, which could perhaps be accounted for by </a:t>
            </a:r>
            <a:r>
              <a:rPr lang="en-US" sz="1800" b="1" dirty="0" smtClean="0">
                <a:latin typeface="Garamond" pitchFamily="18" charset="0"/>
              </a:rPr>
              <a:t>possible degradation </a:t>
            </a:r>
            <a:r>
              <a:rPr lang="en-US" sz="1800" b="1" dirty="0">
                <a:latin typeface="Garamond" pitchFamily="18" charset="0"/>
              </a:rPr>
              <a:t>of RDX in plant </a:t>
            </a:r>
            <a:r>
              <a:rPr lang="en-US" sz="1800" b="1" dirty="0" smtClean="0">
                <a:latin typeface="Garamond" pitchFamily="18" charset="0"/>
              </a:rPr>
              <a:t>tissue (Fig. 3). </a:t>
            </a:r>
            <a:endParaRPr lang="en-US" sz="1800" b="1" dirty="0">
              <a:latin typeface="Garamond" pitchFamily="18" charset="0"/>
            </a:endParaRPr>
          </a:p>
          <a:p>
            <a:pPr algn="just" defTabSz="554038" eaLnBrk="0" hangingPunct="0">
              <a:buClr>
                <a:srgbClr val="FF0000"/>
              </a:buClr>
              <a:buSzPct val="200000"/>
              <a:buFont typeface="Wingdings" pitchFamily="2" charset="2"/>
              <a:buChar char="Ø"/>
            </a:pPr>
            <a:endParaRPr lang="en-US" sz="1800" b="1" dirty="0">
              <a:latin typeface="Garamond" pitchFamily="18" charset="0"/>
            </a:endParaRPr>
          </a:p>
          <a:p>
            <a:pPr algn="just" defTabSz="554038" eaLnBrk="0" hangingPunct="0">
              <a:buClr>
                <a:srgbClr val="FF0000"/>
              </a:buClr>
              <a:buSzPct val="200000"/>
              <a:buFont typeface="Wingdings" pitchFamily="2" charset="2"/>
              <a:buChar char="Ø"/>
            </a:pPr>
            <a:r>
              <a:rPr lang="en-US" sz="1800" b="1" dirty="0" smtClean="0">
                <a:latin typeface="Garamond" pitchFamily="18" charset="0"/>
              </a:rPr>
              <a:t>Studies </a:t>
            </a:r>
            <a:r>
              <a:rPr lang="en-US" sz="1800" b="1" dirty="0">
                <a:latin typeface="Garamond" pitchFamily="18" charset="0"/>
              </a:rPr>
              <a:t>are underway </a:t>
            </a:r>
            <a:r>
              <a:rPr lang="en-US" sz="1800" b="1" dirty="0" smtClean="0">
                <a:latin typeface="Garamond" pitchFamily="18" charset="0"/>
              </a:rPr>
              <a:t>with </a:t>
            </a:r>
            <a:r>
              <a:rPr lang="en-US" sz="1800" b="1" dirty="0">
                <a:latin typeface="Garamond" pitchFamily="18" charset="0"/>
              </a:rPr>
              <a:t>both contaminated water and soil to test the efficacy of </a:t>
            </a:r>
            <a:r>
              <a:rPr lang="en-US" sz="1800" b="1" dirty="0" err="1">
                <a:latin typeface="Garamond" pitchFamily="18" charset="0"/>
              </a:rPr>
              <a:t>vetiver</a:t>
            </a:r>
            <a:r>
              <a:rPr lang="en-US" sz="1800" b="1" dirty="0">
                <a:latin typeface="Garamond" pitchFamily="18" charset="0"/>
              </a:rPr>
              <a:t> in RDX uptake and degradation.</a:t>
            </a:r>
          </a:p>
        </p:txBody>
      </p:sp>
      <p:sp>
        <p:nvSpPr>
          <p:cNvPr id="1037" name="Text Box 59"/>
          <p:cNvSpPr txBox="1">
            <a:spLocks noChangeArrowheads="1"/>
          </p:cNvSpPr>
          <p:nvPr/>
        </p:nvSpPr>
        <p:spPr bwMode="auto">
          <a:xfrm>
            <a:off x="12115800" y="17960975"/>
            <a:ext cx="15087600" cy="1241425"/>
          </a:xfrm>
          <a:prstGeom prst="rect">
            <a:avLst/>
          </a:prstGeom>
          <a:noFill/>
          <a:ln w="9525">
            <a:noFill/>
            <a:miter lim="800000"/>
            <a:headEnd/>
            <a:tailEnd/>
          </a:ln>
        </p:spPr>
        <p:txBody>
          <a:bodyPr wrap="square" lIns="55385" tIns="27693" rIns="55385" bIns="27693">
            <a:spAutoFit/>
          </a:bodyPr>
          <a:lstStyle/>
          <a:p>
            <a:pPr defTabSz="554038" eaLnBrk="0" hangingPunct="0"/>
            <a:r>
              <a:rPr lang="en-US" b="1" dirty="0" smtClean="0">
                <a:latin typeface="Garamond" pitchFamily="18" charset="0"/>
              </a:rPr>
              <a:t>Acknowledgement</a:t>
            </a:r>
            <a:endParaRPr lang="en-US" b="1" dirty="0">
              <a:latin typeface="Garamond" pitchFamily="18" charset="0"/>
            </a:endParaRPr>
          </a:p>
          <a:p>
            <a:pPr defTabSz="554038" eaLnBrk="0" hangingPunct="0"/>
            <a:r>
              <a:rPr lang="en-US" sz="1800" b="1" dirty="0" smtClean="0">
                <a:latin typeface="Garamond" pitchFamily="18" charset="0"/>
              </a:rPr>
              <a:t>The </a:t>
            </a:r>
            <a:r>
              <a:rPr lang="en-US" sz="1800" b="1" dirty="0" smtClean="0">
                <a:latin typeface="Garamond" pitchFamily="18" charset="0"/>
              </a:rPr>
              <a:t>senior author would </a:t>
            </a:r>
            <a:r>
              <a:rPr lang="en-US" sz="1800" b="1" dirty="0">
                <a:latin typeface="Garamond" pitchFamily="18" charset="0"/>
              </a:rPr>
              <a:t>like to thank </a:t>
            </a:r>
            <a:r>
              <a:rPr lang="en-US" sz="1800" b="1" dirty="0" smtClean="0">
                <a:latin typeface="Garamond" pitchFamily="18" charset="0"/>
              </a:rPr>
              <a:t>the Department of Biological Sciences at Michigan </a:t>
            </a:r>
            <a:r>
              <a:rPr lang="en-US" sz="1800" b="1" dirty="0">
                <a:latin typeface="Garamond" pitchFamily="18" charset="0"/>
              </a:rPr>
              <a:t>Technological University for providing </a:t>
            </a:r>
            <a:r>
              <a:rPr lang="en-US" sz="1800" b="1" dirty="0" smtClean="0">
                <a:latin typeface="Garamond" pitchFamily="18" charset="0"/>
              </a:rPr>
              <a:t>her </a:t>
            </a:r>
            <a:r>
              <a:rPr lang="en-US" sz="1800" b="1" dirty="0">
                <a:latin typeface="Garamond" pitchFamily="18" charset="0"/>
              </a:rPr>
              <a:t>with a Teaching Assistantship, and </a:t>
            </a:r>
            <a:r>
              <a:rPr lang="en-US" sz="1800" b="1" dirty="0" smtClean="0">
                <a:latin typeface="Garamond" pitchFamily="18" charset="0"/>
              </a:rPr>
              <a:t>for the facilities </a:t>
            </a:r>
            <a:r>
              <a:rPr lang="en-US" sz="1800" b="1" dirty="0">
                <a:latin typeface="Garamond" pitchFamily="18" charset="0"/>
              </a:rPr>
              <a:t>that were used in </a:t>
            </a:r>
            <a:r>
              <a:rPr lang="en-US" sz="1800" b="1" dirty="0" smtClean="0">
                <a:latin typeface="Garamond" pitchFamily="18" charset="0"/>
              </a:rPr>
              <a:t>this </a:t>
            </a:r>
            <a:r>
              <a:rPr lang="en-US" sz="1800" b="1" dirty="0">
                <a:latin typeface="Garamond" pitchFamily="18" charset="0"/>
              </a:rPr>
              <a:t>study.</a:t>
            </a:r>
          </a:p>
          <a:p>
            <a:pPr algn="just" defTabSz="554038" eaLnBrk="0" hangingPunct="0"/>
            <a:endParaRPr lang="en-US" sz="1700" dirty="0"/>
          </a:p>
        </p:txBody>
      </p:sp>
      <p:sp>
        <p:nvSpPr>
          <p:cNvPr id="2407" name="Text Box 359"/>
          <p:cNvSpPr txBox="1">
            <a:spLocks noChangeArrowheads="1"/>
          </p:cNvSpPr>
          <p:nvPr/>
        </p:nvSpPr>
        <p:spPr bwMode="auto">
          <a:xfrm>
            <a:off x="17754600" y="6934200"/>
            <a:ext cx="7391400" cy="88692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55385" tIns="27693" rIns="55385" bIns="27693">
            <a:spAutoFit/>
          </a:bodyPr>
          <a:lstStyle/>
          <a:p>
            <a:pPr defTabSz="554038" eaLnBrk="0" hangingPunct="0">
              <a:defRPr/>
            </a:pPr>
            <a:r>
              <a:rPr lang="en-US" sz="1800" b="1" dirty="0">
                <a:latin typeface="Garamond" pitchFamily="18" charset="0"/>
              </a:rPr>
              <a:t>Figure 2: RDX in Media samples 0-18hr: </a:t>
            </a:r>
            <a:r>
              <a:rPr lang="en-US" sz="1800" dirty="0" smtClean="0">
                <a:latin typeface="Garamond" pitchFamily="18" charset="0"/>
              </a:rPr>
              <a:t>Change </a:t>
            </a:r>
            <a:r>
              <a:rPr lang="en-US" sz="1800" dirty="0">
                <a:latin typeface="Garamond" pitchFamily="18" charset="0"/>
              </a:rPr>
              <a:t>in RDX concentration in hydroponic media samples over the first 18 hours of exposure to RDX. Data </a:t>
            </a:r>
            <a:r>
              <a:rPr lang="en-US" sz="1800" dirty="0" smtClean="0">
                <a:latin typeface="Garamond" pitchFamily="18" charset="0"/>
              </a:rPr>
              <a:t>represent the </a:t>
            </a:r>
            <a:r>
              <a:rPr lang="en-US" sz="1800" dirty="0">
                <a:latin typeface="Garamond" pitchFamily="18" charset="0"/>
              </a:rPr>
              <a:t>average of 3 replicates in each of the 3 concentration treatments.  </a:t>
            </a:r>
          </a:p>
        </p:txBody>
      </p:sp>
      <p:sp>
        <p:nvSpPr>
          <p:cNvPr id="1039" name="Text Box 384"/>
          <p:cNvSpPr txBox="1">
            <a:spLocks noChangeArrowheads="1"/>
          </p:cNvSpPr>
          <p:nvPr/>
        </p:nvSpPr>
        <p:spPr bwMode="auto">
          <a:xfrm>
            <a:off x="381000" y="14960600"/>
            <a:ext cx="11049000" cy="3995738"/>
          </a:xfrm>
          <a:prstGeom prst="rect">
            <a:avLst/>
          </a:prstGeom>
          <a:noFill/>
          <a:ln w="9525">
            <a:noFill/>
            <a:miter lim="800000"/>
            <a:headEnd/>
            <a:tailEnd/>
          </a:ln>
        </p:spPr>
        <p:txBody>
          <a:bodyPr lIns="55385" tIns="27693" rIns="55385" bIns="27693">
            <a:spAutoFit/>
          </a:bodyPr>
          <a:lstStyle/>
          <a:p>
            <a:pPr algn="just" defTabSz="554038" eaLnBrk="0" hangingPunct="0"/>
            <a:r>
              <a:rPr lang="en-US" sz="1600" b="1" dirty="0" err="1">
                <a:latin typeface="Garamond" pitchFamily="18" charset="0"/>
              </a:rPr>
              <a:t>Vetiver</a:t>
            </a:r>
            <a:r>
              <a:rPr lang="en-US" sz="1600" b="1" dirty="0">
                <a:latin typeface="Garamond" pitchFamily="18" charset="0"/>
              </a:rPr>
              <a:t> was grown from bare root divisions in soil. After about two and a half months of growth in soil, the plants were </a:t>
            </a:r>
            <a:r>
              <a:rPr lang="en-US" sz="1600" b="1" dirty="0" smtClean="0">
                <a:latin typeface="Garamond" pitchFamily="18" charset="0"/>
              </a:rPr>
              <a:t> </a:t>
            </a:r>
            <a:r>
              <a:rPr lang="en-US" sz="1600" b="1" dirty="0">
                <a:latin typeface="Garamond" pitchFamily="18" charset="0"/>
              </a:rPr>
              <a:t>extracted </a:t>
            </a:r>
            <a:r>
              <a:rPr lang="en-US" sz="1600" b="1" dirty="0" smtClean="0">
                <a:latin typeface="Garamond" pitchFamily="18" charset="0"/>
              </a:rPr>
              <a:t>and </a:t>
            </a:r>
            <a:r>
              <a:rPr lang="en-US" sz="1600" b="1" dirty="0">
                <a:latin typeface="Garamond" pitchFamily="18" charset="0"/>
              </a:rPr>
              <a:t>rinsed thoroughly with </a:t>
            </a:r>
            <a:r>
              <a:rPr lang="en-US" sz="1600" b="1" dirty="0" err="1">
                <a:latin typeface="Garamond" pitchFamily="18" charset="0"/>
              </a:rPr>
              <a:t>deionized</a:t>
            </a:r>
            <a:r>
              <a:rPr lang="en-US" sz="1600" b="1" dirty="0">
                <a:latin typeface="Garamond" pitchFamily="18" charset="0"/>
              </a:rPr>
              <a:t> water to remove </a:t>
            </a:r>
            <a:r>
              <a:rPr lang="en-US" sz="1600" b="1" dirty="0" smtClean="0">
                <a:latin typeface="Garamond" pitchFamily="18" charset="0"/>
              </a:rPr>
              <a:t>soil </a:t>
            </a:r>
            <a:r>
              <a:rPr lang="en-US" sz="1600" b="1" dirty="0">
                <a:latin typeface="Garamond" pitchFamily="18" charset="0"/>
              </a:rPr>
              <a:t>from the roots. The plants were then weighed and shoots were cut to be about 40g each, for a total mass of 120g (3 plants) per container in each 3L hydroponic system. Plants were allowed to acclimate in the hydroponic system before the 30 day treatment with RDX was initiated. The 3 concentration treatments were: </a:t>
            </a:r>
            <a:r>
              <a:rPr lang="en-US" sz="1600" b="1" dirty="0" smtClean="0">
                <a:latin typeface="Garamond" pitchFamily="18" charset="0"/>
              </a:rPr>
              <a:t>2 </a:t>
            </a:r>
            <a:r>
              <a:rPr lang="en-US" sz="1600" b="1" dirty="0" err="1" smtClean="0">
                <a:latin typeface="Garamond" pitchFamily="18" charset="0"/>
              </a:rPr>
              <a:t>ppm</a:t>
            </a:r>
            <a:r>
              <a:rPr lang="en-US" sz="1600" b="1" dirty="0">
                <a:latin typeface="Garamond" pitchFamily="18" charset="0"/>
              </a:rPr>
              <a:t>, 1 </a:t>
            </a:r>
            <a:r>
              <a:rPr lang="en-US" sz="1600" b="1" dirty="0" err="1">
                <a:latin typeface="Garamond" pitchFamily="18" charset="0"/>
              </a:rPr>
              <a:t>ppm</a:t>
            </a:r>
            <a:r>
              <a:rPr lang="en-US" sz="1600" b="1" dirty="0">
                <a:latin typeface="Garamond" pitchFamily="18" charset="0"/>
              </a:rPr>
              <a:t>, and 0.25 </a:t>
            </a:r>
            <a:r>
              <a:rPr lang="en-US" sz="1600" b="1" dirty="0" err="1">
                <a:latin typeface="Garamond" pitchFamily="18" charset="0"/>
              </a:rPr>
              <a:t>ppm</a:t>
            </a:r>
            <a:r>
              <a:rPr lang="en-US" sz="1600" b="1" dirty="0">
                <a:latin typeface="Garamond" pitchFamily="18" charset="0"/>
              </a:rPr>
              <a:t> RDX. Three replicates of a control containing no RDX was also included along with a control at each of the RDX </a:t>
            </a:r>
            <a:r>
              <a:rPr lang="en-US" sz="1600" b="1" dirty="0" smtClean="0">
                <a:latin typeface="Garamond" pitchFamily="18" charset="0"/>
              </a:rPr>
              <a:t>concentration </a:t>
            </a:r>
            <a:r>
              <a:rPr lang="en-US" sz="1600" b="1" dirty="0">
                <a:latin typeface="Garamond" pitchFamily="18" charset="0"/>
              </a:rPr>
              <a:t>with no plants. </a:t>
            </a:r>
          </a:p>
          <a:p>
            <a:pPr algn="just" defTabSz="554038" eaLnBrk="0" hangingPunct="0"/>
            <a:endParaRPr lang="en-US" sz="800" b="1" dirty="0">
              <a:latin typeface="Garamond" pitchFamily="18" charset="0"/>
            </a:endParaRPr>
          </a:p>
          <a:p>
            <a:pPr algn="just" defTabSz="554038" eaLnBrk="0" hangingPunct="0"/>
            <a:r>
              <a:rPr lang="en-US" sz="1600" b="1" dirty="0">
                <a:latin typeface="Garamond" pitchFamily="18" charset="0"/>
              </a:rPr>
              <a:t>The hydroponic media was sampled over a period of 30 days In order to measure the uptake of RDX. Samples were taken every 6 hours for the first 72 hours, every 12 hours for days 4-10 and every 24 hours for the duration of the experimental period. These samples were analyzed by HPLC to determine the concentration of RDX in each treatment over time.</a:t>
            </a:r>
          </a:p>
          <a:p>
            <a:pPr algn="just" defTabSz="554038" eaLnBrk="0" hangingPunct="0"/>
            <a:endParaRPr lang="en-US" sz="800" b="1" dirty="0">
              <a:latin typeface="Garamond" pitchFamily="18" charset="0"/>
            </a:endParaRPr>
          </a:p>
          <a:p>
            <a:pPr algn="just" defTabSz="554038" eaLnBrk="0" hangingPunct="0"/>
            <a:r>
              <a:rPr lang="en-US" sz="1600" b="1" dirty="0" err="1">
                <a:latin typeface="Garamond" pitchFamily="18" charset="0"/>
              </a:rPr>
              <a:t>Vetiver</a:t>
            </a:r>
            <a:r>
              <a:rPr lang="en-US" sz="1600" b="1" dirty="0">
                <a:latin typeface="Garamond" pitchFamily="18" charset="0"/>
              </a:rPr>
              <a:t> was harvested, extracted and analyzed by HPLC to quantify the amount of RDX in </a:t>
            </a:r>
            <a:r>
              <a:rPr lang="en-US" sz="1600" b="1" dirty="0" err="1">
                <a:latin typeface="Garamond" pitchFamily="18" charset="0"/>
              </a:rPr>
              <a:t>vetiver</a:t>
            </a:r>
            <a:r>
              <a:rPr lang="en-US" sz="1600" b="1" dirty="0">
                <a:latin typeface="Garamond" pitchFamily="18" charset="0"/>
              </a:rPr>
              <a:t> tissue. </a:t>
            </a:r>
            <a:r>
              <a:rPr lang="en-US" sz="1600" b="1" dirty="0" err="1">
                <a:latin typeface="Garamond" pitchFamily="18" charset="0"/>
              </a:rPr>
              <a:t>Vetiver</a:t>
            </a:r>
            <a:r>
              <a:rPr lang="en-US" sz="1600" b="1" dirty="0">
                <a:latin typeface="Garamond" pitchFamily="18" charset="0"/>
              </a:rPr>
              <a:t> was harvested at </a:t>
            </a:r>
            <a:r>
              <a:rPr lang="en-US" sz="1600" b="1" dirty="0" smtClean="0">
                <a:latin typeface="Garamond" pitchFamily="18" charset="0"/>
              </a:rPr>
              <a:t>days </a:t>
            </a:r>
            <a:r>
              <a:rPr lang="en-US" sz="1600" b="1" dirty="0">
                <a:latin typeface="Garamond" pitchFamily="18" charset="0"/>
              </a:rPr>
              <a:t>10, 20 and 30 of each of the 3 concentration treatments in addition to the control plants. During the plant harvest, root tissue was separated from shoot tissue. The shoot tissue was separated into the top, middle and bottom thirds. The tissues were ground into a fine powder using liquid nitrogen and extracted in </a:t>
            </a:r>
            <a:r>
              <a:rPr lang="en-US" sz="1600" b="1" dirty="0" err="1">
                <a:latin typeface="Garamond" pitchFamily="18" charset="0"/>
              </a:rPr>
              <a:t>acetonitrile</a:t>
            </a:r>
            <a:r>
              <a:rPr lang="en-US" sz="1600" b="1" dirty="0">
                <a:latin typeface="Garamond" pitchFamily="18" charset="0"/>
              </a:rPr>
              <a:t>. Following 18hr </a:t>
            </a:r>
            <a:r>
              <a:rPr lang="en-US" sz="1600" b="1" dirty="0" err="1">
                <a:latin typeface="Garamond" pitchFamily="18" charset="0"/>
              </a:rPr>
              <a:t>sonication</a:t>
            </a:r>
            <a:r>
              <a:rPr lang="en-US" sz="1600" b="1" dirty="0">
                <a:latin typeface="Garamond" pitchFamily="18" charset="0"/>
              </a:rPr>
              <a:t> and 5 min centrifugation (2500x </a:t>
            </a:r>
            <a:r>
              <a:rPr lang="en-US" sz="1600" b="1" i="1" dirty="0">
                <a:latin typeface="Garamond" pitchFamily="18" charset="0"/>
              </a:rPr>
              <a:t>g</a:t>
            </a:r>
            <a:r>
              <a:rPr lang="en-US" sz="1600" b="1" dirty="0">
                <a:latin typeface="Garamond" pitchFamily="18" charset="0"/>
              </a:rPr>
              <a:t>), the extracts were passed through a 50:50 (</a:t>
            </a:r>
            <a:r>
              <a:rPr lang="en-US" sz="1600" b="1" dirty="0" err="1">
                <a:latin typeface="Garamond" pitchFamily="18" charset="0"/>
              </a:rPr>
              <a:t>wt:wt</a:t>
            </a:r>
            <a:r>
              <a:rPr lang="en-US" sz="1600" b="1" dirty="0">
                <a:latin typeface="Garamond" pitchFamily="18" charset="0"/>
              </a:rPr>
              <a:t>) </a:t>
            </a:r>
            <a:r>
              <a:rPr lang="en-US" sz="1600" b="1" dirty="0" err="1">
                <a:latin typeface="Garamond" pitchFamily="18" charset="0"/>
              </a:rPr>
              <a:t>florisil:alumina</a:t>
            </a:r>
            <a:r>
              <a:rPr lang="en-US" sz="1600" b="1" dirty="0">
                <a:latin typeface="Garamond" pitchFamily="18" charset="0"/>
              </a:rPr>
              <a:t> pipette column and analyzed by HPLC to identify and quantify RDX present in plant tissues.  </a:t>
            </a:r>
          </a:p>
        </p:txBody>
      </p:sp>
      <p:graphicFrame>
        <p:nvGraphicFramePr>
          <p:cNvPr id="1027" name="Object 399"/>
          <p:cNvGraphicFramePr>
            <a:graphicFrameLocks noChangeAspect="1"/>
          </p:cNvGraphicFramePr>
          <p:nvPr/>
        </p:nvGraphicFramePr>
        <p:xfrm>
          <a:off x="25450800" y="2743200"/>
          <a:ext cx="7705725" cy="3962400"/>
        </p:xfrm>
        <a:graphic>
          <a:graphicData uri="http://schemas.openxmlformats.org/presentationml/2006/ole">
            <p:oleObj spid="_x0000_s1027" name="Worksheet" r:id="rId4" imgW="6362510" imgH="2952940" progId="Excel.Sheet.8">
              <p:embed/>
            </p:oleObj>
          </a:graphicData>
        </a:graphic>
      </p:graphicFrame>
      <p:graphicFrame>
        <p:nvGraphicFramePr>
          <p:cNvPr id="1028" name="Object 550"/>
          <p:cNvGraphicFramePr>
            <a:graphicFrameLocks noChangeAspect="1"/>
          </p:cNvGraphicFramePr>
          <p:nvPr/>
        </p:nvGraphicFramePr>
        <p:xfrm>
          <a:off x="12039600" y="12268200"/>
          <a:ext cx="7837488" cy="4191000"/>
        </p:xfrm>
        <a:graphic>
          <a:graphicData uri="http://schemas.openxmlformats.org/presentationml/2006/ole">
            <p:oleObj spid="_x0000_s1028" name="Worksheet" r:id="rId5" imgW="5724716" imgH="3076384" progId="Excel.Sheet.8">
              <p:embed/>
            </p:oleObj>
          </a:graphicData>
        </a:graphic>
      </p:graphicFrame>
      <p:sp>
        <p:nvSpPr>
          <p:cNvPr id="2601" name="Text Box 553"/>
          <p:cNvSpPr txBox="1">
            <a:spLocks noChangeArrowheads="1"/>
          </p:cNvSpPr>
          <p:nvPr/>
        </p:nvSpPr>
        <p:spPr bwMode="auto">
          <a:xfrm>
            <a:off x="33299400" y="2895600"/>
            <a:ext cx="4800600" cy="230832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eaLnBrk="0" hangingPunct="0">
              <a:defRPr/>
            </a:pPr>
            <a:r>
              <a:rPr lang="en-US" sz="1800" b="1" dirty="0">
                <a:latin typeface="Garamond" pitchFamily="18" charset="0"/>
              </a:rPr>
              <a:t>Figure 6</a:t>
            </a:r>
            <a:r>
              <a:rPr lang="en-US" sz="1800" b="1" dirty="0" smtClean="0">
                <a:latin typeface="Garamond" pitchFamily="18" charset="0"/>
              </a:rPr>
              <a:t>: </a:t>
            </a:r>
            <a:r>
              <a:rPr lang="en-US" sz="1800" b="1" dirty="0">
                <a:latin typeface="Garamond" pitchFamily="18" charset="0"/>
              </a:rPr>
              <a:t>Effect of RDX on Plant Biomass over 30 days exposure:  </a:t>
            </a:r>
            <a:r>
              <a:rPr lang="en-US" sz="1800" dirty="0" smtClean="0">
                <a:latin typeface="Garamond" pitchFamily="18" charset="0"/>
              </a:rPr>
              <a:t>Effect of RDX on plant growth inhibition was </a:t>
            </a:r>
            <a:r>
              <a:rPr lang="en-US" sz="1800" dirty="0">
                <a:latin typeface="Garamond" pitchFamily="18" charset="0"/>
              </a:rPr>
              <a:t>calculated as initial biomass minus final biomass after 10, 20 and 30d. A loss in biomass was observed in plants exposed to all of the different concentrations of RDX (0.25,1, and 2 </a:t>
            </a:r>
            <a:r>
              <a:rPr lang="en-US" sz="1800" dirty="0" err="1">
                <a:latin typeface="Garamond" pitchFamily="18" charset="0"/>
              </a:rPr>
              <a:t>ppm</a:t>
            </a:r>
            <a:r>
              <a:rPr lang="en-US" sz="1800" dirty="0">
                <a:latin typeface="Garamond" pitchFamily="18" charset="0"/>
              </a:rPr>
              <a:t>). However, control plants grown in media not exposed to RDX </a:t>
            </a:r>
            <a:r>
              <a:rPr lang="en-US" sz="1800" dirty="0" smtClean="0">
                <a:latin typeface="Garamond" pitchFamily="18" charset="0"/>
              </a:rPr>
              <a:t>also showed biomass loss.</a:t>
            </a:r>
            <a:endParaRPr lang="en-US" sz="1800" dirty="0">
              <a:latin typeface="Garamond" pitchFamily="18" charset="0"/>
            </a:endParaRPr>
          </a:p>
        </p:txBody>
      </p:sp>
      <p:sp>
        <p:nvSpPr>
          <p:cNvPr id="2602" name="Text Box 554"/>
          <p:cNvSpPr txBox="1">
            <a:spLocks noChangeArrowheads="1"/>
          </p:cNvSpPr>
          <p:nvPr/>
        </p:nvSpPr>
        <p:spPr bwMode="auto">
          <a:xfrm>
            <a:off x="12115800" y="16535400"/>
            <a:ext cx="7696200" cy="12001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eaLnBrk="0" hangingPunct="0">
              <a:defRPr/>
            </a:pPr>
            <a:r>
              <a:rPr lang="en-US" sz="1800" b="1" dirty="0">
                <a:latin typeface="Garamond" pitchFamily="18" charset="0"/>
              </a:rPr>
              <a:t>Figure </a:t>
            </a:r>
            <a:r>
              <a:rPr lang="en-US" sz="1800" b="1" dirty="0" smtClean="0">
                <a:latin typeface="Garamond" pitchFamily="18" charset="0"/>
              </a:rPr>
              <a:t>4: </a:t>
            </a:r>
            <a:r>
              <a:rPr lang="en-US" sz="1800" b="1" dirty="0">
                <a:latin typeface="Garamond" pitchFamily="18" charset="0"/>
              </a:rPr>
              <a:t>Mass of RDX in plant root and shoot tissue: </a:t>
            </a:r>
            <a:r>
              <a:rPr lang="en-US" sz="1800" dirty="0">
                <a:latin typeface="Garamond" pitchFamily="18" charset="0"/>
              </a:rPr>
              <a:t>A comparison of the mass of RDX in shoots to that found in the roots of </a:t>
            </a:r>
            <a:r>
              <a:rPr lang="en-US" sz="1800" dirty="0" err="1">
                <a:latin typeface="Garamond" pitchFamily="18" charset="0"/>
              </a:rPr>
              <a:t>vetiver</a:t>
            </a:r>
            <a:r>
              <a:rPr lang="en-US" sz="1800" dirty="0">
                <a:latin typeface="Garamond" pitchFamily="18" charset="0"/>
              </a:rPr>
              <a:t> tissues </a:t>
            </a:r>
            <a:r>
              <a:rPr lang="en-US" sz="1800" dirty="0" smtClean="0">
                <a:latin typeface="Garamond" pitchFamily="18" charset="0"/>
              </a:rPr>
              <a:t>after </a:t>
            </a:r>
            <a:r>
              <a:rPr lang="en-US" sz="1800" dirty="0">
                <a:latin typeface="Garamond" pitchFamily="18" charset="0"/>
              </a:rPr>
              <a:t>30 days of exposure. Roots accumulated marginally higher amounts of RDX when compared to the shoot tissue.  </a:t>
            </a:r>
          </a:p>
        </p:txBody>
      </p:sp>
      <p:graphicFrame>
        <p:nvGraphicFramePr>
          <p:cNvPr id="1029" name="Object 556"/>
          <p:cNvGraphicFramePr>
            <a:graphicFrameLocks noChangeAspect="1"/>
          </p:cNvGraphicFramePr>
          <p:nvPr/>
        </p:nvGraphicFramePr>
        <p:xfrm>
          <a:off x="19964400" y="12192000"/>
          <a:ext cx="7404100" cy="4038600"/>
        </p:xfrm>
        <a:graphic>
          <a:graphicData uri="http://schemas.openxmlformats.org/presentationml/2006/ole">
            <p:oleObj spid="_x0000_s1029" name="Worksheet" r:id="rId6" imgW="6353366" imgH="2886075" progId="Excel.Sheet.8">
              <p:embed/>
            </p:oleObj>
          </a:graphicData>
        </a:graphic>
      </p:graphicFrame>
      <p:graphicFrame>
        <p:nvGraphicFramePr>
          <p:cNvPr id="1030" name="Object 557"/>
          <p:cNvGraphicFramePr>
            <a:graphicFrameLocks noChangeAspect="1"/>
          </p:cNvGraphicFramePr>
          <p:nvPr/>
        </p:nvGraphicFramePr>
        <p:xfrm>
          <a:off x="25450800" y="6781800"/>
          <a:ext cx="7707313" cy="3683000"/>
        </p:xfrm>
        <a:graphic>
          <a:graphicData uri="http://schemas.openxmlformats.org/presentationml/2006/ole">
            <p:oleObj spid="_x0000_s1030" name="Worksheet" r:id="rId7" imgW="4676584" imgH="3286125" progId="Excel.Sheet.8">
              <p:embed/>
            </p:oleObj>
          </a:graphicData>
        </a:graphic>
      </p:graphicFrame>
      <p:sp>
        <p:nvSpPr>
          <p:cNvPr id="2606" name="Text Box 558"/>
          <p:cNvSpPr txBox="1">
            <a:spLocks noChangeArrowheads="1"/>
          </p:cNvSpPr>
          <p:nvPr/>
        </p:nvSpPr>
        <p:spPr bwMode="auto">
          <a:xfrm>
            <a:off x="20040600" y="16230600"/>
            <a:ext cx="7391400" cy="14779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defRPr/>
            </a:pPr>
            <a:r>
              <a:rPr lang="en-US" sz="1800" b="1" dirty="0">
                <a:latin typeface="Garamond" pitchFamily="18" charset="0"/>
              </a:rPr>
              <a:t>Figure 5</a:t>
            </a:r>
            <a:r>
              <a:rPr lang="en-US" sz="1800" b="1" dirty="0" smtClean="0">
                <a:latin typeface="Garamond" pitchFamily="18" charset="0"/>
              </a:rPr>
              <a:t>: </a:t>
            </a:r>
            <a:r>
              <a:rPr lang="en-US" sz="1800" b="1" dirty="0">
                <a:latin typeface="Garamond" pitchFamily="18" charset="0"/>
              </a:rPr>
              <a:t>Translocation Index of RDX in plant tissue: </a:t>
            </a:r>
            <a:r>
              <a:rPr lang="en-US" sz="1800" dirty="0">
                <a:latin typeface="Garamond" pitchFamily="18" charset="0"/>
              </a:rPr>
              <a:t>Translocation index [(amount RDX in shoot/ amount RDX in root )x 100] of RDX calculated from plants samples exposed to 0.25 </a:t>
            </a:r>
            <a:r>
              <a:rPr lang="en-US" sz="1800" dirty="0" err="1">
                <a:latin typeface="Garamond" pitchFamily="18" charset="0"/>
              </a:rPr>
              <a:t>ppm</a:t>
            </a:r>
            <a:r>
              <a:rPr lang="en-US" sz="1800" dirty="0">
                <a:latin typeface="Garamond" pitchFamily="18" charset="0"/>
              </a:rPr>
              <a:t>, 1ppm, and 2ppm of RDX harvested after 30 days. The 1ppm RDX treatment showed the greatest translocation </a:t>
            </a:r>
            <a:r>
              <a:rPr lang="en-US" sz="1800" dirty="0" smtClean="0">
                <a:latin typeface="Garamond" pitchFamily="18" charset="0"/>
              </a:rPr>
              <a:t>of </a:t>
            </a:r>
            <a:r>
              <a:rPr lang="en-US" sz="1800" dirty="0">
                <a:latin typeface="Garamond" pitchFamily="18" charset="0"/>
              </a:rPr>
              <a:t>the three treatments</a:t>
            </a:r>
            <a:r>
              <a:rPr lang="en-US" sz="1400" dirty="0"/>
              <a:t>.</a:t>
            </a:r>
          </a:p>
        </p:txBody>
      </p:sp>
      <p:sp>
        <p:nvSpPr>
          <p:cNvPr id="2607" name="Text Box 559"/>
          <p:cNvSpPr txBox="1">
            <a:spLocks noChangeArrowheads="1"/>
          </p:cNvSpPr>
          <p:nvPr/>
        </p:nvSpPr>
        <p:spPr bwMode="auto">
          <a:xfrm>
            <a:off x="33147000" y="6858000"/>
            <a:ext cx="3733800" cy="147732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eaLnBrk="0" hangingPunct="0">
              <a:defRPr/>
            </a:pPr>
            <a:r>
              <a:rPr lang="en-US" sz="1800" b="1" dirty="0">
                <a:latin typeface="Garamond" pitchFamily="18" charset="0"/>
              </a:rPr>
              <a:t>Figure </a:t>
            </a:r>
            <a:r>
              <a:rPr lang="en-US" sz="1800" b="1" dirty="0" smtClean="0">
                <a:latin typeface="Garamond" pitchFamily="18" charset="0"/>
              </a:rPr>
              <a:t>7 </a:t>
            </a:r>
            <a:r>
              <a:rPr lang="en-US" sz="1800" b="1" dirty="0" err="1">
                <a:latin typeface="Garamond" pitchFamily="18" charset="0"/>
              </a:rPr>
              <a:t>Bioconcentration</a:t>
            </a:r>
            <a:r>
              <a:rPr lang="en-US" sz="1800" b="1" dirty="0">
                <a:latin typeface="Garamond" pitchFamily="18" charset="0"/>
              </a:rPr>
              <a:t> of RDX: </a:t>
            </a:r>
            <a:r>
              <a:rPr lang="en-US" sz="1800" dirty="0" err="1">
                <a:latin typeface="Garamond" pitchFamily="18" charset="0"/>
              </a:rPr>
              <a:t>Bioconcentration</a:t>
            </a:r>
            <a:r>
              <a:rPr lang="en-US" sz="1800" dirty="0">
                <a:latin typeface="Garamond" pitchFamily="18" charset="0"/>
              </a:rPr>
              <a:t> factor (conc. RDX in plant/ conc. of RDX in media) </a:t>
            </a:r>
            <a:r>
              <a:rPr lang="en-US" sz="1800" dirty="0" smtClean="0">
                <a:latin typeface="Garamond" pitchFamily="18" charset="0"/>
              </a:rPr>
              <a:t>after </a:t>
            </a:r>
            <a:r>
              <a:rPr lang="en-US" sz="1800" dirty="0">
                <a:latin typeface="Garamond" pitchFamily="18" charset="0"/>
              </a:rPr>
              <a:t>30 days of exposure to each RDX treatment (0.25, 1, and 2ppm RDX).  </a:t>
            </a:r>
            <a:endParaRPr lang="en-US" sz="1800" b="1" dirty="0">
              <a:latin typeface="Garamond" pitchFamily="18" charset="0"/>
            </a:endParaRPr>
          </a:p>
        </p:txBody>
      </p:sp>
      <p:pic>
        <p:nvPicPr>
          <p:cNvPr id="92" name="Picture 3"/>
          <p:cNvPicPr>
            <a:picLocks noChangeAspect="1" noChangeArrowheads="1"/>
          </p:cNvPicPr>
          <p:nvPr/>
        </p:nvPicPr>
        <p:blipFill>
          <a:blip r:embed="rId8" cstate="print">
            <a:lum contrast="20000"/>
          </a:blip>
          <a:srcRect/>
          <a:stretch>
            <a:fillRect/>
          </a:stretch>
        </p:blipFill>
        <p:spPr bwMode="auto">
          <a:xfrm>
            <a:off x="381000" y="609600"/>
            <a:ext cx="3200400" cy="1371600"/>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pic>
        <p:nvPicPr>
          <p:cNvPr id="93" name="Picture 1" descr="Logo with Crest Color"/>
          <p:cNvPicPr>
            <a:picLocks noChangeAspect="1" noChangeArrowheads="1"/>
          </p:cNvPicPr>
          <p:nvPr/>
        </p:nvPicPr>
        <p:blipFill>
          <a:blip r:embed="rId9" cstate="print"/>
          <a:srcRect/>
          <a:stretch>
            <a:fillRect/>
          </a:stretch>
        </p:blipFill>
        <p:spPr bwMode="auto">
          <a:xfrm>
            <a:off x="34137600" y="533400"/>
            <a:ext cx="3733800" cy="1447800"/>
          </a:xfrm>
          <a:prstGeom prst="roundRect">
            <a:avLst>
              <a:gd name="adj" fmla="val 16667"/>
            </a:avLst>
          </a:prstGeom>
          <a:ln w="12700" cmpd="sng">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useBgFill="1">
        <p:nvSpPr>
          <p:cNvPr id="94" name="Rounded Rectangle 93"/>
          <p:cNvSpPr/>
          <p:nvPr/>
        </p:nvSpPr>
        <p:spPr bwMode="auto">
          <a:xfrm>
            <a:off x="533400" y="2971800"/>
            <a:ext cx="2057400" cy="533400"/>
          </a:xfrm>
          <a:prstGeom prst="roundRect">
            <a:avLst/>
          </a:prstGeom>
          <a:ln w="12700" cap="flat" cmpd="sng" algn="ctr">
            <a:solidFill>
              <a:schemeClr val="tx1"/>
            </a:solidFill>
            <a:prstDash val="solid"/>
            <a:round/>
            <a:headEnd type="none" w="med" len="med"/>
            <a:tailEnd type="none" w="med" len="med"/>
          </a:ln>
          <a:effectLst/>
          <a:scene3d>
            <a:camera prst="orthographicFront"/>
            <a:lightRig rig="threePt" dir="t"/>
          </a:scene3d>
          <a:sp3d>
            <a:bevelB w="12700"/>
          </a:sp3d>
        </p:spPr>
        <p:txBody>
          <a:bodyPr/>
          <a:lstStyle/>
          <a:p>
            <a:pPr eaLnBrk="0" hangingPunct="0">
              <a:defRPr/>
            </a:pPr>
            <a:endParaRPr lang="en-US">
              <a:latin typeface="Arial" charset="0"/>
              <a:ea typeface="ＭＳ Ｐゴシック" pitchFamily="1" charset="-128"/>
              <a:cs typeface="+mn-cs"/>
            </a:endParaRPr>
          </a:p>
        </p:txBody>
      </p:sp>
      <p:sp>
        <p:nvSpPr>
          <p:cNvPr id="1049" name="TextBox 94"/>
          <p:cNvSpPr txBox="1">
            <a:spLocks noChangeArrowheads="1"/>
          </p:cNvSpPr>
          <p:nvPr/>
        </p:nvSpPr>
        <p:spPr bwMode="auto">
          <a:xfrm>
            <a:off x="609600" y="2971800"/>
            <a:ext cx="1800225" cy="461963"/>
          </a:xfrm>
          <a:prstGeom prst="rect">
            <a:avLst/>
          </a:prstGeom>
          <a:noFill/>
          <a:ln w="9525">
            <a:noFill/>
            <a:miter lim="800000"/>
            <a:headEnd/>
            <a:tailEnd/>
          </a:ln>
        </p:spPr>
        <p:txBody>
          <a:bodyPr wrap="none">
            <a:spAutoFit/>
          </a:bodyPr>
          <a:lstStyle/>
          <a:p>
            <a:pPr eaLnBrk="0" hangingPunct="0"/>
            <a:r>
              <a:rPr lang="en-US" b="1">
                <a:latin typeface="Garamond" pitchFamily="18" charset="0"/>
              </a:rPr>
              <a:t>ABSTRACT</a:t>
            </a:r>
          </a:p>
        </p:txBody>
      </p:sp>
      <p:sp useBgFill="1">
        <p:nvSpPr>
          <p:cNvPr id="96" name="Rounded Rectangle 95"/>
          <p:cNvSpPr/>
          <p:nvPr/>
        </p:nvSpPr>
        <p:spPr bwMode="auto">
          <a:xfrm>
            <a:off x="457200" y="6172200"/>
            <a:ext cx="2590800" cy="533400"/>
          </a:xfrm>
          <a:prstGeom prst="roundRect">
            <a:avLst/>
          </a:prstGeom>
          <a:ln w="9525" cap="flat" cmpd="sng" algn="ctr">
            <a:solidFill>
              <a:schemeClr val="tx1"/>
            </a:solidFill>
            <a:prstDash val="solid"/>
            <a:round/>
            <a:headEnd type="none" w="med" len="med"/>
            <a:tailEnd type="none" w="med" len="med"/>
          </a:ln>
          <a:effectLst/>
          <a:scene3d>
            <a:camera prst="orthographicFront"/>
            <a:lightRig rig="threePt" dir="t"/>
          </a:scene3d>
          <a:sp3d>
            <a:bevelB w="101600"/>
          </a:sp3d>
        </p:spPr>
        <p:txBody>
          <a:bodyPr/>
          <a:lstStyle/>
          <a:p>
            <a:pPr eaLnBrk="0" hangingPunct="0">
              <a:defRPr/>
            </a:pPr>
            <a:r>
              <a:rPr lang="en-US" b="1" dirty="0">
                <a:latin typeface="Garamond" pitchFamily="18" charset="0"/>
                <a:ea typeface="ＭＳ Ｐゴシック" pitchFamily="1" charset="-128"/>
                <a:cs typeface="+mn-cs"/>
              </a:rPr>
              <a:t>BACKGROUND</a:t>
            </a:r>
          </a:p>
        </p:txBody>
      </p:sp>
      <p:sp useBgFill="1">
        <p:nvSpPr>
          <p:cNvPr id="97" name="Rounded Rectangle 96"/>
          <p:cNvSpPr/>
          <p:nvPr/>
        </p:nvSpPr>
        <p:spPr bwMode="auto">
          <a:xfrm>
            <a:off x="533400" y="14401800"/>
            <a:ext cx="1981200" cy="533400"/>
          </a:xfrm>
          <a:prstGeom prst="roundRect">
            <a:avLst/>
          </a:prstGeom>
          <a:ln w="12700" cap="flat" cmpd="sng" algn="ctr">
            <a:solidFill>
              <a:schemeClr val="tx1"/>
            </a:solidFill>
            <a:prstDash val="solid"/>
            <a:round/>
            <a:headEnd type="none" w="med" len="med"/>
            <a:tailEnd type="none" w="med" len="med"/>
          </a:ln>
          <a:effectLst/>
          <a:scene3d>
            <a:camera prst="orthographicFront"/>
            <a:lightRig rig="threePt" dir="t"/>
          </a:scene3d>
          <a:sp3d extrusionH="12700">
            <a:bevelB/>
          </a:sp3d>
        </p:spPr>
        <p:txBody>
          <a:bodyPr/>
          <a:lstStyle/>
          <a:p>
            <a:pPr eaLnBrk="0" hangingPunct="0">
              <a:defRPr/>
            </a:pPr>
            <a:r>
              <a:rPr lang="en-US" b="1" dirty="0">
                <a:latin typeface="Garamond" pitchFamily="18" charset="0"/>
                <a:ea typeface="ＭＳ Ｐゴシック" pitchFamily="1" charset="-128"/>
                <a:cs typeface="+mn-cs"/>
              </a:rPr>
              <a:t>METHODS</a:t>
            </a:r>
          </a:p>
        </p:txBody>
      </p:sp>
      <p:sp useBgFill="1">
        <p:nvSpPr>
          <p:cNvPr id="100" name="Rounded Rectangle 99"/>
          <p:cNvSpPr/>
          <p:nvPr/>
        </p:nvSpPr>
        <p:spPr bwMode="auto">
          <a:xfrm>
            <a:off x="12649200" y="2667000"/>
            <a:ext cx="1752600" cy="533400"/>
          </a:xfrm>
          <a:prstGeom prst="roundRect">
            <a:avLst/>
          </a:prstGeom>
          <a:ln w="9525" cap="flat" cmpd="sng" algn="ctr">
            <a:solidFill>
              <a:schemeClr val="tx1"/>
            </a:solidFill>
            <a:prstDash val="solid"/>
            <a:round/>
            <a:headEnd type="none" w="med" len="med"/>
            <a:tailEnd type="none" w="med" len="med"/>
          </a:ln>
          <a:effectLst/>
          <a:scene3d>
            <a:camera prst="orthographicFront"/>
            <a:lightRig rig="threePt" dir="t"/>
          </a:scene3d>
          <a:sp3d>
            <a:bevelB w="101600"/>
          </a:sp3d>
        </p:spPr>
        <p:txBody>
          <a:bodyPr/>
          <a:lstStyle/>
          <a:p>
            <a:pPr eaLnBrk="0" hangingPunct="0">
              <a:defRPr/>
            </a:pPr>
            <a:r>
              <a:rPr lang="en-US" b="1" dirty="0">
                <a:latin typeface="Garamond" pitchFamily="18" charset="0"/>
                <a:ea typeface="ＭＳ Ｐゴシック" pitchFamily="1" charset="-128"/>
                <a:cs typeface="+mn-cs"/>
              </a:rPr>
              <a:t>RESULTS</a:t>
            </a:r>
          </a:p>
        </p:txBody>
      </p:sp>
      <p:sp>
        <p:nvSpPr>
          <p:cNvPr id="101" name="Rounded Rectangle 100"/>
          <p:cNvSpPr/>
          <p:nvPr/>
        </p:nvSpPr>
        <p:spPr bwMode="auto">
          <a:xfrm>
            <a:off x="11963400" y="3276600"/>
            <a:ext cx="5410200" cy="533400"/>
          </a:xfrm>
          <a:prstGeom prst="roundRect">
            <a:avLst/>
          </a:prstGeom>
          <a:solidFill>
            <a:schemeClr val="accent2">
              <a:lumMod val="75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defTabSz="554038" eaLnBrk="0" hangingPunct="0">
              <a:defRPr/>
            </a:pPr>
            <a:r>
              <a:rPr lang="en-US" b="1" dirty="0">
                <a:solidFill>
                  <a:srgbClr val="FFFFFF"/>
                </a:solidFill>
                <a:latin typeface="Garamond" pitchFamily="18" charset="0"/>
              </a:rPr>
              <a:t>HPLC Analysis of Media Samples</a:t>
            </a:r>
            <a:endParaRPr lang="en-US" sz="2800" b="1" dirty="0">
              <a:solidFill>
                <a:srgbClr val="FFFFFF"/>
              </a:solidFill>
              <a:latin typeface="Garamond" pitchFamily="18" charset="0"/>
            </a:endParaRPr>
          </a:p>
        </p:txBody>
      </p:sp>
      <p:pic>
        <p:nvPicPr>
          <p:cNvPr id="1060" name="Picture 561"/>
          <p:cNvPicPr>
            <a:picLocks noChangeAspect="1" noChangeArrowheads="1"/>
          </p:cNvPicPr>
          <p:nvPr/>
        </p:nvPicPr>
        <p:blipFill>
          <a:blip r:embed="rId10" cstate="print"/>
          <a:srcRect l="6667" t="25000" r="8000" b="3999"/>
          <a:stretch>
            <a:fillRect/>
          </a:stretch>
        </p:blipFill>
        <p:spPr bwMode="auto">
          <a:xfrm>
            <a:off x="1371600" y="10896600"/>
            <a:ext cx="4859338" cy="3124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61" name="Picture 562"/>
          <p:cNvPicPr>
            <a:picLocks noChangeAspect="1" noChangeArrowheads="1"/>
          </p:cNvPicPr>
          <p:nvPr/>
        </p:nvPicPr>
        <p:blipFill>
          <a:blip r:embed="rId11" cstate="print"/>
          <a:srcRect l="7500" r="51500" b="31334"/>
          <a:stretch>
            <a:fillRect/>
          </a:stretch>
        </p:blipFill>
        <p:spPr bwMode="auto">
          <a:xfrm>
            <a:off x="6629400" y="10896600"/>
            <a:ext cx="3657600" cy="3124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62" name="Picture 563"/>
          <p:cNvPicPr>
            <a:picLocks noChangeAspect="1" noChangeArrowheads="1"/>
          </p:cNvPicPr>
          <p:nvPr/>
        </p:nvPicPr>
        <p:blipFill>
          <a:blip r:embed="rId12" cstate="print">
            <a:lum bright="-2000"/>
          </a:blip>
          <a:srcRect l="3484" r="10403" b="8200"/>
          <a:stretch>
            <a:fillRect/>
          </a:stretch>
        </p:blipFill>
        <p:spPr bwMode="auto">
          <a:xfrm>
            <a:off x="11963400" y="3886200"/>
            <a:ext cx="5486400" cy="2895600"/>
          </a:xfrm>
          <a:prstGeom prst="rect">
            <a:avLst/>
          </a:prstGeom>
          <a:noFill/>
          <a:ln w="9525">
            <a:noFill/>
            <a:miter lim="800000"/>
            <a:headEnd/>
            <a:tailEnd/>
          </a:ln>
        </p:spPr>
      </p:pic>
      <p:sp>
        <p:nvSpPr>
          <p:cNvPr id="105" name="Text Box 398"/>
          <p:cNvSpPr txBox="1">
            <a:spLocks noChangeArrowheads="1"/>
          </p:cNvSpPr>
          <p:nvPr/>
        </p:nvSpPr>
        <p:spPr bwMode="auto">
          <a:xfrm>
            <a:off x="11963400" y="6858000"/>
            <a:ext cx="5486400" cy="9239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defRPr/>
            </a:pPr>
            <a:r>
              <a:rPr lang="en-US" sz="1800" b="1" dirty="0">
                <a:latin typeface="Garamond" pitchFamily="18" charset="0"/>
              </a:rPr>
              <a:t>Figure 1: HPLC Chromatogram of Media Sample: </a:t>
            </a:r>
            <a:r>
              <a:rPr lang="en-US" sz="1800" dirty="0">
                <a:latin typeface="Garamond" pitchFamily="18" charset="0"/>
              </a:rPr>
              <a:t>Chromatogram of a media sample taken from a 2 </a:t>
            </a:r>
            <a:r>
              <a:rPr lang="en-US" sz="1800" dirty="0" err="1">
                <a:latin typeface="Garamond" pitchFamily="18" charset="0"/>
              </a:rPr>
              <a:t>ppm</a:t>
            </a:r>
            <a:r>
              <a:rPr lang="en-US" sz="1800" dirty="0">
                <a:latin typeface="Garamond" pitchFamily="18" charset="0"/>
              </a:rPr>
              <a:t> RDX treatment after 18 hours.</a:t>
            </a:r>
            <a:endParaRPr lang="en-US" sz="1800" b="1" dirty="0">
              <a:latin typeface="Garamond" pitchFamily="18" charset="0"/>
            </a:endParaRPr>
          </a:p>
        </p:txBody>
      </p:sp>
      <p:sp>
        <p:nvSpPr>
          <p:cNvPr id="1064" name="TextBox 105"/>
          <p:cNvSpPr txBox="1">
            <a:spLocks noChangeArrowheads="1"/>
          </p:cNvSpPr>
          <p:nvPr/>
        </p:nvSpPr>
        <p:spPr bwMode="auto">
          <a:xfrm>
            <a:off x="14782800" y="5486400"/>
            <a:ext cx="685800" cy="307975"/>
          </a:xfrm>
          <a:prstGeom prst="rect">
            <a:avLst/>
          </a:prstGeom>
          <a:noFill/>
          <a:ln w="9525">
            <a:noFill/>
            <a:miter lim="800000"/>
            <a:headEnd/>
            <a:tailEnd/>
          </a:ln>
        </p:spPr>
        <p:txBody>
          <a:bodyPr>
            <a:spAutoFit/>
          </a:bodyPr>
          <a:lstStyle/>
          <a:p>
            <a:pPr eaLnBrk="0" hangingPunct="0"/>
            <a:r>
              <a:rPr lang="en-US" sz="1400">
                <a:latin typeface="Garamond" pitchFamily="18" charset="0"/>
              </a:rPr>
              <a:t>RDX</a:t>
            </a:r>
          </a:p>
        </p:txBody>
      </p:sp>
      <p:cxnSp>
        <p:nvCxnSpPr>
          <p:cNvPr id="1065" name="Straight Arrow Connector 107"/>
          <p:cNvCxnSpPr>
            <a:cxnSpLocks noChangeShapeType="1"/>
          </p:cNvCxnSpPr>
          <p:nvPr/>
        </p:nvCxnSpPr>
        <p:spPr bwMode="auto">
          <a:xfrm flipH="1" flipV="1">
            <a:off x="14706600" y="5257800"/>
            <a:ext cx="304800" cy="228600"/>
          </a:xfrm>
          <a:prstGeom prst="straightConnector1">
            <a:avLst/>
          </a:prstGeom>
          <a:noFill/>
          <a:ln w="9525" algn="ctr">
            <a:solidFill>
              <a:schemeClr val="tx1"/>
            </a:solidFill>
            <a:round/>
            <a:headEnd/>
            <a:tailEnd type="arrow" w="med" len="med"/>
          </a:ln>
        </p:spPr>
      </p:cxnSp>
      <p:sp>
        <p:nvSpPr>
          <p:cNvPr id="110" name="Rounded Rectangle 109"/>
          <p:cNvSpPr/>
          <p:nvPr/>
        </p:nvSpPr>
        <p:spPr bwMode="auto">
          <a:xfrm>
            <a:off x="11811000" y="7924800"/>
            <a:ext cx="4953000" cy="533400"/>
          </a:xfrm>
          <a:prstGeom prst="roundRect">
            <a:avLst/>
          </a:prstGeom>
          <a:solidFill>
            <a:schemeClr val="accent2">
              <a:lumMod val="75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defTabSz="554038" eaLnBrk="0" hangingPunct="0">
              <a:defRPr/>
            </a:pPr>
            <a:r>
              <a:rPr lang="en-US" b="1" dirty="0">
                <a:solidFill>
                  <a:srgbClr val="FFFFFF"/>
                </a:solidFill>
                <a:latin typeface="Garamond" pitchFamily="18" charset="0"/>
              </a:rPr>
              <a:t>HPLC Analysis of Plant Samples</a:t>
            </a:r>
            <a:endParaRPr lang="en-US" sz="2800" b="1" dirty="0">
              <a:solidFill>
                <a:srgbClr val="FFFFFF"/>
              </a:solidFill>
              <a:latin typeface="Garamond" pitchFamily="18" charset="0"/>
            </a:endParaRPr>
          </a:p>
        </p:txBody>
      </p:sp>
      <p:pic>
        <p:nvPicPr>
          <p:cNvPr id="1067" name="Picture 564"/>
          <p:cNvPicPr>
            <a:picLocks noChangeAspect="1" noChangeArrowheads="1"/>
          </p:cNvPicPr>
          <p:nvPr/>
        </p:nvPicPr>
        <p:blipFill>
          <a:blip r:embed="rId13" cstate="print"/>
          <a:srcRect r="27499" b="11334"/>
          <a:stretch>
            <a:fillRect/>
          </a:stretch>
        </p:blipFill>
        <p:spPr bwMode="auto">
          <a:xfrm>
            <a:off x="15316200" y="10820400"/>
            <a:ext cx="1447800" cy="1371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68" name="Picture 565"/>
          <p:cNvPicPr>
            <a:picLocks noChangeAspect="1" noChangeArrowheads="1"/>
          </p:cNvPicPr>
          <p:nvPr/>
        </p:nvPicPr>
        <p:blipFill>
          <a:blip r:embed="rId14" cstate="print"/>
          <a:srcRect t="15334" r="31500" b="20000"/>
          <a:stretch>
            <a:fillRect/>
          </a:stretch>
        </p:blipFill>
        <p:spPr bwMode="auto">
          <a:xfrm>
            <a:off x="11811000" y="8839200"/>
            <a:ext cx="1524000" cy="1371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69" name="Picture 566"/>
          <p:cNvPicPr>
            <a:picLocks noChangeAspect="1" noChangeArrowheads="1"/>
          </p:cNvPicPr>
          <p:nvPr/>
        </p:nvPicPr>
        <p:blipFill>
          <a:blip r:embed="rId15" cstate="print"/>
          <a:srcRect l="17500" t="8667" r="2499" b="15334"/>
          <a:stretch>
            <a:fillRect/>
          </a:stretch>
        </p:blipFill>
        <p:spPr bwMode="auto">
          <a:xfrm>
            <a:off x="13563600" y="9753600"/>
            <a:ext cx="1524000" cy="1371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useBgFill="1">
        <p:nvSpPr>
          <p:cNvPr id="116" name="Rounded Rectangle 115"/>
          <p:cNvSpPr/>
          <p:nvPr/>
        </p:nvSpPr>
        <p:spPr bwMode="auto">
          <a:xfrm>
            <a:off x="27736800" y="10591800"/>
            <a:ext cx="2133600" cy="533400"/>
          </a:xfrm>
          <a:prstGeom prst="roundRect">
            <a:avLst/>
          </a:prstGeom>
          <a:ln w="9525" cap="flat" cmpd="sng" algn="ctr">
            <a:solidFill>
              <a:schemeClr val="tx1"/>
            </a:solidFill>
            <a:prstDash val="solid"/>
            <a:round/>
            <a:headEnd type="none" w="med" len="med"/>
            <a:tailEnd type="none" w="med" len="med"/>
          </a:ln>
          <a:effectLst/>
          <a:scene3d>
            <a:camera prst="orthographicFront"/>
            <a:lightRig rig="threePt" dir="t"/>
          </a:scene3d>
          <a:sp3d>
            <a:bevelB w="101600"/>
          </a:sp3d>
        </p:spPr>
        <p:txBody>
          <a:bodyPr/>
          <a:lstStyle/>
          <a:p>
            <a:pPr eaLnBrk="0" hangingPunct="0">
              <a:defRPr/>
            </a:pPr>
            <a:r>
              <a:rPr lang="en-US" b="1" dirty="0">
                <a:latin typeface="Garamond" pitchFamily="18" charset="0"/>
                <a:ea typeface="ＭＳ Ｐゴシック" pitchFamily="1" charset="-128"/>
                <a:cs typeface="+mn-cs"/>
              </a:rPr>
              <a:t>DISCUSSION</a:t>
            </a:r>
          </a:p>
        </p:txBody>
      </p:sp>
      <p:pic>
        <p:nvPicPr>
          <p:cNvPr id="1073" name="Picture 49"/>
          <p:cNvPicPr>
            <a:picLocks noChangeAspect="1" noChangeArrowheads="1"/>
          </p:cNvPicPr>
          <p:nvPr/>
        </p:nvPicPr>
        <p:blipFill>
          <a:blip r:embed="rId16" cstate="print"/>
          <a:srcRect l="1538" r="6154" b="10000"/>
          <a:stretch>
            <a:fillRect/>
          </a:stretch>
        </p:blipFill>
        <p:spPr bwMode="auto">
          <a:xfrm>
            <a:off x="21412200" y="8001000"/>
            <a:ext cx="4038600" cy="3276600"/>
          </a:xfrm>
          <a:prstGeom prst="rect">
            <a:avLst/>
          </a:prstGeom>
          <a:noFill/>
          <a:ln w="9525">
            <a:noFill/>
            <a:miter lim="800000"/>
            <a:headEnd/>
            <a:tailEnd/>
          </a:ln>
        </p:spPr>
      </p:pic>
      <p:pic>
        <p:nvPicPr>
          <p:cNvPr id="1074" name="Picture 50"/>
          <p:cNvPicPr>
            <a:picLocks noChangeAspect="1" noChangeArrowheads="1"/>
          </p:cNvPicPr>
          <p:nvPr/>
        </p:nvPicPr>
        <p:blipFill>
          <a:blip r:embed="rId17" cstate="print"/>
          <a:srcRect l="3704" r="3704"/>
          <a:stretch>
            <a:fillRect/>
          </a:stretch>
        </p:blipFill>
        <p:spPr bwMode="auto">
          <a:xfrm>
            <a:off x="17068800" y="8001000"/>
            <a:ext cx="4267200" cy="3309937"/>
          </a:xfrm>
          <a:prstGeom prst="rect">
            <a:avLst/>
          </a:prstGeom>
          <a:noFill/>
          <a:ln w="9525">
            <a:noFill/>
            <a:miter lim="800000"/>
            <a:headEnd/>
            <a:tailEnd/>
          </a:ln>
        </p:spPr>
      </p:pic>
      <p:sp>
        <p:nvSpPr>
          <p:cNvPr id="41" name="Text Box 398"/>
          <p:cNvSpPr txBox="1">
            <a:spLocks noChangeArrowheads="1"/>
          </p:cNvSpPr>
          <p:nvPr/>
        </p:nvSpPr>
        <p:spPr bwMode="auto">
          <a:xfrm>
            <a:off x="17068800" y="11430000"/>
            <a:ext cx="8382000"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defRPr/>
            </a:pPr>
            <a:r>
              <a:rPr lang="en-US" sz="1800" b="1" dirty="0">
                <a:latin typeface="Garamond" pitchFamily="18" charset="0"/>
              </a:rPr>
              <a:t>Figure 3</a:t>
            </a:r>
            <a:r>
              <a:rPr lang="en-US" sz="1800" b="1" dirty="0" smtClean="0">
                <a:latin typeface="Garamond" pitchFamily="18" charset="0"/>
              </a:rPr>
              <a:t>: </a:t>
            </a:r>
            <a:r>
              <a:rPr lang="en-US" sz="1800" b="1" dirty="0">
                <a:latin typeface="Garamond" pitchFamily="18" charset="0"/>
              </a:rPr>
              <a:t>HPLC Chromatogram of </a:t>
            </a:r>
            <a:r>
              <a:rPr lang="en-US" sz="1800" b="1" dirty="0" smtClean="0">
                <a:latin typeface="Garamond" pitchFamily="18" charset="0"/>
              </a:rPr>
              <a:t>plant Sample</a:t>
            </a:r>
            <a:r>
              <a:rPr lang="en-US" sz="1800" b="1" dirty="0">
                <a:latin typeface="Garamond" pitchFamily="18" charset="0"/>
              </a:rPr>
              <a:t>: </a:t>
            </a:r>
            <a:r>
              <a:rPr lang="en-US" sz="1800" dirty="0">
                <a:latin typeface="Garamond" pitchFamily="18" charset="0"/>
              </a:rPr>
              <a:t>Chromatogram of </a:t>
            </a:r>
            <a:r>
              <a:rPr lang="en-US" sz="1800" dirty="0" smtClean="0">
                <a:latin typeface="Garamond" pitchFamily="18" charset="0"/>
              </a:rPr>
              <a:t>plant root (A) and shoot (B) taken </a:t>
            </a:r>
            <a:r>
              <a:rPr lang="en-US" sz="1800" dirty="0">
                <a:latin typeface="Garamond" pitchFamily="18" charset="0"/>
              </a:rPr>
              <a:t>from a 2 </a:t>
            </a:r>
            <a:r>
              <a:rPr lang="en-US" sz="1800" dirty="0" err="1">
                <a:latin typeface="Garamond" pitchFamily="18" charset="0"/>
              </a:rPr>
              <a:t>ppm</a:t>
            </a:r>
            <a:r>
              <a:rPr lang="en-US" sz="1800" dirty="0">
                <a:latin typeface="Garamond" pitchFamily="18" charset="0"/>
              </a:rPr>
              <a:t> RDX treatment after </a:t>
            </a:r>
            <a:r>
              <a:rPr lang="en-US" sz="1800" dirty="0" smtClean="0">
                <a:latin typeface="Garamond" pitchFamily="18" charset="0"/>
              </a:rPr>
              <a:t>30 days.</a:t>
            </a:r>
            <a:endParaRPr lang="en-US" sz="1800" b="1" dirty="0">
              <a:latin typeface="Garamond" pitchFamily="18" charset="0"/>
            </a:endParaRPr>
          </a:p>
        </p:txBody>
      </p:sp>
      <p:sp>
        <p:nvSpPr>
          <p:cNvPr id="42" name="TextBox 41"/>
          <p:cNvSpPr txBox="1"/>
          <p:nvPr/>
        </p:nvSpPr>
        <p:spPr>
          <a:xfrm>
            <a:off x="20574000" y="8686800"/>
            <a:ext cx="381000" cy="338554"/>
          </a:xfrm>
          <a:prstGeom prst="rect">
            <a:avLst/>
          </a:prstGeom>
          <a:noFill/>
        </p:spPr>
        <p:txBody>
          <a:bodyPr wrap="square" rtlCol="0">
            <a:spAutoFit/>
          </a:bodyPr>
          <a:lstStyle/>
          <a:p>
            <a:r>
              <a:rPr lang="en-US" sz="1600" b="1" dirty="0" smtClean="0">
                <a:latin typeface="Garamond" pitchFamily="18" charset="0"/>
              </a:rPr>
              <a:t>A</a:t>
            </a:r>
            <a:endParaRPr lang="en-US" sz="1600" b="1" dirty="0">
              <a:latin typeface="Garamond" pitchFamily="18" charset="0"/>
            </a:endParaRPr>
          </a:p>
        </p:txBody>
      </p:sp>
      <p:sp>
        <p:nvSpPr>
          <p:cNvPr id="43" name="TextBox 42"/>
          <p:cNvSpPr txBox="1"/>
          <p:nvPr/>
        </p:nvSpPr>
        <p:spPr>
          <a:xfrm>
            <a:off x="24536400" y="8686800"/>
            <a:ext cx="381000" cy="338554"/>
          </a:xfrm>
          <a:prstGeom prst="rect">
            <a:avLst/>
          </a:prstGeom>
          <a:noFill/>
        </p:spPr>
        <p:txBody>
          <a:bodyPr wrap="square" rtlCol="0">
            <a:spAutoFit/>
          </a:bodyPr>
          <a:lstStyle/>
          <a:p>
            <a:r>
              <a:rPr lang="en-US" sz="1600" b="1" dirty="0">
                <a:latin typeface="Garamond" pitchFamily="18" charset="0"/>
              </a:rPr>
              <a:t>B</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1195</TotalTime>
  <Words>1592</Words>
  <Application>Microsoft Office PowerPoint</Application>
  <PresentationFormat>Custom</PresentationFormat>
  <Paragraphs>42</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Blank Presentation</vt:lpstr>
      <vt:lpstr>Worksheet</vt:lpstr>
      <vt:lpstr>Slide 1</vt:lpstr>
    </vt:vector>
  </TitlesOfParts>
  <Company>Claire Doskey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Doskey</dc:creator>
  <cp:lastModifiedBy>rupdatta</cp:lastModifiedBy>
  <cp:revision>83</cp:revision>
  <dcterms:created xsi:type="dcterms:W3CDTF">2011-10-01T02:28:37Z</dcterms:created>
  <dcterms:modified xsi:type="dcterms:W3CDTF">2011-10-06T14:57:26Z</dcterms:modified>
</cp:coreProperties>
</file>