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80" r:id="rId10"/>
    <p:sldId id="281" r:id="rId11"/>
    <p:sldId id="264" r:id="rId12"/>
    <p:sldId id="266" r:id="rId13"/>
    <p:sldId id="267" r:id="rId14"/>
    <p:sldId id="284" r:id="rId15"/>
    <p:sldId id="283" r:id="rId16"/>
    <p:sldId id="270" r:id="rId17"/>
    <p:sldId id="268" r:id="rId18"/>
    <p:sldId id="269" r:id="rId19"/>
    <p:sldId id="271" r:id="rId20"/>
    <p:sldId id="273" r:id="rId21"/>
    <p:sldId id="274" r:id="rId22"/>
    <p:sldId id="275" r:id="rId23"/>
    <p:sldId id="276" r:id="rId24"/>
    <p:sldId id="277" r:id="rId25"/>
    <p:sldId id="282" r:id="rId26"/>
    <p:sldId id="278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D985-5FFC-46F7-9917-5AF18C916338}" type="datetimeFigureOut">
              <a:rPr lang="en-US" smtClean="0"/>
              <a:pPr/>
              <a:t>10/9/2011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30C93B-3617-4A64-BCC2-E34E7E2D2B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D985-5FFC-46F7-9917-5AF18C916338}" type="datetimeFigureOut">
              <a:rPr lang="en-US" smtClean="0"/>
              <a:pPr/>
              <a:t>10/9/2011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C93B-3617-4A64-BCC2-E34E7E2D2B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D985-5FFC-46F7-9917-5AF18C916338}" type="datetimeFigureOut">
              <a:rPr lang="en-US" smtClean="0"/>
              <a:pPr/>
              <a:t>10/9/2011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C93B-3617-4A64-BCC2-E34E7E2D2B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F96D985-5FFC-46F7-9917-5AF18C916338}" type="datetimeFigureOut">
              <a:rPr lang="en-US" smtClean="0"/>
              <a:pPr/>
              <a:t>10/9/2011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630C93B-3617-4A64-BCC2-E34E7E2D2B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D985-5FFC-46F7-9917-5AF18C916338}" type="datetimeFigureOut">
              <a:rPr lang="en-US" smtClean="0"/>
              <a:pPr/>
              <a:t>10/9/2011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C93B-3617-4A64-BCC2-E34E7E2D2B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D985-5FFC-46F7-9917-5AF18C916338}" type="datetimeFigureOut">
              <a:rPr lang="en-US" smtClean="0"/>
              <a:pPr/>
              <a:t>10/9/2011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C93B-3617-4A64-BCC2-E34E7E2D2B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C93B-3617-4A64-BCC2-E34E7E2D2B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D985-5FFC-46F7-9917-5AF18C916338}" type="datetimeFigureOut">
              <a:rPr lang="en-US" smtClean="0"/>
              <a:pPr/>
              <a:t>10/9/2011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D985-5FFC-46F7-9917-5AF18C916338}" type="datetimeFigureOut">
              <a:rPr lang="en-US" smtClean="0"/>
              <a:pPr/>
              <a:t>10/9/2011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C93B-3617-4A64-BCC2-E34E7E2D2B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D985-5FFC-46F7-9917-5AF18C916338}" type="datetimeFigureOut">
              <a:rPr lang="en-US" smtClean="0"/>
              <a:pPr/>
              <a:t>10/9/2011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C93B-3617-4A64-BCC2-E34E7E2D2B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F96D985-5FFC-46F7-9917-5AF18C916338}" type="datetimeFigureOut">
              <a:rPr lang="en-US" smtClean="0"/>
              <a:pPr/>
              <a:t>10/9/2011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30C93B-3617-4A64-BCC2-E34E7E2D2B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D985-5FFC-46F7-9917-5AF18C916338}" type="datetimeFigureOut">
              <a:rPr lang="en-US" smtClean="0"/>
              <a:pPr/>
              <a:t>10/9/2011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30C93B-3617-4A64-BCC2-E34E7E2D2B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F96D985-5FFC-46F7-9917-5AF18C916338}" type="datetimeFigureOut">
              <a:rPr lang="en-US" smtClean="0"/>
              <a:pPr/>
              <a:t>10/9/2011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630C93B-3617-4A64-BCC2-E34E7E2D2B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699804"/>
            <a:ext cx="8686800" cy="2700996"/>
          </a:xfrm>
        </p:spPr>
        <p:txBody>
          <a:bodyPr/>
          <a:lstStyle/>
          <a:p>
            <a:r>
              <a:rPr lang="en-US" dirty="0" smtClean="0"/>
              <a:t>Kenneth M. Voglesonger, Jean M. Hemzacek,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 smtClean="0"/>
              <a:t>Laura L. Sanders</a:t>
            </a:r>
          </a:p>
          <a:p>
            <a:r>
              <a:rPr lang="en-US" dirty="0" smtClean="0"/>
              <a:t>Department of Earth Science</a:t>
            </a:r>
          </a:p>
          <a:p>
            <a:r>
              <a:rPr lang="en-US" dirty="0" smtClean="0"/>
              <a:t>Northeastern Illinois University</a:t>
            </a:r>
          </a:p>
          <a:p>
            <a:r>
              <a:rPr lang="en-US" dirty="0" smtClean="0"/>
              <a:t>Geological Society of America National Meeting</a:t>
            </a:r>
          </a:p>
          <a:p>
            <a:r>
              <a:rPr lang="en-US" dirty="0" smtClean="0"/>
              <a:t>October 10, 2011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Engaging Early Career Undergraduates in the Geosciences Through Field and Research Activities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4800600" cy="4572000"/>
          </a:xfrm>
        </p:spPr>
        <p:txBody>
          <a:bodyPr>
            <a:noAutofit/>
          </a:bodyPr>
          <a:lstStyle/>
          <a:p>
            <a:r>
              <a:rPr lang="en-US" dirty="0" smtClean="0"/>
              <a:t>Water Quantity</a:t>
            </a:r>
          </a:p>
          <a:p>
            <a:pPr lvl="1"/>
            <a:r>
              <a:rPr lang="en-US" sz="2600" dirty="0" smtClean="0"/>
              <a:t>Watersheds and the hydrologic cycle</a:t>
            </a:r>
          </a:p>
          <a:p>
            <a:pPr lvl="1"/>
            <a:r>
              <a:rPr lang="en-US" sz="2600" dirty="0" smtClean="0"/>
              <a:t>Stream velocity and discharge</a:t>
            </a:r>
          </a:p>
          <a:p>
            <a:pPr lvl="1"/>
            <a:r>
              <a:rPr lang="en-US" sz="2600" dirty="0" smtClean="0"/>
              <a:t>Semester project: Calculation of a water budget for North Branch of the Chicago River Watershed, urban impacts on water quality parameters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Muddy Waters – Field and Lab Activities</a:t>
            </a:r>
            <a:endParaRPr lang="en-US" dirty="0"/>
          </a:p>
        </p:txBody>
      </p:sp>
      <p:pic>
        <p:nvPicPr>
          <p:cNvPr id="32770" name="Picture 2" descr="https://lh6.googleusercontent.com/-hBb2U9kAOlw/TnYsk3-wE0I/AAAAAAAAAV0/pvVs-jvuQcQ/s640/Picture%25252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038600"/>
            <a:ext cx="3454400" cy="2590800"/>
          </a:xfrm>
          <a:prstGeom prst="rect">
            <a:avLst/>
          </a:prstGeom>
          <a:noFill/>
        </p:spPr>
      </p:pic>
      <p:pic>
        <p:nvPicPr>
          <p:cNvPr id="32772" name="Picture 4" descr="https://lh4.googleusercontent.com/-Uh_58IQAEfc/TLjTeFfHDhI/AAAAAAAAAgs/Bf8XIEGGn74/s512/IMG_2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066800"/>
            <a:ext cx="2057400" cy="2743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5486400" cy="4572000"/>
          </a:xfrm>
        </p:spPr>
        <p:txBody>
          <a:bodyPr>
            <a:noAutofit/>
          </a:bodyPr>
          <a:lstStyle/>
          <a:p>
            <a:r>
              <a:rPr lang="en-US" dirty="0" smtClean="0"/>
              <a:t>End of Semester Field Trip – build a sense of community, bridge to the major</a:t>
            </a:r>
          </a:p>
          <a:p>
            <a:pPr lvl="1"/>
            <a:r>
              <a:rPr lang="en-US" sz="2600" dirty="0" smtClean="0"/>
              <a:t>High energy, fun, attractive</a:t>
            </a:r>
          </a:p>
          <a:p>
            <a:pPr lvl="1"/>
            <a:r>
              <a:rPr lang="en-US" sz="2600" dirty="0" smtClean="0"/>
              <a:t>Include advanced Earth Science majors</a:t>
            </a:r>
          </a:p>
          <a:p>
            <a:pPr lvl="1"/>
            <a:r>
              <a:rPr lang="en-US" sz="2600" dirty="0" smtClean="0"/>
              <a:t>Stickney Water Treatment Plant</a:t>
            </a:r>
          </a:p>
          <a:p>
            <a:pPr lvl="1"/>
            <a:r>
              <a:rPr lang="en-US" sz="2600" dirty="0" smtClean="0"/>
              <a:t>Boat </a:t>
            </a:r>
            <a:r>
              <a:rPr lang="en-US" sz="2600" dirty="0" smtClean="0"/>
              <a:t>Tour</a:t>
            </a:r>
            <a:endParaRPr lang="en-US" sz="2600" dirty="0" smtClean="0"/>
          </a:p>
          <a:p>
            <a:r>
              <a:rPr lang="en-US" dirty="0" smtClean="0"/>
              <a:t>Alumni Visits</a:t>
            </a:r>
          </a:p>
          <a:p>
            <a:pPr lvl="1"/>
            <a:r>
              <a:rPr lang="en-US" sz="2600" dirty="0" smtClean="0"/>
              <a:t>Professionals working in Environmental Geology Careers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Muddy Waters – Other Activities</a:t>
            </a:r>
            <a:endParaRPr lang="en-US" dirty="0"/>
          </a:p>
        </p:txBody>
      </p:sp>
      <p:pic>
        <p:nvPicPr>
          <p:cNvPr id="11266" name="Picture 2" descr="https://lh6.googleusercontent.com/-dOJTgzDrJmw/TcXB7mEOo0I/AAAAAAAAA8Q/h4VCiO2eNbM/s640/IMG_24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219200"/>
            <a:ext cx="2743200" cy="2057400"/>
          </a:xfrm>
          <a:prstGeom prst="rect">
            <a:avLst/>
          </a:prstGeom>
          <a:noFill/>
        </p:spPr>
      </p:pic>
      <p:pic>
        <p:nvPicPr>
          <p:cNvPr id="11268" name="Picture 4" descr="https://lh6.googleusercontent.com/-UtRmt8fvdSE/TcdCHHn2PDI/AAAAAAAABBg/HRTfw9MSqWg/s640/Picture%2525200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8200" y="3733800"/>
            <a:ext cx="264160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524000"/>
          </a:xfrm>
        </p:spPr>
        <p:txBody>
          <a:bodyPr>
            <a:noAutofit/>
          </a:bodyPr>
          <a:lstStyle/>
          <a:p>
            <a:r>
              <a:rPr lang="en-US" dirty="0" smtClean="0"/>
              <a:t>Demographics representative of first year student population</a:t>
            </a:r>
          </a:p>
          <a:p>
            <a:r>
              <a:rPr lang="en-US" dirty="0" smtClean="0"/>
              <a:t>Increase in enrollments in year </a:t>
            </a:r>
            <a:r>
              <a:rPr lang="en-US" dirty="0" smtClean="0"/>
              <a:t>two</a:t>
            </a:r>
          </a:p>
          <a:p>
            <a:pPr lvl="1"/>
            <a:r>
              <a:rPr lang="en-US" sz="2600" dirty="0" smtClean="0"/>
              <a:t>Recruitment Strategies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Muddy Waters Enrollments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143000"/>
          <a:ext cx="8229600" cy="3420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533400"/>
                <a:gridCol w="990600"/>
                <a:gridCol w="838200"/>
                <a:gridCol w="1028700"/>
                <a:gridCol w="1028700"/>
                <a:gridCol w="1186962"/>
                <a:gridCol w="870438"/>
              </a:tblGrid>
              <a:tr h="1957691"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Enrollment</a:t>
                      </a:r>
                      <a:endParaRPr lang="en-US" sz="2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Native American</a:t>
                      </a:r>
                      <a:endParaRPr lang="en-US" sz="2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Asian</a:t>
                      </a:r>
                      <a:endParaRPr lang="en-US" sz="2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African</a:t>
                      </a:r>
                      <a:r>
                        <a:rPr lang="en-US" sz="2600" baseline="0" dirty="0" smtClean="0"/>
                        <a:t> American</a:t>
                      </a:r>
                      <a:endParaRPr lang="en-US" sz="2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Hispanic</a:t>
                      </a:r>
                      <a:endParaRPr lang="en-US" sz="2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Caucasian</a:t>
                      </a:r>
                      <a:endParaRPr lang="en-US" sz="2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Other</a:t>
                      </a:r>
                      <a:endParaRPr lang="en-US" sz="2600" dirty="0"/>
                    </a:p>
                  </a:txBody>
                  <a:tcPr vert="vert270"/>
                </a:tc>
              </a:tr>
              <a:tr h="414236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Fall 2010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17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2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2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6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5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2</a:t>
                      </a:r>
                      <a:endParaRPr lang="en-US" sz="2600" dirty="0"/>
                    </a:p>
                  </a:txBody>
                  <a:tcPr/>
                </a:tc>
              </a:tr>
              <a:tr h="414236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Spring 2011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8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2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2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3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0</a:t>
                      </a:r>
                      <a:endParaRPr lang="en-US" sz="2600" dirty="0"/>
                    </a:p>
                  </a:txBody>
                  <a:tcPr/>
                </a:tc>
              </a:tr>
              <a:tr h="414236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Fall 2011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43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29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9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5</a:t>
                      </a:r>
                      <a:endParaRPr lang="en-US" sz="2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 Pre- &amp; Post-Surveys from Spring 2011</a:t>
            </a:r>
          </a:p>
          <a:p>
            <a:r>
              <a:rPr lang="en-US" dirty="0" smtClean="0"/>
              <a:t>Questions focus on</a:t>
            </a:r>
          </a:p>
          <a:p>
            <a:pPr lvl="1"/>
            <a:r>
              <a:rPr lang="en-US" sz="2600" dirty="0" smtClean="0"/>
              <a:t>Plans to take more Earth Science and other STEM courses</a:t>
            </a:r>
          </a:p>
          <a:p>
            <a:pPr lvl="1"/>
            <a:r>
              <a:rPr lang="en-US" sz="2600" dirty="0" smtClean="0"/>
              <a:t>Attitudes about </a:t>
            </a:r>
            <a:r>
              <a:rPr lang="en-US" sz="2600" dirty="0" smtClean="0"/>
              <a:t>science</a:t>
            </a:r>
            <a:r>
              <a:rPr lang="en-US" sz="2600" dirty="0" smtClean="0"/>
              <a:t> </a:t>
            </a:r>
            <a:r>
              <a:rPr lang="en-US" sz="2600" dirty="0" smtClean="0"/>
              <a:t>and Geology</a:t>
            </a:r>
            <a:endParaRPr lang="en-US" sz="2600" dirty="0" smtClean="0"/>
          </a:p>
          <a:p>
            <a:r>
              <a:rPr lang="en-US" dirty="0" smtClean="0"/>
              <a:t>Small pool of students (n=8)</a:t>
            </a:r>
          </a:p>
          <a:p>
            <a:pPr lvl="1"/>
            <a:r>
              <a:rPr lang="en-US" sz="2600" dirty="0" smtClean="0"/>
              <a:t>Limitations on statistical analysis of results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Muddy Waters Preliminary Results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Autofit/>
          </a:bodyPr>
          <a:lstStyle/>
          <a:p>
            <a:r>
              <a:rPr lang="en-US" i="1" dirty="0" smtClean="0"/>
              <a:t>V</a:t>
            </a:r>
            <a:r>
              <a:rPr lang="en-US" i="1" dirty="0" smtClean="0"/>
              <a:t>ery </a:t>
            </a:r>
            <a:r>
              <a:rPr lang="en-US" i="1" dirty="0" smtClean="0"/>
              <a:t>likely to take science courses past general education requirements</a:t>
            </a:r>
          </a:p>
          <a:p>
            <a:pPr lvl="1"/>
            <a:r>
              <a:rPr lang="en-US" sz="2600" dirty="0" smtClean="0"/>
              <a:t>Pre = 3, Post = 7</a:t>
            </a:r>
          </a:p>
          <a:p>
            <a:r>
              <a:rPr lang="en-US" i="1" dirty="0" smtClean="0"/>
              <a:t>V</a:t>
            </a:r>
            <a:r>
              <a:rPr lang="en-US" i="1" dirty="0" smtClean="0"/>
              <a:t>ery </a:t>
            </a:r>
            <a:r>
              <a:rPr lang="en-US" i="1" dirty="0" smtClean="0"/>
              <a:t>likely to take another Earth Science course</a:t>
            </a:r>
          </a:p>
          <a:p>
            <a:pPr lvl="1"/>
            <a:r>
              <a:rPr lang="en-US" sz="2600" dirty="0" smtClean="0"/>
              <a:t>Pre = 1, Post = 5</a:t>
            </a:r>
          </a:p>
          <a:p>
            <a:r>
              <a:rPr lang="en-US" i="1" dirty="0" smtClean="0"/>
              <a:t>S</a:t>
            </a:r>
            <a:r>
              <a:rPr lang="en-US" i="1" dirty="0" smtClean="0"/>
              <a:t>trongly </a:t>
            </a:r>
            <a:r>
              <a:rPr lang="en-US" i="1" dirty="0" smtClean="0"/>
              <a:t>agree that science is fun</a:t>
            </a:r>
          </a:p>
          <a:p>
            <a:pPr lvl="1"/>
            <a:r>
              <a:rPr lang="en-US" sz="2600" dirty="0" smtClean="0"/>
              <a:t>Pre = 1, Post = 7</a:t>
            </a:r>
          </a:p>
          <a:p>
            <a:r>
              <a:rPr lang="en-US" i="1" dirty="0" smtClean="0"/>
              <a:t>Strongly </a:t>
            </a:r>
            <a:r>
              <a:rPr lang="en-US" i="1" dirty="0" smtClean="0"/>
              <a:t>agree that a science degree could help them get a good job</a:t>
            </a:r>
          </a:p>
          <a:p>
            <a:pPr lvl="1"/>
            <a:r>
              <a:rPr lang="en-US" sz="2600" dirty="0" smtClean="0"/>
              <a:t>Pre = 1, Post = 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Number </a:t>
            </a:r>
            <a:r>
              <a:rPr lang="en-US" dirty="0" smtClean="0"/>
              <a:t>of Muddy Waters Students indicating: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4724400" cy="5562600"/>
          </a:xfrm>
        </p:spPr>
        <p:txBody>
          <a:bodyPr>
            <a:noAutofit/>
          </a:bodyPr>
          <a:lstStyle/>
          <a:p>
            <a:r>
              <a:rPr lang="en-US" dirty="0" smtClean="0"/>
              <a:t>Targeted Investigations of Earth Resources Related to Agriculture</a:t>
            </a:r>
          </a:p>
          <a:p>
            <a:r>
              <a:rPr lang="en-US" dirty="0" smtClean="0"/>
              <a:t>Recruitment from Earth Science First Year Experience courses</a:t>
            </a:r>
          </a:p>
          <a:p>
            <a:r>
              <a:rPr lang="en-US" dirty="0" smtClean="0"/>
              <a:t>Summer research program focused on soil science</a:t>
            </a:r>
          </a:p>
          <a:p>
            <a:pPr lvl="1"/>
            <a:r>
              <a:rPr lang="en-US" sz="2600" dirty="0" smtClean="0"/>
              <a:t>Relation to agricultural sciences</a:t>
            </a:r>
          </a:p>
          <a:p>
            <a:r>
              <a:rPr lang="en-US" dirty="0" smtClean="0"/>
              <a:t>Summer 2011 – 13 students</a:t>
            </a:r>
          </a:p>
          <a:p>
            <a:pPr lvl="1"/>
            <a:r>
              <a:rPr lang="en-US" sz="2600" dirty="0" smtClean="0"/>
              <a:t>Paid positions, 10 weeks, 16 hours per week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-76200"/>
            <a:ext cx="86106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TIERRA Project</a:t>
            </a:r>
            <a:endParaRPr lang="en-US" dirty="0"/>
          </a:p>
        </p:txBody>
      </p:sp>
      <p:pic>
        <p:nvPicPr>
          <p:cNvPr id="40964" name="Picture 4" descr="https://lh6.googleusercontent.com/-L8i3PjGPgRY/TitRb0YnzlI/AAAAAAAAB4s/QmUjBy0c9_s/s640/IMG_2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2400"/>
            <a:ext cx="4419600" cy="3314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13 </a:t>
            </a:r>
            <a:r>
              <a:rPr lang="en-US" dirty="0" smtClean="0"/>
              <a:t>students </a:t>
            </a:r>
            <a:endParaRPr lang="en-US" dirty="0" smtClean="0"/>
          </a:p>
          <a:p>
            <a:r>
              <a:rPr lang="en-US" dirty="0" smtClean="0"/>
              <a:t>Two students – already Earth Science Majors</a:t>
            </a:r>
          </a:p>
          <a:p>
            <a:pPr lvl="1"/>
            <a:r>
              <a:rPr lang="en-US" sz="2600" dirty="0" smtClean="0"/>
              <a:t>Rest undeclared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TIERRA Students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3048000"/>
          <a:ext cx="8534400" cy="2445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143000"/>
                <a:gridCol w="990600"/>
                <a:gridCol w="609600"/>
                <a:gridCol w="990600"/>
                <a:gridCol w="838200"/>
                <a:gridCol w="729762"/>
                <a:gridCol w="1175238"/>
              </a:tblGrid>
              <a:tr h="1957691"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Total Students</a:t>
                      </a:r>
                      <a:endParaRPr lang="en-US" sz="2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Native American</a:t>
                      </a:r>
                      <a:endParaRPr lang="en-US" sz="2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Asian</a:t>
                      </a:r>
                      <a:endParaRPr lang="en-US" sz="2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African</a:t>
                      </a:r>
                      <a:r>
                        <a:rPr lang="en-US" sz="2600" baseline="0" dirty="0" smtClean="0"/>
                        <a:t> American</a:t>
                      </a:r>
                      <a:endParaRPr lang="en-US" sz="2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Hispanic</a:t>
                      </a:r>
                      <a:endParaRPr lang="en-US" sz="2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Caucasian</a:t>
                      </a:r>
                      <a:endParaRPr lang="en-US" sz="2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Other</a:t>
                      </a:r>
                      <a:endParaRPr lang="en-US" sz="2600" dirty="0"/>
                    </a:p>
                  </a:txBody>
                  <a:tcPr vert="vert270"/>
                </a:tc>
              </a:tr>
              <a:tr h="414236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Summer 2011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13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2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2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4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4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71600"/>
            <a:ext cx="8229600" cy="5334000"/>
          </a:xfrm>
        </p:spPr>
        <p:txBody>
          <a:bodyPr>
            <a:noAutofit/>
          </a:bodyPr>
          <a:lstStyle/>
          <a:p>
            <a:r>
              <a:rPr lang="en-US" dirty="0" smtClean="0"/>
              <a:t>Training</a:t>
            </a:r>
          </a:p>
          <a:p>
            <a:pPr lvl="1"/>
            <a:r>
              <a:rPr lang="en-US" sz="2600" dirty="0" smtClean="0"/>
              <a:t>Soil Sampling</a:t>
            </a:r>
          </a:p>
          <a:p>
            <a:pPr lvl="1"/>
            <a:r>
              <a:rPr lang="en-US" sz="2600" dirty="0" smtClean="0"/>
              <a:t>Physical properties of soil</a:t>
            </a:r>
          </a:p>
          <a:p>
            <a:pPr lvl="1"/>
            <a:r>
              <a:rPr lang="en-US" sz="2600" dirty="0" smtClean="0"/>
              <a:t>Chemical analysis of soil</a:t>
            </a:r>
          </a:p>
          <a:p>
            <a:pPr lvl="1"/>
            <a:r>
              <a:rPr lang="en-US" sz="2600" dirty="0" smtClean="0"/>
              <a:t>Surveying, creation of topographic maps</a:t>
            </a:r>
          </a:p>
          <a:p>
            <a:r>
              <a:rPr lang="en-US" dirty="0" smtClean="0"/>
              <a:t>Research Projects</a:t>
            </a:r>
          </a:p>
          <a:p>
            <a:pPr lvl="1"/>
            <a:r>
              <a:rPr lang="en-US" sz="2600" dirty="0" smtClean="0"/>
              <a:t>5 groups of students</a:t>
            </a:r>
          </a:p>
          <a:p>
            <a:pPr lvl="1"/>
            <a:r>
              <a:rPr lang="en-US" sz="2600" dirty="0" smtClean="0"/>
              <a:t>All focused on North Park Village Nature Center</a:t>
            </a:r>
          </a:p>
          <a:p>
            <a:pPr lvl="2"/>
            <a:r>
              <a:rPr lang="en-US" sz="2600" dirty="0" smtClean="0"/>
              <a:t>Located in Chicago, North of NEIU</a:t>
            </a:r>
          </a:p>
          <a:p>
            <a:pPr lvl="2"/>
            <a:r>
              <a:rPr lang="en-US" sz="2600" dirty="0" smtClean="0"/>
              <a:t>Mark </a:t>
            </a:r>
            <a:r>
              <a:rPr lang="en-US" sz="2600" dirty="0" smtClean="0"/>
              <a:t>Bramstedt, Illinois State Soil Scientist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TIERRA Project</a:t>
            </a:r>
            <a:endParaRPr lang="en-US" dirty="0"/>
          </a:p>
        </p:txBody>
      </p:sp>
      <p:pic>
        <p:nvPicPr>
          <p:cNvPr id="7170" name="Picture 2" descr="https://lh4.googleusercontent.com/-50IlAKAm-z8/Tff5mSd3WJI/AAAAAAAAAfI/16FeKbOguUo/s640/Img_36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81000"/>
            <a:ext cx="3408784" cy="2609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85800"/>
            <a:ext cx="5867400" cy="5410200"/>
          </a:xfrm>
        </p:spPr>
        <p:txBody>
          <a:bodyPr>
            <a:noAutofit/>
          </a:bodyPr>
          <a:lstStyle/>
          <a:p>
            <a:r>
              <a:rPr lang="en-US" dirty="0" smtClean="0"/>
              <a:t>Exposure to professionals and careers in USDA – related professions</a:t>
            </a:r>
          </a:p>
          <a:p>
            <a:pPr lvl="1"/>
            <a:r>
              <a:rPr lang="en-US" sz="2600" dirty="0" smtClean="0"/>
              <a:t>Field Trips</a:t>
            </a:r>
          </a:p>
          <a:p>
            <a:pPr lvl="2"/>
            <a:r>
              <a:rPr lang="en-US" sz="2600" dirty="0" smtClean="0"/>
              <a:t>Field Offices of </a:t>
            </a:r>
            <a:r>
              <a:rPr lang="en-US" sz="2600" dirty="0" smtClean="0"/>
              <a:t>National Resources Conservation Service (NRCS)</a:t>
            </a:r>
            <a:endParaRPr lang="en-US" sz="2600" dirty="0" smtClean="0"/>
          </a:p>
          <a:p>
            <a:pPr lvl="2"/>
            <a:r>
              <a:rPr lang="en-US" sz="2600" dirty="0" smtClean="0"/>
              <a:t>USDA regional offices</a:t>
            </a:r>
          </a:p>
          <a:p>
            <a:pPr lvl="2"/>
            <a:r>
              <a:rPr lang="en-US" sz="2600" dirty="0" smtClean="0"/>
              <a:t>University of Illinois at Urbana – Champaign (UIUC)</a:t>
            </a:r>
          </a:p>
          <a:p>
            <a:pPr lvl="2"/>
            <a:r>
              <a:rPr lang="en-US" sz="2600" dirty="0" smtClean="0"/>
              <a:t>National Soil Erosion Research Laboratory (NSERL)</a:t>
            </a:r>
          </a:p>
          <a:p>
            <a:pPr lvl="2"/>
            <a:r>
              <a:rPr lang="en-US" sz="2600" dirty="0" smtClean="0"/>
              <a:t>Purdue University</a:t>
            </a:r>
          </a:p>
          <a:p>
            <a:pPr lvl="2"/>
            <a:r>
              <a:rPr lang="en-US" sz="2600" dirty="0" smtClean="0"/>
              <a:t>Field Sites with NRCS Staff</a:t>
            </a:r>
          </a:p>
          <a:p>
            <a:pPr lvl="2">
              <a:buNone/>
            </a:pPr>
            <a:endParaRPr lang="en-US" sz="2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TIERRA Project</a:t>
            </a:r>
            <a:endParaRPr lang="en-US" dirty="0"/>
          </a:p>
        </p:txBody>
      </p:sp>
      <p:pic>
        <p:nvPicPr>
          <p:cNvPr id="6146" name="Picture 2" descr="https://lh6.googleusercontent.com/-hvN3BmiS-nM/Tisq6fAZPwI/AAAAAAAABmI/w51uXyx5FNI/s640/IMG_2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609600"/>
            <a:ext cx="3048000" cy="2286000"/>
          </a:xfrm>
          <a:prstGeom prst="rect">
            <a:avLst/>
          </a:prstGeom>
          <a:noFill/>
        </p:spPr>
      </p:pic>
      <p:pic>
        <p:nvPicPr>
          <p:cNvPr id="6148" name="Picture 4" descr="https://lh3.googleusercontent.com/-p9GbR--fB-w/ThnR0q8jdlI/AAAAAAAAA_8/j9h5SxPmB3w/s640/Picture%252520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0315" y="3657600"/>
            <a:ext cx="3124200" cy="2343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24000"/>
            <a:ext cx="61722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NEIU </a:t>
            </a:r>
            <a:r>
              <a:rPr lang="en-US" dirty="0" smtClean="0"/>
              <a:t>Student Research Symposium</a:t>
            </a:r>
          </a:p>
          <a:p>
            <a:pPr lvl="1"/>
            <a:r>
              <a:rPr lang="en-US" sz="2600" dirty="0" smtClean="0"/>
              <a:t>2 poster </a:t>
            </a:r>
            <a:r>
              <a:rPr lang="en-US" sz="2600" dirty="0" smtClean="0"/>
              <a:t>presentations</a:t>
            </a:r>
          </a:p>
          <a:p>
            <a:pPr lvl="1"/>
            <a:r>
              <a:rPr lang="en-US" sz="2600" dirty="0" smtClean="0"/>
              <a:t>1 oral presentation</a:t>
            </a:r>
            <a:endParaRPr lang="en-US" sz="2600" dirty="0" smtClean="0"/>
          </a:p>
          <a:p>
            <a:r>
              <a:rPr lang="en-US" dirty="0" smtClean="0"/>
              <a:t>Society for the Advancement of Chicano and Native American in Science (SACNAS) National Conference; San Jose, California</a:t>
            </a:r>
          </a:p>
          <a:p>
            <a:pPr lvl="2"/>
            <a:r>
              <a:rPr lang="en-US" sz="2600" dirty="0" smtClean="0"/>
              <a:t>October 27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– October 30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</a:t>
            </a:r>
          </a:p>
          <a:p>
            <a:pPr lvl="2"/>
            <a:r>
              <a:rPr lang="en-US" sz="2600" dirty="0" smtClean="0"/>
              <a:t>4 </a:t>
            </a:r>
            <a:r>
              <a:rPr lang="en-US" sz="2600" dirty="0" smtClean="0"/>
              <a:t>poster </a:t>
            </a:r>
            <a:r>
              <a:rPr lang="en-US" sz="2600" dirty="0" smtClean="0"/>
              <a:t>presentations</a:t>
            </a:r>
          </a:p>
          <a:p>
            <a:pPr lvl="2">
              <a:buNone/>
            </a:pPr>
            <a:endParaRPr lang="en-US" sz="2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TIERRA Research Projects</a:t>
            </a:r>
            <a:endParaRPr lang="en-US" dirty="0"/>
          </a:p>
        </p:txBody>
      </p:sp>
      <p:pic>
        <p:nvPicPr>
          <p:cNvPr id="4098" name="Picture 2" descr="https://fbcdn-sphotos-a.akamaihd.net/hphotos-ak-ash4/314502_171320096285165_100002215271959_364707_3127336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114800"/>
            <a:ext cx="3276600" cy="2457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Autofit/>
          </a:bodyPr>
          <a:lstStyle/>
          <a:p>
            <a:r>
              <a:rPr lang="en-US" dirty="0" smtClean="0"/>
              <a:t>Northeastern Illinois University (</a:t>
            </a:r>
            <a:r>
              <a:rPr lang="en-US" dirty="0" smtClean="0"/>
              <a:t>NEIU) &amp; First </a:t>
            </a:r>
            <a:r>
              <a:rPr lang="en-US" dirty="0" smtClean="0"/>
              <a:t>Year Experience (FYE) Program</a:t>
            </a:r>
          </a:p>
          <a:p>
            <a:r>
              <a:rPr lang="en-US" dirty="0" smtClean="0"/>
              <a:t>Muddy Waters: Chicago’s Environmental Geology </a:t>
            </a:r>
          </a:p>
          <a:p>
            <a:pPr lvl="1"/>
            <a:r>
              <a:rPr lang="en-US" sz="2600" dirty="0" smtClean="0"/>
              <a:t>National Science Foundation Opportunities for Enhancing Diversity in the </a:t>
            </a:r>
            <a:r>
              <a:rPr lang="en-US" sz="2600" dirty="0" smtClean="0"/>
              <a:t>Geosciences </a:t>
            </a:r>
          </a:p>
          <a:p>
            <a:pPr lvl="1">
              <a:buNone/>
            </a:pPr>
            <a:r>
              <a:rPr lang="en-US" sz="2600" dirty="0" smtClean="0"/>
              <a:t>	</a:t>
            </a:r>
            <a:r>
              <a:rPr lang="en-US" sz="2600" dirty="0" smtClean="0"/>
              <a:t>(NSF-OEDG</a:t>
            </a:r>
            <a:r>
              <a:rPr lang="en-US" sz="2600" dirty="0" smtClean="0"/>
              <a:t>)</a:t>
            </a:r>
          </a:p>
          <a:p>
            <a:r>
              <a:rPr lang="en-US" dirty="0" smtClean="0"/>
              <a:t>Targeted Investigations in Environmental Resources Related to Agriculture (TIERRA) Project</a:t>
            </a:r>
          </a:p>
          <a:p>
            <a:pPr lvl="1"/>
            <a:r>
              <a:rPr lang="en-US" sz="2600" dirty="0" smtClean="0"/>
              <a:t>United States Department of Agriculture (USDA)</a:t>
            </a:r>
          </a:p>
          <a:p>
            <a:r>
              <a:rPr lang="en-US" dirty="0" smtClean="0"/>
              <a:t>Preliminary results from year one</a:t>
            </a:r>
          </a:p>
          <a:p>
            <a:r>
              <a:rPr lang="en-US" dirty="0" smtClean="0"/>
              <a:t>Goals for the </a:t>
            </a:r>
            <a:r>
              <a:rPr lang="en-US" dirty="0" smtClean="0"/>
              <a:t>future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Self-reported results:</a:t>
            </a:r>
            <a:endParaRPr lang="en-US" sz="2800" dirty="0" smtClean="0"/>
          </a:p>
          <a:p>
            <a:pPr lvl="1"/>
            <a:r>
              <a:rPr lang="en-US" sz="2800" dirty="0" smtClean="0"/>
              <a:t>Strongly disagree (1), disagree (2), agree (3), strongly agree (4</a:t>
            </a:r>
            <a:r>
              <a:rPr lang="en-US" sz="2800" dirty="0" smtClean="0"/>
              <a:t>)</a:t>
            </a:r>
            <a:endParaRPr lang="en-US" sz="2800" dirty="0" smtClean="0"/>
          </a:p>
          <a:p>
            <a:r>
              <a:rPr lang="en-US" sz="2800" dirty="0" smtClean="0"/>
              <a:t>17 </a:t>
            </a:r>
            <a:r>
              <a:rPr lang="en-US" sz="2800" dirty="0" smtClean="0"/>
              <a:t>geoscience concepts and 10 geoscience terms</a:t>
            </a:r>
          </a:p>
          <a:p>
            <a:pPr lvl="1"/>
            <a:r>
              <a:rPr lang="en-US" sz="2800" dirty="0" smtClean="0"/>
              <a:t>Examples:</a:t>
            </a:r>
          </a:p>
          <a:p>
            <a:pPr lvl="2"/>
            <a:r>
              <a:rPr lang="en-US" sz="2800" dirty="0" smtClean="0"/>
              <a:t>Soil horizons, soil texture, soil porosity, soil structure, clay minerals, Munsell color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Pre-survey average: 2.4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Post-survey average: 3.5</a:t>
            </a:r>
          </a:p>
          <a:p>
            <a:r>
              <a:rPr lang="en-US" sz="2800" dirty="0" smtClean="0"/>
              <a:t>11 skills related to performing a research project</a:t>
            </a:r>
          </a:p>
          <a:p>
            <a:pPr lvl="1"/>
            <a:r>
              <a:rPr lang="en-US" sz="2800" dirty="0" smtClean="0"/>
              <a:t>Examples:</a:t>
            </a:r>
          </a:p>
          <a:p>
            <a:pPr lvl="2"/>
            <a:r>
              <a:rPr lang="en-US" sz="2800" dirty="0" smtClean="0"/>
              <a:t>Analyze soil texture, measure soil pH, read a topo map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Pre-survey average: 2.7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Post-survey average: 3.7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TIERRA Increase in Content Knowledge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TIERRA Scientific Research Skills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1524000"/>
          <a:ext cx="8458200" cy="4686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3352"/>
                <a:gridCol w="2843624"/>
                <a:gridCol w="2691224"/>
              </a:tblGrid>
              <a:tr h="680936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Skill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Pre-survey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dirty="0" smtClean="0"/>
                        <a:t>(Strongly agree)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Post-survey (Strongly agree)</a:t>
                      </a:r>
                      <a:endParaRPr lang="en-US" sz="2600" dirty="0"/>
                    </a:p>
                  </a:txBody>
                  <a:tcPr/>
                </a:tc>
              </a:tr>
              <a:tr h="86867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Ability to give an oral 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20%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50%</a:t>
                      </a:r>
                      <a:endParaRPr lang="en-US" sz="2600" dirty="0"/>
                    </a:p>
                  </a:txBody>
                  <a:tcPr/>
                </a:tc>
              </a:tr>
              <a:tr h="97276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Interpret a graph or chart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0%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70%</a:t>
                      </a:r>
                      <a:endParaRPr lang="en-US" sz="2600" dirty="0"/>
                    </a:p>
                  </a:txBody>
                  <a:tcPr/>
                </a:tc>
              </a:tr>
              <a:tr h="97276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Draw conclusions from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0%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70%</a:t>
                      </a:r>
                      <a:endParaRPr lang="en-US" sz="2600" dirty="0"/>
                    </a:p>
                  </a:txBody>
                  <a:tcPr/>
                </a:tc>
              </a:tr>
              <a:tr h="97276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Write a scientific abstract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0%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70%</a:t>
                      </a:r>
                      <a:endParaRPr lang="en-US" sz="2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1066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TIERRA: Awareness of &amp; Interest in Geoscience Careers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72000"/>
          </a:xfrm>
        </p:spPr>
        <p:txBody>
          <a:bodyPr/>
          <a:lstStyle/>
          <a:p>
            <a:r>
              <a:rPr lang="en-US" dirty="0" smtClean="0"/>
              <a:t>Based on student reflections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3693" y="1682644"/>
          <a:ext cx="8839200" cy="4946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0840"/>
                <a:gridCol w="1796867"/>
                <a:gridCol w="1591493"/>
              </a:tblGrid>
              <a:tr h="78798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Activity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Increased Awareness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Increased Interest</a:t>
                      </a:r>
                      <a:endParaRPr lang="en-US" sz="2400" dirty="0"/>
                    </a:p>
                  </a:txBody>
                  <a:tcPr/>
                </a:tc>
              </a:tr>
              <a:tr h="47154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NSERL, Purdue University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54%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31%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7154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NRCS Field </a:t>
                      </a:r>
                      <a:r>
                        <a:rPr lang="en-US" sz="2400" dirty="0" smtClean="0"/>
                        <a:t>Office</a:t>
                      </a:r>
                      <a:r>
                        <a:rPr lang="en-US" sz="2400" baseline="0" dirty="0" smtClean="0"/>
                        <a:t> and Field Sites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46%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31%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7154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UIUC, NRCS Headquarters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54%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7154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Campus Visit from State Soil Scientist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38%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7154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Performing the research project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38%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7154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Training sessions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38%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8798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Writing abstracts, preparing presentations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0%</a:t>
                      </a:r>
                      <a:endParaRPr lang="en-US" sz="2400" dirty="0"/>
                    </a:p>
                  </a:txBody>
                  <a:tcPr/>
                </a:tc>
              </a:tr>
              <a:tr h="47154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Working with professional resources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0%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TIERRA: Interest in STEM-fields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Changes in average rating of students’ likelihood of majoring in STEM fields </a:t>
            </a:r>
          </a:p>
          <a:p>
            <a:pPr lvl="1"/>
            <a:r>
              <a:rPr lang="en-US" dirty="0" smtClean="0"/>
              <a:t>(1 = highly unlikely; 2 = unlikely; 3 = likely; 4 = highly likely)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2133600"/>
          <a:ext cx="8229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2057400"/>
                <a:gridCol w="2514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Discipline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Pre-Survey</a:t>
                      </a:r>
                      <a:r>
                        <a:rPr lang="en-US" sz="2400" baseline="0" dirty="0" smtClean="0"/>
                        <a:t> Average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Post Survey Average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Geology/Earth Science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2.9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3.7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Environmental Science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2.9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Mathematics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1.3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Physics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1.7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Computer Science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1.6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Biology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2.2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Chemistry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Engineering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1.9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13 students</a:t>
            </a:r>
          </a:p>
          <a:p>
            <a:pPr lvl="1"/>
            <a:r>
              <a:rPr lang="en-US" sz="2600" dirty="0" smtClean="0"/>
              <a:t>2 already declared Earth Science majors</a:t>
            </a:r>
          </a:p>
          <a:p>
            <a:pPr lvl="2"/>
            <a:r>
              <a:rPr lang="en-US" sz="2300" dirty="0" smtClean="0"/>
              <a:t>One Hispanic/Latino, One African American</a:t>
            </a:r>
          </a:p>
          <a:p>
            <a:r>
              <a:rPr lang="en-US" dirty="0" smtClean="0"/>
              <a:t>Remaining 11 students</a:t>
            </a:r>
          </a:p>
          <a:p>
            <a:pPr lvl="1"/>
            <a:r>
              <a:rPr lang="en-US" sz="2600" dirty="0" smtClean="0"/>
              <a:t>6 declared Earth Science Majors</a:t>
            </a:r>
          </a:p>
          <a:p>
            <a:pPr lvl="2"/>
            <a:r>
              <a:rPr lang="en-US" sz="2600" dirty="0" smtClean="0"/>
              <a:t>2 Hispanic/Latino students</a:t>
            </a:r>
          </a:p>
          <a:p>
            <a:pPr lvl="2"/>
            <a:r>
              <a:rPr lang="en-US" sz="2600" dirty="0" smtClean="0"/>
              <a:t>2 Caucasian students</a:t>
            </a:r>
          </a:p>
          <a:p>
            <a:pPr lvl="2"/>
            <a:r>
              <a:rPr lang="en-US" sz="2600" dirty="0" smtClean="0"/>
              <a:t>2 Asian students</a:t>
            </a:r>
          </a:p>
          <a:p>
            <a:pPr lvl="1"/>
            <a:r>
              <a:rPr lang="en-US" sz="2600" dirty="0" smtClean="0"/>
              <a:t>One declared Computer Science </a:t>
            </a:r>
            <a:r>
              <a:rPr lang="en-US" sz="2600" dirty="0" smtClean="0"/>
              <a:t>Major</a:t>
            </a:r>
            <a:endParaRPr lang="en-US" sz="2600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r>
              <a:rPr lang="en-US" dirty="0" smtClean="0"/>
              <a:t>Synergy between First Year Experience courses and TIERRA Project</a:t>
            </a:r>
          </a:p>
          <a:p>
            <a:pPr lvl="1"/>
            <a:r>
              <a:rPr lang="en-US" dirty="0" smtClean="0"/>
              <a:t>Increased diversity in target audience</a:t>
            </a:r>
          </a:p>
          <a:p>
            <a:pPr lvl="1"/>
            <a:r>
              <a:rPr lang="en-US" dirty="0" smtClean="0"/>
              <a:t>Increased exposure to Earth Science Department</a:t>
            </a:r>
          </a:p>
          <a:p>
            <a:r>
              <a:rPr lang="en-US" dirty="0" smtClean="0"/>
              <a:t>Overall increase in</a:t>
            </a:r>
          </a:p>
          <a:p>
            <a:pPr lvl="1"/>
            <a:r>
              <a:rPr lang="en-US" dirty="0" smtClean="0"/>
              <a:t>Content knowledge</a:t>
            </a:r>
          </a:p>
          <a:p>
            <a:pPr lvl="1"/>
            <a:r>
              <a:rPr lang="en-US" dirty="0" smtClean="0"/>
              <a:t>Ability to perform scientific research</a:t>
            </a:r>
          </a:p>
          <a:p>
            <a:pPr lvl="1"/>
            <a:r>
              <a:rPr lang="en-US" dirty="0" smtClean="0"/>
              <a:t>Awareness and interest in Geoscience careers</a:t>
            </a:r>
          </a:p>
          <a:p>
            <a:pPr lvl="1"/>
            <a:r>
              <a:rPr lang="en-US" dirty="0" smtClean="0"/>
              <a:t>Increased interest in STEM majors</a:t>
            </a:r>
          </a:p>
          <a:p>
            <a:r>
              <a:rPr lang="en-US" dirty="0" smtClean="0"/>
              <a:t>R</a:t>
            </a:r>
            <a:r>
              <a:rPr lang="en-US" dirty="0" smtClean="0"/>
              <a:t>ecruitment </a:t>
            </a:r>
            <a:r>
              <a:rPr lang="en-US" dirty="0" smtClean="0"/>
              <a:t>of majors</a:t>
            </a:r>
          </a:p>
          <a:p>
            <a:r>
              <a:rPr lang="en-US" dirty="0" smtClean="0"/>
              <a:t>Sense of community and connection to the department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Administer Undergraduate Research Self Assessment Analysis Survey (URSSA) following SACNAS Conference</a:t>
            </a:r>
          </a:p>
          <a:p>
            <a:pPr lvl="1"/>
            <a:r>
              <a:rPr lang="en-US" i="1" dirty="0" smtClean="0"/>
              <a:t>Hunter, Weston, Laursen, and Thiry, CUR Quarterly Report, 2009</a:t>
            </a:r>
            <a:endParaRPr lang="en-US" sz="2600" dirty="0" smtClean="0"/>
          </a:p>
          <a:p>
            <a:r>
              <a:rPr lang="en-US" dirty="0" smtClean="0"/>
              <a:t>Complete analysis of assessment results</a:t>
            </a:r>
          </a:p>
          <a:p>
            <a:r>
              <a:rPr lang="en-US" dirty="0" smtClean="0"/>
              <a:t>Current Semester – First Year Experience Courses</a:t>
            </a:r>
          </a:p>
          <a:p>
            <a:pPr lvl="1"/>
            <a:r>
              <a:rPr lang="en-US" sz="2600" dirty="0" smtClean="0"/>
              <a:t>Muddy Waters – 43 students enrolled</a:t>
            </a:r>
          </a:p>
          <a:p>
            <a:pPr lvl="2"/>
            <a:r>
              <a:rPr lang="en-US" sz="2600" dirty="0" smtClean="0"/>
              <a:t>67% Hispanic/Latino</a:t>
            </a:r>
          </a:p>
          <a:p>
            <a:pPr lvl="1"/>
            <a:r>
              <a:rPr lang="en-US" sz="2600" dirty="0" smtClean="0"/>
              <a:t>Chicago Rocks! – 48 students enrolled</a:t>
            </a:r>
          </a:p>
          <a:p>
            <a:r>
              <a:rPr lang="en-US" dirty="0" smtClean="0"/>
              <a:t>Spring 2012 Semester</a:t>
            </a:r>
          </a:p>
          <a:p>
            <a:pPr lvl="1"/>
            <a:r>
              <a:rPr lang="en-US" sz="2600" dirty="0" smtClean="0"/>
              <a:t>Offering one section of each course (24 students per section)</a:t>
            </a:r>
          </a:p>
          <a:p>
            <a:r>
              <a:rPr lang="en-US" dirty="0" smtClean="0"/>
              <a:t>Summer 2012</a:t>
            </a:r>
          </a:p>
          <a:p>
            <a:pPr lvl="1"/>
            <a:r>
              <a:rPr lang="en-US" sz="2600" dirty="0" smtClean="0"/>
              <a:t>Target of 16 students for TIERRA project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867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National Science Foundation, Opportunities for Enhancing Diversity in the Geosciences</a:t>
            </a:r>
          </a:p>
          <a:p>
            <a:pPr lvl="1"/>
            <a:r>
              <a:rPr lang="en-US" sz="2000" dirty="0" smtClean="0"/>
              <a:t>Award Number 0914497</a:t>
            </a:r>
          </a:p>
          <a:p>
            <a:pPr lvl="1"/>
            <a:r>
              <a:rPr lang="en-US" sz="2000" dirty="0" smtClean="0"/>
              <a:t>PI: Laura L. Sanders</a:t>
            </a:r>
          </a:p>
          <a:p>
            <a:pPr lvl="1"/>
            <a:r>
              <a:rPr lang="en-US" sz="2000" dirty="0" smtClean="0"/>
              <a:t>Co-PIs: Jean M Hemzacek, Kenneth M. Voglesonger</a:t>
            </a:r>
          </a:p>
          <a:p>
            <a:r>
              <a:rPr lang="en-US" sz="2000" dirty="0" smtClean="0"/>
              <a:t>United States Department of Agriculture</a:t>
            </a:r>
          </a:p>
          <a:p>
            <a:pPr lvl="1"/>
            <a:r>
              <a:rPr lang="en-US" sz="2000" dirty="0" smtClean="0"/>
              <a:t>USDA-NIFA HEP Award # 2010-02071</a:t>
            </a:r>
          </a:p>
          <a:p>
            <a:pPr lvl="1"/>
            <a:r>
              <a:rPr lang="en-US" sz="2000" dirty="0" smtClean="0"/>
              <a:t>PI: Laura L. Sanders</a:t>
            </a:r>
          </a:p>
          <a:p>
            <a:pPr lvl="1"/>
            <a:r>
              <a:rPr lang="en-US" sz="2000" dirty="0" smtClean="0"/>
              <a:t>Co-PIs: Jean M Hemzacek, Kenneth M. Voglesonger</a:t>
            </a:r>
          </a:p>
          <a:p>
            <a:r>
              <a:rPr lang="en-US" sz="2000" dirty="0" smtClean="0"/>
              <a:t>National Resources Conservation Service</a:t>
            </a:r>
          </a:p>
          <a:p>
            <a:r>
              <a:rPr lang="en-US" sz="2000" dirty="0" smtClean="0"/>
              <a:t>Mark Bramstedt, </a:t>
            </a:r>
            <a:r>
              <a:rPr lang="en-US" sz="2000" dirty="0" smtClean="0"/>
              <a:t>Illinois State </a:t>
            </a:r>
            <a:r>
              <a:rPr lang="en-US" sz="2000" dirty="0" smtClean="0"/>
              <a:t>Soil </a:t>
            </a:r>
            <a:r>
              <a:rPr lang="en-US" sz="2000" dirty="0" smtClean="0"/>
              <a:t>Scientist</a:t>
            </a:r>
          </a:p>
          <a:p>
            <a:r>
              <a:rPr lang="en-US" sz="2000" dirty="0" smtClean="0"/>
              <a:t>National Soil Erosion Research </a:t>
            </a:r>
            <a:r>
              <a:rPr lang="en-US" sz="2000" dirty="0" smtClean="0"/>
              <a:t>Laboratory</a:t>
            </a:r>
            <a:endParaRPr lang="en-US" sz="2000" dirty="0" smtClean="0"/>
          </a:p>
          <a:p>
            <a:r>
              <a:rPr lang="en-US" sz="2000" dirty="0" smtClean="0"/>
              <a:t>North Park Village Nature Center</a:t>
            </a:r>
          </a:p>
          <a:p>
            <a:r>
              <a:rPr lang="en-US" sz="2000" dirty="0" smtClean="0"/>
              <a:t>Purdue </a:t>
            </a:r>
            <a:r>
              <a:rPr lang="en-US" sz="2000" dirty="0" smtClean="0"/>
              <a:t>University, University of Illinois at Urbana-Champaign</a:t>
            </a:r>
          </a:p>
          <a:p>
            <a:r>
              <a:rPr lang="en-US" sz="2000" dirty="0" smtClean="0"/>
              <a:t>Janise Hurtig, PRAIRIE Group, University of Illinois at Chicago</a:t>
            </a:r>
          </a:p>
          <a:p>
            <a:r>
              <a:rPr lang="en-US" sz="2000" dirty="0" smtClean="0"/>
              <a:t>NEIU Student Center for Science Engagement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Comprehensive public university</a:t>
            </a:r>
          </a:p>
          <a:p>
            <a:r>
              <a:rPr lang="en-US" dirty="0" smtClean="0"/>
              <a:t>North side of Chicago</a:t>
            </a:r>
          </a:p>
          <a:p>
            <a:r>
              <a:rPr lang="en-US" dirty="0" smtClean="0"/>
              <a:t>Federally designated Hispanic Serving Institution</a:t>
            </a:r>
          </a:p>
          <a:p>
            <a:r>
              <a:rPr lang="en-US" dirty="0" smtClean="0"/>
              <a:t>12,000 </a:t>
            </a:r>
            <a:r>
              <a:rPr lang="en-US" dirty="0" smtClean="0"/>
              <a:t>commuter students</a:t>
            </a:r>
          </a:p>
          <a:p>
            <a:r>
              <a:rPr lang="en-US" dirty="0" smtClean="0"/>
              <a:t>Most diverse public university in the Midwest (U.S. News and World Report)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Northeastern Illinois University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5029200"/>
            <a:ext cx="3200400" cy="108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4572000"/>
            <a:ext cx="87630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First generation college students: 41.8%</a:t>
            </a:r>
          </a:p>
          <a:p>
            <a:r>
              <a:rPr lang="en-US" dirty="0" smtClean="0"/>
              <a:t>First year students:</a:t>
            </a:r>
          </a:p>
          <a:p>
            <a:pPr lvl="1"/>
            <a:r>
              <a:rPr lang="en-US" sz="2600" dirty="0" smtClean="0"/>
              <a:t>12% African American; 41% </a:t>
            </a:r>
            <a:r>
              <a:rPr lang="en-US" sz="2600" dirty="0" smtClean="0"/>
              <a:t>Hispanic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dirty="0" smtClean="0"/>
              <a:t>Student Population – Fall 2010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219200"/>
          <a:ext cx="8610600" cy="3101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1458"/>
                <a:gridCol w="939338"/>
                <a:gridCol w="939338"/>
                <a:gridCol w="1095896"/>
                <a:gridCol w="994594"/>
                <a:gridCol w="1040638"/>
                <a:gridCol w="939338"/>
              </a:tblGrid>
              <a:tr h="182880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Total Undergraduate Enrollment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Native American</a:t>
                      </a:r>
                      <a:endParaRPr lang="en-US" sz="2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Asian</a:t>
                      </a:r>
                      <a:endParaRPr lang="en-US" sz="2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African</a:t>
                      </a:r>
                      <a:r>
                        <a:rPr lang="en-US" sz="2600" baseline="0" dirty="0" smtClean="0"/>
                        <a:t> American</a:t>
                      </a:r>
                      <a:endParaRPr lang="en-US" sz="2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Hispanic</a:t>
                      </a:r>
                      <a:endParaRPr lang="en-US" sz="2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Caucasian</a:t>
                      </a:r>
                      <a:endParaRPr lang="en-US" sz="2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Other</a:t>
                      </a:r>
                      <a:endParaRPr lang="en-US" sz="2600" dirty="0"/>
                    </a:p>
                  </a:txBody>
                  <a:tcPr vert="vert270"/>
                </a:tc>
              </a:tr>
              <a:tr h="1272203">
                <a:tc>
                  <a:txBody>
                    <a:bodyPr/>
                    <a:lstStyle/>
                    <a:p>
                      <a:pPr algn="l"/>
                      <a:r>
                        <a:rPr lang="en-US" sz="2600" dirty="0" smtClean="0"/>
                        <a:t>9,498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0.3%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9.5%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10.0%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31.2%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39.5%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9.5%</a:t>
                      </a:r>
                      <a:endParaRPr lang="en-US" sz="2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828800"/>
          </a:xfrm>
        </p:spPr>
        <p:txBody>
          <a:bodyPr>
            <a:noAutofit/>
          </a:bodyPr>
          <a:lstStyle/>
          <a:p>
            <a:r>
              <a:rPr lang="en-US" dirty="0" smtClean="0"/>
              <a:t>Decrease in </a:t>
            </a:r>
            <a:r>
              <a:rPr lang="en-US" dirty="0" smtClean="0"/>
              <a:t>diversity</a:t>
            </a:r>
            <a:endParaRPr lang="en-US" dirty="0" smtClean="0"/>
          </a:p>
          <a:p>
            <a:pPr lvl="1"/>
            <a:r>
              <a:rPr lang="en-US" sz="2600" dirty="0" smtClean="0"/>
              <a:t>Occurs in all STEM </a:t>
            </a:r>
            <a:r>
              <a:rPr lang="en-US" sz="2600" dirty="0" smtClean="0"/>
              <a:t>disciplines</a:t>
            </a:r>
            <a:endParaRPr lang="en-US" sz="2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Earth Science Majors – Fall 2010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219200"/>
          <a:ext cx="7897504" cy="3101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608"/>
                <a:gridCol w="1029707"/>
                <a:gridCol w="1015189"/>
                <a:gridCol w="1066800"/>
                <a:gridCol w="914400"/>
                <a:gridCol w="1143000"/>
                <a:gridCol w="1447800"/>
              </a:tblGrid>
              <a:tr h="182880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Total Majors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Native American</a:t>
                      </a:r>
                      <a:endParaRPr lang="en-US" sz="2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Asian</a:t>
                      </a:r>
                      <a:endParaRPr lang="en-US" sz="2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African</a:t>
                      </a:r>
                      <a:r>
                        <a:rPr lang="en-US" sz="2600" baseline="0" dirty="0" smtClean="0"/>
                        <a:t> American</a:t>
                      </a:r>
                      <a:endParaRPr lang="en-US" sz="2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Hispanic</a:t>
                      </a:r>
                      <a:endParaRPr lang="en-US" sz="2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Caucasian</a:t>
                      </a:r>
                      <a:endParaRPr lang="en-US" sz="2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Other</a:t>
                      </a:r>
                      <a:endParaRPr lang="en-US" sz="2600" dirty="0"/>
                    </a:p>
                  </a:txBody>
                  <a:tcPr vert="vert270"/>
                </a:tc>
              </a:tr>
              <a:tr h="1272203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41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0.0%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7.3%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2.4%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17.1%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53.7%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19.5%</a:t>
                      </a:r>
                      <a:endParaRPr lang="en-US" sz="2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Autofit/>
          </a:bodyPr>
          <a:lstStyle/>
          <a:p>
            <a:r>
              <a:rPr lang="en-US" dirty="0" smtClean="0"/>
              <a:t>Required courses for all freshman</a:t>
            </a:r>
          </a:p>
          <a:p>
            <a:r>
              <a:rPr lang="en-US" dirty="0" smtClean="0"/>
              <a:t>Integration of academic success skills, transitioning from high school to college, and discipline specific content</a:t>
            </a:r>
          </a:p>
          <a:p>
            <a:r>
              <a:rPr lang="en-US" dirty="0" smtClean="0"/>
              <a:t>Focus on </a:t>
            </a:r>
            <a:r>
              <a:rPr lang="en-US" dirty="0" smtClean="0"/>
              <a:t>Chicago</a:t>
            </a:r>
            <a:endParaRPr lang="en-US" dirty="0" smtClean="0"/>
          </a:p>
          <a:p>
            <a:r>
              <a:rPr lang="en-US" dirty="0" smtClean="0"/>
              <a:t>Earth Science</a:t>
            </a:r>
          </a:p>
          <a:p>
            <a:pPr lvl="1"/>
            <a:r>
              <a:rPr lang="en-US" sz="2600" dirty="0" smtClean="0"/>
              <a:t>Two Courses</a:t>
            </a:r>
          </a:p>
          <a:p>
            <a:pPr lvl="2"/>
            <a:r>
              <a:rPr lang="en-US" sz="2600" dirty="0" smtClean="0"/>
              <a:t>Chicago Rocks! – Geology in the City</a:t>
            </a:r>
          </a:p>
          <a:p>
            <a:pPr lvl="2"/>
            <a:r>
              <a:rPr lang="en-US" sz="2600" dirty="0" smtClean="0"/>
              <a:t>Muddy Waters: Chicago’s Environmental Geology</a:t>
            </a:r>
          </a:p>
          <a:p>
            <a:r>
              <a:rPr lang="en-US" dirty="0" smtClean="0"/>
              <a:t>Recruitment from courses</a:t>
            </a:r>
            <a:endParaRPr lang="en-US" dirty="0" smtClean="0"/>
          </a:p>
          <a:p>
            <a:pPr lvl="1"/>
            <a:r>
              <a:rPr lang="en-US" sz="2600" dirty="0" smtClean="0"/>
              <a:t>More diverse target audience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dirty="0" smtClean="0"/>
              <a:t>First Year Experience Program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>
            <a:noAutofit/>
          </a:bodyPr>
          <a:lstStyle/>
          <a:p>
            <a:r>
              <a:rPr lang="en-US" dirty="0" smtClean="0"/>
              <a:t>Supported by NSF-OEDG</a:t>
            </a:r>
          </a:p>
          <a:p>
            <a:r>
              <a:rPr lang="en-US" dirty="0" smtClean="0"/>
              <a:t>Focused on Environmental Geology within the urban  Chicago environment</a:t>
            </a:r>
          </a:p>
          <a:p>
            <a:pPr lvl="1"/>
            <a:r>
              <a:rPr lang="en-US" sz="2600" dirty="0" smtClean="0"/>
              <a:t>Natural and anthropogenic impacts on:</a:t>
            </a:r>
          </a:p>
          <a:p>
            <a:pPr lvl="2"/>
            <a:r>
              <a:rPr lang="en-US" sz="2600" dirty="0" smtClean="0"/>
              <a:t>Water quality</a:t>
            </a:r>
          </a:p>
          <a:p>
            <a:pPr lvl="2"/>
            <a:r>
              <a:rPr lang="en-US" sz="2600" dirty="0" smtClean="0"/>
              <a:t>Water quantity</a:t>
            </a:r>
          </a:p>
          <a:p>
            <a:r>
              <a:rPr lang="en-US" dirty="0" smtClean="0"/>
              <a:t>Focus on field and laboratory </a:t>
            </a:r>
            <a:r>
              <a:rPr lang="en-US" dirty="0" smtClean="0"/>
              <a:t>activities</a:t>
            </a:r>
            <a:endParaRPr lang="en-US" dirty="0" smtClean="0"/>
          </a:p>
          <a:p>
            <a:r>
              <a:rPr lang="en-US" dirty="0" smtClean="0"/>
              <a:t>Goals:</a:t>
            </a:r>
          </a:p>
          <a:p>
            <a:pPr lvl="1"/>
            <a:r>
              <a:rPr lang="en-US" sz="2600" dirty="0" smtClean="0"/>
              <a:t>Increase number of students majoring in STEM-related fields</a:t>
            </a:r>
          </a:p>
          <a:p>
            <a:pPr lvl="1"/>
            <a:r>
              <a:rPr lang="en-US" sz="2600" dirty="0" smtClean="0"/>
              <a:t>Improved </a:t>
            </a:r>
            <a:r>
              <a:rPr lang="en-US" sz="2600" dirty="0" smtClean="0"/>
              <a:t>awareness </a:t>
            </a:r>
            <a:r>
              <a:rPr lang="en-US" sz="2600" dirty="0" smtClean="0"/>
              <a:t>of geoscience disciplines and careers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en-US" dirty="0" smtClean="0"/>
              <a:t>Muddy Waters Course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6482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Local weekly field trips</a:t>
            </a:r>
          </a:p>
          <a:p>
            <a:r>
              <a:rPr lang="en-US" dirty="0" smtClean="0"/>
              <a:t>North Branch of the Chicago River, North Shore Channel, Forest Preserves, Lake Michigan, groundwater </a:t>
            </a:r>
            <a:r>
              <a:rPr lang="en-US" dirty="0" smtClean="0"/>
              <a:t>wells</a:t>
            </a:r>
            <a:endParaRPr lang="en-US" dirty="0" smtClean="0"/>
          </a:p>
          <a:p>
            <a:r>
              <a:rPr lang="en-US" dirty="0" smtClean="0"/>
              <a:t>Basic Surveying</a:t>
            </a:r>
          </a:p>
          <a:p>
            <a:pPr lvl="1"/>
            <a:r>
              <a:rPr lang="en-US" sz="2600" dirty="0" smtClean="0"/>
              <a:t>Topography and Gradient</a:t>
            </a:r>
          </a:p>
          <a:p>
            <a:pPr lvl="1"/>
            <a:r>
              <a:rPr lang="en-US" sz="2600" dirty="0" smtClean="0"/>
              <a:t>Telescopic Level, Stadia Rod, Total Station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Muddy Waters – Field and Lab Activities</a:t>
            </a:r>
            <a:endParaRPr lang="en-US" dirty="0"/>
          </a:p>
        </p:txBody>
      </p:sp>
      <p:pic>
        <p:nvPicPr>
          <p:cNvPr id="12290" name="Picture 2" descr="https://lh4.googleusercontent.com/-HLDWvZIoPpY/Tn_zJMg85jI/AAAAAAAAAYA/gZ3QEVjTba4/s640/IMG_46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447800"/>
            <a:ext cx="3352800" cy="2514600"/>
          </a:xfrm>
          <a:prstGeom prst="rect">
            <a:avLst/>
          </a:prstGeom>
          <a:noFill/>
        </p:spPr>
      </p:pic>
      <p:pic>
        <p:nvPicPr>
          <p:cNvPr id="12294" name="Picture 6" descr="https://lh6.googleusercontent.com/-vxXfSEkstvg/TMJLV6mcu5I/AAAAAAAAAjM/Q5BvyirLi9c/s640/IMG_26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114800"/>
            <a:ext cx="3124200" cy="2343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71600"/>
            <a:ext cx="49530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Water Sampling and Analysis</a:t>
            </a:r>
          </a:p>
          <a:p>
            <a:pPr lvl="1"/>
            <a:r>
              <a:rPr lang="en-US" sz="2600" dirty="0" smtClean="0"/>
              <a:t>pH, Dissolved Oxygen, Conductivity</a:t>
            </a:r>
          </a:p>
          <a:p>
            <a:pPr lvl="1"/>
            <a:r>
              <a:rPr lang="en-US" sz="2600" dirty="0" smtClean="0"/>
              <a:t>Colorimetry</a:t>
            </a:r>
          </a:p>
          <a:p>
            <a:pPr lvl="2"/>
            <a:r>
              <a:rPr lang="en-US" sz="2600" dirty="0" smtClean="0"/>
              <a:t>Nitrate, Phosphate, Sulfate, Chloride, Fluoride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Muddy Waters – Field and Lab Activities</a:t>
            </a:r>
            <a:endParaRPr lang="en-US" dirty="0"/>
          </a:p>
        </p:txBody>
      </p:sp>
      <p:pic>
        <p:nvPicPr>
          <p:cNvPr id="33794" name="Picture 2" descr="https://lh3.googleusercontent.com/-FuRE8t9895s/TXFyQJWVHaI/AAAAAAAAAVs/uyZe2-1eGIc/s640/IMG_3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371600"/>
            <a:ext cx="3149600" cy="2362200"/>
          </a:xfrm>
          <a:prstGeom prst="rect">
            <a:avLst/>
          </a:prstGeom>
          <a:noFill/>
        </p:spPr>
      </p:pic>
      <p:pic>
        <p:nvPicPr>
          <p:cNvPr id="33796" name="Picture 4" descr="https://lh4.googleusercontent.com/-0QC7K6g16_I/TWmTHxnbuGI/AAAAAAAAARE/b3ZOABZJ3Bw/s640/Picture%252520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800" y="4343400"/>
            <a:ext cx="2946400" cy="2209800"/>
          </a:xfrm>
          <a:prstGeom prst="rect">
            <a:avLst/>
          </a:prstGeom>
          <a:noFill/>
        </p:spPr>
      </p:pic>
      <p:pic>
        <p:nvPicPr>
          <p:cNvPr id="33798" name="Picture 6" descr="https://lh5.googleusercontent.com/-MB-tJOf6A5c/TX0rLKXfa1I/AAAAAAAAAcA/hWAz17J3iVU/s640/Picture%2525200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0500" y="4095750"/>
            <a:ext cx="3276600" cy="2457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2241</TotalTime>
  <Words>1406</Words>
  <Application>Microsoft Office PowerPoint</Application>
  <PresentationFormat>On-screen Show (4:3)</PresentationFormat>
  <Paragraphs>344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Paper</vt:lpstr>
      <vt:lpstr>Engaging Early Career Undergraduates in the Geosciences Through Field and Research Activities</vt:lpstr>
      <vt:lpstr>Overview</vt:lpstr>
      <vt:lpstr>Northeastern Illinois University</vt:lpstr>
      <vt:lpstr>Student Population – Fall 2010</vt:lpstr>
      <vt:lpstr>Earth Science Majors – Fall 2010</vt:lpstr>
      <vt:lpstr>First Year Experience Program</vt:lpstr>
      <vt:lpstr>Muddy Waters Course</vt:lpstr>
      <vt:lpstr>Muddy Waters – Field and Lab Activities</vt:lpstr>
      <vt:lpstr>Muddy Waters – Field and Lab Activities</vt:lpstr>
      <vt:lpstr>Muddy Waters – Field and Lab Activities</vt:lpstr>
      <vt:lpstr>Muddy Waters – Other Activities</vt:lpstr>
      <vt:lpstr>Muddy Waters Enrollments</vt:lpstr>
      <vt:lpstr>Muddy Waters Preliminary Results</vt:lpstr>
      <vt:lpstr>Number of Muddy Waters Students indicating:</vt:lpstr>
      <vt:lpstr>TIERRA Project</vt:lpstr>
      <vt:lpstr>TIERRA Students</vt:lpstr>
      <vt:lpstr>TIERRA Project</vt:lpstr>
      <vt:lpstr>TIERRA Project</vt:lpstr>
      <vt:lpstr>TIERRA Research Projects</vt:lpstr>
      <vt:lpstr>TIERRA Increase in Content Knowledge</vt:lpstr>
      <vt:lpstr>TIERRA Scientific Research Skills</vt:lpstr>
      <vt:lpstr>TIERRA: Awareness of &amp; Interest in Geoscience Careers</vt:lpstr>
      <vt:lpstr>TIERRA: Interest in STEM-fields</vt:lpstr>
      <vt:lpstr>Results</vt:lpstr>
      <vt:lpstr>Conclusion</vt:lpstr>
      <vt:lpstr>Future Work</vt:lpstr>
      <vt:lpstr>Acknowledgments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Engaging Early Career Undergraduates in the Geosciences Through Field and Research Activities</dc:title>
  <dc:creator>kmv</dc:creator>
  <cp:lastModifiedBy>kmv</cp:lastModifiedBy>
  <cp:revision>15</cp:revision>
  <dcterms:created xsi:type="dcterms:W3CDTF">2011-10-05T20:10:04Z</dcterms:created>
  <dcterms:modified xsi:type="dcterms:W3CDTF">2011-10-10T12:03:58Z</dcterms:modified>
</cp:coreProperties>
</file>