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1"/>
  </p:notesMasterIdLst>
  <p:sldIdLst>
    <p:sldId id="257" r:id="rId2"/>
    <p:sldId id="265" r:id="rId3"/>
    <p:sldId id="298" r:id="rId4"/>
    <p:sldId id="266" r:id="rId5"/>
    <p:sldId id="278" r:id="rId6"/>
    <p:sldId id="291" r:id="rId7"/>
    <p:sldId id="279" r:id="rId8"/>
    <p:sldId id="268" r:id="rId9"/>
    <p:sldId id="282" r:id="rId10"/>
    <p:sldId id="294" r:id="rId11"/>
    <p:sldId id="270" r:id="rId12"/>
    <p:sldId id="296" r:id="rId13"/>
    <p:sldId id="272" r:id="rId14"/>
    <p:sldId id="275" r:id="rId15"/>
    <p:sldId id="271" r:id="rId16"/>
    <p:sldId id="274" r:id="rId17"/>
    <p:sldId id="290" r:id="rId18"/>
    <p:sldId id="281" r:id="rId19"/>
    <p:sldId id="280"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C1708"/>
    <a:srgbClr val="380404"/>
    <a:srgbClr val="383A40"/>
    <a:srgbClr val="06176A"/>
    <a:srgbClr val="03003F"/>
    <a:srgbClr val="59A6D0"/>
    <a:srgbClr val="A89387"/>
    <a:srgbClr val="64031B"/>
    <a:srgbClr val="0517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80" d="100"/>
          <a:sy n="80" d="100"/>
        </p:scale>
        <p:origin x="-888"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26087DB-70FD-704A-B033-4BA6BDF98062}" type="datetime1">
              <a:rPr lang="en-US"/>
              <a:pPr>
                <a:defRPr/>
              </a:pPr>
              <a:t>11/5/11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7C0C9FB-180A-3145-840B-982BEEF182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How many are planetary geologists doing research in planetary? I am a bit of an imposter. Although unlike many in this room – I</a:t>
            </a:r>
            <a:r>
              <a:rPr lang="en-US" baseline="0" dirty="0" smtClean="0"/>
              <a:t> personally remember Apollo, Viking, and Voyager, I am not a planetary scientist. So I’m like many people who want to use planetary examples but need a little help.</a:t>
            </a:r>
            <a:endParaRPr lang="en-US" dirty="0" smtClean="0"/>
          </a:p>
          <a:p>
            <a:r>
              <a:rPr lang="en-US" dirty="0" smtClean="0"/>
              <a:t>Purpose of the talk is to give examples from wonderful creative faculty around the US. End the talk with some advice on how to make this work; resources to help you.</a:t>
            </a:r>
          </a:p>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F3D60-E8A8-B749-8AA2-2FE672DA4E9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 activity</a:t>
            </a:r>
            <a:r>
              <a:rPr lang="en-US" baseline="0" dirty="0" smtClean="0"/>
              <a:t> – geo team: what do you want to know?, engineering team: thermal inertia and rock abundance, within 15 of equator; biologists: water, past or present, plus heat.; team approach – know it well enough to teach it</a:t>
            </a:r>
            <a:endParaRPr lang="en-US" dirty="0"/>
          </a:p>
        </p:txBody>
      </p:sp>
      <p:sp>
        <p:nvSpPr>
          <p:cNvPr id="4" name="Slide Number Placeholder 3"/>
          <p:cNvSpPr>
            <a:spLocks noGrp="1"/>
          </p:cNvSpPr>
          <p:nvPr>
            <p:ph type="sldNum" sz="quarter" idx="10"/>
          </p:nvPr>
        </p:nvSpPr>
        <p:spPr/>
        <p:txBody>
          <a:bodyPr/>
          <a:lstStyle/>
          <a:p>
            <a:pPr>
              <a:defRPr/>
            </a:pPr>
            <a:fld id="{77C0C9FB-180A-3145-840B-982BEEF1827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from a GIS course, terrain analysis for landing site selection on the Moon or Mars </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03D456-A4DC-2841-8BAC-05BB6E9F76F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another planet -  </a:t>
            </a:r>
            <a:endParaRPr lang="en-US" dirty="0"/>
          </a:p>
        </p:txBody>
      </p:sp>
      <p:sp>
        <p:nvSpPr>
          <p:cNvPr id="4" name="Slide Number Placeholder 3"/>
          <p:cNvSpPr>
            <a:spLocks noGrp="1"/>
          </p:cNvSpPr>
          <p:nvPr>
            <p:ph type="sldNum" sz="quarter" idx="10"/>
          </p:nvPr>
        </p:nvSpPr>
        <p:spPr/>
        <p:txBody>
          <a:bodyPr/>
          <a:lstStyle/>
          <a:p>
            <a:pPr>
              <a:defRPr/>
            </a:pPr>
            <a:fld id="{77C0C9FB-180A-3145-840B-982BEEF1827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rom</a:t>
            </a:r>
            <a:r>
              <a:rPr lang="en-US" dirty="0" smtClean="0"/>
              <a:t> a petrology course, analysis of factors affecting morphology and development of lava flows and cinder cones on the Earth, Mars, and Venus Mojave Desert, 6 Ka; Test</a:t>
            </a:r>
            <a:r>
              <a:rPr lang="en-US" baseline="0" dirty="0" smtClean="0"/>
              <a:t> blanket statements in into textbooks about correlations between morphology; Changes in </a:t>
            </a:r>
            <a:r>
              <a:rPr lang="en-US" baseline="0" dirty="0" err="1" smtClean="0"/>
              <a:t>g</a:t>
            </a:r>
            <a:r>
              <a:rPr lang="en-US" baseline="0" dirty="0" smtClean="0"/>
              <a:t> but also could do other things; he takes a highly quantitative approach; thickness a flow must attain before flowing is a </a:t>
            </a:r>
            <a:r>
              <a:rPr lang="en-US" baseline="0" dirty="0" err="1" smtClean="0"/>
              <a:t>fcn</a:t>
            </a:r>
            <a:r>
              <a:rPr lang="en-US" baseline="0" dirty="0" smtClean="0"/>
              <a:t> of </a:t>
            </a:r>
            <a:r>
              <a:rPr lang="en-US" baseline="0" dirty="0" err="1" smtClean="0"/>
              <a:t>g</a:t>
            </a:r>
            <a:r>
              <a:rPr lang="en-US" baseline="0" dirty="0" smtClean="0"/>
              <a:t> and yield strength</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F19311-DD26-2448-956E-274B2162F0F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 surface processes course, analysis of </a:t>
            </a:r>
            <a:r>
              <a:rPr lang="en-US" dirty="0" err="1" smtClean="0"/>
              <a:t>bedforms</a:t>
            </a:r>
            <a:r>
              <a:rPr lang="en-US" dirty="0" smtClean="0"/>
              <a:t> and inferred discharge</a:t>
            </a:r>
            <a:r>
              <a:rPr lang="en-US" baseline="0" dirty="0" smtClean="0"/>
              <a:t> on Mars</a:t>
            </a:r>
            <a:endParaRPr lang="en-US" dirty="0" smtClean="0"/>
          </a:p>
          <a:p>
            <a:pPr eaLnBrk="1" hangingPunct="1">
              <a:spcBef>
                <a:spcPct val="0"/>
              </a:spcBef>
            </a:pPr>
            <a:r>
              <a:rPr lang="en-US" dirty="0" smtClean="0"/>
              <a:t>Froude # correlates with </a:t>
            </a:r>
            <a:r>
              <a:rPr lang="en-US" dirty="0" err="1" smtClean="0"/>
              <a:t>bedform</a:t>
            </a:r>
            <a:r>
              <a:rPr lang="en-US" dirty="0" smtClean="0"/>
              <a:t>;</a:t>
            </a:r>
            <a:r>
              <a:rPr lang="en-US" baseline="0" dirty="0" smtClean="0"/>
              <a:t> flow height </a:t>
            </a:r>
            <a:r>
              <a:rPr lang="en-US" baseline="0" dirty="0" err="1" smtClean="0"/>
              <a:t>estimatde</a:t>
            </a:r>
            <a:r>
              <a:rPr lang="en-US" baseline="0" dirty="0" smtClean="0"/>
              <a:t> from streamlined forms; perfect opportunity for uncertainty analysis, with or without other published data.</a:t>
            </a: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A39D3E-D9F2-0B4D-8CD2-4F755DE5D32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 structural geology course, estimating regional extension using THEMIS images of Mars </a:t>
            </a:r>
            <a:r>
              <a:rPr lang="en-US" dirty="0" err="1" smtClean="0"/>
              <a:t>graben</a:t>
            </a:r>
            <a:r>
              <a:rPr lang="en-US" dirty="0" smtClean="0"/>
              <a:t>  </a:t>
            </a:r>
            <a:r>
              <a:rPr lang="en-US" dirty="0" err="1" smtClean="0"/>
              <a:t>Ceraunius</a:t>
            </a:r>
            <a:r>
              <a:rPr lang="en-US" dirty="0" smtClean="0"/>
              <a:t> </a:t>
            </a:r>
            <a:r>
              <a:rPr lang="en-US" dirty="0" err="1" smtClean="0"/>
              <a:t>Fossae</a:t>
            </a:r>
            <a:r>
              <a:rPr lang="en-US" dirty="0" smtClean="0"/>
              <a:t>; using</a:t>
            </a:r>
            <a:r>
              <a:rPr lang="en-US" baseline="0" dirty="0" smtClean="0"/>
              <a:t> shadow angle and knowing image parameters; ask them to guess the % extension; good opportunity to easily test impact of assumptions</a:t>
            </a: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2792D5-475F-F740-8AA0-EACA96F1ED9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Mention</a:t>
            </a:r>
            <a:r>
              <a:rPr lang="en-US" baseline="0" dirty="0" smtClean="0"/>
              <a:t> John Hogan using this in his structural geology course – gives engineers experience with “fuzzy data”</a:t>
            </a: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591C0-1A4C-104A-A8E3-ABAD28AC877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if you aren’t a planetary geologist? Give example from my class as an example; using articles solves the data problem, and you know it’s do-able</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4398AB-9E76-F440-A604-624BDEBE9AC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to do? What are the goals of the course? New kind of data set; how to find the data?</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125529-9F85-0A44-8FBD-4FE87DA5E69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if you want to develop your own? Cutting edge resources – teaching strategies, course design, ideas from catalyst idea pages; what makes an outstanding activity?</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6F55A-8D73-6B47-8E0F-761F43B409B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Learning: engagement/hook; analysis; reflection, aha insights. Reflect on things they have taken for granted about their own planet.....understanding of science in general</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CA7843-3A82-7F4F-9840-A6BFBDEF083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Learning: engagement/hook; analysis; reflection, aha insights. Reflect on things they have taken for granted about their own planet.....understanding of science in general</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CA7843-3A82-7F4F-9840-A6BFBDEF083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Title of talk is from Intro to GIS. The wealth of recent data from other planets on everything from geophysics to climate change provides an opportunity to expand examples beyond the terrestrial realm in undergraduate courses ranging from intro geo to GIS,</a:t>
            </a:r>
          </a:p>
          <a:p>
            <a:pPr eaLnBrk="1" hangingPunct="1">
              <a:spcBef>
                <a:spcPct val="0"/>
              </a:spcBef>
            </a:pPr>
            <a:r>
              <a:rPr lang="en-US" smtClean="0"/>
              <a:t>Mars, Moons of the outer planets, launch of GRAIL, new data from Moon &amp; Mercury.</a:t>
            </a:r>
          </a:p>
          <a:p>
            <a:pPr eaLnBrk="1" hangingPunct="1">
              <a:spcBef>
                <a:spcPct val="0"/>
              </a:spcBef>
            </a:pPr>
            <a:endParaRPr lang="en-US" smtClean="0"/>
          </a:p>
          <a:p>
            <a:pPr eaLnBrk="1" hangingPunct="1">
              <a:spcBef>
                <a:spcPct val="0"/>
              </a:spcBef>
            </a:pPr>
            <a:r>
              <a:rPr lang="en-US" smtClean="0"/>
              <a:t> from hydrogeology to petrology, from structural geology to paleontology. Readily available data sets for planets other than the Earth have made it possible for faculty to develop outstanding assignments and activities that emphasize data analysis and that provide students with first hand experience in the kind of analyses that geoscientists use to better understand geologic processes and histories on both the Earth and other planets. ; g</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C1ABFD-67A6-BB4F-B3F8-9FAB48828FA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don’t’ think that I have to convince you that this is a good idea; in many ways I’m preaching to the converted.  Could be the reverse, actually – you have the data and you need to come</a:t>
            </a:r>
            <a:r>
              <a:rPr lang="en-US" baseline="0" dirty="0" smtClean="0"/>
              <a:t> up with a good idea of what to do with it.</a:t>
            </a:r>
          </a:p>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smtClean="0"/>
              <a:t>Going to look at two strategies – adapt/adopt or develop your own </a:t>
            </a:r>
            <a:r>
              <a:rPr lang="en-US" dirty="0" smtClean="0"/>
              <a:t>- </a:t>
            </a:r>
            <a:r>
              <a:rPr lang="en-US" baseline="0" dirty="0" smtClean="0"/>
              <a:t> will look at both strategies.</a:t>
            </a:r>
            <a:endParaRPr lang="en-US" dirty="0" smtClean="0"/>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3318DD-193C-7543-90FB-F73F8D0C8B7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Purpose is to showcase a few good ideas; adopt,  adapt, or be inspired by these catalyst ideas.; going to show just a few examples, mention some others.</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AB5294-6995-9646-8CD9-1980BBCC242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of these have in common the things that are important to cutting edge; go beyond teaching students _about_ the planets; doing geology using planetary data; involving students in more than knowledge acquisition; same questions, different data sets;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8D4379-80ED-1D43-BD84-8BA2855DBC8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an intro geo course, reading geologic maps and introducing the concept of relative dating using data from the Moon and Mars; identify</a:t>
            </a:r>
            <a:r>
              <a:rPr lang="en-US" baseline="0" dirty="0" smtClean="0"/>
              <a:t> features but goes beyond that; interpret relative ages; could also introduce analysis of limitation sin interpretations or what additional data you </a:t>
            </a:r>
            <a:r>
              <a:rPr lang="en-US" baseline="0" dirty="0" err="1" smtClean="0"/>
              <a:t>wold</a:t>
            </a:r>
            <a:r>
              <a:rPr lang="en-US" baseline="0" dirty="0" smtClean="0"/>
              <a:t> like to have. Could do with variety of data sets. Features? Processes? History?</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A7FF9-9C10-F043-AF61-D307801F74F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Devin’s Titan example; morphologic classification</a:t>
            </a:r>
            <a:r>
              <a:rPr lang="en-US" baseline="0" dirty="0" smtClean="0"/>
              <a:t> of drainage networks – patterns can provide info about underlying geology – another planet with methane rivers – talk about a hook! Rectangular drainage pattern suggest structural control by features in underlying bedrock.</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428CF-1D54-B643-A9CE-36EC06626AE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629400" cy="16954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95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9339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1888" y="4419600"/>
            <a:ext cx="6324600" cy="1447800"/>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01887" y="2906713"/>
            <a:ext cx="6361113" cy="15128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553200" cy="10366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1828800"/>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468562"/>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91200" y="1828800"/>
            <a:ext cx="304800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1200" y="2411039"/>
            <a:ext cx="3048000" cy="4019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9487" y="503237"/>
            <a:ext cx="3008313" cy="1238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38800" y="503237"/>
            <a:ext cx="3200400" cy="5897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9487"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6670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667000" y="5440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2209800" y="152400"/>
            <a:ext cx="6781800" cy="6096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2133600" y="1981200"/>
            <a:ext cx="6781800" cy="44958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2" descr="graphic for PowerPoint 11-12.jpg"/>
          <p:cNvPicPr>
            <a:picLocks noChangeAspect="1"/>
          </p:cNvPicPr>
          <p:nvPr userDrawn="1"/>
        </p:nvPicPr>
        <p:blipFill>
          <a:blip r:embed="rId13"/>
          <a:srcRect/>
          <a:stretch>
            <a:fillRect/>
          </a:stretch>
        </p:blipFill>
        <p:spPr bwMode="auto">
          <a:xfrm>
            <a:off x="0" y="-12700"/>
            <a:ext cx="1785938"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0" fontAlgn="base" hangingPunct="0">
        <a:spcBef>
          <a:spcPct val="0"/>
        </a:spcBef>
        <a:spcAft>
          <a:spcPct val="0"/>
        </a:spcAft>
        <a:defRPr sz="3600">
          <a:solidFill>
            <a:srgbClr val="03003F"/>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36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36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36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36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380404"/>
        </a:buClr>
        <a:buFont typeface="Wingdings" charset="2"/>
        <a:buChar char="v"/>
        <a:defRPr sz="3200">
          <a:solidFill>
            <a:srgbClr val="06176A"/>
          </a:solidFill>
          <a:effectLst>
            <a:outerShdw blurRad="38100" dist="38100" dir="2700000" algn="tl">
              <a:srgbClr val="DDDDDD"/>
            </a:outerShdw>
          </a:effectLst>
          <a:latin typeface="+mn-lt"/>
          <a:ea typeface="+mn-ea"/>
          <a:cs typeface="+mn-cs"/>
        </a:defRPr>
      </a:lvl1pPr>
      <a:lvl2pPr marL="742950" indent="-285750" algn="l" rtl="0" eaLnBrk="0" fontAlgn="base" hangingPunct="0">
        <a:spcBef>
          <a:spcPct val="20000"/>
        </a:spcBef>
        <a:spcAft>
          <a:spcPct val="0"/>
        </a:spcAft>
        <a:buClr>
          <a:srgbClr val="380404"/>
        </a:buClr>
        <a:buFont typeface="Wingdings" charset="2"/>
        <a:buChar char="v"/>
        <a:defRPr sz="2800">
          <a:solidFill>
            <a:srgbClr val="383A40"/>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rgbClr val="380404"/>
        </a:buClr>
        <a:buFont typeface="Wingdings" charset="2"/>
        <a:buChar char="v"/>
        <a:defRPr sz="2400">
          <a:solidFill>
            <a:srgbClr val="380404"/>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380404"/>
        </a:buClr>
        <a:buFont typeface="Wingdings" charset="2"/>
        <a:buChar char="v"/>
        <a:defRPr sz="2000">
          <a:solidFill>
            <a:srgbClr val="3E1B49"/>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lr>
          <a:srgbClr val="380404"/>
        </a:buClr>
        <a:buFont typeface="Wingdings" charset="2"/>
        <a:buChar char="v"/>
        <a:defRPr sz="2000">
          <a:solidFill>
            <a:srgbClr val="380404"/>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81200" y="1295400"/>
            <a:ext cx="6858000" cy="838200"/>
          </a:xfrm>
        </p:spPr>
        <p:txBody>
          <a:bodyPr/>
          <a:lstStyle/>
          <a:p>
            <a:pPr algn="r" eaLnBrk="1" hangingPunct="1">
              <a:defRPr/>
            </a:pPr>
            <a:r>
              <a:rPr lang="en-US" sz="4800" dirty="0" smtClean="0"/>
              <a:t>From Intro Geo to GIS:</a:t>
            </a:r>
            <a:r>
              <a:rPr lang="en-US" sz="3200" dirty="0" smtClean="0"/>
              <a:t> </a:t>
            </a:r>
            <a:endParaRPr lang="en-US" sz="3200" dirty="0">
              <a:solidFill>
                <a:schemeClr val="tx2">
                  <a:lumMod val="95000"/>
                  <a:lumOff val="5000"/>
                </a:schemeClr>
              </a:solidFill>
            </a:endParaRPr>
          </a:p>
        </p:txBody>
      </p:sp>
      <p:sp>
        <p:nvSpPr>
          <p:cNvPr id="3075" name="Rectangle 3"/>
          <p:cNvSpPr>
            <a:spLocks noGrp="1" noChangeArrowheads="1"/>
          </p:cNvSpPr>
          <p:nvPr>
            <p:ph type="subTitle" idx="1"/>
          </p:nvPr>
        </p:nvSpPr>
        <p:spPr>
          <a:xfrm>
            <a:off x="2438400" y="5257800"/>
            <a:ext cx="6400800" cy="990600"/>
          </a:xfrm>
        </p:spPr>
        <p:txBody>
          <a:bodyPr/>
          <a:lstStyle/>
          <a:p>
            <a:pPr algn="r" eaLnBrk="1" hangingPunct="1">
              <a:buClr>
                <a:schemeClr val="accent4">
                  <a:lumMod val="75000"/>
                </a:schemeClr>
              </a:buClr>
              <a:buFont typeface="Wingdings" pitchFamily="-107" charset="2"/>
              <a:buNone/>
              <a:defRPr/>
            </a:pPr>
            <a:r>
              <a:rPr lang="en-US" dirty="0" smtClean="0">
                <a:solidFill>
                  <a:srgbClr val="380404"/>
                </a:solidFill>
              </a:rPr>
              <a:t>Barbara Tewksbury</a:t>
            </a:r>
          </a:p>
          <a:p>
            <a:pPr algn="r" eaLnBrk="1" hangingPunct="1">
              <a:buClr>
                <a:schemeClr val="accent4">
                  <a:lumMod val="75000"/>
                </a:schemeClr>
              </a:buClr>
              <a:buFont typeface="Wingdings" pitchFamily="-107" charset="2"/>
              <a:buNone/>
              <a:defRPr/>
            </a:pPr>
            <a:r>
              <a:rPr lang="en-US" sz="2400" dirty="0" smtClean="0">
                <a:solidFill>
                  <a:srgbClr val="380404"/>
                </a:solidFill>
                <a:latin typeface="Arial Italic"/>
                <a:cs typeface="Arial Italic"/>
              </a:rPr>
              <a:t>Hamilton College</a:t>
            </a:r>
          </a:p>
          <a:p>
            <a:pPr algn="r" eaLnBrk="1" hangingPunct="1">
              <a:buClr>
                <a:schemeClr val="accent4">
                  <a:lumMod val="75000"/>
                </a:schemeClr>
              </a:buClr>
              <a:buFont typeface="Wingdings" pitchFamily="-107" charset="2"/>
              <a:buNone/>
              <a:defRPr/>
            </a:pPr>
            <a:r>
              <a:rPr lang="en-US" sz="1800" dirty="0" err="1" smtClean="0">
                <a:solidFill>
                  <a:srgbClr val="380404"/>
                </a:solidFill>
              </a:rPr>
              <a:t>btewksbu@hamilton.edu</a:t>
            </a:r>
            <a:endParaRPr lang="en-US" sz="1800" dirty="0">
              <a:solidFill>
                <a:srgbClr val="380404"/>
              </a:solidFill>
            </a:endParaRPr>
          </a:p>
        </p:txBody>
      </p:sp>
      <p:sp>
        <p:nvSpPr>
          <p:cNvPr id="4" name="Rectangle 2"/>
          <p:cNvSpPr txBox="1">
            <a:spLocks noChangeArrowheads="1"/>
          </p:cNvSpPr>
          <p:nvPr/>
        </p:nvSpPr>
        <p:spPr bwMode="auto">
          <a:xfrm>
            <a:off x="2971800" y="2362200"/>
            <a:ext cx="5791200" cy="990600"/>
          </a:xfrm>
          <a:prstGeom prst="rect">
            <a:avLst/>
          </a:prstGeom>
          <a:noFill/>
          <a:ln w="9525">
            <a:noFill/>
            <a:miter lim="800000"/>
            <a:headEnd/>
            <a:tailEnd/>
          </a:ln>
        </p:spPr>
        <p:txBody>
          <a:bodyPr lIns="91414" tIns="45707" rIns="91414" bIns="45707" anchor="ctr">
            <a:prstTxWarp prst="textNoShape">
              <a:avLst/>
            </a:prstTxWarp>
          </a:bodyPr>
          <a:lstStyle/>
          <a:p>
            <a:pPr algn="r" eaLnBrk="1" hangingPunct="1">
              <a:defRPr/>
            </a:pPr>
            <a:r>
              <a:rPr lang="en-US" sz="2200" kern="0" dirty="0">
                <a:solidFill>
                  <a:srgbClr val="03003F"/>
                </a:solidFill>
                <a:effectLst>
                  <a:outerShdw blurRad="38100" dist="38100" dir="2700000" algn="tl">
                    <a:srgbClr val="DDDDDD"/>
                  </a:outerShdw>
                </a:effectLst>
                <a:latin typeface="+mj-lt"/>
                <a:ea typeface="+mj-ea"/>
                <a:cs typeface="+mj-cs"/>
              </a:rPr>
              <a:t>Examples from Creative Faculty Across the Country for Teaching Undergraduate Geoscience Courses Using Planetary Data </a:t>
            </a:r>
            <a:endParaRPr lang="en-US" sz="2200" kern="0" dirty="0">
              <a:solidFill>
                <a:schemeClr val="tx2">
                  <a:lumMod val="95000"/>
                  <a:lumOff val="5000"/>
                </a:schemeClr>
              </a:solidFill>
              <a:effectLst>
                <a:outerShdw blurRad="38100" dist="38100" dir="2700000" algn="tl">
                  <a:srgbClr val="DDDDDD"/>
                </a:outerShdw>
              </a:effectLst>
              <a:latin typeface="+mj-lt"/>
              <a:ea typeface="+mj-ea"/>
              <a:cs typeface="+mj-cs"/>
            </a:endParaRPr>
          </a:p>
        </p:txBody>
      </p:sp>
      <p:cxnSp>
        <p:nvCxnSpPr>
          <p:cNvPr id="14341" name="Straight Connector 5"/>
          <p:cNvCxnSpPr>
            <a:cxnSpLocks noChangeShapeType="1"/>
          </p:cNvCxnSpPr>
          <p:nvPr/>
        </p:nvCxnSpPr>
        <p:spPr bwMode="auto">
          <a:xfrm>
            <a:off x="5105400" y="2133600"/>
            <a:ext cx="3505200" cy="1588"/>
          </a:xfrm>
          <a:prstGeom prst="line">
            <a:avLst/>
          </a:prstGeom>
          <a:noFill/>
          <a:ln w="50800">
            <a:solidFill>
              <a:srgbClr val="380404"/>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an intro course</a:t>
            </a:r>
            <a:endParaRPr lang="en-US" dirty="0"/>
          </a:p>
        </p:txBody>
      </p:sp>
      <p:sp>
        <p:nvSpPr>
          <p:cNvPr id="3" name="Content Placeholder 2"/>
          <p:cNvSpPr>
            <a:spLocks noGrp="1"/>
          </p:cNvSpPr>
          <p:nvPr>
            <p:ph idx="1"/>
          </p:nvPr>
        </p:nvSpPr>
        <p:spPr>
          <a:xfrm>
            <a:off x="2133600" y="5562600"/>
            <a:ext cx="6781800" cy="1066800"/>
          </a:xfrm>
        </p:spPr>
        <p:txBody>
          <a:bodyPr/>
          <a:lstStyle/>
          <a:p>
            <a:pPr>
              <a:defRPr/>
            </a:pPr>
            <a:r>
              <a:rPr lang="en-US" sz="2800" dirty="0" smtClean="0"/>
              <a:t>Tracy Gregg, University at Buffalo</a:t>
            </a:r>
          </a:p>
          <a:p>
            <a:pPr>
              <a:defRPr/>
            </a:pPr>
            <a:r>
              <a:rPr lang="en-US" sz="2800" dirty="0" smtClean="0"/>
              <a:t>Landing site selection, Mars; 3 teams</a:t>
            </a:r>
            <a:endParaRPr lang="en-US" sz="2800" dirty="0"/>
          </a:p>
        </p:txBody>
      </p:sp>
      <p:pic>
        <p:nvPicPr>
          <p:cNvPr id="30724" name="Picture 3" descr="Screen shot 2011-10-09 at 6.06.07 AM.png"/>
          <p:cNvPicPr>
            <a:picLocks noChangeAspect="1"/>
          </p:cNvPicPr>
          <p:nvPr/>
        </p:nvPicPr>
        <p:blipFill>
          <a:blip r:embed="rId3"/>
          <a:srcRect/>
          <a:stretch>
            <a:fillRect/>
          </a:stretch>
        </p:blipFill>
        <p:spPr bwMode="auto">
          <a:xfrm>
            <a:off x="1066800" y="990600"/>
            <a:ext cx="5146675" cy="3956050"/>
          </a:xfrm>
          <a:prstGeom prst="rect">
            <a:avLst/>
          </a:prstGeom>
          <a:noFill/>
          <a:ln w="9525">
            <a:noFill/>
            <a:miter lim="800000"/>
            <a:headEnd/>
            <a:tailEnd/>
          </a:ln>
        </p:spPr>
      </p:pic>
      <p:pic>
        <p:nvPicPr>
          <p:cNvPr id="33797" name="Picture 4" descr="Screen shot 2011-10-09 at 6.08.01 AM.png"/>
          <p:cNvPicPr>
            <a:picLocks noChangeAspect="1"/>
          </p:cNvPicPr>
          <p:nvPr/>
        </p:nvPicPr>
        <p:blipFill>
          <a:blip r:embed="rId4"/>
          <a:srcRect/>
          <a:stretch>
            <a:fillRect/>
          </a:stretch>
        </p:blipFill>
        <p:spPr bwMode="auto">
          <a:xfrm>
            <a:off x="2590800" y="1371600"/>
            <a:ext cx="5311775" cy="2660650"/>
          </a:xfrm>
          <a:prstGeom prst="rect">
            <a:avLst/>
          </a:prstGeom>
          <a:noFill/>
          <a:ln w="9525">
            <a:noFill/>
            <a:miter lim="800000"/>
            <a:headEnd/>
            <a:tailEnd/>
          </a:ln>
        </p:spPr>
      </p:pic>
      <p:pic>
        <p:nvPicPr>
          <p:cNvPr id="33798" name="Picture 5" descr="Screen shot 2011-10-09 at 6.08.08 AM.png"/>
          <p:cNvPicPr>
            <a:picLocks noChangeAspect="1"/>
          </p:cNvPicPr>
          <p:nvPr/>
        </p:nvPicPr>
        <p:blipFill>
          <a:blip r:embed="rId5"/>
          <a:srcRect/>
          <a:stretch>
            <a:fillRect/>
          </a:stretch>
        </p:blipFill>
        <p:spPr bwMode="auto">
          <a:xfrm>
            <a:off x="3657600" y="2514600"/>
            <a:ext cx="5257800" cy="292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animEffect transition="in" filter="fade">
                                      <p:cBhvr>
                                        <p:cTn id="11" dur="500"/>
                                        <p:tgtEl>
                                          <p:spTgt spid="3379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798"/>
                                        </p:tgtEl>
                                        <p:attrNameLst>
                                          <p:attrName>style.visibility</p:attrName>
                                        </p:attrNameLst>
                                      </p:cBhvr>
                                      <p:to>
                                        <p:strVal val="visible"/>
                                      </p:to>
                                    </p:set>
                                    <p:animEffect transition="in" filter="fade">
                                      <p:cBhvr>
                                        <p:cTn id="16"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781800" cy="533400"/>
          </a:xfrm>
        </p:spPr>
        <p:txBody>
          <a:bodyPr/>
          <a:lstStyle/>
          <a:p>
            <a:pPr>
              <a:defRPr/>
            </a:pPr>
            <a:r>
              <a:rPr lang="en-US" dirty="0" smtClean="0"/>
              <a:t>From a GIS course</a:t>
            </a:r>
            <a:endParaRPr lang="en-US" dirty="0"/>
          </a:p>
        </p:txBody>
      </p:sp>
      <p:sp>
        <p:nvSpPr>
          <p:cNvPr id="3" name="Content Placeholder 2"/>
          <p:cNvSpPr>
            <a:spLocks noGrp="1"/>
          </p:cNvSpPr>
          <p:nvPr>
            <p:ph idx="1"/>
          </p:nvPr>
        </p:nvSpPr>
        <p:spPr>
          <a:xfrm>
            <a:off x="2133600" y="5791200"/>
            <a:ext cx="6781800" cy="533400"/>
          </a:xfrm>
        </p:spPr>
        <p:txBody>
          <a:bodyPr/>
          <a:lstStyle/>
          <a:p>
            <a:pPr>
              <a:defRPr/>
            </a:pPr>
            <a:r>
              <a:rPr lang="en-US" sz="2800" dirty="0" smtClean="0"/>
              <a:t>Brian </a:t>
            </a:r>
            <a:r>
              <a:rPr lang="en-US" sz="2800" dirty="0" err="1" smtClean="0"/>
              <a:t>Hynek</a:t>
            </a:r>
            <a:r>
              <a:rPr lang="en-US" sz="2800" dirty="0" smtClean="0"/>
              <a:t>, Univ. of Colorado</a:t>
            </a:r>
          </a:p>
          <a:p>
            <a:pPr>
              <a:defRPr/>
            </a:pPr>
            <a:r>
              <a:rPr lang="en-US" sz="2800" dirty="0" smtClean="0"/>
              <a:t>Landing site selection; </a:t>
            </a:r>
            <a:r>
              <a:rPr lang="en-US" sz="2800" dirty="0" err="1" smtClean="0"/>
              <a:t>ArcMap</a:t>
            </a:r>
            <a:endParaRPr lang="en-US" sz="2800" dirty="0"/>
          </a:p>
        </p:txBody>
      </p:sp>
      <p:pic>
        <p:nvPicPr>
          <p:cNvPr id="4" name="Picture 4" descr="VM zoom out DEM"/>
          <p:cNvPicPr>
            <a:picLocks noChangeAspect="1" noChangeArrowheads="1"/>
          </p:cNvPicPr>
          <p:nvPr/>
        </p:nvPicPr>
        <p:blipFill>
          <a:blip r:embed="rId3"/>
          <a:srcRect/>
          <a:stretch>
            <a:fillRect/>
          </a:stretch>
        </p:blipFill>
        <p:spPr bwMode="auto">
          <a:xfrm>
            <a:off x="1905000" y="685800"/>
            <a:ext cx="5176838" cy="4572000"/>
          </a:xfrm>
          <a:prstGeom prst="rect">
            <a:avLst/>
          </a:prstGeom>
          <a:noFill/>
          <a:ln w="9525">
            <a:noFill/>
            <a:miter lim="800000"/>
            <a:headEnd/>
            <a:tailEnd/>
          </a:ln>
        </p:spPr>
      </p:pic>
      <p:pic>
        <p:nvPicPr>
          <p:cNvPr id="5" name="Picture 5" descr="VM zoom out hillshade"/>
          <p:cNvPicPr>
            <a:picLocks noChangeAspect="1" noChangeArrowheads="1"/>
          </p:cNvPicPr>
          <p:nvPr/>
        </p:nvPicPr>
        <p:blipFill>
          <a:blip r:embed="rId4"/>
          <a:srcRect/>
          <a:stretch>
            <a:fillRect/>
          </a:stretch>
        </p:blipFill>
        <p:spPr bwMode="auto">
          <a:xfrm>
            <a:off x="2209800" y="838200"/>
            <a:ext cx="5048250" cy="4572000"/>
          </a:xfrm>
          <a:prstGeom prst="rect">
            <a:avLst/>
          </a:prstGeom>
          <a:noFill/>
          <a:ln w="9525">
            <a:noFill/>
            <a:miter lim="800000"/>
            <a:headEnd/>
            <a:tailEnd/>
          </a:ln>
        </p:spPr>
      </p:pic>
      <p:pic>
        <p:nvPicPr>
          <p:cNvPr id="6" name="Picture 6" descr="VM zoom out slope"/>
          <p:cNvPicPr>
            <a:picLocks noChangeAspect="1" noChangeArrowheads="1"/>
          </p:cNvPicPr>
          <p:nvPr/>
        </p:nvPicPr>
        <p:blipFill>
          <a:blip r:embed="rId5"/>
          <a:srcRect/>
          <a:stretch>
            <a:fillRect/>
          </a:stretch>
        </p:blipFill>
        <p:spPr bwMode="auto">
          <a:xfrm>
            <a:off x="2743200" y="990600"/>
            <a:ext cx="5084763" cy="4572000"/>
          </a:xfrm>
          <a:prstGeom prst="rect">
            <a:avLst/>
          </a:prstGeom>
          <a:noFill/>
          <a:ln w="9525">
            <a:noFill/>
            <a:miter lim="800000"/>
            <a:headEnd/>
            <a:tailEnd/>
          </a:ln>
        </p:spPr>
      </p:pic>
      <p:pic>
        <p:nvPicPr>
          <p:cNvPr id="7" name="Picture 8" descr="VM slope key"/>
          <p:cNvPicPr>
            <a:picLocks noChangeAspect="1" noChangeArrowheads="1"/>
          </p:cNvPicPr>
          <p:nvPr/>
        </p:nvPicPr>
        <p:blipFill>
          <a:blip r:embed="rId6"/>
          <a:srcRect/>
          <a:stretch>
            <a:fillRect/>
          </a:stretch>
        </p:blipFill>
        <p:spPr bwMode="auto">
          <a:xfrm>
            <a:off x="152400" y="3048000"/>
            <a:ext cx="2976563" cy="2362200"/>
          </a:xfrm>
          <a:prstGeom prst="rect">
            <a:avLst/>
          </a:prstGeom>
          <a:noFill/>
          <a:ln w="9525">
            <a:noFill/>
            <a:miter lim="800000"/>
            <a:headEnd/>
            <a:tailEnd/>
          </a:ln>
        </p:spPr>
      </p:pic>
      <p:pic>
        <p:nvPicPr>
          <p:cNvPr id="8" name="Picture 7" descr="VMno slope color.jpg"/>
          <p:cNvPicPr>
            <a:picLocks noChangeAspect="1"/>
          </p:cNvPicPr>
          <p:nvPr/>
        </p:nvPicPr>
        <p:blipFill>
          <a:blip r:embed="rId7"/>
          <a:srcRect/>
          <a:stretch>
            <a:fillRect/>
          </a:stretch>
        </p:blipFill>
        <p:spPr bwMode="auto">
          <a:xfrm>
            <a:off x="3343275" y="1143000"/>
            <a:ext cx="5724525"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a hydro course</a:t>
            </a:r>
            <a:endParaRPr lang="en-US" dirty="0"/>
          </a:p>
        </p:txBody>
      </p:sp>
      <p:sp>
        <p:nvSpPr>
          <p:cNvPr id="3" name="Content Placeholder 2"/>
          <p:cNvSpPr>
            <a:spLocks noGrp="1"/>
          </p:cNvSpPr>
          <p:nvPr>
            <p:ph idx="1"/>
          </p:nvPr>
        </p:nvSpPr>
        <p:spPr>
          <a:xfrm>
            <a:off x="2133600" y="5486400"/>
            <a:ext cx="6781800" cy="990600"/>
          </a:xfrm>
        </p:spPr>
        <p:txBody>
          <a:bodyPr/>
          <a:lstStyle/>
          <a:p>
            <a:pPr>
              <a:defRPr/>
            </a:pPr>
            <a:r>
              <a:rPr lang="en-US" dirty="0" err="1" smtClean="0"/>
              <a:t>Arwen</a:t>
            </a:r>
            <a:r>
              <a:rPr lang="en-US" dirty="0" smtClean="0"/>
              <a:t> Vidal, U. of Colorado</a:t>
            </a:r>
          </a:p>
          <a:p>
            <a:pPr>
              <a:defRPr/>
            </a:pPr>
            <a:r>
              <a:rPr lang="en-US" dirty="0" err="1" smtClean="0"/>
              <a:t>ArcGIS</a:t>
            </a:r>
            <a:r>
              <a:rPr lang="en-US" dirty="0" smtClean="0"/>
              <a:t> </a:t>
            </a:r>
            <a:r>
              <a:rPr lang="en-US" dirty="0" err="1" smtClean="0"/>
              <a:t>ArcHydro</a:t>
            </a:r>
            <a:r>
              <a:rPr lang="en-US" dirty="0" smtClean="0"/>
              <a:t> Tools</a:t>
            </a:r>
            <a:endParaRPr lang="en-US" dirty="0"/>
          </a:p>
        </p:txBody>
      </p:sp>
      <p:pic>
        <p:nvPicPr>
          <p:cNvPr id="33796" name="Picture 6" descr="Screen shot 2011-10-09 at 6.29.28 AM.png"/>
          <p:cNvPicPr>
            <a:picLocks noChangeAspect="1"/>
          </p:cNvPicPr>
          <p:nvPr/>
        </p:nvPicPr>
        <p:blipFill>
          <a:blip r:embed="rId3"/>
          <a:srcRect/>
          <a:stretch>
            <a:fillRect/>
          </a:stretch>
        </p:blipFill>
        <p:spPr bwMode="auto">
          <a:xfrm>
            <a:off x="2667000" y="838200"/>
            <a:ext cx="5257800" cy="4557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781800" cy="609600"/>
          </a:xfrm>
        </p:spPr>
        <p:txBody>
          <a:bodyPr/>
          <a:lstStyle/>
          <a:p>
            <a:pPr>
              <a:defRPr/>
            </a:pPr>
            <a:r>
              <a:rPr lang="en-US" dirty="0" smtClean="0"/>
              <a:t>From an intro geo course</a:t>
            </a:r>
            <a:endParaRPr lang="en-US" dirty="0"/>
          </a:p>
        </p:txBody>
      </p:sp>
      <p:sp>
        <p:nvSpPr>
          <p:cNvPr id="3" name="Content Placeholder 2"/>
          <p:cNvSpPr>
            <a:spLocks noGrp="1"/>
          </p:cNvSpPr>
          <p:nvPr>
            <p:ph idx="1"/>
          </p:nvPr>
        </p:nvSpPr>
        <p:spPr>
          <a:xfrm>
            <a:off x="2133600" y="4648200"/>
            <a:ext cx="6629400" cy="1828800"/>
          </a:xfrm>
        </p:spPr>
        <p:txBody>
          <a:bodyPr/>
          <a:lstStyle/>
          <a:p>
            <a:pPr>
              <a:defRPr/>
            </a:pPr>
            <a:r>
              <a:rPr lang="en-US" sz="2800" dirty="0" smtClean="0"/>
              <a:t>Eric </a:t>
            </a:r>
            <a:r>
              <a:rPr lang="en-US" sz="2800" dirty="0" err="1" smtClean="0"/>
              <a:t>Grosfils</a:t>
            </a:r>
            <a:r>
              <a:rPr lang="en-US" sz="2800" dirty="0" smtClean="0"/>
              <a:t>, Pomona College</a:t>
            </a:r>
          </a:p>
          <a:p>
            <a:pPr>
              <a:defRPr/>
            </a:pPr>
            <a:r>
              <a:rPr lang="en-US" sz="2800" dirty="0" smtClean="0"/>
              <a:t>What if Amboy Crater had erupted on the Moon? Mars?</a:t>
            </a:r>
          </a:p>
        </p:txBody>
      </p:sp>
      <p:pic>
        <p:nvPicPr>
          <p:cNvPr id="34820" name="Picture 3" descr="Screen shot 2011-10-09 at 5.54.29 AM.png"/>
          <p:cNvPicPr>
            <a:picLocks noChangeAspect="1"/>
          </p:cNvPicPr>
          <p:nvPr/>
        </p:nvPicPr>
        <p:blipFill>
          <a:blip r:embed="rId3"/>
          <a:srcRect/>
          <a:stretch>
            <a:fillRect/>
          </a:stretch>
        </p:blipFill>
        <p:spPr bwMode="auto">
          <a:xfrm>
            <a:off x="1981200" y="1752600"/>
            <a:ext cx="7162800" cy="2584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781800" cy="685800"/>
          </a:xfrm>
        </p:spPr>
        <p:txBody>
          <a:bodyPr/>
          <a:lstStyle/>
          <a:p>
            <a:pPr>
              <a:defRPr/>
            </a:pPr>
            <a:r>
              <a:rPr lang="en-US" dirty="0" smtClean="0"/>
              <a:t>From a </a:t>
            </a:r>
            <a:r>
              <a:rPr lang="en-US" dirty="0" err="1" smtClean="0"/>
              <a:t>seds/geomorph</a:t>
            </a:r>
            <a:r>
              <a:rPr lang="en-US" dirty="0" smtClean="0"/>
              <a:t> course</a:t>
            </a:r>
            <a:endParaRPr lang="en-US" dirty="0"/>
          </a:p>
        </p:txBody>
      </p:sp>
      <p:sp>
        <p:nvSpPr>
          <p:cNvPr id="3" name="Content Placeholder 2"/>
          <p:cNvSpPr>
            <a:spLocks noGrp="1"/>
          </p:cNvSpPr>
          <p:nvPr>
            <p:ph idx="1"/>
          </p:nvPr>
        </p:nvSpPr>
        <p:spPr>
          <a:xfrm>
            <a:off x="2133600" y="5638800"/>
            <a:ext cx="6781800" cy="838200"/>
          </a:xfrm>
        </p:spPr>
        <p:txBody>
          <a:bodyPr/>
          <a:lstStyle/>
          <a:p>
            <a:pPr>
              <a:defRPr/>
            </a:pPr>
            <a:r>
              <a:rPr lang="en-US" sz="2800" dirty="0" smtClean="0"/>
              <a:t>Devon Burr, University of Tennessee</a:t>
            </a:r>
          </a:p>
          <a:p>
            <a:pPr>
              <a:defRPr/>
            </a:pPr>
            <a:r>
              <a:rPr lang="en-US" sz="2800" dirty="0" smtClean="0"/>
              <a:t>Analysis of flow regime in Athabasca V.</a:t>
            </a:r>
            <a:endParaRPr lang="en-US" sz="2800" dirty="0"/>
          </a:p>
        </p:txBody>
      </p:sp>
      <p:pic>
        <p:nvPicPr>
          <p:cNvPr id="36868" name="Picture 4" descr="Screen shot 2011-10-09 at 6.46.21 AM.png"/>
          <p:cNvPicPr>
            <a:picLocks noChangeAspect="1"/>
          </p:cNvPicPr>
          <p:nvPr/>
        </p:nvPicPr>
        <p:blipFill>
          <a:blip r:embed="rId3"/>
          <a:srcRect/>
          <a:stretch>
            <a:fillRect/>
          </a:stretch>
        </p:blipFill>
        <p:spPr bwMode="auto">
          <a:xfrm>
            <a:off x="1981200" y="1981200"/>
            <a:ext cx="2057400" cy="1160463"/>
          </a:xfrm>
          <a:prstGeom prst="rect">
            <a:avLst/>
          </a:prstGeom>
          <a:noFill/>
          <a:ln w="9525">
            <a:noFill/>
            <a:miter lim="800000"/>
            <a:headEnd/>
            <a:tailEnd/>
          </a:ln>
        </p:spPr>
      </p:pic>
      <p:pic>
        <p:nvPicPr>
          <p:cNvPr id="36869" name="Picture 3"/>
          <p:cNvPicPr>
            <a:picLocks noChangeAspect="1" noChangeArrowheads="1"/>
          </p:cNvPicPr>
          <p:nvPr/>
        </p:nvPicPr>
        <p:blipFill>
          <a:blip r:embed="rId4"/>
          <a:srcRect/>
          <a:stretch>
            <a:fillRect/>
          </a:stretch>
        </p:blipFill>
        <p:spPr bwMode="auto">
          <a:xfrm>
            <a:off x="4191000" y="990600"/>
            <a:ext cx="4724400" cy="4057650"/>
          </a:xfrm>
          <a:prstGeom prst="rect">
            <a:avLst/>
          </a:prstGeom>
          <a:noFill/>
          <a:ln w="9525">
            <a:noFill/>
            <a:miter lim="800000"/>
            <a:headEnd/>
            <a:tailEnd/>
          </a:ln>
        </p:spPr>
      </p:pic>
      <p:pic>
        <p:nvPicPr>
          <p:cNvPr id="8" name="Picture 6" descr="Screen shot 2011-10-09 at 6.44.48 AM.png"/>
          <p:cNvPicPr>
            <a:picLocks noChangeAspect="1"/>
          </p:cNvPicPr>
          <p:nvPr/>
        </p:nvPicPr>
        <p:blipFill>
          <a:blip r:embed="rId5"/>
          <a:srcRect/>
          <a:stretch>
            <a:fillRect/>
          </a:stretch>
        </p:blipFill>
        <p:spPr bwMode="auto">
          <a:xfrm>
            <a:off x="2438400" y="838200"/>
            <a:ext cx="6213475"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543800" cy="609600"/>
          </a:xfrm>
        </p:spPr>
        <p:txBody>
          <a:bodyPr/>
          <a:lstStyle/>
          <a:p>
            <a:pPr>
              <a:defRPr/>
            </a:pPr>
            <a:r>
              <a:rPr lang="en-US" dirty="0" smtClean="0"/>
              <a:t>From a structural geology course</a:t>
            </a:r>
            <a:endParaRPr lang="en-US" dirty="0"/>
          </a:p>
        </p:txBody>
      </p:sp>
      <p:sp>
        <p:nvSpPr>
          <p:cNvPr id="3" name="Content Placeholder 2"/>
          <p:cNvSpPr>
            <a:spLocks noGrp="1"/>
          </p:cNvSpPr>
          <p:nvPr>
            <p:ph idx="1"/>
          </p:nvPr>
        </p:nvSpPr>
        <p:spPr>
          <a:xfrm>
            <a:off x="2133600" y="5791200"/>
            <a:ext cx="6781800" cy="914400"/>
          </a:xfrm>
        </p:spPr>
        <p:txBody>
          <a:bodyPr/>
          <a:lstStyle/>
          <a:p>
            <a:pPr>
              <a:defRPr/>
            </a:pPr>
            <a:r>
              <a:rPr lang="en-US" sz="2800" dirty="0" err="1" smtClean="0"/>
              <a:t>Moi</a:t>
            </a:r>
            <a:r>
              <a:rPr lang="en-US" sz="2800" dirty="0" smtClean="0"/>
              <a:t>; estimating regional extension in </a:t>
            </a:r>
            <a:r>
              <a:rPr lang="en-US" sz="2800" dirty="0" err="1" smtClean="0"/>
              <a:t>Ceraunius</a:t>
            </a:r>
            <a:r>
              <a:rPr lang="en-US" sz="2800" dirty="0" smtClean="0"/>
              <a:t> </a:t>
            </a:r>
            <a:r>
              <a:rPr lang="en-US" sz="2800" dirty="0" err="1" smtClean="0"/>
              <a:t>Fossae</a:t>
            </a:r>
            <a:endParaRPr lang="en-US" sz="2800" dirty="0"/>
          </a:p>
        </p:txBody>
      </p:sp>
      <p:pic>
        <p:nvPicPr>
          <p:cNvPr id="38916" name="Picture 3" descr="Screen shot 2011-10-09 at 6.11.37 AM.png"/>
          <p:cNvPicPr>
            <a:picLocks noChangeAspect="1"/>
          </p:cNvPicPr>
          <p:nvPr/>
        </p:nvPicPr>
        <p:blipFill>
          <a:blip r:embed="rId3"/>
          <a:srcRect/>
          <a:stretch>
            <a:fillRect/>
          </a:stretch>
        </p:blipFill>
        <p:spPr bwMode="auto">
          <a:xfrm>
            <a:off x="1981200" y="838200"/>
            <a:ext cx="3848100" cy="4889500"/>
          </a:xfrm>
          <a:prstGeom prst="rect">
            <a:avLst/>
          </a:prstGeom>
          <a:noFill/>
          <a:ln w="9525">
            <a:noFill/>
            <a:miter lim="800000"/>
            <a:headEnd/>
            <a:tailEnd/>
          </a:ln>
        </p:spPr>
      </p:pic>
      <p:pic>
        <p:nvPicPr>
          <p:cNvPr id="38917" name="Picture 4" descr="Screen shot 2011-10-09 at 6.12.03 AM.png"/>
          <p:cNvPicPr>
            <a:picLocks noChangeAspect="1"/>
          </p:cNvPicPr>
          <p:nvPr/>
        </p:nvPicPr>
        <p:blipFill>
          <a:blip r:embed="rId4"/>
          <a:srcRect/>
          <a:stretch>
            <a:fillRect/>
          </a:stretch>
        </p:blipFill>
        <p:spPr bwMode="auto">
          <a:xfrm>
            <a:off x="4419600" y="3048000"/>
            <a:ext cx="4140200" cy="1612900"/>
          </a:xfrm>
          <a:prstGeom prst="rect">
            <a:avLst/>
          </a:prstGeom>
          <a:noFill/>
          <a:ln w="9525">
            <a:noFill/>
            <a:miter lim="800000"/>
            <a:headEnd/>
            <a:tailEnd/>
          </a:ln>
        </p:spPr>
      </p:pic>
      <p:sp>
        <p:nvSpPr>
          <p:cNvPr id="38918" name="Rectangle 5"/>
          <p:cNvSpPr>
            <a:spLocks noChangeArrowheads="1"/>
          </p:cNvSpPr>
          <p:nvPr/>
        </p:nvSpPr>
        <p:spPr bwMode="auto">
          <a:xfrm>
            <a:off x="4419600" y="3048000"/>
            <a:ext cx="4343400" cy="1600200"/>
          </a:xfrm>
          <a:prstGeom prst="rect">
            <a:avLst/>
          </a:prstGeom>
          <a:noFill/>
          <a:ln w="28575">
            <a:solidFill>
              <a:schemeClr val="tx2"/>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examples</a:t>
            </a:r>
            <a:endParaRPr lang="en-US" dirty="0"/>
          </a:p>
        </p:txBody>
      </p:sp>
      <p:sp>
        <p:nvSpPr>
          <p:cNvPr id="3" name="Content Placeholder 2"/>
          <p:cNvSpPr>
            <a:spLocks noGrp="1"/>
          </p:cNvSpPr>
          <p:nvPr>
            <p:ph idx="1"/>
          </p:nvPr>
        </p:nvSpPr>
        <p:spPr>
          <a:xfrm>
            <a:off x="2133600" y="1600200"/>
            <a:ext cx="6781800" cy="4876800"/>
          </a:xfrm>
        </p:spPr>
        <p:txBody>
          <a:bodyPr/>
          <a:lstStyle/>
          <a:p>
            <a:pPr>
              <a:defRPr/>
            </a:pPr>
            <a:r>
              <a:rPr lang="en-US" sz="2800" dirty="0" err="1" smtClean="0"/>
              <a:t>Geochem</a:t>
            </a:r>
            <a:r>
              <a:rPr lang="en-US" sz="2800" dirty="0" smtClean="0"/>
              <a:t>/petrology: Mars or Moon spectroscopic data to determine mineralogy </a:t>
            </a:r>
            <a:r>
              <a:rPr lang="en-US" sz="2800" i="1" dirty="0" smtClean="0"/>
              <a:t>(Laurel </a:t>
            </a:r>
            <a:r>
              <a:rPr lang="en-US" sz="2800" i="1" dirty="0" err="1" smtClean="0"/>
              <a:t>Goodell</a:t>
            </a:r>
            <a:r>
              <a:rPr lang="en-US" sz="2800" i="1" dirty="0" smtClean="0"/>
              <a:t> &amp; T.C. </a:t>
            </a:r>
            <a:r>
              <a:rPr lang="en-US" sz="2800" i="1" dirty="0" err="1" smtClean="0"/>
              <a:t>Onstott</a:t>
            </a:r>
            <a:r>
              <a:rPr lang="en-US" sz="2800" i="1" dirty="0" smtClean="0"/>
              <a:t>, Princeton)</a:t>
            </a:r>
            <a:endParaRPr lang="en-US" sz="2800" dirty="0" smtClean="0"/>
          </a:p>
          <a:p>
            <a:pPr>
              <a:defRPr/>
            </a:pPr>
            <a:r>
              <a:rPr lang="en-US" sz="2800" dirty="0" smtClean="0"/>
              <a:t>Global change course: analyze matter/energy cycles on Mars </a:t>
            </a:r>
            <a:r>
              <a:rPr lang="en-US" sz="2800" i="1" dirty="0" smtClean="0"/>
              <a:t>(Eric Pyle, JMU)</a:t>
            </a:r>
            <a:endParaRPr lang="en-US" sz="2800" dirty="0" smtClean="0"/>
          </a:p>
          <a:p>
            <a:pPr>
              <a:defRPr/>
            </a:pPr>
            <a:r>
              <a:rPr lang="en-US" sz="2800" dirty="0" smtClean="0"/>
              <a:t>Teaching geologic mapping using Venus Magellan SAR data </a:t>
            </a:r>
            <a:r>
              <a:rPr lang="en-US" sz="2800" i="1" dirty="0" smtClean="0"/>
              <a:t>(Vicki Hansen, UMN, Duluth)</a:t>
            </a:r>
            <a:endParaRPr lang="en-US" sz="2800"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781800" cy="609600"/>
          </a:xfrm>
        </p:spPr>
        <p:txBody>
          <a:bodyPr/>
          <a:lstStyle/>
          <a:p>
            <a:pPr>
              <a:defRPr/>
            </a:pPr>
            <a:r>
              <a:rPr lang="en-US" dirty="0" smtClean="0"/>
              <a:t>Designing your own</a:t>
            </a:r>
            <a:endParaRPr lang="en-US" dirty="0"/>
          </a:p>
        </p:txBody>
      </p:sp>
      <p:sp>
        <p:nvSpPr>
          <p:cNvPr id="3" name="Content Placeholder 2"/>
          <p:cNvSpPr>
            <a:spLocks noGrp="1"/>
          </p:cNvSpPr>
          <p:nvPr>
            <p:ph idx="1"/>
          </p:nvPr>
        </p:nvSpPr>
        <p:spPr>
          <a:xfrm>
            <a:off x="2057400" y="1219200"/>
            <a:ext cx="6781800" cy="5105400"/>
          </a:xfrm>
        </p:spPr>
        <p:txBody>
          <a:bodyPr/>
          <a:lstStyle/>
          <a:p>
            <a:pPr>
              <a:defRPr/>
            </a:pPr>
            <a:r>
              <a:rPr lang="en-US" dirty="0" smtClean="0"/>
              <a:t>Need an idea? Mine the literature.</a:t>
            </a:r>
          </a:p>
          <a:p>
            <a:pPr>
              <a:defRPr/>
            </a:pPr>
            <a:r>
              <a:rPr lang="en-US" dirty="0" smtClean="0"/>
              <a:t>Helps in locating data</a:t>
            </a:r>
          </a:p>
          <a:p>
            <a:pPr>
              <a:defRPr/>
            </a:pPr>
            <a:r>
              <a:rPr lang="en-US" dirty="0" smtClean="0"/>
              <a:t>GSA Today article on pit crater chains on Mars (</a:t>
            </a:r>
            <a:r>
              <a:rPr lang="en-US" dirty="0" err="1" smtClean="0"/>
              <a:t>Ferrill</a:t>
            </a:r>
            <a:r>
              <a:rPr lang="en-US" dirty="0" smtClean="0"/>
              <a:t> </a:t>
            </a:r>
            <a:r>
              <a:rPr lang="en-US" i="1" dirty="0" smtClean="0"/>
              <a:t>et al.</a:t>
            </a:r>
            <a:r>
              <a:rPr lang="en-US" dirty="0" smtClean="0"/>
              <a:t>, 2004)</a:t>
            </a:r>
          </a:p>
          <a:p>
            <a:pPr lvl="1">
              <a:defRPr/>
            </a:pPr>
            <a:r>
              <a:rPr lang="en-US" dirty="0" smtClean="0"/>
              <a:t>Hogan (MS&amp;T): structural geo course – normal faults on a planet other than Earth</a:t>
            </a:r>
          </a:p>
          <a:p>
            <a:pPr lvl="1">
              <a:defRPr/>
            </a:pPr>
            <a:r>
              <a:rPr lang="en-US" dirty="0" err="1" smtClean="0"/>
              <a:t>Tewks</a:t>
            </a:r>
            <a:r>
              <a:rPr lang="en-US" dirty="0" smtClean="0"/>
              <a:t>: intro course – origin of depressions in Libyan Desert north of </a:t>
            </a:r>
            <a:r>
              <a:rPr lang="en-US" dirty="0" err="1" smtClean="0"/>
              <a:t>Tazerbo</a:t>
            </a:r>
            <a:r>
              <a:rPr lang="en-US" dirty="0" smtClean="0"/>
              <a:t> well field.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Designing your own</a:t>
            </a:r>
            <a:endParaRPr lang="en-US" dirty="0"/>
          </a:p>
        </p:txBody>
      </p:sp>
      <p:sp>
        <p:nvSpPr>
          <p:cNvPr id="3" name="Content Placeholder 2"/>
          <p:cNvSpPr>
            <a:spLocks noGrp="1"/>
          </p:cNvSpPr>
          <p:nvPr>
            <p:ph idx="1"/>
          </p:nvPr>
        </p:nvSpPr>
        <p:spPr>
          <a:xfrm>
            <a:off x="2286000" y="1371600"/>
            <a:ext cx="6172200" cy="4724400"/>
          </a:xfrm>
        </p:spPr>
        <p:txBody>
          <a:bodyPr/>
          <a:lstStyle/>
          <a:p>
            <a:pPr>
              <a:defRPr/>
            </a:pPr>
            <a:r>
              <a:rPr lang="en-US" dirty="0" smtClean="0"/>
              <a:t>Primary strategy – what are you trying to accomplish?</a:t>
            </a:r>
          </a:p>
          <a:p>
            <a:pPr lvl="1">
              <a:defRPr/>
            </a:pPr>
            <a:r>
              <a:rPr lang="en-US" dirty="0" smtClean="0"/>
              <a:t>Hook/engagement</a:t>
            </a:r>
          </a:p>
          <a:p>
            <a:pPr lvl="1">
              <a:defRPr/>
            </a:pPr>
            <a:r>
              <a:rPr lang="en-US" dirty="0" smtClean="0"/>
              <a:t>Personal application, analysis, and problem-solving</a:t>
            </a:r>
          </a:p>
          <a:p>
            <a:pPr lvl="1">
              <a:defRPr/>
            </a:pPr>
            <a:r>
              <a:rPr lang="en-US" dirty="0" smtClean="0"/>
              <a:t>Reflection on significance</a:t>
            </a:r>
          </a:p>
          <a:p>
            <a:pPr>
              <a:defRPr/>
            </a:pPr>
            <a:r>
              <a:rPr lang="en-US" dirty="0" smtClean="0"/>
              <a:t>Focus beyond teaching them </a:t>
            </a:r>
            <a:r>
              <a:rPr lang="en-US" i="1" dirty="0" smtClean="0"/>
              <a:t>about</a:t>
            </a:r>
            <a:r>
              <a:rPr lang="en-US" dirty="0" smtClean="0"/>
              <a:t> the planets.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Developing your own</a:t>
            </a:r>
            <a:endParaRPr lang="en-US" dirty="0"/>
          </a:p>
        </p:txBody>
      </p:sp>
      <p:sp>
        <p:nvSpPr>
          <p:cNvPr id="3" name="Content Placeholder 2"/>
          <p:cNvSpPr>
            <a:spLocks noGrp="1"/>
          </p:cNvSpPr>
          <p:nvPr>
            <p:ph idx="1"/>
          </p:nvPr>
        </p:nvSpPr>
        <p:spPr>
          <a:xfrm>
            <a:off x="2209800" y="1066800"/>
            <a:ext cx="6553200" cy="5334000"/>
          </a:xfrm>
        </p:spPr>
        <p:txBody>
          <a:bodyPr/>
          <a:lstStyle/>
          <a:p>
            <a:pPr marL="342900" lvl="1" indent="-342900">
              <a:defRPr/>
            </a:pPr>
            <a:r>
              <a:rPr lang="en-US" dirty="0" smtClean="0"/>
              <a:t>Online resources at </a:t>
            </a:r>
            <a:r>
              <a:rPr lang="en-US" i="1" dirty="0" smtClean="0"/>
              <a:t>On the Cutting Edge </a:t>
            </a:r>
            <a:r>
              <a:rPr lang="en-US" sz="2400" dirty="0" err="1" smtClean="0">
                <a:solidFill>
                  <a:srgbClr val="9C1708"/>
                </a:solidFill>
              </a:rPr>
              <a:t>serc.carleton.edu/NAGTWorkshops</a:t>
            </a:r>
            <a:r>
              <a:rPr lang="en-US" sz="2400" dirty="0" smtClean="0">
                <a:solidFill>
                  <a:srgbClr val="9C1708"/>
                </a:solidFill>
              </a:rPr>
              <a:t> </a:t>
            </a:r>
            <a:r>
              <a:rPr lang="en-US" sz="2400" dirty="0" smtClean="0"/>
              <a:t> </a:t>
            </a:r>
            <a:endParaRPr lang="en-US" sz="2400" i="1" dirty="0" smtClean="0"/>
          </a:p>
          <a:p>
            <a:pPr lvl="1">
              <a:defRPr/>
            </a:pPr>
            <a:r>
              <a:rPr lang="en-US" sz="2400" dirty="0" smtClean="0"/>
              <a:t>Effective teaching strategies focused on student learning, not just information transfer</a:t>
            </a:r>
          </a:p>
          <a:p>
            <a:pPr lvl="1">
              <a:defRPr/>
            </a:pPr>
            <a:r>
              <a:rPr lang="en-US" sz="2400" dirty="0" smtClean="0"/>
              <a:t>Assessment strategies to figure out whether what you did worked to improve student learning</a:t>
            </a:r>
          </a:p>
          <a:p>
            <a:pPr lvl="1">
              <a:defRPr/>
            </a:pPr>
            <a:r>
              <a:rPr lang="en-US" sz="2400" dirty="0" smtClean="0"/>
              <a:t>Course design strategies for accomplishing course goals through effective assignments</a:t>
            </a:r>
          </a:p>
          <a:p>
            <a:pPr>
              <a:defRPr/>
            </a:pPr>
            <a:r>
              <a:rPr lang="en-US" dirty="0" smtClean="0"/>
              <a:t>Submit your own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41300"/>
            <a:ext cx="7239000" cy="711200"/>
          </a:xfrm>
        </p:spPr>
        <p:txBody>
          <a:bodyPr/>
          <a:lstStyle/>
          <a:p>
            <a:pPr>
              <a:defRPr/>
            </a:pPr>
            <a:r>
              <a:rPr lang="en-US" dirty="0" smtClean="0"/>
              <a:t>Why incorporate planetary data?</a:t>
            </a:r>
            <a:endParaRPr lang="en-US" dirty="0"/>
          </a:p>
        </p:txBody>
      </p:sp>
      <p:sp>
        <p:nvSpPr>
          <p:cNvPr id="5" name="Content Placeholder 4"/>
          <p:cNvSpPr>
            <a:spLocks noGrp="1"/>
          </p:cNvSpPr>
          <p:nvPr>
            <p:ph idx="1"/>
          </p:nvPr>
        </p:nvSpPr>
        <p:spPr>
          <a:xfrm>
            <a:off x="2057400" y="1143000"/>
            <a:ext cx="6781800" cy="5638800"/>
          </a:xfrm>
        </p:spPr>
        <p:txBody>
          <a:bodyPr/>
          <a:lstStyle/>
          <a:p>
            <a:pPr>
              <a:defRPr/>
            </a:pPr>
            <a:r>
              <a:rPr lang="en-US" dirty="0" smtClean="0"/>
              <a:t>New (exciting! exotic!) examples</a:t>
            </a:r>
          </a:p>
          <a:p>
            <a:pPr lvl="1">
              <a:defRPr/>
            </a:pPr>
            <a:r>
              <a:rPr lang="en-US" dirty="0" smtClean="0"/>
              <a:t>Student learning improves when students are engaged/hooked</a:t>
            </a:r>
          </a:p>
          <a:p>
            <a:pPr>
              <a:defRPr/>
            </a:pPr>
            <a:r>
              <a:rPr lang="en-US" dirty="0" smtClean="0"/>
              <a:t>Practice observation and data analysis skills in new planetary environment</a:t>
            </a:r>
          </a:p>
          <a:p>
            <a:pPr lvl="1">
              <a:defRPr/>
            </a:pPr>
            <a:r>
              <a:rPr lang="en-US" dirty="0" smtClean="0"/>
              <a:t>Students learn best when they apply what they know to analyze/synthesize/interpret, rather than just learn </a:t>
            </a:r>
            <a:r>
              <a:rPr lang="en-US" i="1" dirty="0" smtClean="0"/>
              <a:t>about</a:t>
            </a:r>
            <a:r>
              <a:rPr lang="en-US" dirty="0" smtClean="0"/>
              <a:t> a topic.</a:t>
            </a:r>
          </a:p>
          <a:p>
            <a:pPr>
              <a:defRPr/>
            </a:pPr>
            <a:endParaRPr lang="en-US"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41300"/>
            <a:ext cx="7239000" cy="711200"/>
          </a:xfrm>
        </p:spPr>
        <p:txBody>
          <a:bodyPr/>
          <a:lstStyle/>
          <a:p>
            <a:pPr>
              <a:defRPr/>
            </a:pPr>
            <a:r>
              <a:rPr lang="en-US" dirty="0" smtClean="0"/>
              <a:t>Why incorporate planetary data?</a:t>
            </a:r>
            <a:endParaRPr lang="en-US" dirty="0"/>
          </a:p>
        </p:txBody>
      </p:sp>
      <p:sp>
        <p:nvSpPr>
          <p:cNvPr id="5" name="Content Placeholder 4"/>
          <p:cNvSpPr>
            <a:spLocks noGrp="1"/>
          </p:cNvSpPr>
          <p:nvPr>
            <p:ph idx="1"/>
          </p:nvPr>
        </p:nvSpPr>
        <p:spPr>
          <a:xfrm>
            <a:off x="2286000" y="1600200"/>
            <a:ext cx="6324600" cy="4343400"/>
          </a:xfrm>
        </p:spPr>
        <p:txBody>
          <a:bodyPr/>
          <a:lstStyle/>
          <a:p>
            <a:pPr>
              <a:defRPr/>
            </a:pPr>
            <a:r>
              <a:rPr lang="en-US" dirty="0" smtClean="0"/>
              <a:t>Reflect on their own planet </a:t>
            </a:r>
          </a:p>
          <a:p>
            <a:pPr lvl="1">
              <a:defRPr/>
            </a:pPr>
            <a:r>
              <a:rPr lang="en-US" dirty="0" smtClean="0"/>
              <a:t>What is different? </a:t>
            </a:r>
          </a:p>
          <a:p>
            <a:pPr lvl="1">
              <a:defRPr/>
            </a:pPr>
            <a:r>
              <a:rPr lang="en-US" dirty="0" smtClean="0"/>
              <a:t>How much of a difference do the conditions of our own planetary experiment make?</a:t>
            </a:r>
          </a:p>
          <a:p>
            <a:pPr lvl="1">
              <a:defRPr/>
            </a:pPr>
            <a:r>
              <a:rPr lang="en-US" dirty="0" smtClean="0"/>
              <a:t>Students learn more when they reflect on what they know</a:t>
            </a:r>
          </a:p>
          <a:p>
            <a:pPr lvl="1">
              <a:defRPr/>
            </a:pPr>
            <a:r>
              <a:rPr lang="en-US" dirty="0" smtClean="0"/>
              <a:t>Leaps in understanding of their own planet</a:t>
            </a:r>
          </a:p>
          <a:p>
            <a:pPr>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dirty="0" smtClean="0"/>
              <a:t>Wealth of available data</a:t>
            </a:r>
            <a:endParaRPr lang="en-US" dirty="0"/>
          </a:p>
        </p:txBody>
      </p:sp>
      <p:sp>
        <p:nvSpPr>
          <p:cNvPr id="11" name="Content Placeholder 10"/>
          <p:cNvSpPr>
            <a:spLocks noGrp="1"/>
          </p:cNvSpPr>
          <p:nvPr>
            <p:ph idx="1"/>
          </p:nvPr>
        </p:nvSpPr>
        <p:spPr>
          <a:xfrm>
            <a:off x="2609850" y="1933575"/>
            <a:ext cx="5835650" cy="4035425"/>
          </a:xfrm>
        </p:spPr>
        <p:txBody>
          <a:bodyPr/>
          <a:lstStyle/>
          <a:p>
            <a:pPr eaLnBrk="1" hangingPunct="1">
              <a:spcBef>
                <a:spcPct val="0"/>
              </a:spcBef>
              <a:defRPr/>
            </a:pPr>
            <a:endParaRPr lang="en-US" dirty="0" smtClean="0"/>
          </a:p>
          <a:p>
            <a:pPr eaLnBrk="1" hangingPunct="1">
              <a:spcBef>
                <a:spcPct val="0"/>
              </a:spcBef>
              <a:defRPr/>
            </a:pPr>
            <a:r>
              <a:rPr lang="en-US" dirty="0" smtClean="0"/>
              <a:t>Difficult to imagine an undergraduate geoscience course for which relevant extraterrestrial data are not available and easily accessible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challenge</a:t>
            </a:r>
            <a:endParaRPr lang="en-US" dirty="0"/>
          </a:p>
        </p:txBody>
      </p:sp>
      <p:sp>
        <p:nvSpPr>
          <p:cNvPr id="3" name="Content Placeholder 2"/>
          <p:cNvSpPr>
            <a:spLocks noGrp="1"/>
          </p:cNvSpPr>
          <p:nvPr>
            <p:ph idx="1"/>
          </p:nvPr>
        </p:nvSpPr>
        <p:spPr/>
        <p:txBody>
          <a:bodyPr/>
          <a:lstStyle/>
          <a:p>
            <a:pPr>
              <a:defRPr/>
            </a:pPr>
            <a:r>
              <a:rPr lang="en-US" dirty="0" smtClean="0"/>
              <a:t>Coming up with a good idea</a:t>
            </a:r>
          </a:p>
          <a:p>
            <a:pPr>
              <a:defRPr/>
            </a:pPr>
            <a:r>
              <a:rPr lang="en-US" dirty="0" smtClean="0"/>
              <a:t>Finding the data</a:t>
            </a:r>
          </a:p>
          <a:p>
            <a:pPr>
              <a:defRPr/>
            </a:pPr>
            <a:r>
              <a:rPr lang="en-US" dirty="0" smtClean="0"/>
              <a:t>Developing the assignment/activity</a:t>
            </a:r>
          </a:p>
          <a:p>
            <a:pPr>
              <a:defRPr/>
            </a:pPr>
            <a:r>
              <a:rPr lang="en-US" dirty="0" smtClean="0"/>
              <a:t>Strategies</a:t>
            </a:r>
          </a:p>
          <a:p>
            <a:pPr lvl="1">
              <a:defRPr/>
            </a:pPr>
            <a:r>
              <a:rPr lang="en-US" dirty="0" smtClean="0"/>
              <a:t>Adapt/adopt</a:t>
            </a:r>
          </a:p>
          <a:p>
            <a:pPr lvl="1">
              <a:defRPr/>
            </a:pPr>
            <a:r>
              <a:rPr lang="en-US" dirty="0" smtClean="0"/>
              <a:t>Design your 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Adapt or adopt</a:t>
            </a:r>
            <a:endParaRPr lang="en-US" dirty="0"/>
          </a:p>
        </p:txBody>
      </p:sp>
      <p:sp>
        <p:nvSpPr>
          <p:cNvPr id="3" name="Content Placeholder 2"/>
          <p:cNvSpPr>
            <a:spLocks noGrp="1"/>
          </p:cNvSpPr>
          <p:nvPr>
            <p:ph idx="1"/>
          </p:nvPr>
        </p:nvSpPr>
        <p:spPr/>
        <p:txBody>
          <a:bodyPr/>
          <a:lstStyle/>
          <a:p>
            <a:pPr>
              <a:defRPr/>
            </a:pPr>
            <a:r>
              <a:rPr lang="en-US" dirty="0" smtClean="0"/>
              <a:t>Doesn’t reinvent the wheel!</a:t>
            </a:r>
          </a:p>
          <a:p>
            <a:pPr>
              <a:defRPr/>
            </a:pPr>
            <a:r>
              <a:rPr lang="en-US" dirty="0" smtClean="0"/>
              <a:t>Bug colleagues</a:t>
            </a:r>
          </a:p>
          <a:p>
            <a:pPr>
              <a:defRPr/>
            </a:pPr>
            <a:r>
              <a:rPr lang="en-US" dirty="0" smtClean="0"/>
              <a:t>Use </a:t>
            </a:r>
            <a:r>
              <a:rPr lang="en-US" i="1" dirty="0" smtClean="0"/>
              <a:t>On the Cutting Edge</a:t>
            </a:r>
            <a:r>
              <a:rPr lang="en-US" dirty="0" smtClean="0"/>
              <a:t> web resources</a:t>
            </a:r>
          </a:p>
          <a:p>
            <a:pPr>
              <a:defRPr/>
            </a:pPr>
            <a:r>
              <a:rPr lang="en-US" dirty="0" err="1" smtClean="0"/>
              <a:t>serc.carleton.ed</a:t>
            </a:r>
            <a:r>
              <a:rPr lang="en-US" sz="3000" dirty="0" err="1" smtClean="0"/>
              <a:t>u/NAGTWorkshops</a:t>
            </a:r>
            <a:endParaRPr lang="en-US" sz="3000" dirty="0" smtClean="0"/>
          </a:p>
          <a:p>
            <a:pPr>
              <a:defRPr/>
            </a:pPr>
            <a:endParaRPr lang="en-US" sz="3000" dirty="0" smtClean="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Aspects in common</a:t>
            </a:r>
            <a:endParaRPr lang="en-US" dirty="0"/>
          </a:p>
        </p:txBody>
      </p:sp>
      <p:sp>
        <p:nvSpPr>
          <p:cNvPr id="3" name="Content Placeholder 2"/>
          <p:cNvSpPr>
            <a:spLocks noGrp="1"/>
          </p:cNvSpPr>
          <p:nvPr>
            <p:ph idx="1"/>
          </p:nvPr>
        </p:nvSpPr>
        <p:spPr>
          <a:xfrm>
            <a:off x="2057400" y="1828800"/>
            <a:ext cx="6781800" cy="4495800"/>
          </a:xfrm>
        </p:spPr>
        <p:txBody>
          <a:bodyPr/>
          <a:lstStyle/>
          <a:p>
            <a:pPr>
              <a:defRPr/>
            </a:pPr>
            <a:r>
              <a:rPr lang="en-US" dirty="0" smtClean="0"/>
              <a:t>All of the activities described here:</a:t>
            </a:r>
          </a:p>
          <a:p>
            <a:pPr lvl="1">
              <a:defRPr/>
            </a:pPr>
            <a:r>
              <a:rPr lang="en-US" dirty="0" smtClean="0"/>
              <a:t>Go beyond teaching students </a:t>
            </a:r>
            <a:r>
              <a:rPr lang="en-US" i="1" dirty="0" smtClean="0"/>
              <a:t>about</a:t>
            </a:r>
            <a:r>
              <a:rPr lang="en-US" dirty="0" smtClean="0"/>
              <a:t> planets</a:t>
            </a:r>
          </a:p>
          <a:p>
            <a:pPr lvl="1">
              <a:defRPr/>
            </a:pPr>
            <a:r>
              <a:rPr lang="en-US" dirty="0" smtClean="0"/>
              <a:t>Involve students in more than knowledge acquisition</a:t>
            </a:r>
          </a:p>
          <a:p>
            <a:pPr lvl="1">
              <a:defRPr/>
            </a:pPr>
            <a:r>
              <a:rPr lang="en-US" dirty="0" smtClean="0"/>
              <a:t>Have students </a:t>
            </a:r>
            <a:r>
              <a:rPr lang="en-US" i="1" dirty="0" smtClean="0"/>
              <a:t>do </a:t>
            </a:r>
            <a:r>
              <a:rPr lang="en-US" dirty="0" smtClean="0"/>
              <a:t>geology using planetary data</a:t>
            </a:r>
          </a:p>
          <a:p>
            <a:pPr lvl="1">
              <a:defRPr/>
            </a:pPr>
            <a:r>
              <a:rPr lang="en-US" dirty="0" smtClean="0"/>
              <a:t>Promotes learning and “Ah-ha” insights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an intro geo course</a:t>
            </a:r>
            <a:endParaRPr lang="en-US" dirty="0"/>
          </a:p>
        </p:txBody>
      </p:sp>
      <p:sp>
        <p:nvSpPr>
          <p:cNvPr id="3" name="Content Placeholder 2"/>
          <p:cNvSpPr>
            <a:spLocks noGrp="1"/>
          </p:cNvSpPr>
          <p:nvPr>
            <p:ph idx="1"/>
          </p:nvPr>
        </p:nvSpPr>
        <p:spPr>
          <a:xfrm>
            <a:off x="2133600" y="5486400"/>
            <a:ext cx="6781800" cy="1295400"/>
          </a:xfrm>
        </p:spPr>
        <p:txBody>
          <a:bodyPr/>
          <a:lstStyle/>
          <a:p>
            <a:pPr>
              <a:defRPr/>
            </a:pPr>
            <a:r>
              <a:rPr lang="en-US" sz="2800" dirty="0" err="1" smtClean="0"/>
              <a:t>Audeliz</a:t>
            </a:r>
            <a:r>
              <a:rPr lang="en-US" sz="2800" dirty="0" smtClean="0"/>
              <a:t> </a:t>
            </a:r>
            <a:r>
              <a:rPr lang="en-US" sz="2800" dirty="0" err="1" smtClean="0"/>
              <a:t>Matias</a:t>
            </a:r>
            <a:r>
              <a:rPr lang="en-US" sz="2800" dirty="0" smtClean="0"/>
              <a:t>, Empire State Coll.</a:t>
            </a:r>
          </a:p>
          <a:p>
            <a:pPr>
              <a:defRPr/>
            </a:pPr>
            <a:r>
              <a:rPr lang="en-US" sz="2800" dirty="0" smtClean="0"/>
              <a:t>Teaching relative age interpretation</a:t>
            </a:r>
            <a:endParaRPr lang="en-US" sz="2800" dirty="0"/>
          </a:p>
        </p:txBody>
      </p:sp>
      <p:pic>
        <p:nvPicPr>
          <p:cNvPr id="26628" name="Picture 3" descr="Screen shot 2011-10-09 at 6.02.17 AM.png"/>
          <p:cNvPicPr>
            <a:picLocks noChangeAspect="1"/>
          </p:cNvPicPr>
          <p:nvPr/>
        </p:nvPicPr>
        <p:blipFill>
          <a:blip r:embed="rId3"/>
          <a:srcRect/>
          <a:stretch>
            <a:fillRect/>
          </a:stretch>
        </p:blipFill>
        <p:spPr bwMode="auto">
          <a:xfrm>
            <a:off x="2590800" y="1371600"/>
            <a:ext cx="5821363"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From a </a:t>
            </a:r>
            <a:r>
              <a:rPr lang="en-US" dirty="0" err="1" smtClean="0"/>
              <a:t>geomorph</a:t>
            </a:r>
            <a:r>
              <a:rPr lang="en-US" dirty="0" smtClean="0"/>
              <a:t> course</a:t>
            </a:r>
            <a:endParaRPr lang="en-US" dirty="0"/>
          </a:p>
        </p:txBody>
      </p:sp>
      <p:sp>
        <p:nvSpPr>
          <p:cNvPr id="3" name="Content Placeholder 2"/>
          <p:cNvSpPr>
            <a:spLocks noGrp="1"/>
          </p:cNvSpPr>
          <p:nvPr>
            <p:ph idx="1"/>
          </p:nvPr>
        </p:nvSpPr>
        <p:spPr>
          <a:xfrm>
            <a:off x="2133600" y="5562600"/>
            <a:ext cx="6781800" cy="1066800"/>
          </a:xfrm>
        </p:spPr>
        <p:txBody>
          <a:bodyPr/>
          <a:lstStyle/>
          <a:p>
            <a:pPr>
              <a:defRPr/>
            </a:pPr>
            <a:r>
              <a:rPr lang="en-US" sz="2800" dirty="0" smtClean="0"/>
              <a:t>Devon Burr, University of Tennessee</a:t>
            </a:r>
          </a:p>
          <a:p>
            <a:pPr>
              <a:defRPr/>
            </a:pPr>
            <a:r>
              <a:rPr lang="en-US" sz="2800" dirty="0" smtClean="0"/>
              <a:t>Interp. of drainage patterns on Titan</a:t>
            </a:r>
            <a:endParaRPr lang="en-US" sz="2800" dirty="0"/>
          </a:p>
        </p:txBody>
      </p:sp>
      <p:pic>
        <p:nvPicPr>
          <p:cNvPr id="28676" name="Picture 3" descr="Screen shot 2011-10-09 at 6.40.08 AM.png"/>
          <p:cNvPicPr>
            <a:picLocks noChangeAspect="1"/>
          </p:cNvPicPr>
          <p:nvPr/>
        </p:nvPicPr>
        <p:blipFill>
          <a:blip r:embed="rId3"/>
          <a:srcRect/>
          <a:stretch>
            <a:fillRect/>
          </a:stretch>
        </p:blipFill>
        <p:spPr bwMode="auto">
          <a:xfrm>
            <a:off x="2286000" y="1066800"/>
            <a:ext cx="6350000" cy="2870200"/>
          </a:xfrm>
          <a:prstGeom prst="rect">
            <a:avLst/>
          </a:prstGeom>
          <a:noFill/>
          <a:ln w="9525">
            <a:noFill/>
            <a:miter lim="800000"/>
            <a:headEnd/>
            <a:tailEnd/>
          </a:ln>
        </p:spPr>
      </p:pic>
      <p:pic>
        <p:nvPicPr>
          <p:cNvPr id="53253" name="Picture 5" descr="Screen shot 2011-10-09 at 6.42.50 AM.png"/>
          <p:cNvPicPr>
            <a:picLocks noChangeAspect="1"/>
          </p:cNvPicPr>
          <p:nvPr/>
        </p:nvPicPr>
        <p:blipFill>
          <a:blip r:embed="rId4"/>
          <a:srcRect/>
          <a:stretch>
            <a:fillRect/>
          </a:stretch>
        </p:blipFill>
        <p:spPr bwMode="auto">
          <a:xfrm>
            <a:off x="2133600" y="990600"/>
            <a:ext cx="6629400" cy="4391025"/>
          </a:xfrm>
          <a:prstGeom prst="rect">
            <a:avLst/>
          </a:prstGeom>
          <a:noFill/>
          <a:ln w="9525">
            <a:noFill/>
            <a:miter lim="800000"/>
            <a:headEnd/>
            <a:tailEnd/>
          </a:ln>
        </p:spPr>
      </p:pic>
      <p:pic>
        <p:nvPicPr>
          <p:cNvPr id="53254" name="Picture 6" descr="Screen shot 2011-10-09 at 6.40.26 AM.png"/>
          <p:cNvPicPr>
            <a:picLocks noChangeAspect="1"/>
          </p:cNvPicPr>
          <p:nvPr/>
        </p:nvPicPr>
        <p:blipFill>
          <a:blip r:embed="rId5"/>
          <a:srcRect/>
          <a:stretch>
            <a:fillRect/>
          </a:stretch>
        </p:blipFill>
        <p:spPr bwMode="auto">
          <a:xfrm>
            <a:off x="2057400" y="1066800"/>
            <a:ext cx="3810000" cy="4151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3253"/>
                                        </p:tgtEl>
                                        <p:attrNameLst>
                                          <p:attrName>style.visibility</p:attrName>
                                        </p:attrNameLst>
                                      </p:cBhvr>
                                      <p:to>
                                        <p:strVal val="visible"/>
                                      </p:to>
                                    </p:set>
                                    <p:animEffect transition="in" filter="fade">
                                      <p:cBhvr>
                                        <p:cTn id="11" dur="500"/>
                                        <p:tgtEl>
                                          <p:spTgt spid="532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fade">
                                      <p:cBhvr>
                                        <p:cTn id="16"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Presentation">
  <a:themeElements>
    <a:clrScheme name="">
      <a:dk1>
        <a:srgbClr val="9242AC"/>
      </a:dk1>
      <a:lt1>
        <a:srgbClr val="FFFFFF"/>
      </a:lt1>
      <a:dk2>
        <a:srgbClr val="000000"/>
      </a:dk2>
      <a:lt2>
        <a:srgbClr val="808080"/>
      </a:lt2>
      <a:accent1>
        <a:srgbClr val="BBE0E3"/>
      </a:accent1>
      <a:accent2>
        <a:srgbClr val="333399"/>
      </a:accent2>
      <a:accent3>
        <a:srgbClr val="FFFFFF"/>
      </a:accent3>
      <a:accent4>
        <a:srgbClr val="7C3792"/>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674</TotalTime>
  <Words>1494</Words>
  <Application>Microsoft Macintosh PowerPoint</Application>
  <PresentationFormat>On-screen Show (4:3)</PresentationFormat>
  <Paragraphs>127</Paragraphs>
  <Slides>19</Slides>
  <Notes>19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Blank Presentation</vt:lpstr>
      <vt:lpstr>From Intro Geo to GIS: </vt:lpstr>
      <vt:lpstr>Why incorporate planetary data?</vt:lpstr>
      <vt:lpstr>Why incorporate planetary data?</vt:lpstr>
      <vt:lpstr>Wealth of available data</vt:lpstr>
      <vt:lpstr>The challenge</vt:lpstr>
      <vt:lpstr>Adapt or adopt</vt:lpstr>
      <vt:lpstr>Aspects in common</vt:lpstr>
      <vt:lpstr>From an intro geo course</vt:lpstr>
      <vt:lpstr>From a geomorph course</vt:lpstr>
      <vt:lpstr>From an intro course</vt:lpstr>
      <vt:lpstr>From a GIS course</vt:lpstr>
      <vt:lpstr>From a hydro course</vt:lpstr>
      <vt:lpstr>From an intro geo course</vt:lpstr>
      <vt:lpstr>From a seds/geomorph course</vt:lpstr>
      <vt:lpstr>From a structural geology course</vt:lpstr>
      <vt:lpstr>Other examples</vt:lpstr>
      <vt:lpstr>Designing your own</vt:lpstr>
      <vt:lpstr>Designing your own</vt:lpstr>
      <vt:lpstr>Developing your own</vt:lpstr>
    </vt:vector>
  </TitlesOfParts>
  <Company>Barbara Tewksbury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Barbara Tewksbury</cp:lastModifiedBy>
  <cp:revision>80</cp:revision>
  <dcterms:created xsi:type="dcterms:W3CDTF">2011-11-05T15:10:34Z</dcterms:created>
  <dcterms:modified xsi:type="dcterms:W3CDTF">2011-11-05T15:12:12Z</dcterms:modified>
</cp:coreProperties>
</file>