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2"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3" d="100"/>
          <a:sy n="103" d="100"/>
        </p:scale>
        <p:origin x="-204" y="-102"/>
      </p:cViewPr>
      <p:guideLst>
        <p:guide orient="horz" pos="2160"/>
        <p:guide pos="2880"/>
      </p:guideLst>
    </p:cSldViewPr>
  </p:slideViewPr>
  <p:notesTextViewPr>
    <p:cViewPr>
      <p:scale>
        <a:sx n="1" d="1"/>
        <a:sy n="1" d="1"/>
      </p:scale>
      <p:origin x="0" y="2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jp122\Desktop\Copy%20of%20essp_codes_09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Distribution of Participant Responses</a:t>
            </a:r>
          </a:p>
          <a:p>
            <a:pPr>
              <a:defRPr/>
            </a:pPr>
            <a:r>
              <a:rPr lang="en-US" baseline="0"/>
              <a:t>(n=90)</a:t>
            </a:r>
            <a:endParaRPr lang="en-US"/>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 1 - Table 1'!$B$2:$B$17</c:f>
              <c:strCache>
                <c:ptCount val="16"/>
                <c:pt idx="0">
                  <c:v>No Answer</c:v>
                </c:pt>
                <c:pt idx="1">
                  <c:v>Unclear / Vague</c:v>
                </c:pt>
                <c:pt idx="2">
                  <c:v>New Earth</c:v>
                </c:pt>
                <c:pt idx="3">
                  <c:v>Waxing Crescent</c:v>
                </c:pt>
                <c:pt idx="4">
                  <c:v>1st Quarter</c:v>
                </c:pt>
                <c:pt idx="5">
                  <c:v>Waxing Gibbous</c:v>
                </c:pt>
                <c:pt idx="6">
                  <c:v>Full Earth</c:v>
                </c:pt>
                <c:pt idx="7">
                  <c:v>Waning Gibbous</c:v>
                </c:pt>
                <c:pt idx="8">
                  <c:v>3rd Quarter</c:v>
                </c:pt>
                <c:pt idx="9">
                  <c:v>Waning Crescent</c:v>
                </c:pt>
                <c:pt idx="10">
                  <c:v>Partially Correct:  Correct Orientation</c:v>
                </c:pt>
                <c:pt idx="11">
                  <c:v>Partially Correct:  Correct Phase</c:v>
                </c:pt>
                <c:pt idx="12">
                  <c:v>Gibbous:  Other</c:v>
                </c:pt>
                <c:pt idx="13">
                  <c:v>Crescent:  Other</c:v>
                </c:pt>
                <c:pt idx="14">
                  <c:v>Quarter:  Other</c:v>
                </c:pt>
                <c:pt idx="15">
                  <c:v>Eclipse</c:v>
                </c:pt>
              </c:strCache>
            </c:strRef>
          </c:cat>
          <c:val>
            <c:numRef>
              <c:f>'Sheet 1 - Table 1'!$C$2:$C$17</c:f>
              <c:numCache>
                <c:formatCode>General</c:formatCode>
                <c:ptCount val="16"/>
                <c:pt idx="0">
                  <c:v>4</c:v>
                </c:pt>
                <c:pt idx="1">
                  <c:v>24</c:v>
                </c:pt>
                <c:pt idx="2">
                  <c:v>9</c:v>
                </c:pt>
                <c:pt idx="3">
                  <c:v>2</c:v>
                </c:pt>
                <c:pt idx="4">
                  <c:v>1</c:v>
                </c:pt>
                <c:pt idx="5">
                  <c:v>5</c:v>
                </c:pt>
                <c:pt idx="6">
                  <c:v>14</c:v>
                </c:pt>
                <c:pt idx="7">
                  <c:v>17</c:v>
                </c:pt>
                <c:pt idx="8">
                  <c:v>1</c:v>
                </c:pt>
                <c:pt idx="9">
                  <c:v>3</c:v>
                </c:pt>
                <c:pt idx="10">
                  <c:v>1</c:v>
                </c:pt>
                <c:pt idx="11">
                  <c:v>2</c:v>
                </c:pt>
                <c:pt idx="12">
                  <c:v>3</c:v>
                </c:pt>
                <c:pt idx="13">
                  <c:v>1</c:v>
                </c:pt>
                <c:pt idx="14">
                  <c:v>2</c:v>
                </c:pt>
                <c:pt idx="15">
                  <c:v>1</c:v>
                </c:pt>
              </c:numCache>
            </c:numRef>
          </c:val>
        </c:ser>
        <c:dLbls>
          <c:showLegendKey val="0"/>
          <c:showVal val="0"/>
          <c:showCatName val="0"/>
          <c:showSerName val="0"/>
          <c:showPercent val="0"/>
          <c:showBubbleSize val="0"/>
        </c:dLbls>
        <c:gapWidth val="150"/>
        <c:axId val="116625792"/>
        <c:axId val="116640000"/>
      </c:barChart>
      <c:catAx>
        <c:axId val="116625792"/>
        <c:scaling>
          <c:orientation val="minMax"/>
        </c:scaling>
        <c:delete val="0"/>
        <c:axPos val="l"/>
        <c:majorGridlines/>
        <c:minorGridlines>
          <c:spPr>
            <a:ln>
              <a:noFill/>
            </a:ln>
          </c:spPr>
        </c:minorGridlines>
        <c:title>
          <c:tx>
            <c:rich>
              <a:bodyPr/>
              <a:lstStyle/>
              <a:p>
                <a:pPr>
                  <a:defRPr/>
                </a:pPr>
                <a:r>
                  <a:rPr lang="en-US"/>
                  <a:t>Categories</a:t>
                </a:r>
              </a:p>
            </c:rich>
          </c:tx>
          <c:layout/>
          <c:overlay val="0"/>
        </c:title>
        <c:majorTickMark val="none"/>
        <c:minorTickMark val="none"/>
        <c:tickLblPos val="nextTo"/>
        <c:crossAx val="116640000"/>
        <c:crosses val="autoZero"/>
        <c:auto val="1"/>
        <c:lblAlgn val="ctr"/>
        <c:lblOffset val="100"/>
        <c:noMultiLvlLbl val="0"/>
      </c:catAx>
      <c:valAx>
        <c:axId val="116640000"/>
        <c:scaling>
          <c:orientation val="minMax"/>
        </c:scaling>
        <c:delete val="0"/>
        <c:axPos val="b"/>
        <c:majorGridlines/>
        <c:title>
          <c:tx>
            <c:rich>
              <a:bodyPr/>
              <a:lstStyle/>
              <a:p>
                <a:pPr>
                  <a:defRPr/>
                </a:pPr>
                <a:r>
                  <a:rPr lang="en-US"/>
                  <a:t>Number of Responses</a:t>
                </a:r>
              </a:p>
            </c:rich>
          </c:tx>
          <c:layout/>
          <c:overlay val="0"/>
        </c:title>
        <c:numFmt formatCode="General" sourceLinked="1"/>
        <c:majorTickMark val="out"/>
        <c:minorTickMark val="none"/>
        <c:tickLblPos val="nextTo"/>
        <c:crossAx val="11662579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64C65-2CDF-4766-BC96-8D37C34E890A}" type="datetimeFigureOut">
              <a:rPr lang="en-US" smtClean="0"/>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9187C-986C-45EB-B566-173DBA51EAAF}" type="slidenum">
              <a:rPr lang="en-US" smtClean="0"/>
              <a:t>‹#›</a:t>
            </a:fld>
            <a:endParaRPr lang="en-US"/>
          </a:p>
        </p:txBody>
      </p:sp>
    </p:spTree>
    <p:extLst>
      <p:ext uri="{BB962C8B-B14F-4D97-AF65-F5344CB8AC3E}">
        <p14:creationId xmlns:p14="http://schemas.microsoft.com/office/powerpoint/2010/main" val="130572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Science Digital Library</a:t>
            </a:r>
            <a:r>
              <a:rPr lang="en-US" baseline="0" dirty="0" smtClean="0"/>
              <a:t> (NSDL) Science Literacy Maps.  </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2</a:t>
            </a:fld>
            <a:endParaRPr lang="en-US"/>
          </a:p>
        </p:txBody>
      </p:sp>
    </p:spTree>
    <p:extLst>
      <p:ext uri="{BB962C8B-B14F-4D97-AF65-F5344CB8AC3E}">
        <p14:creationId xmlns:p14="http://schemas.microsoft.com/office/powerpoint/2010/main" val="75603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Science Education Standards</a:t>
            </a:r>
            <a:r>
              <a:rPr lang="en-US" baseline="0" dirty="0" smtClean="0"/>
              <a:t> (NSES)</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3</a:t>
            </a:fld>
            <a:endParaRPr lang="en-US"/>
          </a:p>
        </p:txBody>
      </p:sp>
    </p:spTree>
    <p:extLst>
      <p:ext uri="{BB962C8B-B14F-4D97-AF65-F5344CB8AC3E}">
        <p14:creationId xmlns:p14="http://schemas.microsoft.com/office/powerpoint/2010/main" val="131649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Framework</a:t>
            </a:r>
            <a:r>
              <a:rPr lang="en-US" baseline="0" dirty="0" smtClean="0"/>
              <a:t> for K-12 Science Education: Practices, Crosscutting Concepts, and Core Ideas (2011) Board on Science Education (BOSE)</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4</a:t>
            </a:fld>
            <a:endParaRPr lang="en-US"/>
          </a:p>
        </p:txBody>
      </p:sp>
    </p:spTree>
    <p:extLst>
      <p:ext uri="{BB962C8B-B14F-4D97-AF65-F5344CB8AC3E}">
        <p14:creationId xmlns:p14="http://schemas.microsoft.com/office/powerpoint/2010/main" val="48142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and convince the person sitting next to you that you are correct]</a:t>
            </a:r>
          </a:p>
          <a:p>
            <a:r>
              <a:rPr lang="en-US" dirty="0" smtClean="0"/>
              <a:t>The previous documents influence our understanding of the upper anchor.</a:t>
            </a:r>
            <a:r>
              <a:rPr lang="en-US" baseline="0" dirty="0" smtClean="0"/>
              <a:t>  The questions asked in the assessment had various questions that we categorized by the phenomena and cross-cutting themes.  The Astronomy Learning Progression team also acknowledges that that the initial questions asked may provide better data in the future. </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5</a:t>
            </a:fld>
            <a:endParaRPr lang="en-US"/>
          </a:p>
        </p:txBody>
      </p:sp>
    </p:spTree>
    <p:extLst>
      <p:ext uri="{BB962C8B-B14F-4D97-AF65-F5344CB8AC3E}">
        <p14:creationId xmlns:p14="http://schemas.microsoft.com/office/powerpoint/2010/main" val="8488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Before coding, experts revealed</a:t>
            </a:r>
            <a:r>
              <a:rPr lang="en-US" baseline="0" dirty="0" smtClean="0"/>
              <a:t> how they approach the answer; this allowed us to calibrate our understanding around the ‘correct answer’.  </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6</a:t>
            </a:fld>
            <a:endParaRPr lang="en-US"/>
          </a:p>
        </p:txBody>
      </p:sp>
    </p:spTree>
    <p:extLst>
      <p:ext uri="{BB962C8B-B14F-4D97-AF65-F5344CB8AC3E}">
        <p14:creationId xmlns:p14="http://schemas.microsoft.com/office/powerpoint/2010/main" val="3903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Patterns in the distribution of participant responses</a:t>
            </a:r>
            <a:r>
              <a:rPr lang="en-US" baseline="0" dirty="0" smtClean="0"/>
              <a:t> may facilitate future data collection.  For example, it may be advantageous to conduct conceptual interviews with participants from specific categories (e.g., waning gibbous, full earth, partially correct, etc.).  Since grade level did not appear to be a factor of how students responded, it was decided to ignore grade level and focus on the path students take from novice to expert understanding related to </a:t>
            </a:r>
            <a:r>
              <a:rPr lang="en-US" baseline="0" smtClean="0"/>
              <a:t>this phenomenon.</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7</a:t>
            </a:fld>
            <a:endParaRPr lang="en-US"/>
          </a:p>
        </p:txBody>
      </p:sp>
    </p:spTree>
    <p:extLst>
      <p:ext uri="{BB962C8B-B14F-4D97-AF65-F5344CB8AC3E}">
        <p14:creationId xmlns:p14="http://schemas.microsoft.com/office/powerpoint/2010/main" val="353407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goal of the research project is to develop learning progressions in Earth &amp; Space Science.  The research on learning progressions is presently in the early stages of development.</a:t>
            </a:r>
            <a:endParaRPr lang="en-US" dirty="0"/>
          </a:p>
        </p:txBody>
      </p:sp>
      <p:sp>
        <p:nvSpPr>
          <p:cNvPr id="4" name="Slide Number Placeholder 3"/>
          <p:cNvSpPr>
            <a:spLocks noGrp="1"/>
          </p:cNvSpPr>
          <p:nvPr>
            <p:ph type="sldNum" sz="quarter" idx="10"/>
          </p:nvPr>
        </p:nvSpPr>
        <p:spPr/>
        <p:txBody>
          <a:bodyPr/>
          <a:lstStyle/>
          <a:p>
            <a:fld id="{DC89187C-986C-45EB-B566-173DBA51EAAF}" type="slidenum">
              <a:rPr lang="en-US" smtClean="0"/>
              <a:t>9</a:t>
            </a:fld>
            <a:endParaRPr lang="en-US"/>
          </a:p>
        </p:txBody>
      </p:sp>
    </p:spTree>
    <p:extLst>
      <p:ext uri="{BB962C8B-B14F-4D97-AF65-F5344CB8AC3E}">
        <p14:creationId xmlns:p14="http://schemas.microsoft.com/office/powerpoint/2010/main" val="158804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D8DEFA-F3B9-4B95-B905-1329CD7A0FED}"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04016-CC04-4F13-AE30-A7C72FABE0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8DEFA-F3B9-4B95-B905-1329CD7A0FED}"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04016-CC04-4F13-AE30-A7C72FABE0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D8DEFA-F3B9-4B95-B905-1329CD7A0FED}"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04016-CC04-4F13-AE30-A7C72FABE09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8DEFA-F3B9-4B95-B905-1329CD7A0FED}"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04016-CC04-4F13-AE30-A7C72FABE09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8DEFA-F3B9-4B95-B905-1329CD7A0FED}"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04016-CC04-4F13-AE30-A7C72FABE0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DD8DEFA-F3B9-4B95-B905-1329CD7A0FED}"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04016-CC04-4F13-AE30-A7C72FABE09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D8DEFA-F3B9-4B95-B905-1329CD7A0FED}" type="datetimeFigureOut">
              <a:rPr lang="en-US" smtClean="0"/>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04016-CC04-4F13-AE30-A7C72FABE0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8DEFA-F3B9-4B95-B905-1329CD7A0FED}" type="datetimeFigureOut">
              <a:rPr lang="en-US" smtClean="0"/>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04016-CC04-4F13-AE30-A7C72FABE0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DD8DEFA-F3B9-4B95-B905-1329CD7A0FED}" type="datetimeFigureOut">
              <a:rPr lang="en-US" smtClean="0"/>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04016-CC04-4F13-AE30-A7C72FABE0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DD8DEFA-F3B9-4B95-B905-1329CD7A0FED}"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04016-CC04-4F13-AE30-A7C72FABE09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8DEFA-F3B9-4B95-B905-1329CD7A0FED}"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04016-CC04-4F13-AE30-A7C72FABE09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DD8DEFA-F3B9-4B95-B905-1329CD7A0FED}" type="datetimeFigureOut">
              <a:rPr lang="en-US" smtClean="0"/>
              <a:t>10/3/2011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7B04016-CC04-4F13-AE30-A7C72FABE09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nsf.gov/index.js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Grade 4-12 Student Conceptions of Astronomical Phenomena</a:t>
            </a:r>
            <a:endParaRPr lang="en-US" dirty="0"/>
          </a:p>
        </p:txBody>
      </p:sp>
      <p:sp>
        <p:nvSpPr>
          <p:cNvPr id="3" name="Subtitle 2"/>
          <p:cNvSpPr>
            <a:spLocks noGrp="1"/>
          </p:cNvSpPr>
          <p:nvPr>
            <p:ph type="subTitle" idx="1"/>
          </p:nvPr>
        </p:nvSpPr>
        <p:spPr/>
        <p:txBody>
          <a:bodyPr/>
          <a:lstStyle/>
          <a:p>
            <a:r>
              <a:rPr lang="en-US" dirty="0" smtClean="0"/>
              <a:t>Jason Petula, Ph.D.</a:t>
            </a:r>
          </a:p>
          <a:p>
            <a:r>
              <a:rPr lang="en-US" dirty="0" smtClean="0"/>
              <a:t>Assistant Professor of Education</a:t>
            </a:r>
          </a:p>
          <a:p>
            <a:r>
              <a:rPr lang="en-US" dirty="0" smtClean="0"/>
              <a:t>Pennsylvania State University</a:t>
            </a:r>
          </a:p>
        </p:txBody>
      </p:sp>
      <p:sp>
        <p:nvSpPr>
          <p:cNvPr id="4" name="TextBox 3"/>
          <p:cNvSpPr txBox="1"/>
          <p:nvPr/>
        </p:nvSpPr>
        <p:spPr>
          <a:xfrm>
            <a:off x="228600" y="6400800"/>
            <a:ext cx="3429000" cy="369332"/>
          </a:xfrm>
          <a:prstGeom prst="rect">
            <a:avLst/>
          </a:prstGeom>
          <a:noFill/>
        </p:spPr>
        <p:txBody>
          <a:bodyPr wrap="square" rtlCol="0">
            <a:spAutoFit/>
          </a:bodyPr>
          <a:lstStyle/>
          <a:p>
            <a:r>
              <a:rPr lang="en-US" dirty="0" smtClean="0"/>
              <a:t>DUE-0962792</a:t>
            </a:r>
            <a:endParaRPr lang="en-US" dirty="0"/>
          </a:p>
        </p:txBody>
      </p:sp>
      <p:pic>
        <p:nvPicPr>
          <p:cNvPr id="4098" name="Picture 2" descr="National Science Found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33365"/>
            <a:ext cx="39433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0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should students know?</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224" t="18388" r="1727"/>
          <a:stretch/>
        </p:blipFill>
        <p:spPr bwMode="auto">
          <a:xfrm>
            <a:off x="1570182" y="2133600"/>
            <a:ext cx="6096000" cy="42296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70182" y="6400800"/>
            <a:ext cx="6096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http://strandmaps.nsdl.org/?id=SMS-MAP-1282</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57229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NSES Content Standard D Earth and Space Science Standards</a:t>
            </a:r>
            <a:r>
              <a:rPr lang="en-US" dirty="0"/>
              <a:t> </a:t>
            </a:r>
          </a:p>
          <a:p>
            <a:pPr lvl="1"/>
            <a:r>
              <a:rPr lang="en-US" i="1" dirty="0"/>
              <a:t>Earth in the solar system</a:t>
            </a:r>
            <a:r>
              <a:rPr lang="en-US" dirty="0"/>
              <a:t> </a:t>
            </a:r>
          </a:p>
          <a:p>
            <a:pPr lvl="2"/>
            <a:r>
              <a:rPr lang="en-US" dirty="0"/>
              <a:t>Most objects in the solar system are in regular and predictable motion. Those motions explain such phenomena as the day, the year, phases of the moon, and eclipses.</a:t>
            </a:r>
          </a:p>
          <a:p>
            <a:pPr marL="0" indent="0">
              <a:buNone/>
            </a:pPr>
            <a:endParaRPr lang="en-US" dirty="0"/>
          </a:p>
        </p:txBody>
      </p:sp>
      <p:sp>
        <p:nvSpPr>
          <p:cNvPr id="3" name="Title 2"/>
          <p:cNvSpPr>
            <a:spLocks noGrp="1"/>
          </p:cNvSpPr>
          <p:nvPr>
            <p:ph type="title"/>
          </p:nvPr>
        </p:nvSpPr>
        <p:spPr/>
        <p:txBody>
          <a:bodyPr/>
          <a:lstStyle/>
          <a:p>
            <a:r>
              <a:rPr lang="en-US" dirty="0" smtClean="0"/>
              <a:t>What should students know?</a:t>
            </a:r>
            <a:endParaRPr lang="en-US" dirty="0"/>
          </a:p>
        </p:txBody>
      </p:sp>
      <p:sp>
        <p:nvSpPr>
          <p:cNvPr id="4" name="TextBox 3"/>
          <p:cNvSpPr txBox="1"/>
          <p:nvPr/>
        </p:nvSpPr>
        <p:spPr>
          <a:xfrm>
            <a:off x="1752600" y="6172199"/>
            <a:ext cx="426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http://www.nap.edu/openbook.php?record_id=4962&amp;page=160</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61860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smtClean="0"/>
              <a:t>     </a:t>
            </a:r>
            <a:r>
              <a:rPr lang="en-US" sz="1800" b="1" i="1" dirty="0" smtClean="0">
                <a:latin typeface="Times New Roman" pitchFamily="18" charset="0"/>
                <a:cs typeface="Times New Roman" pitchFamily="18" charset="0"/>
              </a:rPr>
              <a:t>By the end of grade 5. </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The orbits of Earth around the sun and of the moon around Earth, together with the rotation of Earth about an axis between its North and South poles, cause observable patterns</a:t>
            </a:r>
            <a:r>
              <a:rPr lang="en-US" sz="1800" dirty="0" smtClean="0">
                <a:latin typeface="Times New Roman" pitchFamily="18" charset="0"/>
                <a:cs typeface="Times New Roman" pitchFamily="18" charset="0"/>
              </a:rPr>
              <a:t>.  </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These include</a:t>
            </a:r>
            <a:r>
              <a:rPr lang="en-US" sz="1800" dirty="0" smtClean="0">
                <a:latin typeface="Times New Roman" pitchFamily="18" charset="0"/>
                <a:cs typeface="Times New Roman" pitchFamily="18" charset="0"/>
              </a:rPr>
              <a:t> day and night; daily and seasonal changes in the length and direction of shadows; </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phases of the moon</a:t>
            </a:r>
            <a:r>
              <a:rPr lang="en-US" sz="1800" dirty="0" smtClean="0">
                <a:latin typeface="Times New Roman" pitchFamily="18" charset="0"/>
                <a:cs typeface="Times New Roman" pitchFamily="18" charset="0"/>
              </a:rPr>
              <a:t>; and different positions of the sun, moon, and stars at different times of the day, month, and year.</a:t>
            </a:r>
          </a:p>
          <a:p>
            <a:pPr marL="0" indent="0">
              <a:buNone/>
            </a:pPr>
            <a:r>
              <a:rPr lang="en-US" sz="1800" b="1" i="1" dirty="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Some objects in the solar system can be seen with the naked eye.  Planets in the night sky change positions and are not always visible from Earth as they orbit the sun.  Stars appear in patterns called constellations, which can be used for navigation and appear to move together across the sky because of Earth’s rotation.</a:t>
            </a:r>
            <a:endParaRPr lang="en-US" b="1" i="1" dirty="0"/>
          </a:p>
        </p:txBody>
      </p:sp>
      <p:sp>
        <p:nvSpPr>
          <p:cNvPr id="3" name="Title 2"/>
          <p:cNvSpPr>
            <a:spLocks noGrp="1"/>
          </p:cNvSpPr>
          <p:nvPr>
            <p:ph type="title"/>
          </p:nvPr>
        </p:nvSpPr>
        <p:spPr/>
        <p:txBody>
          <a:bodyPr/>
          <a:lstStyle/>
          <a:p>
            <a:r>
              <a:rPr lang="en-US" dirty="0" smtClean="0"/>
              <a:t>What should students know?</a:t>
            </a:r>
            <a:endParaRPr lang="en-US" dirty="0"/>
          </a:p>
        </p:txBody>
      </p:sp>
      <p:sp>
        <p:nvSpPr>
          <p:cNvPr id="4" name="TextBox 3"/>
          <p:cNvSpPr txBox="1"/>
          <p:nvPr/>
        </p:nvSpPr>
        <p:spPr>
          <a:xfrm>
            <a:off x="1752600" y="6172199"/>
            <a:ext cx="419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http://www.nap.edu/openbook.php?record_id=13165&amp;page=124</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46331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do students progress from novice to expert understanding?</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32" t="39820" r="7874" b="29687"/>
          <a:stretch/>
        </p:blipFill>
        <p:spPr bwMode="auto">
          <a:xfrm>
            <a:off x="798945" y="2590800"/>
            <a:ext cx="7362334" cy="297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8945" y="5578682"/>
            <a:ext cx="7629237" cy="430887"/>
          </a:xfrm>
          <a:prstGeom prst="rect">
            <a:avLst/>
          </a:prstGeom>
          <a:noFill/>
        </p:spPr>
        <p:txBody>
          <a:bodyPr wrap="square" rtlCol="0">
            <a:spAutoFit/>
          </a:bodyPr>
          <a:lstStyle/>
          <a:p>
            <a:r>
              <a:rPr lang="en-US" sz="1100" b="1" dirty="0" smtClean="0"/>
              <a:t>Phenomena		</a:t>
            </a:r>
            <a:r>
              <a:rPr lang="en-US" sz="1100" dirty="0" smtClean="0"/>
              <a:t>Diurnal Motion     </a:t>
            </a:r>
            <a:r>
              <a:rPr lang="en-US" sz="1100" dirty="0" smtClean="0">
                <a:effectLst>
                  <a:outerShdw blurRad="38100" dist="38100" dir="2700000" algn="tl">
                    <a:srgbClr val="000000">
                      <a:alpha val="43137"/>
                    </a:srgbClr>
                  </a:outerShdw>
                </a:effectLst>
              </a:rPr>
              <a:t>Lunar Phases</a:t>
            </a:r>
            <a:r>
              <a:rPr lang="en-US" sz="1100" dirty="0" smtClean="0"/>
              <a:t>     Seasons    Season Change in Stars    Planetary</a:t>
            </a:r>
            <a:endParaRPr lang="en-US" sz="1100" b="1" dirty="0" smtClean="0"/>
          </a:p>
          <a:p>
            <a:r>
              <a:rPr lang="en-US" sz="1100" b="1" dirty="0" smtClean="0"/>
              <a:t>Cross-Cutting Themes	</a:t>
            </a:r>
            <a:r>
              <a:rPr lang="en-US" sz="1100" dirty="0" smtClean="0">
                <a:effectLst>
                  <a:outerShdw blurRad="38100" dist="38100" dir="2700000" algn="tl">
                    <a:srgbClr val="000000">
                      <a:alpha val="43137"/>
                    </a:srgbClr>
                  </a:outerShdw>
                </a:effectLst>
              </a:rPr>
              <a:t>Pattern</a:t>
            </a:r>
            <a:r>
              <a:rPr lang="en-US" sz="1100" dirty="0" smtClean="0"/>
              <a:t>	    Scale                   Time           Motion                                    </a:t>
            </a:r>
            <a:r>
              <a:rPr lang="en-US" sz="1100" dirty="0" smtClean="0">
                <a:effectLst>
                  <a:outerShdw blurRad="38100" dist="38100" dir="2700000" algn="tl">
                    <a:srgbClr val="000000">
                      <a:alpha val="43137"/>
                    </a:srgbClr>
                  </a:outerShdw>
                </a:effectLst>
              </a:rPr>
              <a:t>Position &amp; Relations</a:t>
            </a:r>
            <a:endParaRPr lang="en-US" sz="1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679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0105" y="2674938"/>
            <a:ext cx="4251727" cy="3451225"/>
          </a:xfrm>
        </p:spPr>
      </p:pic>
      <p:sp>
        <p:nvSpPr>
          <p:cNvPr id="3" name="Title 2"/>
          <p:cNvSpPr>
            <a:spLocks noGrp="1"/>
          </p:cNvSpPr>
          <p:nvPr>
            <p:ph type="title"/>
          </p:nvPr>
        </p:nvSpPr>
        <p:spPr/>
        <p:txBody>
          <a:bodyPr/>
          <a:lstStyle/>
          <a:p>
            <a:r>
              <a:rPr lang="en-US" dirty="0" smtClean="0"/>
              <a:t>Experts Definition </a:t>
            </a:r>
            <a:endParaRPr lang="en-US" dirty="0"/>
          </a:p>
        </p:txBody>
      </p:sp>
      <p:sp>
        <p:nvSpPr>
          <p:cNvPr id="6" name="TextBox 5"/>
          <p:cNvSpPr txBox="1"/>
          <p:nvPr/>
        </p:nvSpPr>
        <p:spPr>
          <a:xfrm>
            <a:off x="1676400" y="6248400"/>
            <a:ext cx="518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http://www.backyard-astro.com/blog/index.php/weblog/comments/2006_02_201/</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20151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62026"/>
              </p:ext>
            </p:extLst>
          </p:nvPr>
        </p:nvGraphicFramePr>
        <p:xfrm>
          <a:off x="200173" y="1676400"/>
          <a:ext cx="8791427" cy="4781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023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2.2 % of participants answered correctly</a:t>
            </a:r>
          </a:p>
          <a:p>
            <a:r>
              <a:rPr lang="en-US" dirty="0" smtClean="0"/>
              <a:t>5.6 % of participants answered partially correct or better</a:t>
            </a:r>
          </a:p>
          <a:p>
            <a:r>
              <a:rPr lang="en-US" dirty="0" smtClean="0"/>
              <a:t>Waning gibbous was the most common incorrect response (i.e., 18.9%)</a:t>
            </a:r>
          </a:p>
          <a:p>
            <a:r>
              <a:rPr lang="en-US" dirty="0" smtClean="0"/>
              <a:t>Full Earth was the second most common incorrect response (i.e., 15.6%)</a:t>
            </a:r>
          </a:p>
          <a:p>
            <a:r>
              <a:rPr lang="en-US" dirty="0" smtClean="0"/>
              <a:t>Conceptual interviews of samples from specific categories may reveal initial learning progressions</a:t>
            </a:r>
          </a:p>
          <a:p>
            <a:endParaRPr lang="en-US" dirty="0" smtClean="0"/>
          </a:p>
          <a:p>
            <a:endParaRPr lang="en-US" dirty="0"/>
          </a:p>
        </p:txBody>
      </p:sp>
      <p:sp>
        <p:nvSpPr>
          <p:cNvPr id="3" name="Title 2"/>
          <p:cNvSpPr>
            <a:spLocks noGrp="1"/>
          </p:cNvSpPr>
          <p:nvPr>
            <p:ph type="title"/>
          </p:nvPr>
        </p:nvSpPr>
        <p:spPr/>
        <p:txBody>
          <a:bodyPr/>
          <a:lstStyle/>
          <a:p>
            <a:r>
              <a:rPr lang="en-US" dirty="0" smtClean="0"/>
              <a:t>Findings</a:t>
            </a:r>
            <a:endParaRPr lang="en-US" dirty="0"/>
          </a:p>
        </p:txBody>
      </p:sp>
    </p:spTree>
    <p:extLst>
      <p:ext uri="{BB962C8B-B14F-4D97-AF65-F5344CB8AC3E}">
        <p14:creationId xmlns:p14="http://schemas.microsoft.com/office/powerpoint/2010/main" val="48335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6" name="Text Placeholder 5"/>
          <p:cNvSpPr>
            <a:spLocks noGrp="1"/>
          </p:cNvSpPr>
          <p:nvPr>
            <p:ph type="body" idx="1"/>
          </p:nvPr>
        </p:nvSpPr>
        <p:spPr/>
        <p:txBody>
          <a:bodyPr/>
          <a:lstStyle/>
          <a:p>
            <a:r>
              <a:rPr lang="en-US" dirty="0" smtClean="0"/>
              <a:t>Questions</a:t>
            </a: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2083" y="3429000"/>
            <a:ext cx="3711084" cy="2697163"/>
          </a:xfrm>
          <a:ln>
            <a:solidFill>
              <a:schemeClr val="tx1"/>
            </a:solidFill>
          </a:ln>
        </p:spPr>
      </p:pic>
      <p:sp>
        <p:nvSpPr>
          <p:cNvPr id="7" name="Text Placeholder 6"/>
          <p:cNvSpPr>
            <a:spLocks noGrp="1"/>
          </p:cNvSpPr>
          <p:nvPr>
            <p:ph type="body" sz="quarter" idx="3"/>
          </p:nvPr>
        </p:nvSpPr>
        <p:spPr/>
        <p:txBody>
          <a:bodyPr/>
          <a:lstStyle/>
          <a:p>
            <a:r>
              <a:rPr lang="en-US" dirty="0" smtClean="0"/>
              <a:t>References</a:t>
            </a:r>
            <a:endParaRPr lang="en-US" dirty="0"/>
          </a:p>
        </p:txBody>
      </p:sp>
      <p:sp>
        <p:nvSpPr>
          <p:cNvPr id="8" name="Content Placeholder 7"/>
          <p:cNvSpPr>
            <a:spLocks noGrp="1"/>
          </p:cNvSpPr>
          <p:nvPr>
            <p:ph sz="quarter" idx="4"/>
          </p:nvPr>
        </p:nvSpPr>
        <p:spPr/>
        <p:txBody>
          <a:bodyPr>
            <a:normAutofit fontScale="92500" lnSpcReduction="10000"/>
          </a:bodyPr>
          <a:lstStyle/>
          <a:p>
            <a:pPr marL="0" indent="0">
              <a:spcBef>
                <a:spcPts val="0"/>
              </a:spcBef>
              <a:buNone/>
            </a:pPr>
            <a:r>
              <a:rPr lang="en-US" sz="1200" dirty="0" smtClean="0">
                <a:latin typeface="Times New Roman" pitchFamily="18" charset="0"/>
                <a:cs typeface="Times New Roman" pitchFamily="18" charset="0"/>
              </a:rPr>
              <a:t>American Association for the Advancement of Science </a:t>
            </a:r>
          </a:p>
          <a:p>
            <a:pPr marL="0" indent="0">
              <a:spcBef>
                <a:spcPts val="0"/>
              </a:spcBef>
              <a:buNone/>
            </a:pPr>
            <a:r>
              <a:rPr lang="en-US" sz="1200" dirty="0" smtClean="0">
                <a:latin typeface="Times New Roman" pitchFamily="18" charset="0"/>
                <a:cs typeface="Times New Roman" pitchFamily="18" charset="0"/>
              </a:rPr>
              <a:t>     (2001a).  </a:t>
            </a:r>
            <a:r>
              <a:rPr lang="en-US" sz="1200" i="1" dirty="0" smtClean="0">
                <a:latin typeface="Times New Roman" pitchFamily="18" charset="0"/>
                <a:cs typeface="Times New Roman" pitchFamily="18" charset="0"/>
              </a:rPr>
              <a:t>Atlas of Science Literacy</a:t>
            </a:r>
            <a:r>
              <a:rPr lang="en-US" sz="1200" dirty="0" smtClean="0">
                <a:latin typeface="Times New Roman" pitchFamily="18" charset="0"/>
                <a:cs typeface="Times New Roman" pitchFamily="18" charset="0"/>
              </a:rPr>
              <a:t>.  Washington, DC: </a:t>
            </a: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American Association for the Advancement of Science.</a:t>
            </a:r>
          </a:p>
          <a:p>
            <a:pPr marL="0" indent="0">
              <a:spcBef>
                <a:spcPts val="0"/>
              </a:spcBef>
              <a:buNone/>
            </a:pPr>
            <a:r>
              <a:rPr lang="en-US" sz="1200" dirty="0">
                <a:latin typeface="Times New Roman" pitchFamily="18" charset="0"/>
                <a:cs typeface="Times New Roman" pitchFamily="18" charset="0"/>
              </a:rPr>
              <a:t>Black, P., Wilson, M., &amp; Yao, S.-Y. (2011). Road Maps for </a:t>
            </a:r>
            <a:endParaRPr lang="en-US" sz="1200" dirty="0" smtClean="0">
              <a:latin typeface="Times New Roman" pitchFamily="18" charset="0"/>
              <a:cs typeface="Times New Roman" pitchFamily="18" charset="0"/>
            </a:endParaRP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Learning</a:t>
            </a:r>
            <a:r>
              <a:rPr lang="en-US" sz="1200" dirty="0">
                <a:latin typeface="Times New Roman" pitchFamily="18" charset="0"/>
                <a:cs typeface="Times New Roman" pitchFamily="18" charset="0"/>
              </a:rPr>
              <a:t>: A Guide to the Navigation of Learning </a:t>
            </a:r>
            <a:endParaRPr lang="en-US" sz="1200" dirty="0" smtClean="0">
              <a:latin typeface="Times New Roman" pitchFamily="18" charset="0"/>
              <a:cs typeface="Times New Roman" pitchFamily="18" charset="0"/>
            </a:endParaRP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Progressions. </a:t>
            </a:r>
            <a:r>
              <a:rPr lang="en-US" sz="1200" i="1" dirty="0">
                <a:latin typeface="Times New Roman" pitchFamily="18" charset="0"/>
                <a:cs typeface="Times New Roman" pitchFamily="18" charset="0"/>
              </a:rPr>
              <a:t>Measurement, 9</a:t>
            </a:r>
            <a:r>
              <a:rPr lang="en-US" sz="1200" dirty="0">
                <a:latin typeface="Times New Roman" pitchFamily="18" charset="0"/>
                <a:cs typeface="Times New Roman" pitchFamily="18" charset="0"/>
              </a:rPr>
              <a:t>(2-3), 71-123.</a:t>
            </a:r>
            <a:endParaRPr lang="en-US" sz="1200" b="1" dirty="0" smtClean="0">
              <a:latin typeface="Times New Roman" pitchFamily="18" charset="0"/>
              <a:cs typeface="Times New Roman" pitchFamily="18" charset="0"/>
            </a:endParaRPr>
          </a:p>
          <a:p>
            <a:pPr marL="0" indent="0">
              <a:spcBef>
                <a:spcPts val="0"/>
              </a:spcBef>
              <a:buNone/>
            </a:pPr>
            <a:r>
              <a:rPr lang="en-US" sz="1200" dirty="0" smtClean="0">
                <a:latin typeface="Times New Roman" pitchFamily="18" charset="0"/>
                <a:cs typeface="Times New Roman" pitchFamily="18" charset="0"/>
              </a:rPr>
              <a:t>Committee on Conceptual Framework for the New K-12 </a:t>
            </a: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Science Education Standards (2011).  </a:t>
            </a:r>
            <a:r>
              <a:rPr lang="en-US" sz="1200" i="1" dirty="0" smtClean="0">
                <a:latin typeface="Times New Roman" pitchFamily="18" charset="0"/>
                <a:cs typeface="Times New Roman" pitchFamily="18" charset="0"/>
              </a:rPr>
              <a:t>A Framework for </a:t>
            </a:r>
          </a:p>
          <a:p>
            <a:pPr marL="0" indent="0">
              <a:spcBef>
                <a:spcPts val="0"/>
              </a:spcBef>
              <a:buNone/>
            </a:pPr>
            <a:r>
              <a:rPr lang="en-US" sz="1200" i="1" dirty="0">
                <a:latin typeface="Times New Roman" pitchFamily="18" charset="0"/>
                <a:cs typeface="Times New Roman" pitchFamily="18" charset="0"/>
              </a:rPr>
              <a:t> </a:t>
            </a:r>
            <a:r>
              <a:rPr lang="en-US" sz="1200" i="1" dirty="0" smtClean="0">
                <a:latin typeface="Times New Roman" pitchFamily="18" charset="0"/>
                <a:cs typeface="Times New Roman" pitchFamily="18" charset="0"/>
              </a:rPr>
              <a:t>    the New K-12 Science Education Standards.</a:t>
            </a:r>
            <a:r>
              <a:rPr lang="en-US" sz="1200" dirty="0" smtClean="0">
                <a:latin typeface="Times New Roman" pitchFamily="18" charset="0"/>
                <a:cs typeface="Times New Roman" pitchFamily="18" charset="0"/>
              </a:rPr>
              <a:t>  </a:t>
            </a: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Washington, DC: National Academy Press.</a:t>
            </a:r>
          </a:p>
          <a:p>
            <a:pPr marL="0" indent="0">
              <a:spcBef>
                <a:spcPts val="0"/>
              </a:spcBef>
              <a:buNone/>
            </a:pPr>
            <a:r>
              <a:rPr lang="en-US" sz="1200" dirty="0" err="1">
                <a:latin typeface="Times New Roman" pitchFamily="18" charset="0"/>
                <a:cs typeface="Times New Roman" pitchFamily="18" charset="0"/>
              </a:rPr>
              <a:t>Duschl</a:t>
            </a:r>
            <a:r>
              <a:rPr lang="en-US" sz="1200" dirty="0">
                <a:latin typeface="Times New Roman" pitchFamily="18" charset="0"/>
                <a:cs typeface="Times New Roman" pitchFamily="18" charset="0"/>
              </a:rPr>
              <a:t>, R., </a:t>
            </a:r>
            <a:r>
              <a:rPr lang="en-US" sz="1200" dirty="0" err="1">
                <a:latin typeface="Times New Roman" pitchFamily="18" charset="0"/>
                <a:cs typeface="Times New Roman" pitchFamily="18" charset="0"/>
              </a:rPr>
              <a:t>Maeng</a:t>
            </a:r>
            <a:r>
              <a:rPr lang="en-US" sz="1200" dirty="0">
                <a:latin typeface="Times New Roman" pitchFamily="18" charset="0"/>
                <a:cs typeface="Times New Roman" pitchFamily="18" charset="0"/>
              </a:rPr>
              <a:t>, S., &amp; </a:t>
            </a:r>
            <a:r>
              <a:rPr lang="en-US" sz="1200" dirty="0" err="1">
                <a:latin typeface="Times New Roman" pitchFamily="18" charset="0"/>
                <a:cs typeface="Times New Roman" pitchFamily="18" charset="0"/>
              </a:rPr>
              <a:t>Sezen</a:t>
            </a:r>
            <a:r>
              <a:rPr lang="en-US" sz="1200" dirty="0">
                <a:latin typeface="Times New Roman" pitchFamily="18" charset="0"/>
                <a:cs typeface="Times New Roman" pitchFamily="18" charset="0"/>
              </a:rPr>
              <a:t>, A.  (2011). Learning </a:t>
            </a:r>
            <a:endParaRPr lang="en-US" sz="1200" dirty="0" smtClean="0">
              <a:latin typeface="Times New Roman" pitchFamily="18" charset="0"/>
              <a:cs typeface="Times New Roman" pitchFamily="18" charset="0"/>
            </a:endParaRP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progressions and teaching </a:t>
            </a:r>
            <a:r>
              <a:rPr lang="en-US" sz="1200" dirty="0">
                <a:latin typeface="Times New Roman" pitchFamily="18" charset="0"/>
                <a:cs typeface="Times New Roman" pitchFamily="18" charset="0"/>
              </a:rPr>
              <a:t>sequences: a review and analysis, </a:t>
            </a:r>
            <a:endParaRPr lang="en-US" sz="1200" dirty="0" smtClean="0">
              <a:latin typeface="Times New Roman" pitchFamily="18" charset="0"/>
              <a:cs typeface="Times New Roman" pitchFamily="18" charset="0"/>
            </a:endParaRP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Studies </a:t>
            </a:r>
            <a:r>
              <a:rPr lang="en-US" sz="1200" i="1" dirty="0">
                <a:latin typeface="Times New Roman" pitchFamily="18" charset="0"/>
                <a:cs typeface="Times New Roman" pitchFamily="18" charset="0"/>
              </a:rPr>
              <a:t>in Science Education</a:t>
            </a:r>
            <a:r>
              <a:rPr lang="en-US" sz="1200" dirty="0">
                <a:latin typeface="Times New Roman" pitchFamily="18" charset="0"/>
                <a:cs typeface="Times New Roman" pitchFamily="18" charset="0"/>
              </a:rPr>
              <a:t>, 47:2, </a:t>
            </a:r>
            <a:r>
              <a:rPr lang="en-US" sz="1200" dirty="0" smtClean="0">
                <a:latin typeface="Times New Roman" pitchFamily="18" charset="0"/>
                <a:cs typeface="Times New Roman" pitchFamily="18" charset="0"/>
              </a:rPr>
              <a:t>123-182</a:t>
            </a:r>
          </a:p>
          <a:p>
            <a:pPr marL="0" indent="0">
              <a:spcBef>
                <a:spcPts val="0"/>
              </a:spcBef>
              <a:buNone/>
            </a:pPr>
            <a:r>
              <a:rPr lang="en-US" sz="1200" dirty="0" smtClean="0">
                <a:latin typeface="Times New Roman" pitchFamily="18" charset="0"/>
                <a:cs typeface="Times New Roman" pitchFamily="18" charset="0"/>
              </a:rPr>
              <a:t>National Research Council (1995).  </a:t>
            </a:r>
            <a:r>
              <a:rPr lang="en-US" sz="1200" i="1" dirty="0" smtClean="0">
                <a:latin typeface="Times New Roman" pitchFamily="18" charset="0"/>
                <a:cs typeface="Times New Roman" pitchFamily="18" charset="0"/>
              </a:rPr>
              <a:t>National Science </a:t>
            </a:r>
          </a:p>
          <a:p>
            <a:pPr marL="0" indent="0">
              <a:spcBef>
                <a:spcPts val="0"/>
              </a:spcBef>
              <a:buNone/>
            </a:pPr>
            <a:r>
              <a:rPr lang="en-US" sz="1200" i="1" dirty="0">
                <a:latin typeface="Times New Roman" pitchFamily="18" charset="0"/>
                <a:cs typeface="Times New Roman" pitchFamily="18" charset="0"/>
              </a:rPr>
              <a:t> </a:t>
            </a:r>
            <a:r>
              <a:rPr lang="en-US" sz="1200" i="1" dirty="0" smtClean="0">
                <a:latin typeface="Times New Roman" pitchFamily="18" charset="0"/>
                <a:cs typeface="Times New Roman" pitchFamily="18" charset="0"/>
              </a:rPr>
              <a:t>    Education Standards.</a:t>
            </a:r>
            <a:r>
              <a:rPr lang="en-US" sz="1200" dirty="0" smtClean="0">
                <a:latin typeface="Times New Roman" pitchFamily="18" charset="0"/>
                <a:cs typeface="Times New Roman" pitchFamily="18" charset="0"/>
              </a:rPr>
              <a:t>  Washington, DC: National </a:t>
            </a:r>
          </a:p>
          <a:p>
            <a:pPr marL="0" indent="0">
              <a:spcBef>
                <a:spcPts val="0"/>
              </a:spcBef>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Academy Press.</a:t>
            </a:r>
          </a:p>
          <a:p>
            <a:pPr marL="0" indent="0">
              <a:spcBef>
                <a:spcPts val="0"/>
              </a:spcBef>
              <a:buNone/>
            </a:pPr>
            <a:endParaRPr lang="en-US" sz="1200" dirty="0">
              <a:latin typeface="Times New Roman" pitchFamily="18" charset="0"/>
              <a:cs typeface="Times New Roman" pitchFamily="18" charset="0"/>
            </a:endParaRPr>
          </a:p>
        </p:txBody>
      </p:sp>
      <p:sp>
        <p:nvSpPr>
          <p:cNvPr id="5" name="TextBox 4"/>
          <p:cNvSpPr txBox="1"/>
          <p:nvPr/>
        </p:nvSpPr>
        <p:spPr>
          <a:xfrm>
            <a:off x="533400" y="6248400"/>
            <a:ext cx="4724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http://www.udidahan.com/wp-content/uploads/concept-map.jpg</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804960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168</TotalTime>
  <Words>750</Words>
  <Application>Microsoft Office PowerPoint</Application>
  <PresentationFormat>On-screen Show (4:3)</PresentationFormat>
  <Paragraphs>68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Grade 4-12 Student Conceptions of Astronomical Phenomena</vt:lpstr>
      <vt:lpstr>What should students know?</vt:lpstr>
      <vt:lpstr>What should students know?</vt:lpstr>
      <vt:lpstr>What should students know?</vt:lpstr>
      <vt:lpstr>How do students progress from novice to expert understanding?</vt:lpstr>
      <vt:lpstr>Experts Definition </vt:lpstr>
      <vt:lpstr>Data</vt:lpstr>
      <vt:lpstr>Findings</vt:lpstr>
      <vt:lpstr>Next steps</vt:lpstr>
    </vt:vector>
  </TitlesOfParts>
  <Company>Penn State Harrisburg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4-12 Student Conceptions of Astronomical Phenomena</dc:title>
  <dc:creator>Information Technology Services</dc:creator>
  <cp:lastModifiedBy>Information Technology Services</cp:lastModifiedBy>
  <cp:revision>14</cp:revision>
  <dcterms:created xsi:type="dcterms:W3CDTF">2011-10-03T17:20:16Z</dcterms:created>
  <dcterms:modified xsi:type="dcterms:W3CDTF">2011-10-03T20:08:50Z</dcterms:modified>
</cp:coreProperties>
</file>