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851" autoAdjust="0"/>
  </p:normalViewPr>
  <p:slideViewPr>
    <p:cSldViewPr snapToGrid="0" snapToObjects="1">
      <p:cViewPr>
        <p:scale>
          <a:sx n="41" d="100"/>
          <a:sy n="41" d="100"/>
        </p:scale>
        <p:origin x="4032" y="5464"/>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pmurphy:Desktop:SOSNSTA:SOS%20eval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pmurphy:Desktop:SOSNSTA:SOS%20eval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'Visit to SOS'!$B$1</c:f>
              <c:strCache>
                <c:ptCount val="1"/>
                <c:pt idx="0">
                  <c:v>2005</c:v>
                </c:pt>
              </c:strCache>
            </c:strRef>
          </c:tx>
          <c:invertIfNegative val="0"/>
          <c:cat>
            <c:numRef>
              <c:f>'Visit to SOS'!$A$2:$A$11</c:f>
              <c:numCache>
                <c:formatCode>General</c:formatCode>
                <c:ptCount val="10"/>
                <c:pt idx="0">
                  <c:v>1.0</c:v>
                </c:pt>
                <c:pt idx="1">
                  <c:v>2.0</c:v>
                </c:pt>
                <c:pt idx="2">
                  <c:v>3.0</c:v>
                </c:pt>
                <c:pt idx="3">
                  <c:v>4.0</c:v>
                </c:pt>
                <c:pt idx="4">
                  <c:v>5.0</c:v>
                </c:pt>
                <c:pt idx="5">
                  <c:v>6.0</c:v>
                </c:pt>
                <c:pt idx="6">
                  <c:v>7.0</c:v>
                </c:pt>
                <c:pt idx="7">
                  <c:v>8.0</c:v>
                </c:pt>
                <c:pt idx="8">
                  <c:v>9.0</c:v>
                </c:pt>
                <c:pt idx="9">
                  <c:v>10.0</c:v>
                </c:pt>
              </c:numCache>
            </c:numRef>
          </c:cat>
          <c:val>
            <c:numRef>
              <c:f>'Visit to SOS'!$B$2:$B$11</c:f>
              <c:numCache>
                <c:formatCode>General</c:formatCode>
                <c:ptCount val="10"/>
                <c:pt idx="5">
                  <c:v>4.0</c:v>
                </c:pt>
                <c:pt idx="6">
                  <c:v>9.0</c:v>
                </c:pt>
                <c:pt idx="7">
                  <c:v>11.0</c:v>
                </c:pt>
                <c:pt idx="8">
                  <c:v>8.0</c:v>
                </c:pt>
                <c:pt idx="9">
                  <c:v>1.0</c:v>
                </c:pt>
              </c:numCache>
            </c:numRef>
          </c:val>
        </c:ser>
        <c:ser>
          <c:idx val="1"/>
          <c:order val="1"/>
          <c:tx>
            <c:strRef>
              <c:f>'Visit to SOS'!$C$1</c:f>
              <c:strCache>
                <c:ptCount val="1"/>
                <c:pt idx="0">
                  <c:v>2006</c:v>
                </c:pt>
              </c:strCache>
            </c:strRef>
          </c:tx>
          <c:invertIfNegative val="0"/>
          <c:cat>
            <c:numRef>
              <c:f>'Visit to SOS'!$A$2:$A$11</c:f>
              <c:numCache>
                <c:formatCode>General</c:formatCode>
                <c:ptCount val="10"/>
                <c:pt idx="0">
                  <c:v>1.0</c:v>
                </c:pt>
                <c:pt idx="1">
                  <c:v>2.0</c:v>
                </c:pt>
                <c:pt idx="2">
                  <c:v>3.0</c:v>
                </c:pt>
                <c:pt idx="3">
                  <c:v>4.0</c:v>
                </c:pt>
                <c:pt idx="4">
                  <c:v>5.0</c:v>
                </c:pt>
                <c:pt idx="5">
                  <c:v>6.0</c:v>
                </c:pt>
                <c:pt idx="6">
                  <c:v>7.0</c:v>
                </c:pt>
                <c:pt idx="7">
                  <c:v>8.0</c:v>
                </c:pt>
                <c:pt idx="8">
                  <c:v>9.0</c:v>
                </c:pt>
                <c:pt idx="9">
                  <c:v>10.0</c:v>
                </c:pt>
              </c:numCache>
            </c:numRef>
          </c:cat>
          <c:val>
            <c:numRef>
              <c:f>'Visit to SOS'!$C$2:$C$11</c:f>
              <c:numCache>
                <c:formatCode>General</c:formatCode>
                <c:ptCount val="10"/>
                <c:pt idx="6">
                  <c:v>10.0</c:v>
                </c:pt>
                <c:pt idx="7">
                  <c:v>13.0</c:v>
                </c:pt>
                <c:pt idx="8">
                  <c:v>11.0</c:v>
                </c:pt>
              </c:numCache>
            </c:numRef>
          </c:val>
        </c:ser>
        <c:ser>
          <c:idx val="2"/>
          <c:order val="2"/>
          <c:tx>
            <c:strRef>
              <c:f>'Visit to SOS'!$D$1</c:f>
              <c:strCache>
                <c:ptCount val="1"/>
                <c:pt idx="0">
                  <c:v>2007</c:v>
                </c:pt>
              </c:strCache>
            </c:strRef>
          </c:tx>
          <c:invertIfNegative val="0"/>
          <c:cat>
            <c:numRef>
              <c:f>'Visit to SOS'!$A$2:$A$11</c:f>
              <c:numCache>
                <c:formatCode>General</c:formatCode>
                <c:ptCount val="10"/>
                <c:pt idx="0">
                  <c:v>1.0</c:v>
                </c:pt>
                <c:pt idx="1">
                  <c:v>2.0</c:v>
                </c:pt>
                <c:pt idx="2">
                  <c:v>3.0</c:v>
                </c:pt>
                <c:pt idx="3">
                  <c:v>4.0</c:v>
                </c:pt>
                <c:pt idx="4">
                  <c:v>5.0</c:v>
                </c:pt>
                <c:pt idx="5">
                  <c:v>6.0</c:v>
                </c:pt>
                <c:pt idx="6">
                  <c:v>7.0</c:v>
                </c:pt>
                <c:pt idx="7">
                  <c:v>8.0</c:v>
                </c:pt>
                <c:pt idx="8">
                  <c:v>9.0</c:v>
                </c:pt>
                <c:pt idx="9">
                  <c:v>10.0</c:v>
                </c:pt>
              </c:numCache>
            </c:numRef>
          </c:cat>
          <c:val>
            <c:numRef>
              <c:f>'Visit to SOS'!$D$2:$D$11</c:f>
              <c:numCache>
                <c:formatCode>General</c:formatCode>
                <c:ptCount val="10"/>
                <c:pt idx="6">
                  <c:v>9.0</c:v>
                </c:pt>
                <c:pt idx="7">
                  <c:v>11.0</c:v>
                </c:pt>
                <c:pt idx="8">
                  <c:v>10.0</c:v>
                </c:pt>
              </c:numCache>
            </c:numRef>
          </c:val>
        </c:ser>
        <c:ser>
          <c:idx val="3"/>
          <c:order val="3"/>
          <c:tx>
            <c:strRef>
              <c:f>'Visit to SOS'!$E$1</c:f>
              <c:strCache>
                <c:ptCount val="1"/>
                <c:pt idx="0">
                  <c:v>2008</c:v>
                </c:pt>
              </c:strCache>
            </c:strRef>
          </c:tx>
          <c:invertIfNegative val="0"/>
          <c:cat>
            <c:numRef>
              <c:f>'Visit to SOS'!$A$2:$A$11</c:f>
              <c:numCache>
                <c:formatCode>General</c:formatCode>
                <c:ptCount val="10"/>
                <c:pt idx="0">
                  <c:v>1.0</c:v>
                </c:pt>
                <c:pt idx="1">
                  <c:v>2.0</c:v>
                </c:pt>
                <c:pt idx="2">
                  <c:v>3.0</c:v>
                </c:pt>
                <c:pt idx="3">
                  <c:v>4.0</c:v>
                </c:pt>
                <c:pt idx="4">
                  <c:v>5.0</c:v>
                </c:pt>
                <c:pt idx="5">
                  <c:v>6.0</c:v>
                </c:pt>
                <c:pt idx="6">
                  <c:v>7.0</c:v>
                </c:pt>
                <c:pt idx="7">
                  <c:v>8.0</c:v>
                </c:pt>
                <c:pt idx="8">
                  <c:v>9.0</c:v>
                </c:pt>
                <c:pt idx="9">
                  <c:v>10.0</c:v>
                </c:pt>
              </c:numCache>
            </c:numRef>
          </c:cat>
          <c:val>
            <c:numRef>
              <c:f>'Visit to SOS'!$E$2:$E$11</c:f>
              <c:numCache>
                <c:formatCode>General</c:formatCode>
                <c:ptCount val="10"/>
                <c:pt idx="6">
                  <c:v>8.0</c:v>
                </c:pt>
                <c:pt idx="7">
                  <c:v>10.0</c:v>
                </c:pt>
                <c:pt idx="8">
                  <c:v>12.0</c:v>
                </c:pt>
                <c:pt idx="9">
                  <c:v>2.0</c:v>
                </c:pt>
              </c:numCache>
            </c:numRef>
          </c:val>
        </c:ser>
        <c:ser>
          <c:idx val="4"/>
          <c:order val="4"/>
          <c:tx>
            <c:strRef>
              <c:f>'Visit to SOS'!$F$1</c:f>
              <c:strCache>
                <c:ptCount val="1"/>
                <c:pt idx="0">
                  <c:v>2009</c:v>
                </c:pt>
              </c:strCache>
            </c:strRef>
          </c:tx>
          <c:invertIfNegative val="0"/>
          <c:cat>
            <c:numRef>
              <c:f>'Visit to SOS'!$A$2:$A$11</c:f>
              <c:numCache>
                <c:formatCode>General</c:formatCode>
                <c:ptCount val="10"/>
                <c:pt idx="0">
                  <c:v>1.0</c:v>
                </c:pt>
                <c:pt idx="1">
                  <c:v>2.0</c:v>
                </c:pt>
                <c:pt idx="2">
                  <c:v>3.0</c:v>
                </c:pt>
                <c:pt idx="3">
                  <c:v>4.0</c:v>
                </c:pt>
                <c:pt idx="4">
                  <c:v>5.0</c:v>
                </c:pt>
                <c:pt idx="5">
                  <c:v>6.0</c:v>
                </c:pt>
                <c:pt idx="6">
                  <c:v>7.0</c:v>
                </c:pt>
                <c:pt idx="7">
                  <c:v>8.0</c:v>
                </c:pt>
                <c:pt idx="8">
                  <c:v>9.0</c:v>
                </c:pt>
                <c:pt idx="9">
                  <c:v>10.0</c:v>
                </c:pt>
              </c:numCache>
            </c:numRef>
          </c:cat>
          <c:val>
            <c:numRef>
              <c:f>'Visit to SOS'!$F$2:$F$11</c:f>
              <c:numCache>
                <c:formatCode>General</c:formatCode>
                <c:ptCount val="10"/>
                <c:pt idx="6">
                  <c:v>5.0</c:v>
                </c:pt>
                <c:pt idx="7">
                  <c:v>9.0</c:v>
                </c:pt>
                <c:pt idx="8">
                  <c:v>10.0</c:v>
                </c:pt>
                <c:pt idx="9">
                  <c:v>5.0</c:v>
                </c:pt>
              </c:numCache>
            </c:numRef>
          </c:val>
        </c:ser>
        <c:ser>
          <c:idx val="5"/>
          <c:order val="5"/>
          <c:tx>
            <c:strRef>
              <c:f>'Visit to SOS'!$G$1</c:f>
              <c:strCache>
                <c:ptCount val="1"/>
                <c:pt idx="0">
                  <c:v>2010</c:v>
                </c:pt>
              </c:strCache>
            </c:strRef>
          </c:tx>
          <c:invertIfNegative val="0"/>
          <c:cat>
            <c:numRef>
              <c:f>'Visit to SOS'!$A$2:$A$11</c:f>
              <c:numCache>
                <c:formatCode>General</c:formatCode>
                <c:ptCount val="10"/>
                <c:pt idx="0">
                  <c:v>1.0</c:v>
                </c:pt>
                <c:pt idx="1">
                  <c:v>2.0</c:v>
                </c:pt>
                <c:pt idx="2">
                  <c:v>3.0</c:v>
                </c:pt>
                <c:pt idx="3">
                  <c:v>4.0</c:v>
                </c:pt>
                <c:pt idx="4">
                  <c:v>5.0</c:v>
                </c:pt>
                <c:pt idx="5">
                  <c:v>6.0</c:v>
                </c:pt>
                <c:pt idx="6">
                  <c:v>7.0</c:v>
                </c:pt>
                <c:pt idx="7">
                  <c:v>8.0</c:v>
                </c:pt>
                <c:pt idx="8">
                  <c:v>9.0</c:v>
                </c:pt>
                <c:pt idx="9">
                  <c:v>10.0</c:v>
                </c:pt>
              </c:numCache>
            </c:numRef>
          </c:cat>
          <c:val>
            <c:numRef>
              <c:f>'Visit to SOS'!$G$2:$G$11</c:f>
              <c:numCache>
                <c:formatCode>General</c:formatCode>
                <c:ptCount val="10"/>
                <c:pt idx="6">
                  <c:v>4.0</c:v>
                </c:pt>
                <c:pt idx="7">
                  <c:v>12.0</c:v>
                </c:pt>
                <c:pt idx="8">
                  <c:v>15.0</c:v>
                </c:pt>
              </c:numCache>
            </c:numRef>
          </c:val>
        </c:ser>
        <c:dLbls>
          <c:showLegendKey val="0"/>
          <c:showVal val="0"/>
          <c:showCatName val="0"/>
          <c:showSerName val="0"/>
          <c:showPercent val="0"/>
          <c:showBubbleSize val="0"/>
        </c:dLbls>
        <c:gapWidth val="150"/>
        <c:axId val="532076840"/>
        <c:axId val="532079976"/>
      </c:barChart>
      <c:catAx>
        <c:axId val="532076840"/>
        <c:scaling>
          <c:orientation val="minMax"/>
        </c:scaling>
        <c:delete val="0"/>
        <c:axPos val="b"/>
        <c:numFmt formatCode="General" sourceLinked="1"/>
        <c:majorTickMark val="out"/>
        <c:minorTickMark val="none"/>
        <c:tickLblPos val="nextTo"/>
        <c:crossAx val="532079976"/>
        <c:crosses val="autoZero"/>
        <c:auto val="1"/>
        <c:lblAlgn val="ctr"/>
        <c:lblOffset val="100"/>
        <c:noMultiLvlLbl val="0"/>
      </c:catAx>
      <c:valAx>
        <c:axId val="532079976"/>
        <c:scaling>
          <c:orientation val="minMax"/>
        </c:scaling>
        <c:delete val="0"/>
        <c:axPos val="l"/>
        <c:majorGridlines>
          <c:spPr>
            <a:ln w="3175" cmpd="sng">
              <a:noFill/>
            </a:ln>
          </c:spPr>
        </c:majorGridlines>
        <c:numFmt formatCode="General" sourceLinked="1"/>
        <c:majorTickMark val="out"/>
        <c:minorTickMark val="none"/>
        <c:tickLblPos val="nextTo"/>
        <c:crossAx val="532076840"/>
        <c:crosses val="autoZero"/>
        <c:crossBetween val="between"/>
      </c:valAx>
    </c:plotArea>
    <c:legend>
      <c:legendPos val="r"/>
      <c:layout>
        <c:manualLayout>
          <c:xMode val="edge"/>
          <c:yMode val="edge"/>
          <c:x val="0.102607822756333"/>
          <c:y val="0.145903027894384"/>
          <c:w val="0.392871381583631"/>
          <c:h val="0.332799622444671"/>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380472214680061"/>
          <c:y val="0.0220588235294118"/>
          <c:w val="0.868191465290977"/>
          <c:h val="0.859019800833719"/>
        </c:manualLayout>
      </c:layout>
      <c:barChart>
        <c:barDir val="col"/>
        <c:grouping val="clustered"/>
        <c:varyColors val="0"/>
        <c:ser>
          <c:idx val="0"/>
          <c:order val="0"/>
          <c:tx>
            <c:strRef>
              <c:f>'Visualization Preference'!$B$1</c:f>
              <c:strCache>
                <c:ptCount val="1"/>
                <c:pt idx="0">
                  <c:v>2005</c:v>
                </c:pt>
              </c:strCache>
            </c:strRef>
          </c:tx>
          <c:invertIfNegative val="0"/>
          <c:cat>
            <c:strRef>
              <c:f>'Visualization Preference'!$A$2:$A$9</c:f>
              <c:strCache>
                <c:ptCount val="8"/>
                <c:pt idx="0">
                  <c:v>Blue Marble</c:v>
                </c:pt>
                <c:pt idx="1">
                  <c:v>Blue Marble with tilt</c:v>
                </c:pt>
                <c:pt idx="2">
                  <c:v>Night and Day</c:v>
                </c:pt>
                <c:pt idx="3">
                  <c:v>Dynamic Earth</c:v>
                </c:pt>
                <c:pt idx="4">
                  <c:v>Sea Currents</c:v>
                </c:pt>
                <c:pt idx="5">
                  <c:v>Gulf Stream</c:v>
                </c:pt>
                <c:pt idx="6">
                  <c:v>Hurricanes</c:v>
                </c:pt>
                <c:pt idx="7">
                  <c:v>Air Traffic</c:v>
                </c:pt>
              </c:strCache>
            </c:strRef>
          </c:cat>
          <c:val>
            <c:numRef>
              <c:f>'Visualization Preference'!$B$2:$B$9</c:f>
              <c:numCache>
                <c:formatCode>General</c:formatCode>
                <c:ptCount val="8"/>
                <c:pt idx="2">
                  <c:v>10.0</c:v>
                </c:pt>
                <c:pt idx="3">
                  <c:v>15.0</c:v>
                </c:pt>
                <c:pt idx="4">
                  <c:v>5.0</c:v>
                </c:pt>
                <c:pt idx="5">
                  <c:v>2.0</c:v>
                </c:pt>
                <c:pt idx="6">
                  <c:v>12.0</c:v>
                </c:pt>
                <c:pt idx="7">
                  <c:v>78.0</c:v>
                </c:pt>
              </c:numCache>
            </c:numRef>
          </c:val>
        </c:ser>
        <c:ser>
          <c:idx val="1"/>
          <c:order val="1"/>
          <c:tx>
            <c:strRef>
              <c:f>'Visualization Preference'!$C$1</c:f>
              <c:strCache>
                <c:ptCount val="1"/>
                <c:pt idx="0">
                  <c:v>2006</c:v>
                </c:pt>
              </c:strCache>
            </c:strRef>
          </c:tx>
          <c:invertIfNegative val="0"/>
          <c:cat>
            <c:strRef>
              <c:f>'Visualization Preference'!$A$2:$A$9</c:f>
              <c:strCache>
                <c:ptCount val="8"/>
                <c:pt idx="0">
                  <c:v>Blue Marble</c:v>
                </c:pt>
                <c:pt idx="1">
                  <c:v>Blue Marble with tilt</c:v>
                </c:pt>
                <c:pt idx="2">
                  <c:v>Night and Day</c:v>
                </c:pt>
                <c:pt idx="3">
                  <c:v>Dynamic Earth</c:v>
                </c:pt>
                <c:pt idx="4">
                  <c:v>Sea Currents</c:v>
                </c:pt>
                <c:pt idx="5">
                  <c:v>Gulf Stream</c:v>
                </c:pt>
                <c:pt idx="6">
                  <c:v>Hurricanes</c:v>
                </c:pt>
                <c:pt idx="7">
                  <c:v>Air Traffic</c:v>
                </c:pt>
              </c:strCache>
            </c:strRef>
          </c:cat>
          <c:val>
            <c:numRef>
              <c:f>'Visualization Preference'!$C$2:$C$9</c:f>
              <c:numCache>
                <c:formatCode>General</c:formatCode>
                <c:ptCount val="8"/>
                <c:pt idx="1">
                  <c:v>6.0</c:v>
                </c:pt>
                <c:pt idx="2">
                  <c:v>12.0</c:v>
                </c:pt>
                <c:pt idx="3">
                  <c:v>34.0</c:v>
                </c:pt>
                <c:pt idx="4">
                  <c:v>11.0</c:v>
                </c:pt>
                <c:pt idx="5">
                  <c:v>4.0</c:v>
                </c:pt>
                <c:pt idx="6">
                  <c:v>20.0</c:v>
                </c:pt>
                <c:pt idx="7">
                  <c:v>81.0</c:v>
                </c:pt>
              </c:numCache>
            </c:numRef>
          </c:val>
        </c:ser>
        <c:ser>
          <c:idx val="2"/>
          <c:order val="2"/>
          <c:tx>
            <c:strRef>
              <c:f>'Visualization Preference'!$D$1</c:f>
              <c:strCache>
                <c:ptCount val="1"/>
                <c:pt idx="0">
                  <c:v>2007</c:v>
                </c:pt>
              </c:strCache>
            </c:strRef>
          </c:tx>
          <c:invertIfNegative val="0"/>
          <c:cat>
            <c:strRef>
              <c:f>'Visualization Preference'!$A$2:$A$9</c:f>
              <c:strCache>
                <c:ptCount val="8"/>
                <c:pt idx="0">
                  <c:v>Blue Marble</c:v>
                </c:pt>
                <c:pt idx="1">
                  <c:v>Blue Marble with tilt</c:v>
                </c:pt>
                <c:pt idx="2">
                  <c:v>Night and Day</c:v>
                </c:pt>
                <c:pt idx="3">
                  <c:v>Dynamic Earth</c:v>
                </c:pt>
                <c:pt idx="4">
                  <c:v>Sea Currents</c:v>
                </c:pt>
                <c:pt idx="5">
                  <c:v>Gulf Stream</c:v>
                </c:pt>
                <c:pt idx="6">
                  <c:v>Hurricanes</c:v>
                </c:pt>
                <c:pt idx="7">
                  <c:v>Air Traffic</c:v>
                </c:pt>
              </c:strCache>
            </c:strRef>
          </c:cat>
          <c:val>
            <c:numRef>
              <c:f>'Visualization Preference'!$D$2:$D$9</c:f>
              <c:numCache>
                <c:formatCode>General</c:formatCode>
                <c:ptCount val="8"/>
                <c:pt idx="0">
                  <c:v>1.0</c:v>
                </c:pt>
                <c:pt idx="1">
                  <c:v>8.0</c:v>
                </c:pt>
                <c:pt idx="2">
                  <c:v>15.0</c:v>
                </c:pt>
                <c:pt idx="3">
                  <c:v>33.0</c:v>
                </c:pt>
                <c:pt idx="4">
                  <c:v>19.0</c:v>
                </c:pt>
                <c:pt idx="6">
                  <c:v>18.0</c:v>
                </c:pt>
                <c:pt idx="7">
                  <c:v>80.0</c:v>
                </c:pt>
              </c:numCache>
            </c:numRef>
          </c:val>
        </c:ser>
        <c:ser>
          <c:idx val="3"/>
          <c:order val="3"/>
          <c:tx>
            <c:strRef>
              <c:f>'Visualization Preference'!$E$1</c:f>
              <c:strCache>
                <c:ptCount val="1"/>
                <c:pt idx="0">
                  <c:v>2008</c:v>
                </c:pt>
              </c:strCache>
            </c:strRef>
          </c:tx>
          <c:invertIfNegative val="0"/>
          <c:cat>
            <c:strRef>
              <c:f>'Visualization Preference'!$A$2:$A$9</c:f>
              <c:strCache>
                <c:ptCount val="8"/>
                <c:pt idx="0">
                  <c:v>Blue Marble</c:v>
                </c:pt>
                <c:pt idx="1">
                  <c:v>Blue Marble with tilt</c:v>
                </c:pt>
                <c:pt idx="2">
                  <c:v>Night and Day</c:v>
                </c:pt>
                <c:pt idx="3">
                  <c:v>Dynamic Earth</c:v>
                </c:pt>
                <c:pt idx="4">
                  <c:v>Sea Currents</c:v>
                </c:pt>
                <c:pt idx="5">
                  <c:v>Gulf Stream</c:v>
                </c:pt>
                <c:pt idx="6">
                  <c:v>Hurricanes</c:v>
                </c:pt>
                <c:pt idx="7">
                  <c:v>Air Traffic</c:v>
                </c:pt>
              </c:strCache>
            </c:strRef>
          </c:cat>
          <c:val>
            <c:numRef>
              <c:f>'Visualization Preference'!$E$2:$E$9</c:f>
              <c:numCache>
                <c:formatCode>General</c:formatCode>
                <c:ptCount val="8"/>
                <c:pt idx="1">
                  <c:v>9.0</c:v>
                </c:pt>
                <c:pt idx="2">
                  <c:v>21.0</c:v>
                </c:pt>
                <c:pt idx="3">
                  <c:v>35.0</c:v>
                </c:pt>
                <c:pt idx="4">
                  <c:v>18.0</c:v>
                </c:pt>
                <c:pt idx="5">
                  <c:v>3.0</c:v>
                </c:pt>
                <c:pt idx="6">
                  <c:v>15.0</c:v>
                </c:pt>
                <c:pt idx="7">
                  <c:v>90.0</c:v>
                </c:pt>
              </c:numCache>
            </c:numRef>
          </c:val>
        </c:ser>
        <c:ser>
          <c:idx val="4"/>
          <c:order val="4"/>
          <c:tx>
            <c:strRef>
              <c:f>'Visualization Preference'!$F$1</c:f>
              <c:strCache>
                <c:ptCount val="1"/>
                <c:pt idx="0">
                  <c:v>2009</c:v>
                </c:pt>
              </c:strCache>
            </c:strRef>
          </c:tx>
          <c:invertIfNegative val="0"/>
          <c:cat>
            <c:strRef>
              <c:f>'Visualization Preference'!$A$2:$A$9</c:f>
              <c:strCache>
                <c:ptCount val="8"/>
                <c:pt idx="0">
                  <c:v>Blue Marble</c:v>
                </c:pt>
                <c:pt idx="1">
                  <c:v>Blue Marble with tilt</c:v>
                </c:pt>
                <c:pt idx="2">
                  <c:v>Night and Day</c:v>
                </c:pt>
                <c:pt idx="3">
                  <c:v>Dynamic Earth</c:v>
                </c:pt>
                <c:pt idx="4">
                  <c:v>Sea Currents</c:v>
                </c:pt>
                <c:pt idx="5">
                  <c:v>Gulf Stream</c:v>
                </c:pt>
                <c:pt idx="6">
                  <c:v>Hurricanes</c:v>
                </c:pt>
                <c:pt idx="7">
                  <c:v>Air Traffic</c:v>
                </c:pt>
              </c:strCache>
            </c:strRef>
          </c:cat>
          <c:val>
            <c:numRef>
              <c:f>'Visualization Preference'!$F$2:$F$9</c:f>
              <c:numCache>
                <c:formatCode>General</c:formatCode>
                <c:ptCount val="8"/>
                <c:pt idx="1">
                  <c:v>10.0</c:v>
                </c:pt>
                <c:pt idx="2">
                  <c:v>20.0</c:v>
                </c:pt>
                <c:pt idx="3">
                  <c:v>30.0</c:v>
                </c:pt>
                <c:pt idx="4">
                  <c:v>15.0</c:v>
                </c:pt>
                <c:pt idx="5">
                  <c:v>2.0</c:v>
                </c:pt>
                <c:pt idx="6">
                  <c:v>19.0</c:v>
                </c:pt>
                <c:pt idx="7">
                  <c:v>91.0</c:v>
                </c:pt>
              </c:numCache>
            </c:numRef>
          </c:val>
        </c:ser>
        <c:ser>
          <c:idx val="5"/>
          <c:order val="5"/>
          <c:tx>
            <c:strRef>
              <c:f>'Visualization Preference'!$G$1</c:f>
              <c:strCache>
                <c:ptCount val="1"/>
                <c:pt idx="0">
                  <c:v>2010</c:v>
                </c:pt>
              </c:strCache>
            </c:strRef>
          </c:tx>
          <c:invertIfNegative val="0"/>
          <c:cat>
            <c:strRef>
              <c:f>'Visualization Preference'!$A$2:$A$9</c:f>
              <c:strCache>
                <c:ptCount val="8"/>
                <c:pt idx="0">
                  <c:v>Blue Marble</c:v>
                </c:pt>
                <c:pt idx="1">
                  <c:v>Blue Marble with tilt</c:v>
                </c:pt>
                <c:pt idx="2">
                  <c:v>Night and Day</c:v>
                </c:pt>
                <c:pt idx="3">
                  <c:v>Dynamic Earth</c:v>
                </c:pt>
                <c:pt idx="4">
                  <c:v>Sea Currents</c:v>
                </c:pt>
                <c:pt idx="5">
                  <c:v>Gulf Stream</c:v>
                </c:pt>
                <c:pt idx="6">
                  <c:v>Hurricanes</c:v>
                </c:pt>
                <c:pt idx="7">
                  <c:v>Air Traffic</c:v>
                </c:pt>
              </c:strCache>
            </c:strRef>
          </c:cat>
          <c:val>
            <c:numRef>
              <c:f>'Visualization Preference'!$G$2:$G$9</c:f>
              <c:numCache>
                <c:formatCode>General</c:formatCode>
                <c:ptCount val="8"/>
                <c:pt idx="1">
                  <c:v>10.0</c:v>
                </c:pt>
                <c:pt idx="2">
                  <c:v>19.0</c:v>
                </c:pt>
                <c:pt idx="3">
                  <c:v>32.0</c:v>
                </c:pt>
                <c:pt idx="4">
                  <c:v>16.0</c:v>
                </c:pt>
                <c:pt idx="5">
                  <c:v>3.0</c:v>
                </c:pt>
                <c:pt idx="6">
                  <c:v>19.0</c:v>
                </c:pt>
                <c:pt idx="7">
                  <c:v>90.0</c:v>
                </c:pt>
              </c:numCache>
            </c:numRef>
          </c:val>
        </c:ser>
        <c:dLbls>
          <c:showLegendKey val="0"/>
          <c:showVal val="0"/>
          <c:showCatName val="0"/>
          <c:showSerName val="0"/>
          <c:showPercent val="0"/>
          <c:showBubbleSize val="0"/>
        </c:dLbls>
        <c:gapWidth val="150"/>
        <c:axId val="532150632"/>
        <c:axId val="532153768"/>
      </c:barChart>
      <c:catAx>
        <c:axId val="532150632"/>
        <c:scaling>
          <c:orientation val="minMax"/>
        </c:scaling>
        <c:delete val="0"/>
        <c:axPos val="b"/>
        <c:majorTickMark val="out"/>
        <c:minorTickMark val="none"/>
        <c:tickLblPos val="nextTo"/>
        <c:crossAx val="532153768"/>
        <c:crosses val="autoZero"/>
        <c:auto val="1"/>
        <c:lblAlgn val="ctr"/>
        <c:lblOffset val="100"/>
        <c:noMultiLvlLbl val="0"/>
      </c:catAx>
      <c:valAx>
        <c:axId val="532153768"/>
        <c:scaling>
          <c:orientation val="minMax"/>
        </c:scaling>
        <c:delete val="0"/>
        <c:axPos val="l"/>
        <c:majorGridlines>
          <c:spPr>
            <a:ln>
              <a:noFill/>
            </a:ln>
          </c:spPr>
        </c:majorGridlines>
        <c:numFmt formatCode="General" sourceLinked="1"/>
        <c:majorTickMark val="out"/>
        <c:minorTickMark val="none"/>
        <c:tickLblPos val="nextTo"/>
        <c:crossAx val="532150632"/>
        <c:crosses val="autoZero"/>
        <c:crossBetween val="between"/>
      </c:valAx>
      <c:spPr>
        <a:ln>
          <a:noFill/>
        </a:ln>
        <a:effectLst/>
      </c:spPr>
    </c:plotArea>
    <c:legend>
      <c:legendPos val="r"/>
      <c:layout>
        <c:manualLayout>
          <c:xMode val="edge"/>
          <c:yMode val="edge"/>
          <c:x val="0.111006652185718"/>
          <c:y val="0.0542991547012506"/>
          <c:w val="0.461283448723839"/>
          <c:h val="0.294199635106587"/>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Sheet1!$A$8</c:f>
              <c:strCache>
                <c:ptCount val="1"/>
                <c:pt idx="0">
                  <c:v>Reasons for Participating</c:v>
                </c:pt>
              </c:strCache>
            </c:strRef>
          </c:tx>
          <c:invertIfNegative val="0"/>
          <c:cat>
            <c:strRef>
              <c:f>Sheet1!$A$9:$A$15</c:f>
              <c:strCache>
                <c:ptCount val="7"/>
                <c:pt idx="0">
                  <c:v>I have always been personally interested in dinosaurs</c:v>
                </c:pt>
                <c:pt idx="1">
                  <c:v>I needed the extra credit</c:v>
                </c:pt>
                <c:pt idx="2">
                  <c:v>I was interested in seeing fossils</c:v>
                </c:pt>
                <c:pt idx="3">
                  <c:v>I like to go to museums</c:v>
                </c:pt>
                <c:pt idx="4">
                  <c:v>I like to go to the SMM</c:v>
                </c:pt>
                <c:pt idx="5">
                  <c:v>I wanted to learn more about dinosaurs</c:v>
                </c:pt>
                <c:pt idx="6">
                  <c:v>Other</c:v>
                </c:pt>
              </c:strCache>
            </c:strRef>
          </c:cat>
          <c:val>
            <c:numRef>
              <c:f>Sheet1!$E$9:$E$15</c:f>
              <c:numCache>
                <c:formatCode>0%</c:formatCode>
                <c:ptCount val="7"/>
                <c:pt idx="0">
                  <c:v>0.29</c:v>
                </c:pt>
                <c:pt idx="1">
                  <c:v>0.88</c:v>
                </c:pt>
                <c:pt idx="2">
                  <c:v>0.2</c:v>
                </c:pt>
                <c:pt idx="3">
                  <c:v>0.41</c:v>
                </c:pt>
                <c:pt idx="4">
                  <c:v>0.41</c:v>
                </c:pt>
                <c:pt idx="5">
                  <c:v>0.24</c:v>
                </c:pt>
                <c:pt idx="6">
                  <c:v>0.04</c:v>
                </c:pt>
              </c:numCache>
            </c:numRef>
          </c:val>
        </c:ser>
        <c:dLbls>
          <c:showLegendKey val="0"/>
          <c:showVal val="0"/>
          <c:showCatName val="0"/>
          <c:showSerName val="0"/>
          <c:showPercent val="0"/>
          <c:showBubbleSize val="0"/>
        </c:dLbls>
        <c:gapWidth val="150"/>
        <c:axId val="460770136"/>
        <c:axId val="460786824"/>
      </c:barChart>
      <c:catAx>
        <c:axId val="460770136"/>
        <c:scaling>
          <c:orientation val="minMax"/>
        </c:scaling>
        <c:delete val="0"/>
        <c:axPos val="b"/>
        <c:majorTickMark val="out"/>
        <c:minorTickMark val="none"/>
        <c:tickLblPos val="nextTo"/>
        <c:txPr>
          <a:bodyPr/>
          <a:lstStyle/>
          <a:p>
            <a:pPr>
              <a:defRPr sz="1400"/>
            </a:pPr>
            <a:endParaRPr lang="en-US"/>
          </a:p>
        </c:txPr>
        <c:crossAx val="460786824"/>
        <c:crosses val="autoZero"/>
        <c:auto val="1"/>
        <c:lblAlgn val="ctr"/>
        <c:lblOffset val="100"/>
        <c:noMultiLvlLbl val="0"/>
      </c:catAx>
      <c:valAx>
        <c:axId val="460786824"/>
        <c:scaling>
          <c:orientation val="minMax"/>
        </c:scaling>
        <c:delete val="0"/>
        <c:axPos val="l"/>
        <c:majorGridlines/>
        <c:numFmt formatCode="0%" sourceLinked="1"/>
        <c:majorTickMark val="out"/>
        <c:minorTickMark val="none"/>
        <c:tickLblPos val="nextTo"/>
        <c:txPr>
          <a:bodyPr/>
          <a:lstStyle/>
          <a:p>
            <a:pPr>
              <a:defRPr sz="1400"/>
            </a:pPr>
            <a:endParaRPr lang="en-US"/>
          </a:p>
        </c:txPr>
        <c:crossAx val="460770136"/>
        <c:crosses val="autoZero"/>
        <c:crossBetween val="between"/>
      </c:valAx>
    </c:plotArea>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86797-8F2C-CB4B-95DE-4F735C77C727}" type="datetimeFigureOut">
              <a:rPr lang="en-US" smtClean="0"/>
              <a:t>10/9/11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5FA8C6-D45E-D94D-A8B9-89F2CAC70AD3}" type="slidenum">
              <a:rPr lang="en-US" smtClean="0"/>
              <a:t>‹#›</a:t>
            </a:fld>
            <a:endParaRPr lang="en-US"/>
          </a:p>
        </p:txBody>
      </p:sp>
    </p:spTree>
    <p:extLst>
      <p:ext uri="{BB962C8B-B14F-4D97-AF65-F5344CB8AC3E}">
        <p14:creationId xmlns:p14="http://schemas.microsoft.com/office/powerpoint/2010/main" val="32566987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FA8C6-D45E-D94D-A8B9-89F2CAC70AD3}" type="slidenum">
              <a:rPr lang="en-US" smtClean="0"/>
              <a:t>1</a:t>
            </a:fld>
            <a:endParaRPr lang="en-US"/>
          </a:p>
        </p:txBody>
      </p:sp>
    </p:spTree>
    <p:extLst>
      <p:ext uri="{BB962C8B-B14F-4D97-AF65-F5344CB8AC3E}">
        <p14:creationId xmlns:p14="http://schemas.microsoft.com/office/powerpoint/2010/main" val="168068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8A239E-B40D-A24A-8646-4FEBF2159079}" type="datetimeFigureOut">
              <a:rPr lang="en-US" smtClean="0"/>
              <a:t>10/9/11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2161333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8A239E-B40D-A24A-8646-4FEBF2159079}" type="datetimeFigureOut">
              <a:rPr lang="en-US" smtClean="0"/>
              <a:t>10/9/11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462929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8A239E-B40D-A24A-8646-4FEBF2159079}" type="datetimeFigureOut">
              <a:rPr lang="en-US" smtClean="0"/>
              <a:t>10/9/11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292661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8A239E-B40D-A24A-8646-4FEBF2159079}" type="datetimeFigureOut">
              <a:rPr lang="en-US" smtClean="0"/>
              <a:t>10/9/11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2045977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8A239E-B40D-A24A-8646-4FEBF2159079}" type="datetimeFigureOut">
              <a:rPr lang="en-US" smtClean="0"/>
              <a:t>10/9/11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21181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8A239E-B40D-A24A-8646-4FEBF2159079}" type="datetimeFigureOut">
              <a:rPr lang="en-US" smtClean="0"/>
              <a:t>10/9/11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264183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8A239E-B40D-A24A-8646-4FEBF2159079}" type="datetimeFigureOut">
              <a:rPr lang="en-US" smtClean="0"/>
              <a:t>10/9/11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4232762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8A239E-B40D-A24A-8646-4FEBF2159079}" type="datetimeFigureOut">
              <a:rPr lang="en-US" smtClean="0"/>
              <a:t>10/9/11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4042417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8A239E-B40D-A24A-8646-4FEBF2159079}" type="datetimeFigureOut">
              <a:rPr lang="en-US" smtClean="0"/>
              <a:t>10/9/11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259984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8A239E-B40D-A24A-8646-4FEBF2159079}" type="datetimeFigureOut">
              <a:rPr lang="en-US" smtClean="0"/>
              <a:t>10/9/11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467260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8A239E-B40D-A24A-8646-4FEBF2159079}" type="datetimeFigureOut">
              <a:rPr lang="en-US" smtClean="0"/>
              <a:t>10/9/11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750E8-4CAA-C443-94EA-386C3B6A3D33}" type="slidenum">
              <a:rPr lang="en-US" smtClean="0"/>
              <a:t>‹#›</a:t>
            </a:fld>
            <a:endParaRPr lang="en-US"/>
          </a:p>
        </p:txBody>
      </p:sp>
    </p:spTree>
    <p:extLst>
      <p:ext uri="{BB962C8B-B14F-4D97-AF65-F5344CB8AC3E}">
        <p14:creationId xmlns:p14="http://schemas.microsoft.com/office/powerpoint/2010/main" val="19614724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F18A239E-B40D-A24A-8646-4FEBF2159079}" type="datetimeFigureOut">
              <a:rPr lang="en-US" smtClean="0"/>
              <a:t>10/9/11</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C20750E8-4CAA-C443-94EA-386C3B6A3D33}" type="slidenum">
              <a:rPr lang="en-US" smtClean="0"/>
              <a:t>‹#›</a:t>
            </a:fld>
            <a:endParaRPr lang="en-US"/>
          </a:p>
        </p:txBody>
      </p:sp>
    </p:spTree>
    <p:extLst>
      <p:ext uri="{BB962C8B-B14F-4D97-AF65-F5344CB8AC3E}">
        <p14:creationId xmlns:p14="http://schemas.microsoft.com/office/powerpoint/2010/main" val="2617513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4.jpg"/><Relationship Id="rId20" Type="http://schemas.openxmlformats.org/officeDocument/2006/relationships/image" Target="../media/image13.tiff"/><Relationship Id="rId21" Type="http://schemas.openxmlformats.org/officeDocument/2006/relationships/image" Target="../media/image14.jpeg"/><Relationship Id="rId22" Type="http://schemas.openxmlformats.org/officeDocument/2006/relationships/image" Target="../media/image15.tiff"/><Relationship Id="rId23" Type="http://schemas.openxmlformats.org/officeDocument/2006/relationships/image" Target="../media/image16.tiff"/><Relationship Id="rId24" Type="http://schemas.openxmlformats.org/officeDocument/2006/relationships/image" Target="../media/image17.jpg"/><Relationship Id="rId25" Type="http://schemas.openxmlformats.org/officeDocument/2006/relationships/image" Target="../media/image18.JPG"/><Relationship Id="rId26" Type="http://schemas.openxmlformats.org/officeDocument/2006/relationships/chart" Target="../charts/chart3.xml"/><Relationship Id="rId27" Type="http://schemas.openxmlformats.org/officeDocument/2006/relationships/image" Target="../media/image19.JPG"/><Relationship Id="rId10" Type="http://schemas.openxmlformats.org/officeDocument/2006/relationships/image" Target="../media/image5.jpg"/><Relationship Id="rId11" Type="http://schemas.openxmlformats.org/officeDocument/2006/relationships/image" Target="../media/image6.jpeg"/><Relationship Id="rId12" Type="http://schemas.openxmlformats.org/officeDocument/2006/relationships/chart" Target="../charts/chart1.xml"/><Relationship Id="rId13" Type="http://schemas.openxmlformats.org/officeDocument/2006/relationships/chart" Target="../charts/chart2.xml"/><Relationship Id="rId14" Type="http://schemas.openxmlformats.org/officeDocument/2006/relationships/image" Target="../media/image7.jpg"/><Relationship Id="rId15" Type="http://schemas.openxmlformats.org/officeDocument/2006/relationships/image" Target="../media/image8.jpg"/><Relationship Id="rId16" Type="http://schemas.openxmlformats.org/officeDocument/2006/relationships/image" Target="../media/image9.JPG"/><Relationship Id="rId17" Type="http://schemas.openxmlformats.org/officeDocument/2006/relationships/image" Target="../media/image10.png"/><Relationship Id="rId18" Type="http://schemas.openxmlformats.org/officeDocument/2006/relationships/image" Target="../media/image11.tiff"/><Relationship Id="rId19" Type="http://schemas.openxmlformats.org/officeDocument/2006/relationships/image" Target="../media/image12.tif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tiff"/><Relationship Id="rId6" Type="http://schemas.openxmlformats.org/officeDocument/2006/relationships/hyperlink" Target="mailto:mphipps@smm.org" TargetMode="External"/><Relationship Id="rId7" Type="http://schemas.openxmlformats.org/officeDocument/2006/relationships/hyperlink" Target="mailto:Kirkby@umn.edu" TargetMode="External"/><Relationship Id="rId8" Type="http://schemas.openxmlformats.org/officeDocument/2006/relationships/hyperlink" Target="mailto:apmurphy@stkat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0" name="Picture 9" descr="FullShot.JPG"/>
          <p:cNvPicPr>
            <a:picLocks noChangeAspect="1"/>
          </p:cNvPicPr>
          <p:nvPr/>
        </p:nvPicPr>
        <p:blipFill rotWithShape="1">
          <a:blip r:embed="rId3"/>
          <a:srcRect l="11548" r="22951"/>
          <a:stretch/>
        </p:blipFill>
        <p:spPr>
          <a:xfrm>
            <a:off x="288217" y="25343507"/>
            <a:ext cx="3881704" cy="4444651"/>
          </a:xfrm>
          <a:prstGeom prst="rect">
            <a:avLst/>
          </a:prstGeom>
        </p:spPr>
      </p:pic>
      <p:pic>
        <p:nvPicPr>
          <p:cNvPr id="49" name="Content Placeholder 5" descr="IMG_4228.JPG"/>
          <p:cNvPicPr>
            <a:picLocks noGrp="1" noChangeAspect="1"/>
          </p:cNvPicPr>
          <p:nvPr/>
        </p:nvPicPr>
        <p:blipFill>
          <a:blip r:embed="rId4"/>
          <a:srcRect l="-18187" r="-18187"/>
          <a:stretch>
            <a:fillRect/>
          </a:stretch>
        </p:blipFill>
        <p:spPr>
          <a:xfrm>
            <a:off x="26217647" y="13302648"/>
            <a:ext cx="5947353" cy="3270815"/>
          </a:xfrm>
          <a:prstGeom prst="rect">
            <a:avLst/>
          </a:prstGeom>
        </p:spPr>
      </p:pic>
      <p:pic>
        <p:nvPicPr>
          <p:cNvPr id="51" name="Content Placeholder 5" descr="human.tiff"/>
          <p:cNvPicPr>
            <a:picLocks noChangeAspect="1"/>
          </p:cNvPicPr>
          <p:nvPr/>
        </p:nvPicPr>
        <p:blipFill>
          <a:blip r:embed="rId5"/>
          <a:srcRect l="5151" r="-3406"/>
          <a:stretch>
            <a:fillRect/>
          </a:stretch>
        </p:blipFill>
        <p:spPr>
          <a:xfrm>
            <a:off x="18825975" y="12531017"/>
            <a:ext cx="1839651" cy="3392648"/>
          </a:xfrm>
          <a:prstGeom prst="rect">
            <a:avLst/>
          </a:prstGeom>
        </p:spPr>
      </p:pic>
      <p:sp>
        <p:nvSpPr>
          <p:cNvPr id="35" name="Rectangle 34"/>
          <p:cNvSpPr/>
          <p:nvPr/>
        </p:nvSpPr>
        <p:spPr>
          <a:xfrm>
            <a:off x="22638355" y="19118391"/>
            <a:ext cx="7242008" cy="382690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390878" y="644935"/>
            <a:ext cx="32241162" cy="2800767"/>
          </a:xfrm>
          <a:prstGeom prst="rect">
            <a:avLst/>
          </a:prstGeom>
          <a:noFill/>
        </p:spPr>
        <p:txBody>
          <a:bodyPr wrap="square" rtlCol="0">
            <a:spAutoFit/>
          </a:bodyPr>
          <a:lstStyle/>
          <a:p>
            <a:pPr algn="ctr"/>
            <a:r>
              <a:rPr lang="en-US" sz="8800" dirty="0">
                <a:latin typeface="Marker Felt"/>
                <a:cs typeface="Marker Felt"/>
              </a:rPr>
              <a:t>USING MUSEUMS FOR COLLEGE-LEVEL GEOLOGY FIELDTRIPS</a:t>
            </a:r>
          </a:p>
          <a:p>
            <a:pPr algn="ctr"/>
            <a:endParaRPr lang="en-US" sz="8800" dirty="0">
              <a:latin typeface="Marker Felt"/>
              <a:cs typeface="Marker Felt"/>
            </a:endParaRPr>
          </a:p>
        </p:txBody>
      </p:sp>
      <p:sp>
        <p:nvSpPr>
          <p:cNvPr id="8" name="Rectangle 7"/>
          <p:cNvSpPr/>
          <p:nvPr/>
        </p:nvSpPr>
        <p:spPr>
          <a:xfrm>
            <a:off x="502886" y="4251392"/>
            <a:ext cx="9712396" cy="11541618"/>
          </a:xfrm>
          <a:prstGeom prst="rect">
            <a:avLst/>
          </a:prstGeom>
        </p:spPr>
        <p:txBody>
          <a:bodyPr wrap="square">
            <a:spAutoFit/>
          </a:bodyPr>
          <a:lstStyle/>
          <a:p>
            <a:pPr lvl="0"/>
            <a:r>
              <a:rPr lang="en-US" sz="2400" dirty="0" smtClean="0">
                <a:solidFill>
                  <a:prstClr val="black"/>
                </a:solidFill>
              </a:rPr>
              <a:t>Science </a:t>
            </a:r>
            <a:r>
              <a:rPr lang="en-US" sz="2400" dirty="0">
                <a:solidFill>
                  <a:prstClr val="black"/>
                </a:solidFill>
              </a:rPr>
              <a:t>and natural history museums have a vast array of geologic resources that could be used to augment college-level geoscience courses yet they are often underutilized. Museums often have stunning mineral collections, fossils, and hands-on interactive exhibits that can demonstrate geological principles in a way that traditional labs and field trips cannot. Many museums have extensive collections of weather-related </a:t>
            </a:r>
            <a:r>
              <a:rPr lang="en-US" sz="2400" dirty="0" err="1">
                <a:solidFill>
                  <a:prstClr val="black"/>
                </a:solidFill>
              </a:rPr>
              <a:t>interactives</a:t>
            </a:r>
            <a:r>
              <a:rPr lang="en-US" sz="2400" dirty="0">
                <a:solidFill>
                  <a:prstClr val="black"/>
                </a:solidFill>
              </a:rPr>
              <a:t> that allow students to experiment with convection, cloud formation, weather fronts, etc. with equipment that would be prohibitively expensive for a geosciences department to maintain. A growing group of museums have Science on a Sphere units (large spherical display systems) that display global data that can be used to make global processes more understandable. Many museums have extensive fossil collections that can be used to better understand morphology and evolutionary processes. With all these great resources that are designed to be easy to understand and easy to use, why aren’t more geoscience instructors using museums</a:t>
            </a:r>
            <a:r>
              <a:rPr lang="en-US" sz="2400" dirty="0" smtClean="0">
                <a:solidFill>
                  <a:prstClr val="black"/>
                </a:solidFill>
              </a:rPr>
              <a:t>?</a:t>
            </a:r>
          </a:p>
          <a:p>
            <a:pPr lvl="0"/>
            <a:endParaRPr lang="en-US" sz="2400" dirty="0">
              <a:solidFill>
                <a:prstClr val="black"/>
              </a:solidFill>
            </a:endParaRPr>
          </a:p>
          <a:p>
            <a:pPr lvl="0"/>
            <a:r>
              <a:rPr lang="en-US" sz="2400" dirty="0">
                <a:solidFill>
                  <a:prstClr val="black"/>
                </a:solidFill>
              </a:rPr>
              <a:t>Paradoxically, the answer is related to why most people like museums: they’re designed to simplify concepts and make them easy to understand. So, without some sort of mediation by a professor, museums just are not intellectually challenging enough to justify college-level learning. We will share two different models for using The Science Museum of Minnesota for college-level learning. Dr. Murphy, who teaches at a small liberal-arts college, accompanies his students to the museum and guides them through complex visualizations on the Museum’s Science on a Sphere. Dr. </a:t>
            </a:r>
            <a:r>
              <a:rPr lang="en-US" sz="2400" dirty="0" err="1">
                <a:solidFill>
                  <a:prstClr val="black"/>
                </a:solidFill>
              </a:rPr>
              <a:t>Kirkby</a:t>
            </a:r>
            <a:r>
              <a:rPr lang="en-US" sz="2400" dirty="0">
                <a:solidFill>
                  <a:prstClr val="black"/>
                </a:solidFill>
              </a:rPr>
              <a:t>, who teaches at a large land-grant university, developed a self-guided field trip that takes advantage of the museum’s extensive Cretaceous fossil collection. Dr. Phipps works at the museum and has been working to increase the connections between colleges and the museum by evaluating the college student visits and working to make the museum more accessible to both instructor lead and self-guided college student field trips.</a:t>
            </a:r>
          </a:p>
        </p:txBody>
      </p:sp>
      <p:sp>
        <p:nvSpPr>
          <p:cNvPr id="9" name="TextBox 8"/>
          <p:cNvSpPr txBox="1"/>
          <p:nvPr/>
        </p:nvSpPr>
        <p:spPr>
          <a:xfrm>
            <a:off x="11754299" y="2768593"/>
            <a:ext cx="22338194" cy="1015663"/>
          </a:xfrm>
          <a:prstGeom prst="rect">
            <a:avLst/>
          </a:prstGeom>
          <a:noFill/>
        </p:spPr>
        <p:txBody>
          <a:bodyPr wrap="square" rtlCol="0">
            <a:spAutoFit/>
          </a:bodyPr>
          <a:lstStyle/>
          <a:p>
            <a:r>
              <a:rPr lang="en-US" sz="2000" dirty="0" smtClean="0"/>
              <a:t>Molly Phipps, PhD, Senior Evaluation and Research Associate, Department of Evaluation and Research on Learning, Science Museum of Minnesota, 120 West Kellogg Blvd, St. Paul, MN </a:t>
            </a:r>
            <a:r>
              <a:rPr lang="en-US" sz="2000" dirty="0" smtClean="0">
                <a:hlinkClick r:id="rId6"/>
              </a:rPr>
              <a:t>mphipps@smm.org</a:t>
            </a:r>
            <a:r>
              <a:rPr lang="en-US" sz="2000" dirty="0" smtClean="0"/>
              <a:t> </a:t>
            </a:r>
          </a:p>
          <a:p>
            <a:r>
              <a:rPr lang="en-US" sz="2000" dirty="0" smtClean="0"/>
              <a:t>Kent </a:t>
            </a:r>
            <a:r>
              <a:rPr lang="en-US" sz="2000" dirty="0" err="1" smtClean="0"/>
              <a:t>Kirkby</a:t>
            </a:r>
            <a:r>
              <a:rPr lang="en-US" sz="2000" dirty="0" smtClean="0"/>
              <a:t>, PhD, Associate Professor, Department of Geology and Geophysics, University of Minnesota, 103 Pillsbury Hall, 310 Pillsbury </a:t>
            </a:r>
            <a:r>
              <a:rPr lang="en-US" sz="2000" dirty="0" err="1" smtClean="0"/>
              <a:t>Dr</a:t>
            </a:r>
            <a:r>
              <a:rPr lang="en-US" sz="2000" dirty="0" smtClean="0"/>
              <a:t> </a:t>
            </a:r>
            <a:r>
              <a:rPr lang="en-US" sz="2000" dirty="0" smtClean="0"/>
              <a:t>SE, </a:t>
            </a:r>
            <a:r>
              <a:rPr lang="en-US" sz="2000" dirty="0" smtClean="0"/>
              <a:t>Minneapolis, MN 55455 </a:t>
            </a:r>
            <a:r>
              <a:rPr lang="en-US" sz="2000" dirty="0" smtClean="0">
                <a:hlinkClick r:id="rId7"/>
              </a:rPr>
              <a:t>Kirkby@umn.edu</a:t>
            </a:r>
            <a:r>
              <a:rPr lang="en-US" sz="2000" dirty="0" smtClean="0"/>
              <a:t> </a:t>
            </a:r>
          </a:p>
          <a:p>
            <a:r>
              <a:rPr lang="en-US" sz="2000" dirty="0" smtClean="0"/>
              <a:t>Anthony Murphy, PhD, </a:t>
            </a:r>
            <a:r>
              <a:rPr lang="en-US" sz="2000" dirty="0"/>
              <a:t>Executive Director, National Center for STEM Elementary Education</a:t>
            </a:r>
            <a:r>
              <a:rPr lang="en-US" sz="2000" dirty="0" smtClean="0"/>
              <a:t>, </a:t>
            </a:r>
            <a:r>
              <a:rPr lang="en-US" sz="2000" dirty="0" smtClean="0"/>
              <a:t>St. Catherine University, 2004 Randolph Ave, St. Paul, MN 55105 </a:t>
            </a:r>
            <a:r>
              <a:rPr lang="en-US" sz="2000" dirty="0" smtClean="0">
                <a:hlinkClick r:id="rId8"/>
              </a:rPr>
              <a:t>apmurphy@stkate.edu</a:t>
            </a:r>
            <a:r>
              <a:rPr lang="en-US" sz="2000" dirty="0" smtClean="0"/>
              <a:t> </a:t>
            </a:r>
            <a:endParaRPr lang="en-US" sz="2000" dirty="0"/>
          </a:p>
        </p:txBody>
      </p:sp>
      <p:pic>
        <p:nvPicPr>
          <p:cNvPr id="11" name="Picture 10" descr="IMG_4238.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3829" y="20194438"/>
            <a:ext cx="6705600" cy="5029200"/>
          </a:xfrm>
          <a:prstGeom prst="rect">
            <a:avLst/>
          </a:prstGeom>
        </p:spPr>
      </p:pic>
      <p:pic>
        <p:nvPicPr>
          <p:cNvPr id="14" name="Picture 13" descr="SOS 008.jpg"/>
          <p:cNvPicPr>
            <a:picLocks noChangeAspect="1"/>
          </p:cNvPicPr>
          <p:nvPr/>
        </p:nvPicPr>
        <p:blipFill rotWithShape="1">
          <a:blip r:embed="rId10">
            <a:extLst>
              <a:ext uri="{28A0092B-C50C-407E-A947-70E740481C1C}">
                <a14:useLocalDpi xmlns:a14="http://schemas.microsoft.com/office/drawing/2010/main" val="0"/>
              </a:ext>
            </a:extLst>
          </a:blip>
          <a:srcRect l="14969" b="16332"/>
          <a:stretch/>
        </p:blipFill>
        <p:spPr>
          <a:xfrm>
            <a:off x="22868327" y="25013697"/>
            <a:ext cx="4146768" cy="3060265"/>
          </a:xfrm>
          <a:prstGeom prst="rect">
            <a:avLst/>
          </a:prstGeom>
        </p:spPr>
      </p:pic>
      <p:sp>
        <p:nvSpPr>
          <p:cNvPr id="15" name="Rectangle 14"/>
          <p:cNvSpPr/>
          <p:nvPr/>
        </p:nvSpPr>
        <p:spPr>
          <a:xfrm>
            <a:off x="11332655" y="18747031"/>
            <a:ext cx="10533570" cy="7986802"/>
          </a:xfrm>
          <a:prstGeom prst="rect">
            <a:avLst/>
          </a:prstGeom>
        </p:spPr>
        <p:txBody>
          <a:bodyPr wrap="square">
            <a:spAutoFit/>
          </a:bodyPr>
          <a:lstStyle/>
          <a:p>
            <a:r>
              <a:rPr lang="en-US" sz="5400" dirty="0" smtClean="0">
                <a:latin typeface="Calibri" charset="0"/>
                <a:cs typeface="Calibri" charset="0"/>
              </a:rPr>
              <a:t>Saint Catherine University</a:t>
            </a:r>
          </a:p>
          <a:p>
            <a:pPr marL="457200" indent="-457200">
              <a:buFont typeface="Arial"/>
              <a:buChar char="•"/>
            </a:pPr>
            <a:r>
              <a:rPr lang="en-US" sz="3200" dirty="0" smtClean="0">
                <a:latin typeface="Calibri" charset="0"/>
                <a:cs typeface="Calibri" charset="0"/>
              </a:rPr>
              <a:t>Small Liberal-Arts University</a:t>
            </a:r>
          </a:p>
          <a:p>
            <a:pPr marL="457200" indent="-457200">
              <a:buFont typeface="Arial"/>
              <a:buChar char="•"/>
            </a:pPr>
            <a:r>
              <a:rPr lang="en-US" sz="3200" dirty="0" smtClean="0">
                <a:latin typeface="Calibri" charset="0"/>
                <a:cs typeface="Calibri" charset="0"/>
              </a:rPr>
              <a:t>Environmental Biology course for STEM Education majors</a:t>
            </a:r>
            <a:endParaRPr lang="en-US" sz="3200" dirty="0">
              <a:latin typeface="Calibri" charset="0"/>
              <a:cs typeface="Calibri" charset="0"/>
            </a:endParaRPr>
          </a:p>
          <a:p>
            <a:pPr marL="457200" indent="-457200">
              <a:buFont typeface="Arial"/>
              <a:buChar char="•"/>
            </a:pPr>
            <a:r>
              <a:rPr lang="en-US" sz="3200" dirty="0" smtClean="0">
                <a:latin typeface="Calibri" charset="0"/>
                <a:cs typeface="Calibri" charset="0"/>
              </a:rPr>
              <a:t>Completes Climate Change Module</a:t>
            </a:r>
            <a:endParaRPr lang="en-US" sz="3200" dirty="0">
              <a:latin typeface="Calibri" charset="0"/>
              <a:cs typeface="Calibri" charset="0"/>
            </a:endParaRPr>
          </a:p>
          <a:p>
            <a:pPr marL="457200" indent="-457200">
              <a:buFont typeface="Arial"/>
              <a:buChar char="•"/>
            </a:pPr>
            <a:r>
              <a:rPr lang="en-US" sz="3200" dirty="0" smtClean="0">
                <a:latin typeface="Calibri" charset="0"/>
                <a:cs typeface="Calibri" charset="0"/>
              </a:rPr>
              <a:t>Focus </a:t>
            </a:r>
            <a:r>
              <a:rPr lang="en-US" sz="3200" dirty="0">
                <a:latin typeface="Calibri" charset="0"/>
                <a:cs typeface="Calibri" charset="0"/>
              </a:rPr>
              <a:t>on global </a:t>
            </a:r>
            <a:r>
              <a:rPr lang="en-US" sz="3200" dirty="0" smtClean="0">
                <a:latin typeface="Calibri" charset="0"/>
                <a:cs typeface="Calibri" charset="0"/>
              </a:rPr>
              <a:t>systems</a:t>
            </a:r>
            <a:endParaRPr lang="en-US" sz="3200" dirty="0">
              <a:latin typeface="Calibri" charset="0"/>
              <a:cs typeface="Calibri" charset="0"/>
            </a:endParaRPr>
          </a:p>
          <a:p>
            <a:pPr marL="457200" indent="-457200">
              <a:buFont typeface="Arial"/>
              <a:buChar char="•"/>
            </a:pPr>
            <a:r>
              <a:rPr lang="en-US" sz="3200" dirty="0">
                <a:latin typeface="Calibri" charset="0"/>
                <a:cs typeface="Calibri" charset="0"/>
              </a:rPr>
              <a:t>Students use </a:t>
            </a:r>
            <a:r>
              <a:rPr lang="en-US" sz="3200" dirty="0" err="1">
                <a:latin typeface="Calibri" charset="0"/>
                <a:cs typeface="Calibri" charset="0"/>
              </a:rPr>
              <a:t>MacBooks</a:t>
            </a:r>
            <a:r>
              <a:rPr lang="en-US" sz="3200" dirty="0">
                <a:latin typeface="Calibri" charset="0"/>
                <a:cs typeface="Calibri" charset="0"/>
              </a:rPr>
              <a:t> to complete </a:t>
            </a:r>
            <a:r>
              <a:rPr lang="en-US" sz="3200" dirty="0" smtClean="0">
                <a:latin typeface="Calibri" charset="0"/>
                <a:cs typeface="Calibri" charset="0"/>
              </a:rPr>
              <a:t>lab</a:t>
            </a:r>
          </a:p>
          <a:p>
            <a:pPr marL="457200" indent="-457200">
              <a:buFont typeface="Arial"/>
              <a:buChar char="•"/>
            </a:pPr>
            <a:r>
              <a:rPr lang="en-US" sz="3200" dirty="0" smtClean="0">
                <a:latin typeface="Calibri" charset="0"/>
                <a:cs typeface="Calibri" charset="0"/>
              </a:rPr>
              <a:t>SOS is the backdrop for a systems perspective. Instructor does minimal instruction, more of a facilitation </a:t>
            </a:r>
            <a:endParaRPr lang="en-US" sz="3200" dirty="0">
              <a:latin typeface="Calibri" charset="0"/>
              <a:cs typeface="Calibri" charset="0"/>
            </a:endParaRPr>
          </a:p>
          <a:p>
            <a:pPr marL="457200" indent="-457200">
              <a:buFont typeface="Arial"/>
              <a:buChar char="•"/>
            </a:pPr>
            <a:r>
              <a:rPr lang="en-US" sz="3200" dirty="0" smtClean="0">
                <a:latin typeface="Calibri" charset="0"/>
                <a:cs typeface="Calibri" charset="0"/>
              </a:rPr>
              <a:t>Lab </a:t>
            </a:r>
            <a:r>
              <a:rPr lang="en-US" sz="3200" dirty="0">
                <a:latin typeface="Calibri" charset="0"/>
                <a:cs typeface="Calibri" charset="0"/>
              </a:rPr>
              <a:t>sheet has a sequence of visualizations, questions and websites for the students to </a:t>
            </a:r>
            <a:r>
              <a:rPr lang="en-US" sz="3200" dirty="0" smtClean="0">
                <a:latin typeface="Calibri" charset="0"/>
                <a:cs typeface="Calibri" charset="0"/>
              </a:rPr>
              <a:t>visit</a:t>
            </a:r>
          </a:p>
          <a:p>
            <a:pPr marL="457200" indent="-457200">
              <a:buFont typeface="Arial"/>
              <a:buChar char="•"/>
            </a:pPr>
            <a:r>
              <a:rPr lang="en-US" sz="3200" dirty="0" smtClean="0">
                <a:latin typeface="Calibri" charset="0"/>
                <a:cs typeface="Calibri" charset="0"/>
              </a:rPr>
              <a:t>Instructors </a:t>
            </a:r>
            <a:r>
              <a:rPr lang="en-US" sz="3200" dirty="0">
                <a:latin typeface="Calibri" charset="0"/>
                <a:cs typeface="Calibri" charset="0"/>
              </a:rPr>
              <a:t>interpret visualizations for a basic </a:t>
            </a:r>
            <a:r>
              <a:rPr lang="en-US" sz="3200" dirty="0" smtClean="0">
                <a:latin typeface="Calibri" charset="0"/>
                <a:cs typeface="Calibri" charset="0"/>
              </a:rPr>
              <a:t>understanding</a:t>
            </a:r>
          </a:p>
          <a:p>
            <a:pPr marL="457200" indent="-457200">
              <a:buFont typeface="Arial"/>
              <a:buChar char="•"/>
            </a:pPr>
            <a:r>
              <a:rPr lang="en-US" sz="3200" dirty="0" smtClean="0">
                <a:latin typeface="Calibri" charset="0"/>
                <a:cs typeface="Calibri" charset="0"/>
              </a:rPr>
              <a:t>Students </a:t>
            </a:r>
            <a:r>
              <a:rPr lang="en-US" sz="3200" dirty="0">
                <a:latin typeface="Calibri" charset="0"/>
                <a:cs typeface="Calibri" charset="0"/>
              </a:rPr>
              <a:t>work in pairs to complete the lab sheet</a:t>
            </a:r>
          </a:p>
          <a:p>
            <a:pPr marL="457200" indent="-457200">
              <a:buFont typeface="Arial"/>
              <a:buChar char="•"/>
            </a:pPr>
            <a:endParaRPr lang="en-US" sz="3200" dirty="0">
              <a:latin typeface="Calibri" charset="0"/>
              <a:cs typeface="Calibri" charset="0"/>
            </a:endParaRPr>
          </a:p>
          <a:p>
            <a:pPr marL="457200" indent="-457200">
              <a:buFont typeface="Arial"/>
              <a:buChar char="•"/>
            </a:pPr>
            <a:endParaRPr lang="en-US" sz="3200" dirty="0">
              <a:latin typeface="Calibri" charset="0"/>
              <a:cs typeface="Calibri" charset="0"/>
            </a:endParaRPr>
          </a:p>
        </p:txBody>
      </p:sp>
      <p:pic>
        <p:nvPicPr>
          <p:cNvPr id="17" name="Picture 16" descr="SOS 01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069454" y="25013697"/>
            <a:ext cx="3841717" cy="288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Chart 17"/>
          <p:cNvGraphicFramePr/>
          <p:nvPr>
            <p:extLst>
              <p:ext uri="{D42A27DB-BD31-4B8C-83A1-F6EECF244321}">
                <p14:modId xmlns:p14="http://schemas.microsoft.com/office/powerpoint/2010/main" val="1016905493"/>
              </p:ext>
            </p:extLst>
          </p:nvPr>
        </p:nvGraphicFramePr>
        <p:xfrm>
          <a:off x="22711447" y="19433877"/>
          <a:ext cx="7535863" cy="3195935"/>
        </p:xfrm>
        <a:graphic>
          <a:graphicData uri="http://schemas.openxmlformats.org/drawingml/2006/chart">
            <c:chart xmlns:c="http://schemas.openxmlformats.org/drawingml/2006/chart" xmlns:r="http://schemas.openxmlformats.org/officeDocument/2006/relationships" r:id="rId12"/>
          </a:graphicData>
        </a:graphic>
      </p:graphicFrame>
      <p:sp>
        <p:nvSpPr>
          <p:cNvPr id="34" name="Rectangle 33"/>
          <p:cNvSpPr/>
          <p:nvPr/>
        </p:nvSpPr>
        <p:spPr>
          <a:xfrm>
            <a:off x="22817974" y="28771304"/>
            <a:ext cx="8621382" cy="373963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9" name="Chart 18"/>
          <p:cNvGraphicFramePr/>
          <p:nvPr>
            <p:extLst>
              <p:ext uri="{D42A27DB-BD31-4B8C-83A1-F6EECF244321}">
                <p14:modId xmlns:p14="http://schemas.microsoft.com/office/powerpoint/2010/main" val="3350746727"/>
              </p:ext>
            </p:extLst>
          </p:nvPr>
        </p:nvGraphicFramePr>
        <p:xfrm>
          <a:off x="22868327" y="28863232"/>
          <a:ext cx="8839200" cy="3454400"/>
        </p:xfrm>
        <a:graphic>
          <a:graphicData uri="http://schemas.openxmlformats.org/drawingml/2006/chart">
            <c:chart xmlns:c="http://schemas.openxmlformats.org/drawingml/2006/chart" xmlns:r="http://schemas.openxmlformats.org/officeDocument/2006/relationships" r:id="rId13"/>
          </a:graphicData>
        </a:graphic>
      </p:graphicFrame>
      <p:sp>
        <p:nvSpPr>
          <p:cNvPr id="20" name="TextBox 19"/>
          <p:cNvSpPr txBox="1"/>
          <p:nvPr/>
        </p:nvSpPr>
        <p:spPr>
          <a:xfrm>
            <a:off x="23655432" y="28104876"/>
            <a:ext cx="6100882" cy="769441"/>
          </a:xfrm>
          <a:prstGeom prst="rect">
            <a:avLst/>
          </a:prstGeom>
          <a:noFill/>
        </p:spPr>
        <p:txBody>
          <a:bodyPr wrap="none" rtlCol="0">
            <a:spAutoFit/>
          </a:bodyPr>
          <a:lstStyle/>
          <a:p>
            <a:r>
              <a:rPr lang="en-US" sz="4400" dirty="0" smtClean="0">
                <a:latin typeface="Marker Felt"/>
                <a:cs typeface="Marker Felt"/>
              </a:rPr>
              <a:t>Perceived Value of Films</a:t>
            </a:r>
            <a:endParaRPr lang="en-US" sz="4400" dirty="0">
              <a:latin typeface="Marker Felt"/>
              <a:cs typeface="Marker Felt"/>
            </a:endParaRPr>
          </a:p>
        </p:txBody>
      </p:sp>
      <p:sp>
        <p:nvSpPr>
          <p:cNvPr id="21" name="TextBox 20"/>
          <p:cNvSpPr txBox="1"/>
          <p:nvPr/>
        </p:nvSpPr>
        <p:spPr>
          <a:xfrm>
            <a:off x="23704226" y="18362310"/>
            <a:ext cx="4365228" cy="769441"/>
          </a:xfrm>
          <a:prstGeom prst="rect">
            <a:avLst/>
          </a:prstGeom>
          <a:noFill/>
        </p:spPr>
        <p:txBody>
          <a:bodyPr wrap="none" rtlCol="0">
            <a:spAutoFit/>
          </a:bodyPr>
          <a:lstStyle/>
          <a:p>
            <a:r>
              <a:rPr lang="en-US" sz="4400" dirty="0" smtClean="0">
                <a:latin typeface="Marker Felt"/>
                <a:cs typeface="Marker Felt"/>
              </a:rPr>
              <a:t>Value of Fieldtrip</a:t>
            </a:r>
          </a:p>
        </p:txBody>
      </p:sp>
      <p:sp>
        <p:nvSpPr>
          <p:cNvPr id="24" name="TextBox 23"/>
          <p:cNvSpPr txBox="1"/>
          <p:nvPr/>
        </p:nvSpPr>
        <p:spPr>
          <a:xfrm>
            <a:off x="16981823" y="4122284"/>
            <a:ext cx="9953480" cy="1323439"/>
          </a:xfrm>
          <a:prstGeom prst="rect">
            <a:avLst/>
          </a:prstGeom>
          <a:noFill/>
        </p:spPr>
        <p:txBody>
          <a:bodyPr wrap="none" rtlCol="0">
            <a:spAutoFit/>
          </a:bodyPr>
          <a:lstStyle/>
          <a:p>
            <a:pPr algn="ctr"/>
            <a:r>
              <a:rPr lang="en-US" sz="8000" dirty="0" smtClean="0">
                <a:latin typeface="Marker Felt"/>
                <a:cs typeface="Marker Felt"/>
              </a:rPr>
              <a:t>Self-Guided Fieldtrips</a:t>
            </a:r>
            <a:endParaRPr lang="en-US" sz="8000" dirty="0">
              <a:latin typeface="Marker Felt"/>
              <a:cs typeface="Marker Felt"/>
            </a:endParaRPr>
          </a:p>
        </p:txBody>
      </p:sp>
      <p:sp>
        <p:nvSpPr>
          <p:cNvPr id="25" name="TextBox 24"/>
          <p:cNvSpPr txBox="1"/>
          <p:nvPr/>
        </p:nvSpPr>
        <p:spPr>
          <a:xfrm>
            <a:off x="16335505" y="16932145"/>
            <a:ext cx="11246115" cy="1323439"/>
          </a:xfrm>
          <a:prstGeom prst="rect">
            <a:avLst/>
          </a:prstGeom>
          <a:noFill/>
        </p:spPr>
        <p:txBody>
          <a:bodyPr wrap="none" rtlCol="0">
            <a:spAutoFit/>
          </a:bodyPr>
          <a:lstStyle/>
          <a:p>
            <a:pPr algn="ctr"/>
            <a:r>
              <a:rPr lang="en-US" sz="8000" dirty="0" smtClean="0">
                <a:latin typeface="Marker Felt"/>
                <a:cs typeface="Marker Felt"/>
              </a:rPr>
              <a:t>Instructor-Led Fieldtrips</a:t>
            </a:r>
            <a:endParaRPr lang="en-US" sz="8000" dirty="0">
              <a:latin typeface="Marker Felt"/>
              <a:cs typeface="Marker Felt"/>
            </a:endParaRPr>
          </a:p>
        </p:txBody>
      </p:sp>
      <p:sp>
        <p:nvSpPr>
          <p:cNvPr id="27" name="Rectangle 26"/>
          <p:cNvSpPr/>
          <p:nvPr/>
        </p:nvSpPr>
        <p:spPr>
          <a:xfrm>
            <a:off x="2674990" y="2799371"/>
            <a:ext cx="4196000" cy="1323439"/>
          </a:xfrm>
          <a:prstGeom prst="rect">
            <a:avLst/>
          </a:prstGeom>
        </p:spPr>
        <p:txBody>
          <a:bodyPr wrap="none">
            <a:spAutoFit/>
          </a:bodyPr>
          <a:lstStyle/>
          <a:p>
            <a:pPr lvl="0" algn="ctr"/>
            <a:r>
              <a:rPr lang="en-US" sz="8000" dirty="0">
                <a:solidFill>
                  <a:prstClr val="black"/>
                </a:solidFill>
                <a:latin typeface="Marker Felt"/>
                <a:cs typeface="Marker Felt"/>
              </a:rPr>
              <a:t>Abstract</a:t>
            </a:r>
          </a:p>
        </p:txBody>
      </p:sp>
      <p:sp>
        <p:nvSpPr>
          <p:cNvPr id="29" name="TextBox 28"/>
          <p:cNvSpPr txBox="1"/>
          <p:nvPr/>
        </p:nvSpPr>
        <p:spPr>
          <a:xfrm>
            <a:off x="3218710" y="15735926"/>
            <a:ext cx="3659976" cy="1415772"/>
          </a:xfrm>
          <a:prstGeom prst="rect">
            <a:avLst/>
          </a:prstGeom>
          <a:noFill/>
        </p:spPr>
        <p:txBody>
          <a:bodyPr wrap="none" rtlCol="0">
            <a:spAutoFit/>
          </a:bodyPr>
          <a:lstStyle/>
          <a:p>
            <a:pPr algn="ctr"/>
            <a:r>
              <a:rPr lang="en-US" dirty="0" smtClean="0">
                <a:latin typeface="Marker Felt"/>
                <a:cs typeface="Marker Felt"/>
              </a:rPr>
              <a:t>Setting</a:t>
            </a:r>
            <a:endParaRPr lang="en-US" dirty="0">
              <a:latin typeface="Marker Felt"/>
              <a:cs typeface="Marker Felt"/>
            </a:endParaRPr>
          </a:p>
        </p:txBody>
      </p:sp>
      <p:sp>
        <p:nvSpPr>
          <p:cNvPr id="30" name="TextBox 29"/>
          <p:cNvSpPr txBox="1"/>
          <p:nvPr/>
        </p:nvSpPr>
        <p:spPr>
          <a:xfrm>
            <a:off x="1065146" y="17151697"/>
            <a:ext cx="9545351" cy="2893100"/>
          </a:xfrm>
          <a:prstGeom prst="rect">
            <a:avLst/>
          </a:prstGeom>
          <a:noFill/>
        </p:spPr>
        <p:txBody>
          <a:bodyPr wrap="square" rtlCol="0">
            <a:spAutoFit/>
          </a:bodyPr>
          <a:lstStyle/>
          <a:p>
            <a:r>
              <a:rPr lang="en-US" sz="5400" dirty="0" smtClean="0"/>
              <a:t>Science Museum of Minnesota</a:t>
            </a:r>
          </a:p>
          <a:p>
            <a:r>
              <a:rPr lang="en-US" sz="3200" dirty="0" smtClean="0"/>
              <a:t>Combined natural history and hands on science museum</a:t>
            </a:r>
          </a:p>
          <a:p>
            <a:pPr marL="457200" indent="-457200">
              <a:buFont typeface="Arial"/>
              <a:buChar char="•"/>
            </a:pPr>
            <a:r>
              <a:rPr lang="en-US" sz="3200" dirty="0" smtClean="0"/>
              <a:t>Extensive fossil collection</a:t>
            </a:r>
          </a:p>
          <a:p>
            <a:pPr marL="457200" indent="-457200">
              <a:buFont typeface="Arial"/>
              <a:buChar char="•"/>
            </a:pPr>
            <a:r>
              <a:rPr lang="en-US" sz="3200" dirty="0" smtClean="0"/>
              <a:t>Science on a Sphere</a:t>
            </a:r>
          </a:p>
          <a:p>
            <a:pPr marL="457200" indent="-457200">
              <a:buFont typeface="Arial"/>
              <a:buChar char="•"/>
            </a:pPr>
            <a:r>
              <a:rPr lang="en-US" sz="3200" dirty="0" smtClean="0"/>
              <a:t>Hands on </a:t>
            </a:r>
            <a:r>
              <a:rPr lang="en-US" sz="3200" dirty="0" err="1" smtClean="0"/>
              <a:t>manipulatives</a:t>
            </a:r>
            <a:endParaRPr lang="en-US" sz="3200" dirty="0" smtClean="0"/>
          </a:p>
        </p:txBody>
      </p:sp>
      <p:pic>
        <p:nvPicPr>
          <p:cNvPr id="31" name="Picture 30" descr="smmcrop.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3829" y="546093"/>
            <a:ext cx="5257800" cy="2222500"/>
          </a:xfrm>
          <a:prstGeom prst="rect">
            <a:avLst/>
          </a:prstGeom>
        </p:spPr>
      </p:pic>
      <p:pic>
        <p:nvPicPr>
          <p:cNvPr id="32" name="Picture 31" descr="scu_logo_cmyk_lores.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517240" y="2143192"/>
            <a:ext cx="8229600" cy="2108200"/>
          </a:xfrm>
          <a:prstGeom prst="rect">
            <a:avLst/>
          </a:prstGeom>
        </p:spPr>
      </p:pic>
      <p:pic>
        <p:nvPicPr>
          <p:cNvPr id="33" name="Picture 32" descr="IMG_2585.JPG"/>
          <p:cNvPicPr>
            <a:picLocks noChangeAspect="1"/>
          </p:cNvPicPr>
          <p:nvPr/>
        </p:nvPicPr>
        <p:blipFill rotWithShape="1">
          <a:blip r:embed="rId16">
            <a:extLst>
              <a:ext uri="{28A0092B-C50C-407E-A947-70E740481C1C}">
                <a14:useLocalDpi xmlns:a14="http://schemas.microsoft.com/office/drawing/2010/main" val="0"/>
              </a:ext>
            </a:extLst>
          </a:blip>
          <a:srcRect b="23819"/>
          <a:stretch/>
        </p:blipFill>
        <p:spPr>
          <a:xfrm>
            <a:off x="4082831" y="28633433"/>
            <a:ext cx="7188303" cy="4107169"/>
          </a:xfrm>
          <a:prstGeom prst="rect">
            <a:avLst/>
          </a:prstGeom>
        </p:spPr>
      </p:pic>
      <p:pic>
        <p:nvPicPr>
          <p:cNvPr id="36" name="Picture 35"/>
          <p:cNvPicPr>
            <a:picLocks noChangeAspect="1"/>
          </p:cNvPicPr>
          <p:nvPr/>
        </p:nvPicPr>
        <p:blipFill>
          <a:blip r:embed="rId17"/>
          <a:stretch>
            <a:fillRect/>
          </a:stretch>
        </p:blipFill>
        <p:spPr>
          <a:xfrm>
            <a:off x="37971468" y="261194"/>
            <a:ext cx="5162012" cy="1609557"/>
          </a:xfrm>
          <a:prstGeom prst="rect">
            <a:avLst/>
          </a:prstGeom>
        </p:spPr>
      </p:pic>
      <p:sp>
        <p:nvSpPr>
          <p:cNvPr id="37" name="Rectangle 36"/>
          <p:cNvSpPr/>
          <p:nvPr/>
        </p:nvSpPr>
        <p:spPr>
          <a:xfrm>
            <a:off x="22853604" y="23095017"/>
            <a:ext cx="8616508" cy="1569660"/>
          </a:xfrm>
          <a:prstGeom prst="rect">
            <a:avLst/>
          </a:prstGeom>
        </p:spPr>
        <p:txBody>
          <a:bodyPr wrap="square">
            <a:spAutoFit/>
          </a:bodyPr>
          <a:lstStyle/>
          <a:p>
            <a:r>
              <a:rPr lang="ja-JP" altLang="en-US" sz="2400" dirty="0">
                <a:latin typeface="Handwriting - Dakota"/>
                <a:cs typeface="Handwriting - Dakota"/>
              </a:rPr>
              <a:t>“</a:t>
            </a:r>
            <a:r>
              <a:rPr lang="en-US" sz="2400" dirty="0">
                <a:latin typeface="Handwriting - Dakota"/>
                <a:cs typeface="Handwriting - Dakota"/>
              </a:rPr>
              <a:t>My goodness, how much fuel is used in this everyday.</a:t>
            </a:r>
            <a:r>
              <a:rPr lang="ja-JP" altLang="en-US" sz="2400" dirty="0">
                <a:latin typeface="Handwriting - Dakota"/>
                <a:cs typeface="Handwriting - Dakota"/>
              </a:rPr>
              <a:t>”</a:t>
            </a:r>
            <a:r>
              <a:rPr lang="en-US" sz="2400" dirty="0">
                <a:latin typeface="Handwriting - Dakota"/>
                <a:cs typeface="Handwriting - Dakota"/>
              </a:rPr>
              <a:t> </a:t>
            </a:r>
            <a:r>
              <a:rPr lang="ja-JP" altLang="en-US" sz="2400" dirty="0">
                <a:latin typeface="Handwriting - Dakota"/>
                <a:cs typeface="Handwriting - Dakota"/>
              </a:rPr>
              <a:t>“</a:t>
            </a:r>
            <a:r>
              <a:rPr lang="en-US" sz="2400" dirty="0">
                <a:latin typeface="Handwriting - Dakota"/>
                <a:cs typeface="Handwriting - Dakota"/>
              </a:rPr>
              <a:t>Seeing the waves between US and Europe was cool.</a:t>
            </a:r>
            <a:r>
              <a:rPr lang="ja-JP" altLang="en-US" sz="2400" dirty="0">
                <a:latin typeface="Handwriting - Dakota"/>
                <a:cs typeface="Handwriting - Dakota"/>
              </a:rPr>
              <a:t>”</a:t>
            </a:r>
            <a:r>
              <a:rPr lang="en-US" sz="2400" dirty="0">
                <a:latin typeface="Handwriting - Dakota"/>
                <a:cs typeface="Handwriting - Dakota"/>
              </a:rPr>
              <a:t> </a:t>
            </a:r>
            <a:r>
              <a:rPr lang="ja-JP" altLang="en-US" sz="2400" dirty="0">
                <a:latin typeface="Handwriting - Dakota"/>
                <a:cs typeface="Handwriting - Dakota"/>
              </a:rPr>
              <a:t>“</a:t>
            </a:r>
            <a:r>
              <a:rPr lang="en-US" sz="2400" dirty="0">
                <a:latin typeface="Handwriting - Dakota"/>
                <a:cs typeface="Handwriting - Dakota"/>
              </a:rPr>
              <a:t>The large amounts of planes cause large number of GHG emissions.</a:t>
            </a:r>
            <a:r>
              <a:rPr lang="ja-JP" altLang="en-US" sz="2400" dirty="0">
                <a:latin typeface="Handwriting - Dakota"/>
                <a:cs typeface="Handwriting - Dakota"/>
              </a:rPr>
              <a:t>”</a:t>
            </a:r>
            <a:r>
              <a:rPr lang="en-US" sz="2400" dirty="0">
                <a:latin typeface="Handwriting - Dakota"/>
                <a:cs typeface="Handwriting - Dakota"/>
              </a:rPr>
              <a:t> </a:t>
            </a:r>
          </a:p>
        </p:txBody>
      </p:sp>
      <p:sp>
        <p:nvSpPr>
          <p:cNvPr id="38" name="Rectangle 37"/>
          <p:cNvSpPr/>
          <p:nvPr/>
        </p:nvSpPr>
        <p:spPr>
          <a:xfrm>
            <a:off x="11332655" y="31679944"/>
            <a:ext cx="8413146" cy="830997"/>
          </a:xfrm>
          <a:prstGeom prst="rect">
            <a:avLst/>
          </a:prstGeom>
        </p:spPr>
        <p:txBody>
          <a:bodyPr wrap="square">
            <a:spAutoFit/>
          </a:bodyPr>
          <a:lstStyle/>
          <a:p>
            <a:r>
              <a:rPr lang="ja-JP" altLang="en-US" sz="2400" dirty="0" smtClean="0">
                <a:latin typeface="Handwriting - Dakota"/>
                <a:cs typeface="Handwriting - Dakota"/>
              </a:rPr>
              <a:t>“</a:t>
            </a:r>
            <a:r>
              <a:rPr lang="en-US" sz="2400" dirty="0">
                <a:latin typeface="Handwriting - Dakota"/>
                <a:cs typeface="Handwriting - Dakota"/>
              </a:rPr>
              <a:t>Cool way of seeing the seasons……impact on the environment.</a:t>
            </a:r>
            <a:r>
              <a:rPr lang="ja-JP" altLang="en-US" sz="2400" dirty="0">
                <a:latin typeface="Handwriting - Dakota"/>
                <a:cs typeface="Handwriting - Dakota"/>
              </a:rPr>
              <a:t>”</a:t>
            </a:r>
            <a:endParaRPr lang="en-US" sz="2400" dirty="0">
              <a:latin typeface="Handwriting - Dakota"/>
              <a:cs typeface="Handwriting - Dakota"/>
            </a:endParaRPr>
          </a:p>
        </p:txBody>
      </p:sp>
      <p:sp>
        <p:nvSpPr>
          <p:cNvPr id="40" name="TextBox 39"/>
          <p:cNvSpPr txBox="1"/>
          <p:nvPr/>
        </p:nvSpPr>
        <p:spPr>
          <a:xfrm>
            <a:off x="11332655" y="30333345"/>
            <a:ext cx="6539334" cy="830997"/>
          </a:xfrm>
          <a:prstGeom prst="rect">
            <a:avLst/>
          </a:prstGeom>
          <a:noFill/>
        </p:spPr>
        <p:txBody>
          <a:bodyPr wrap="none" rtlCol="0">
            <a:spAutoFit/>
          </a:bodyPr>
          <a:lstStyle/>
          <a:p>
            <a:endParaRPr lang="en-US" sz="2400" dirty="0">
              <a:latin typeface="Handwriting - Dakota"/>
              <a:cs typeface="Handwriting - Dakota"/>
            </a:endParaRPr>
          </a:p>
          <a:p>
            <a:r>
              <a:rPr lang="ja-JP" altLang="en-US" sz="2400" dirty="0">
                <a:latin typeface="Handwriting - Dakota"/>
                <a:cs typeface="Handwriting - Dakota"/>
              </a:rPr>
              <a:t>“</a:t>
            </a:r>
            <a:r>
              <a:rPr lang="en-US" sz="2400" dirty="0">
                <a:latin typeface="Handwriting - Dakota"/>
                <a:cs typeface="Handwriting - Dakota"/>
              </a:rPr>
              <a:t>You get to see both sides of the earth.</a:t>
            </a:r>
            <a:r>
              <a:rPr lang="ja-JP" altLang="en-US" sz="2400" dirty="0" smtClean="0">
                <a:latin typeface="Handwriting - Dakota"/>
                <a:cs typeface="Handwriting - Dakota"/>
              </a:rPr>
              <a:t>”</a:t>
            </a:r>
            <a:endParaRPr lang="en-US" sz="2400" dirty="0">
              <a:latin typeface="Handwriting - Dakota"/>
              <a:cs typeface="Handwriting - Dakota"/>
            </a:endParaRPr>
          </a:p>
        </p:txBody>
      </p:sp>
      <p:sp>
        <p:nvSpPr>
          <p:cNvPr id="42" name="Rectangle 41"/>
          <p:cNvSpPr/>
          <p:nvPr/>
        </p:nvSpPr>
        <p:spPr>
          <a:xfrm>
            <a:off x="23704227" y="5494847"/>
            <a:ext cx="8912170" cy="2677656"/>
          </a:xfrm>
          <a:prstGeom prst="rect">
            <a:avLst/>
          </a:prstGeom>
        </p:spPr>
        <p:txBody>
          <a:bodyPr wrap="square">
            <a:spAutoFit/>
          </a:bodyPr>
          <a:lstStyle/>
          <a:p>
            <a:r>
              <a:rPr lang="en-US" sz="2400" dirty="0">
                <a:latin typeface="Handwriting - Dakota"/>
                <a:cs typeface="Handwriting - Dakota"/>
              </a:rPr>
              <a:t>I went with my friend who is still commenting on what a great tour guide I was and is amazed at the type of information I was able to explain.  I am confident that…I will be able to use that "self-guided tour" for many years to come as I am positive I will be taking my future classroom students on field trips to the Science Museum.</a:t>
            </a:r>
          </a:p>
        </p:txBody>
      </p:sp>
      <p:sp>
        <p:nvSpPr>
          <p:cNvPr id="43" name="Rectangle 42"/>
          <p:cNvSpPr/>
          <p:nvPr/>
        </p:nvSpPr>
        <p:spPr>
          <a:xfrm>
            <a:off x="11271134" y="14001750"/>
            <a:ext cx="3969048" cy="2308324"/>
          </a:xfrm>
          <a:prstGeom prst="rect">
            <a:avLst/>
          </a:prstGeom>
        </p:spPr>
        <p:txBody>
          <a:bodyPr wrap="square">
            <a:spAutoFit/>
          </a:bodyPr>
          <a:lstStyle/>
          <a:p>
            <a:r>
              <a:rPr lang="en-US" sz="2400" dirty="0">
                <a:latin typeface="Handwriting - Dakota"/>
                <a:cs typeface="Handwriting - Dakota"/>
              </a:rPr>
              <a:t>That trip to the science museum was hands-down the BEST museum visit I have experienced (although the Vatican was pretty interesting…). </a:t>
            </a:r>
          </a:p>
        </p:txBody>
      </p:sp>
      <p:sp>
        <p:nvSpPr>
          <p:cNvPr id="44" name="Rectangle 43"/>
          <p:cNvSpPr/>
          <p:nvPr/>
        </p:nvSpPr>
        <p:spPr>
          <a:xfrm>
            <a:off x="11274231" y="5548522"/>
            <a:ext cx="8634456" cy="4370427"/>
          </a:xfrm>
          <a:prstGeom prst="rect">
            <a:avLst/>
          </a:prstGeom>
        </p:spPr>
        <p:txBody>
          <a:bodyPr wrap="square">
            <a:spAutoFit/>
          </a:bodyPr>
          <a:lstStyle/>
          <a:p>
            <a:r>
              <a:rPr lang="en-US" sz="5400" dirty="0" smtClean="0"/>
              <a:t>University of Minnesota</a:t>
            </a:r>
          </a:p>
          <a:p>
            <a:pPr marL="457200" indent="-457200">
              <a:buFont typeface="Arial"/>
              <a:buChar char="•"/>
            </a:pPr>
            <a:r>
              <a:rPr lang="en-US" sz="3200" dirty="0" smtClean="0"/>
              <a:t>Large-lecture format course for non-majors</a:t>
            </a:r>
          </a:p>
          <a:p>
            <a:pPr marL="457200" indent="-457200">
              <a:buFont typeface="Arial"/>
              <a:buChar char="•"/>
            </a:pPr>
            <a:r>
              <a:rPr lang="en-US" sz="3200" dirty="0" smtClean="0"/>
              <a:t>Focuses on comparative anatomy</a:t>
            </a:r>
          </a:p>
          <a:p>
            <a:pPr marL="457200" indent="-457200">
              <a:buFont typeface="Arial"/>
              <a:buChar char="•"/>
            </a:pPr>
            <a:r>
              <a:rPr lang="en-US" sz="3200" dirty="0" smtClean="0"/>
              <a:t>Dinosaurs and other vertebrate fossils</a:t>
            </a:r>
            <a:r>
              <a:rPr lang="en-US" sz="3200" dirty="0"/>
              <a:t>
</a:t>
            </a:r>
            <a:r>
              <a:rPr lang="en-US" sz="3200" dirty="0" smtClean="0"/>
              <a:t>Currently </a:t>
            </a:r>
            <a:r>
              <a:rPr lang="en-US" sz="3200" dirty="0"/>
              <a:t>extra </a:t>
            </a:r>
            <a:r>
              <a:rPr lang="en-US" sz="3200" dirty="0" smtClean="0"/>
              <a:t>credit</a:t>
            </a:r>
            <a:r>
              <a:rPr lang="en-US" sz="3200" dirty="0"/>
              <a:t>
Connections between form and </a:t>
            </a:r>
            <a:r>
              <a:rPr lang="en-US" sz="3200" dirty="0" smtClean="0"/>
              <a:t>function</a:t>
            </a:r>
            <a:r>
              <a:rPr lang="en-US" sz="3200" dirty="0"/>
              <a:t>
Students come to the museum on their </a:t>
            </a:r>
            <a:r>
              <a:rPr lang="en-US" sz="3200" dirty="0" smtClean="0"/>
              <a:t>own</a:t>
            </a:r>
            <a:r>
              <a:rPr lang="en-US" sz="3200" dirty="0"/>
              <a:t>
Background module and lab </a:t>
            </a:r>
            <a:r>
              <a:rPr lang="en-US" sz="3200" dirty="0" smtClean="0"/>
              <a:t>guide</a:t>
            </a:r>
            <a:endParaRPr lang="en-US" sz="3200" dirty="0"/>
          </a:p>
        </p:txBody>
      </p:sp>
      <p:pic>
        <p:nvPicPr>
          <p:cNvPr id="45" name="Picture 44" descr="feet.tiff"/>
          <p:cNvPicPr>
            <a:picLocks noChangeAspect="1"/>
          </p:cNvPicPr>
          <p:nvPr/>
        </p:nvPicPr>
        <p:blipFill>
          <a:blip r:embed="rId18"/>
          <a:stretch>
            <a:fillRect/>
          </a:stretch>
        </p:blipFill>
        <p:spPr>
          <a:xfrm>
            <a:off x="12710403" y="10077129"/>
            <a:ext cx="6778272" cy="2029271"/>
          </a:xfrm>
          <a:prstGeom prst="rect">
            <a:avLst/>
          </a:prstGeom>
        </p:spPr>
      </p:pic>
      <p:pic>
        <p:nvPicPr>
          <p:cNvPr id="46" name="Content Placeholder 4" descr="legs.tiff"/>
          <p:cNvPicPr>
            <a:picLocks noGrp="1" noChangeAspect="1"/>
          </p:cNvPicPr>
          <p:nvPr/>
        </p:nvPicPr>
        <p:blipFill>
          <a:blip r:embed="rId19"/>
          <a:srcRect l="-5078" r="-5078"/>
          <a:stretch>
            <a:fillRect/>
          </a:stretch>
        </p:blipFill>
        <p:spPr>
          <a:xfrm>
            <a:off x="21012075" y="12481951"/>
            <a:ext cx="3252560" cy="3311059"/>
          </a:xfrm>
          <a:prstGeom prst="rect">
            <a:avLst/>
          </a:prstGeom>
        </p:spPr>
      </p:pic>
      <p:pic>
        <p:nvPicPr>
          <p:cNvPr id="47" name="Content Placeholder 4" descr="hips.tiff"/>
          <p:cNvPicPr>
            <a:picLocks noGrp="1" noChangeAspect="1"/>
          </p:cNvPicPr>
          <p:nvPr/>
        </p:nvPicPr>
        <p:blipFill>
          <a:blip r:embed="rId20"/>
          <a:srcRect t="-6498" b="3993"/>
          <a:stretch>
            <a:fillRect/>
          </a:stretch>
        </p:blipFill>
        <p:spPr>
          <a:xfrm>
            <a:off x="19266775" y="5455249"/>
            <a:ext cx="4038600" cy="2740151"/>
          </a:xfrm>
          <a:prstGeom prst="rect">
            <a:avLst/>
          </a:prstGeom>
        </p:spPr>
      </p:pic>
      <p:pic>
        <p:nvPicPr>
          <p:cNvPr id="48" name="Picture 47" descr="IMG_4232.JPG"/>
          <p:cNvPicPr>
            <a:picLocks noChangeAspect="1"/>
          </p:cNvPicPr>
          <p:nvPr/>
        </p:nvPicPr>
        <p:blipFill>
          <a:blip r:embed="rId21"/>
          <a:stretch>
            <a:fillRect/>
          </a:stretch>
        </p:blipFill>
        <p:spPr>
          <a:xfrm>
            <a:off x="20823088" y="9450406"/>
            <a:ext cx="3346685" cy="2510013"/>
          </a:xfrm>
          <a:prstGeom prst="rect">
            <a:avLst/>
          </a:prstGeom>
        </p:spPr>
      </p:pic>
      <p:pic>
        <p:nvPicPr>
          <p:cNvPr id="50" name="Content Placeholder 4" descr="bipedal.tiff"/>
          <p:cNvPicPr>
            <a:picLocks noChangeAspect="1"/>
          </p:cNvPicPr>
          <p:nvPr/>
        </p:nvPicPr>
        <p:blipFill>
          <a:blip r:embed="rId22"/>
          <a:srcRect t="871" b="-3447"/>
          <a:stretch>
            <a:fillRect/>
          </a:stretch>
        </p:blipFill>
        <p:spPr>
          <a:xfrm>
            <a:off x="11274231" y="12252140"/>
            <a:ext cx="4038600" cy="1549708"/>
          </a:xfrm>
          <a:prstGeom prst="rect">
            <a:avLst/>
          </a:prstGeom>
        </p:spPr>
      </p:pic>
      <p:pic>
        <p:nvPicPr>
          <p:cNvPr id="52" name="Picture 51" descr="ostrich.tiff"/>
          <p:cNvPicPr>
            <a:picLocks noChangeAspect="1"/>
          </p:cNvPicPr>
          <p:nvPr/>
        </p:nvPicPr>
        <p:blipFill>
          <a:blip r:embed="rId23"/>
          <a:stretch>
            <a:fillRect/>
          </a:stretch>
        </p:blipFill>
        <p:spPr>
          <a:xfrm>
            <a:off x="16099539" y="12531017"/>
            <a:ext cx="1764567" cy="3392648"/>
          </a:xfrm>
          <a:prstGeom prst="rect">
            <a:avLst/>
          </a:prstGeom>
        </p:spPr>
      </p:pic>
      <p:pic>
        <p:nvPicPr>
          <p:cNvPr id="53" name="Picture 52" descr="St_Anthony_Falls.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119231" y="23761652"/>
            <a:ext cx="5025617" cy="3163710"/>
          </a:xfrm>
          <a:prstGeom prst="rect">
            <a:avLst/>
          </a:prstGeom>
        </p:spPr>
      </p:pic>
      <p:sp>
        <p:nvSpPr>
          <p:cNvPr id="54" name="Rectangle 53"/>
          <p:cNvSpPr/>
          <p:nvPr/>
        </p:nvSpPr>
        <p:spPr>
          <a:xfrm>
            <a:off x="36053724" y="22425481"/>
            <a:ext cx="4408110" cy="769441"/>
          </a:xfrm>
          <a:prstGeom prst="rect">
            <a:avLst/>
          </a:prstGeom>
        </p:spPr>
        <p:txBody>
          <a:bodyPr wrap="none">
            <a:spAutoFit/>
          </a:bodyPr>
          <a:lstStyle/>
          <a:p>
            <a:pPr lvl="0"/>
            <a:r>
              <a:rPr lang="en-US" sz="4400" dirty="0">
                <a:solidFill>
                  <a:prstClr val="black"/>
                </a:solidFill>
                <a:latin typeface="Marker Felt"/>
                <a:cs typeface="Marker Felt"/>
              </a:rPr>
              <a:t>Future Directions</a:t>
            </a:r>
          </a:p>
        </p:txBody>
      </p:sp>
      <p:sp>
        <p:nvSpPr>
          <p:cNvPr id="56" name="Rectangle 55"/>
          <p:cNvSpPr/>
          <p:nvPr/>
        </p:nvSpPr>
        <p:spPr>
          <a:xfrm>
            <a:off x="33202499" y="27300875"/>
            <a:ext cx="10480268" cy="5016757"/>
          </a:xfrm>
          <a:prstGeom prst="rect">
            <a:avLst/>
          </a:prstGeom>
        </p:spPr>
        <p:txBody>
          <a:bodyPr wrap="square">
            <a:spAutoFit/>
          </a:bodyPr>
          <a:lstStyle/>
          <a:p>
            <a:pPr marL="457200" lvl="0" indent="-457200">
              <a:buFont typeface="Arial"/>
              <a:buChar char="•"/>
            </a:pPr>
            <a:r>
              <a:rPr lang="en-US" sz="3200" dirty="0" smtClean="0">
                <a:solidFill>
                  <a:prstClr val="black"/>
                </a:solidFill>
              </a:rPr>
              <a:t>Developing further self-guided fieldtrips including outdoor and museum-based trips.</a:t>
            </a:r>
          </a:p>
          <a:p>
            <a:pPr marL="457200" lvl="0" indent="-457200">
              <a:buFont typeface="Arial"/>
              <a:buChar char="•"/>
            </a:pPr>
            <a:r>
              <a:rPr lang="en-US" sz="3200" dirty="0" smtClean="0">
                <a:solidFill>
                  <a:prstClr val="black"/>
                </a:solidFill>
              </a:rPr>
              <a:t>Working to make the self-guided fieldtrip accessible and usable for other college and university instructors throughout the area.</a:t>
            </a:r>
            <a:endParaRPr lang="en-US" sz="3200" dirty="0">
              <a:solidFill>
                <a:prstClr val="black"/>
              </a:solidFill>
            </a:endParaRPr>
          </a:p>
          <a:p>
            <a:pPr marL="457200" lvl="0" indent="-457200">
              <a:buFont typeface="Arial"/>
              <a:buChar char="•"/>
            </a:pPr>
            <a:r>
              <a:rPr lang="en-US" sz="3200" dirty="0" smtClean="0">
                <a:solidFill>
                  <a:prstClr val="black"/>
                </a:solidFill>
              </a:rPr>
              <a:t>Spread the word about the fieldtrip rate to other professor</a:t>
            </a:r>
          </a:p>
          <a:p>
            <a:pPr marL="457200" lvl="0" indent="-457200">
              <a:buFont typeface="Arial"/>
              <a:buChar char="•"/>
            </a:pPr>
            <a:r>
              <a:rPr lang="en-US" sz="3200" dirty="0" smtClean="0">
                <a:solidFill>
                  <a:prstClr val="black"/>
                </a:solidFill>
              </a:rPr>
              <a:t>Working with </a:t>
            </a:r>
            <a:r>
              <a:rPr lang="en-US" sz="3200" dirty="0" err="1" smtClean="0"/>
              <a:t>preservice</a:t>
            </a:r>
            <a:r>
              <a:rPr lang="en-US" sz="3200" dirty="0" smtClean="0"/>
              <a:t> </a:t>
            </a:r>
            <a:r>
              <a:rPr lang="en-US" sz="3200" dirty="0"/>
              <a:t>teachers </a:t>
            </a:r>
            <a:r>
              <a:rPr lang="en-US" sz="3200" dirty="0" smtClean="0"/>
              <a:t>at the museum</a:t>
            </a:r>
          </a:p>
          <a:p>
            <a:pPr marL="457200" lvl="0" indent="-457200">
              <a:buFont typeface="Arial"/>
              <a:buChar char="•"/>
            </a:pPr>
            <a:r>
              <a:rPr lang="en-US" sz="3200" dirty="0" smtClean="0"/>
              <a:t>Use tablet computers </a:t>
            </a:r>
            <a:r>
              <a:rPr lang="en-US" sz="3200" dirty="0"/>
              <a:t>a</a:t>
            </a:r>
            <a:r>
              <a:rPr lang="en-US" sz="3200" dirty="0" smtClean="0"/>
              <a:t>t </a:t>
            </a:r>
            <a:r>
              <a:rPr lang="en-US" sz="3200" dirty="0"/>
              <a:t>the museum to show them how to lead interactive  </a:t>
            </a:r>
            <a:r>
              <a:rPr lang="en-US" sz="3200" dirty="0" smtClean="0"/>
              <a:t>fieldtrips</a:t>
            </a:r>
            <a:endParaRPr lang="en-US" sz="3200" dirty="0"/>
          </a:p>
          <a:p>
            <a:pPr lvl="0"/>
            <a:endParaRPr lang="en-US" sz="3200" dirty="0" smtClean="0">
              <a:solidFill>
                <a:prstClr val="black"/>
              </a:solidFill>
            </a:endParaRPr>
          </a:p>
        </p:txBody>
      </p:sp>
      <p:sp>
        <p:nvSpPr>
          <p:cNvPr id="57" name="Rectangle 56"/>
          <p:cNvSpPr/>
          <p:nvPr/>
        </p:nvSpPr>
        <p:spPr>
          <a:xfrm>
            <a:off x="34092493" y="4685808"/>
            <a:ext cx="8421754" cy="1323439"/>
          </a:xfrm>
          <a:prstGeom prst="rect">
            <a:avLst/>
          </a:prstGeom>
        </p:spPr>
        <p:txBody>
          <a:bodyPr wrap="none">
            <a:spAutoFit/>
          </a:bodyPr>
          <a:lstStyle/>
          <a:p>
            <a:pPr lvl="0"/>
            <a:r>
              <a:rPr lang="en-US" sz="8000" dirty="0" smtClean="0">
                <a:solidFill>
                  <a:prstClr val="black"/>
                </a:solidFill>
                <a:latin typeface="Marker Felt"/>
                <a:cs typeface="Marker Felt"/>
              </a:rPr>
              <a:t>Student Outcomes</a:t>
            </a:r>
            <a:endParaRPr lang="en-US" sz="8000" dirty="0">
              <a:solidFill>
                <a:prstClr val="black"/>
              </a:solidFill>
              <a:latin typeface="Marker Felt"/>
              <a:cs typeface="Marker Felt"/>
            </a:endParaRPr>
          </a:p>
        </p:txBody>
      </p:sp>
      <p:sp>
        <p:nvSpPr>
          <p:cNvPr id="58" name="TextBox 57"/>
          <p:cNvSpPr txBox="1"/>
          <p:nvPr/>
        </p:nvSpPr>
        <p:spPr>
          <a:xfrm>
            <a:off x="33196415" y="6009247"/>
            <a:ext cx="10480268" cy="15881275"/>
          </a:xfrm>
          <a:prstGeom prst="rect">
            <a:avLst/>
          </a:prstGeom>
          <a:noFill/>
        </p:spPr>
        <p:txBody>
          <a:bodyPr wrap="square" rtlCol="0">
            <a:spAutoFit/>
          </a:bodyPr>
          <a:lstStyle/>
          <a:p>
            <a:r>
              <a:rPr lang="en-US" sz="5400" dirty="0" smtClean="0"/>
              <a:t>Self-guided fieldtrips</a:t>
            </a:r>
          </a:p>
          <a:p>
            <a:pPr marL="457200" indent="-457200">
              <a:buFont typeface="Arial"/>
              <a:buChar char="•"/>
            </a:pPr>
            <a:r>
              <a:rPr lang="en-US" sz="3200" dirty="0" smtClean="0"/>
              <a:t>Students found the experience helpful and enjoyable</a:t>
            </a:r>
          </a:p>
          <a:p>
            <a:pPr marL="457200" indent="-457200">
              <a:buFont typeface="Arial"/>
              <a:buChar char="•"/>
            </a:pPr>
            <a:r>
              <a:rPr lang="en-US" sz="3200" dirty="0" smtClean="0"/>
              <a:t>Students came to the museum with friends and family</a:t>
            </a:r>
          </a:p>
          <a:p>
            <a:pPr marL="457200" indent="-457200">
              <a:buFont typeface="Arial"/>
              <a:buChar char="•"/>
            </a:pPr>
            <a:r>
              <a:rPr lang="en-US" sz="3200" dirty="0" smtClean="0"/>
              <a:t>Women, minority students, and struggling students participated in greater number</a:t>
            </a:r>
          </a:p>
          <a:p>
            <a:pPr marL="457200" indent="-457200">
              <a:buFont typeface="Arial"/>
              <a:buChar char="•"/>
            </a:pPr>
            <a:r>
              <a:rPr lang="en-US" sz="3200" dirty="0" smtClean="0"/>
              <a:t>Students </a:t>
            </a:r>
            <a:r>
              <a:rPr lang="en-US" sz="3200" dirty="0"/>
              <a:t>performed better on post-test than those who did not </a:t>
            </a:r>
            <a:r>
              <a:rPr lang="en-US" sz="3200" dirty="0" smtClean="0"/>
              <a:t>participate</a:t>
            </a:r>
          </a:p>
          <a:p>
            <a:pPr marL="457200" indent="-457200">
              <a:buFont typeface="Arial"/>
              <a:buChar char="•"/>
            </a:pPr>
            <a:endParaRPr lang="en-US" sz="3200" dirty="0"/>
          </a:p>
          <a:p>
            <a:pPr marL="457200" indent="-457200">
              <a:buFont typeface="Arial"/>
              <a:buChar char="•"/>
            </a:pPr>
            <a:endParaRPr lang="en-US" sz="3200" dirty="0" smtClean="0"/>
          </a:p>
          <a:p>
            <a:pPr marL="457200" indent="-457200">
              <a:buFont typeface="Arial"/>
              <a:buChar char="•"/>
            </a:pPr>
            <a:endParaRPr lang="en-US" sz="3200" dirty="0"/>
          </a:p>
          <a:p>
            <a:pPr marL="457200" indent="-457200">
              <a:buFont typeface="Arial"/>
              <a:buChar char="•"/>
            </a:pPr>
            <a:endParaRPr lang="en-US" sz="3200" dirty="0" smtClean="0"/>
          </a:p>
          <a:p>
            <a:pPr marL="457200" indent="-457200">
              <a:buFont typeface="Arial"/>
              <a:buChar char="•"/>
            </a:pPr>
            <a:endParaRPr lang="en-US" sz="3200" dirty="0"/>
          </a:p>
          <a:p>
            <a:pPr marL="457200" indent="-457200">
              <a:buFont typeface="Arial"/>
              <a:buChar char="•"/>
            </a:pPr>
            <a:endParaRPr lang="en-US" sz="3200" dirty="0" smtClean="0"/>
          </a:p>
          <a:p>
            <a:pPr marL="457200" indent="-457200">
              <a:buFont typeface="Arial"/>
              <a:buChar char="•"/>
            </a:pPr>
            <a:endParaRPr lang="en-US" sz="3200" dirty="0" smtClean="0"/>
          </a:p>
          <a:p>
            <a:pPr marL="457200" indent="-457200">
              <a:buFont typeface="Arial"/>
              <a:buChar char="•"/>
            </a:pPr>
            <a:endParaRPr lang="en-US" sz="3200" dirty="0"/>
          </a:p>
          <a:p>
            <a:pPr marL="457200" indent="-457200">
              <a:buFont typeface="Arial"/>
              <a:buChar char="•"/>
            </a:pPr>
            <a:endParaRPr lang="en-US" sz="3200" dirty="0"/>
          </a:p>
          <a:p>
            <a:pPr marL="457200" indent="-457200">
              <a:buFont typeface="Arial"/>
              <a:buChar char="•"/>
            </a:pPr>
            <a:endParaRPr lang="en-US" sz="3200" dirty="0" smtClean="0"/>
          </a:p>
          <a:p>
            <a:pPr marL="457200" indent="-457200">
              <a:buFont typeface="Arial"/>
              <a:buChar char="•"/>
            </a:pPr>
            <a:endParaRPr lang="en-US" sz="3200" dirty="0"/>
          </a:p>
          <a:p>
            <a:pPr marL="457200" indent="-457200">
              <a:buFont typeface="Arial"/>
              <a:buChar char="•"/>
            </a:pPr>
            <a:endParaRPr lang="en-US" sz="3200" dirty="0" smtClean="0"/>
          </a:p>
          <a:p>
            <a:pPr marL="457200" indent="-457200">
              <a:buFont typeface="Arial"/>
              <a:buChar char="•"/>
            </a:pPr>
            <a:endParaRPr lang="en-US" sz="3200" dirty="0" smtClean="0"/>
          </a:p>
          <a:p>
            <a:endParaRPr lang="en-US" sz="3200" dirty="0" smtClean="0"/>
          </a:p>
          <a:p>
            <a:r>
              <a:rPr lang="en-US" sz="5400" dirty="0" smtClean="0"/>
              <a:t>Instructor-led fieldtrips</a:t>
            </a:r>
          </a:p>
          <a:p>
            <a:pPr marL="457200" indent="-457200">
              <a:buFont typeface="Arial"/>
              <a:buChar char="•"/>
            </a:pPr>
            <a:r>
              <a:rPr lang="en-US" sz="3200" dirty="0" smtClean="0"/>
              <a:t>Works best with instructor as guide instead of lecturer</a:t>
            </a:r>
          </a:p>
          <a:p>
            <a:pPr marL="457200" indent="-457200">
              <a:buFont typeface="Arial"/>
              <a:buChar char="•"/>
            </a:pPr>
            <a:r>
              <a:rPr lang="en-US" sz="3200" dirty="0" smtClean="0"/>
              <a:t>Helps students see the earth as one system</a:t>
            </a:r>
          </a:p>
          <a:p>
            <a:pPr marL="457200" indent="-457200">
              <a:buFont typeface="Arial"/>
              <a:buChar char="•"/>
            </a:pPr>
            <a:r>
              <a:rPr lang="en-US" sz="3200" dirty="0" smtClean="0"/>
              <a:t>Gives a global perspective</a:t>
            </a:r>
          </a:p>
          <a:p>
            <a:endParaRPr lang="en-US" sz="3200" dirty="0"/>
          </a:p>
          <a:p>
            <a:r>
              <a:rPr lang="en-US" sz="5400" dirty="0" smtClean="0"/>
              <a:t>Museums and </a:t>
            </a:r>
            <a:r>
              <a:rPr lang="en-US" sz="5400" dirty="0" smtClean="0"/>
              <a:t>Higher Education</a:t>
            </a:r>
          </a:p>
          <a:p>
            <a:pPr marL="457200" indent="-457200">
              <a:buFont typeface="Arial"/>
              <a:buChar char="•"/>
            </a:pPr>
            <a:r>
              <a:rPr lang="en-US" sz="3200" dirty="0" smtClean="0"/>
              <a:t>New college student fieldtrip </a:t>
            </a:r>
            <a:r>
              <a:rPr lang="en-US" sz="3200" dirty="0" smtClean="0"/>
              <a:t>rate (same as K-12 fieldtrips)</a:t>
            </a:r>
            <a:endParaRPr lang="en-US" sz="3200" dirty="0" smtClean="0"/>
          </a:p>
          <a:p>
            <a:pPr marL="457200" indent="-457200">
              <a:buFont typeface="Arial"/>
              <a:buChar char="•"/>
            </a:pPr>
            <a:r>
              <a:rPr lang="en-US" sz="3200" dirty="0" smtClean="0"/>
              <a:t>Encouraging professors to use the museum </a:t>
            </a:r>
            <a:r>
              <a:rPr lang="en-US" sz="3200" dirty="0" smtClean="0"/>
              <a:t>for </a:t>
            </a:r>
            <a:r>
              <a:rPr lang="en-US" sz="3200" dirty="0" smtClean="0"/>
              <a:t>learning</a:t>
            </a:r>
          </a:p>
          <a:p>
            <a:pPr marL="457200" indent="-457200">
              <a:buFont typeface="Arial"/>
              <a:buChar char="•"/>
            </a:pPr>
            <a:r>
              <a:rPr lang="en-US" sz="3200" dirty="0" smtClean="0"/>
              <a:t>New audience</a:t>
            </a:r>
            <a:endParaRPr lang="en-US" sz="3200" dirty="0"/>
          </a:p>
        </p:txBody>
      </p:sp>
      <p:pic>
        <p:nvPicPr>
          <p:cNvPr id="2" name="Picture 1" descr="IMG_2587.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90878" y="25343507"/>
            <a:ext cx="4135344" cy="3101508"/>
          </a:xfrm>
          <a:prstGeom prst="rect">
            <a:avLst/>
          </a:prstGeom>
        </p:spPr>
      </p:pic>
      <p:graphicFrame>
        <p:nvGraphicFramePr>
          <p:cNvPr id="60" name="Chart 59"/>
          <p:cNvGraphicFramePr/>
          <p:nvPr>
            <p:extLst>
              <p:ext uri="{D42A27DB-BD31-4B8C-83A1-F6EECF244321}">
                <p14:modId xmlns:p14="http://schemas.microsoft.com/office/powerpoint/2010/main" val="1305377737"/>
              </p:ext>
            </p:extLst>
          </p:nvPr>
        </p:nvGraphicFramePr>
        <p:xfrm>
          <a:off x="25153491" y="8247963"/>
          <a:ext cx="7462905" cy="4561062"/>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4118264798"/>
              </p:ext>
            </p:extLst>
          </p:nvPr>
        </p:nvGraphicFramePr>
        <p:xfrm>
          <a:off x="32802438" y="9980899"/>
          <a:ext cx="10719370" cy="5517509"/>
        </p:xfrm>
        <a:graphic>
          <a:graphicData uri="http://schemas.openxmlformats.org/drawingml/2006/table">
            <a:tbl>
              <a:tblPr/>
              <a:tblGrid>
                <a:gridCol w="2009882"/>
                <a:gridCol w="1088686"/>
                <a:gridCol w="1088686"/>
                <a:gridCol w="1088686"/>
                <a:gridCol w="1088686"/>
                <a:gridCol w="1088686"/>
                <a:gridCol w="1088686"/>
                <a:gridCol w="1088686"/>
                <a:gridCol w="1088686"/>
              </a:tblGrid>
              <a:tr h="345709">
                <a:tc rowSpan="2">
                  <a:txBody>
                    <a:bodyPr/>
                    <a:lstStyle/>
                    <a:p>
                      <a:pPr algn="ctr" fontAlgn="ctr"/>
                      <a:r>
                        <a:rPr lang="en-US" sz="1100" b="1" i="0" u="sng" strike="noStrike" dirty="0">
                          <a:solidFill>
                            <a:srgbClr val="000000"/>
                          </a:solidFill>
                          <a:effectLst/>
                          <a:latin typeface="Georgia"/>
                        </a:rPr>
                        <a:t>Topic</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US" sz="1100" b="1" i="0" u="sng" strike="noStrike">
                          <a:solidFill>
                            <a:srgbClr val="000000"/>
                          </a:solidFill>
                          <a:effectLst/>
                          <a:latin typeface="Georgia"/>
                        </a:rPr>
                        <a:t>Mode of Coverage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100" b="1" i="0" u="sng" strike="noStrike">
                          <a:solidFill>
                            <a:srgbClr val="000000"/>
                          </a:solidFill>
                          <a:effectLst/>
                          <a:latin typeface="Georgia"/>
                        </a:rPr>
                        <a:t>Pre-quiz</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100" b="1" i="0" u="sng" strike="noStrike">
                          <a:solidFill>
                            <a:srgbClr val="000000"/>
                          </a:solidFill>
                          <a:effectLst/>
                          <a:latin typeface="Georgia"/>
                        </a:rPr>
                        <a:t>Post-quiz</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fontAlgn="ctr"/>
                      <a:r>
                        <a:rPr lang="en-US" sz="1100" b="1" i="0" u="sng" strike="noStrike">
                          <a:solidFill>
                            <a:srgbClr val="000000"/>
                          </a:solidFill>
                          <a:effectLst/>
                          <a:latin typeface="Georgia"/>
                        </a:rPr>
                        <a:t>Change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631494">
                <a:tc vMerge="1">
                  <a:txBody>
                    <a:bodyPr/>
                    <a:lstStyle/>
                    <a:p>
                      <a:endParaRPr lang="en-US"/>
                    </a:p>
                  </a:txBody>
                  <a:tcPr/>
                </a:tc>
                <a:tc>
                  <a:txBody>
                    <a:bodyPr/>
                    <a:lstStyle/>
                    <a:p>
                      <a:pPr algn="ctr" fontAlgn="ctr"/>
                      <a:r>
                        <a:rPr lang="en-US" sz="1100" b="1" i="0" u="sng" strike="noStrike">
                          <a:solidFill>
                            <a:srgbClr val="000000"/>
                          </a:solidFill>
                          <a:effectLst/>
                          <a:latin typeface="Georgia"/>
                        </a:rPr>
                        <a:t>Lecture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a:solidFill>
                            <a:srgbClr val="000000"/>
                          </a:solidFill>
                          <a:effectLst/>
                          <a:latin typeface="Georgia"/>
                        </a:rPr>
                        <a:t>Lecture &amp; </a:t>
                      </a:r>
                      <a:r>
                        <a:rPr lang="en-US" sz="1100" b="1" i="0" u="sng" strike="noStrike">
                          <a:solidFill>
                            <a:srgbClr val="000000"/>
                          </a:solidFill>
                          <a:effectLst/>
                          <a:latin typeface="Georgia"/>
                        </a:rPr>
                        <a:t>Museum</a:t>
                      </a:r>
                      <a:endParaRPr lang="en-US" sz="1100" b="1" i="0" u="none" strike="noStrike">
                        <a:solidFill>
                          <a:srgbClr val="000000"/>
                        </a:solidFill>
                        <a:effectLst/>
                        <a:latin typeface="Georgi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sng" strike="noStrike">
                          <a:solidFill>
                            <a:srgbClr val="000000"/>
                          </a:solidFill>
                          <a:effectLst/>
                          <a:latin typeface="Georgia"/>
                        </a:rPr>
                        <a:t>MM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sng" strike="noStrike">
                          <a:solidFill>
                            <a:srgbClr val="000000"/>
                          </a:solidFill>
                          <a:effectLst/>
                          <a:latin typeface="Georgia"/>
                        </a:rPr>
                        <a:t>LO</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sng" strike="noStrike">
                          <a:solidFill>
                            <a:srgbClr val="000000"/>
                          </a:solidFill>
                          <a:effectLst/>
                          <a:latin typeface="Georgia"/>
                        </a:rPr>
                        <a:t>MM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sng" strike="noStrike">
                          <a:solidFill>
                            <a:srgbClr val="000000"/>
                          </a:solidFill>
                          <a:effectLst/>
                          <a:latin typeface="Georgia"/>
                        </a:rPr>
                        <a:t>LO</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sng" strike="noStrike">
                          <a:solidFill>
                            <a:srgbClr val="000000"/>
                          </a:solidFill>
                          <a:effectLst/>
                          <a:latin typeface="Georgia"/>
                        </a:rPr>
                        <a:t>MM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sng" strike="noStrike">
                          <a:solidFill>
                            <a:srgbClr val="000000"/>
                          </a:solidFill>
                          <a:effectLst/>
                          <a:latin typeface="Georgia"/>
                        </a:rPr>
                        <a:t>LO</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5709">
                <a:tc>
                  <a:txBody>
                    <a:bodyPr/>
                    <a:lstStyle/>
                    <a:p>
                      <a:pPr algn="ctr" fontAlgn="ctr"/>
                      <a:r>
                        <a:rPr lang="en-US" sz="1100" b="0" i="0" u="none" strike="noStrike">
                          <a:solidFill>
                            <a:srgbClr val="000000"/>
                          </a:solidFill>
                          <a:effectLst/>
                          <a:latin typeface="Georgia"/>
                        </a:rPr>
                        <a:t>Range of dinosaur size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35%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37%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51%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62%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25%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31494">
                <a:tc>
                  <a:txBody>
                    <a:bodyPr/>
                    <a:lstStyle/>
                    <a:p>
                      <a:pPr algn="ctr" fontAlgn="ctr"/>
                      <a:r>
                        <a:rPr lang="en-US" sz="1100" b="0" i="0" u="none" strike="noStrike">
                          <a:solidFill>
                            <a:srgbClr val="000000"/>
                          </a:solidFill>
                          <a:effectLst/>
                          <a:latin typeface="Georgia"/>
                        </a:rPr>
                        <a:t>Why were some dinosaurs so large?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31%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86%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91%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73%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60%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5709">
                <a:tc>
                  <a:txBody>
                    <a:bodyPr/>
                    <a:lstStyle/>
                    <a:p>
                      <a:pPr algn="ctr" fontAlgn="ctr"/>
                      <a:r>
                        <a:rPr lang="en-US" sz="1100" b="0" i="0" u="none" strike="noStrike">
                          <a:solidFill>
                            <a:srgbClr val="000000"/>
                          </a:solidFill>
                          <a:effectLst/>
                          <a:latin typeface="Georgia"/>
                        </a:rPr>
                        <a:t>Leg design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29%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42%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75%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53%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46%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11%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31494">
                <a:tc>
                  <a:txBody>
                    <a:bodyPr/>
                    <a:lstStyle/>
                    <a:p>
                      <a:pPr algn="ctr" fontAlgn="ctr"/>
                      <a:r>
                        <a:rPr lang="en-US" sz="1100" b="0" i="0" u="none" strike="noStrike">
                          <a:solidFill>
                            <a:srgbClr val="000000"/>
                          </a:solidFill>
                          <a:effectLst/>
                          <a:latin typeface="Georgia"/>
                        </a:rPr>
                        <a:t>Function of heat-shedding features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17%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99%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90%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82%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60%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31494">
                <a:tc>
                  <a:txBody>
                    <a:bodyPr/>
                    <a:lstStyle/>
                    <a:p>
                      <a:pPr algn="ctr" fontAlgn="ctr"/>
                      <a:r>
                        <a:rPr lang="en-US" sz="1100" b="0" i="0" u="none" strike="noStrike">
                          <a:solidFill>
                            <a:srgbClr val="000000"/>
                          </a:solidFill>
                          <a:effectLst/>
                          <a:latin typeface="Georgia"/>
                        </a:rPr>
                        <a:t>Vertebrae design – weight carrying</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39%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39%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41%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60%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21%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31494">
                <a:tc>
                  <a:txBody>
                    <a:bodyPr/>
                    <a:lstStyle/>
                    <a:p>
                      <a:pPr algn="ctr" fontAlgn="ctr"/>
                      <a:r>
                        <a:rPr lang="en-US" sz="1100" b="0" i="0" u="none" strike="noStrike">
                          <a:solidFill>
                            <a:srgbClr val="000000"/>
                          </a:solidFill>
                          <a:effectLst/>
                          <a:latin typeface="Georgia"/>
                        </a:rPr>
                        <a:t>Vertebrae design – larger guts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52%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43%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31494">
                <a:tc>
                  <a:txBody>
                    <a:bodyPr/>
                    <a:lstStyle/>
                    <a:p>
                      <a:pPr algn="ctr" fontAlgn="ctr"/>
                      <a:r>
                        <a:rPr lang="en-US" sz="1100" b="0" i="0" u="none" strike="noStrike">
                          <a:solidFill>
                            <a:srgbClr val="000000"/>
                          </a:solidFill>
                          <a:effectLst/>
                          <a:latin typeface="Georgia"/>
                        </a:rPr>
                        <a:t>Benefits of bipedal stance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37%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29%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49%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60%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31%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5709">
                <a:tc>
                  <a:txBody>
                    <a:bodyPr/>
                    <a:lstStyle/>
                    <a:p>
                      <a:pPr algn="ctr" fontAlgn="ctr"/>
                      <a:r>
                        <a:rPr lang="en-US" sz="1100" b="0" i="0" u="none" strike="noStrike">
                          <a:solidFill>
                            <a:srgbClr val="000000"/>
                          </a:solidFill>
                          <a:effectLst/>
                          <a:latin typeface="Georgia"/>
                        </a:rPr>
                        <a:t>Overall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Georgi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37%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35%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47%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61%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26%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5709">
                <a:tc>
                  <a:txBody>
                    <a:bodyPr/>
                    <a:lstStyle/>
                    <a:p>
                      <a:pPr algn="ctr" fontAlgn="ctr"/>
                      <a:r>
                        <a:rPr lang="en-US" sz="1100" b="0" i="0" u="none" strike="noStrike">
                          <a:solidFill>
                            <a:srgbClr val="000000"/>
                          </a:solidFill>
                          <a:effectLst/>
                          <a:latin typeface="Georgia"/>
                        </a:rPr>
                        <a:t>Overall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Georgia"/>
                        </a:rPr>
                        <a:t>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17%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27%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78%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63%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Georgia"/>
                        </a:rPr>
                        <a:t>61%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Georgia"/>
                        </a:rPr>
                        <a:t>36%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pic>
        <p:nvPicPr>
          <p:cNvPr id="26" name="Picture 25" descr="IMG_8145.JPG"/>
          <p:cNvPicPr>
            <a:picLocks noChangeAspect="1"/>
          </p:cNvPicPr>
          <p:nvPr/>
        </p:nvPicPr>
        <p:blipFill rotWithShape="1">
          <a:blip r:embed="rId27">
            <a:extLst>
              <a:ext uri="{28A0092B-C50C-407E-A947-70E740481C1C}">
                <a14:useLocalDpi xmlns:a14="http://schemas.microsoft.com/office/drawing/2010/main" val="0"/>
              </a:ext>
            </a:extLst>
          </a:blip>
          <a:srcRect t="9261" b="14873"/>
          <a:stretch/>
        </p:blipFill>
        <p:spPr>
          <a:xfrm>
            <a:off x="11743101" y="25687135"/>
            <a:ext cx="8165586" cy="4646210"/>
          </a:xfrm>
          <a:prstGeom prst="rect">
            <a:avLst/>
          </a:prstGeom>
        </p:spPr>
      </p:pic>
    </p:spTree>
    <p:extLst>
      <p:ext uri="{BB962C8B-B14F-4D97-AF65-F5344CB8AC3E}">
        <p14:creationId xmlns:p14="http://schemas.microsoft.com/office/powerpoint/2010/main" val="18941542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792</TotalTime>
  <Words>1121</Words>
  <Application>Microsoft Macintosh PowerPoint</Application>
  <PresentationFormat>Custom</PresentationFormat>
  <Paragraphs>169</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Science Museum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Phipps</dc:creator>
  <cp:lastModifiedBy>Molly Phipps</cp:lastModifiedBy>
  <cp:revision>40</cp:revision>
  <cp:lastPrinted>2011-10-07T20:44:29Z</cp:lastPrinted>
  <dcterms:created xsi:type="dcterms:W3CDTF">2011-09-22T16:03:05Z</dcterms:created>
  <dcterms:modified xsi:type="dcterms:W3CDTF">2011-10-09T22:26:08Z</dcterms:modified>
</cp:coreProperties>
</file>