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379" r:id="rId3"/>
    <p:sldId id="257" r:id="rId4"/>
    <p:sldId id="407" r:id="rId5"/>
    <p:sldId id="416" r:id="rId6"/>
    <p:sldId id="258" r:id="rId7"/>
    <p:sldId id="417" r:id="rId8"/>
    <p:sldId id="418" r:id="rId9"/>
    <p:sldId id="262" r:id="rId10"/>
    <p:sldId id="408" r:id="rId11"/>
    <p:sldId id="400" r:id="rId12"/>
    <p:sldId id="419" r:id="rId13"/>
    <p:sldId id="381" r:id="rId14"/>
    <p:sldId id="271" r:id="rId15"/>
    <p:sldId id="295" r:id="rId16"/>
    <p:sldId id="296" r:id="rId17"/>
    <p:sldId id="294" r:id="rId18"/>
    <p:sldId id="410" r:id="rId19"/>
    <p:sldId id="420" r:id="rId20"/>
    <p:sldId id="423" r:id="rId21"/>
    <p:sldId id="424" r:id="rId22"/>
    <p:sldId id="414" r:id="rId23"/>
    <p:sldId id="425" r:id="rId24"/>
    <p:sldId id="426" r:id="rId25"/>
    <p:sldId id="291" r:id="rId26"/>
    <p:sldId id="396" r:id="rId27"/>
    <p:sldId id="392" r:id="rId28"/>
    <p:sldId id="346" r:id="rId29"/>
    <p:sldId id="393" r:id="rId30"/>
    <p:sldId id="39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2839" autoAdjust="0"/>
    <p:restoredTop sz="89171" autoAdjust="0"/>
  </p:normalViewPr>
  <p:slideViewPr>
    <p:cSldViewPr snapToGrid="0" snapToObjects="1">
      <p:cViewPr>
        <p:scale>
          <a:sx n="100" d="100"/>
          <a:sy n="100" d="100"/>
        </p:scale>
        <p:origin x="-1256" y="-224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70CE0-BD7C-CF4E-BC1D-6968302E892D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1124C-56CD-114E-B23D-2307AB52B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Why is the southern Laurentide Ice sheet interesting????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the data is normally distributed,</a:t>
            </a:r>
            <a:r>
              <a:rPr lang="en-US" baseline="0" dirty="0" smtClean="0"/>
              <a:t> then the analytical uncertainty is greater than the geological uncertainty (variation in deposition, rolling, unstable surface, exhumation, shielding, etc).  Thus we can use the standard error as a measure of the uncertainty in the total sample set.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Outliers removed using </a:t>
            </a:r>
            <a:r>
              <a:rPr lang="en-US" baseline="0" dirty="0" err="1" smtClean="0"/>
              <a:t>Chauvenet’s</a:t>
            </a:r>
            <a:r>
              <a:rPr lang="en-US" baseline="0" dirty="0" smtClean="0"/>
              <a:t> Criterion – determines how much a suspect point differs from the mean.  Uses the property of that for a Gaussian distribution, 95% of the variability in the dataset is contained by 2 standard deviations.  Calculate the probability that the suspect data point is contained within the Gaussian distribution.  By </a:t>
            </a:r>
            <a:r>
              <a:rPr lang="en-US" baseline="0" dirty="0" err="1" smtClean="0"/>
              <a:t>Chauvenet’s</a:t>
            </a:r>
            <a:r>
              <a:rPr lang="en-US" baseline="0" dirty="0" smtClean="0"/>
              <a:t> Criterion, if this probability is less than 0.5, then the suspect data point can be discarded.  MENTION MSWD AS AN ALTERNATIVE!!!  (See later slides)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GISS – tracers of aerosols, water isotopes, methane; OTHER MODELS REQUIRE CONVERSION OF VARIABLES TO PROXIES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21 ka – warming at end of Last Glacial Maximum</a:t>
            </a:r>
          </a:p>
          <a:p>
            <a:r>
              <a:rPr lang="en-US" baseline="0" dirty="0" smtClean="0"/>
              <a:t>16.5 ka – cold period during H1 </a:t>
            </a:r>
          </a:p>
          <a:p>
            <a:r>
              <a:rPr lang="en-US" baseline="0" dirty="0" smtClean="0"/>
              <a:t>15.5 ka – warming after H1 </a:t>
            </a:r>
          </a:p>
          <a:p>
            <a:r>
              <a:rPr lang="en-US" baseline="0" dirty="0" smtClean="0"/>
              <a:t>14 – following abrupt warming of B-A </a:t>
            </a:r>
          </a:p>
          <a:p>
            <a:r>
              <a:rPr lang="en-US" baseline="0" dirty="0" smtClean="0"/>
              <a:t>13 – period of warming leading up to YD </a:t>
            </a:r>
          </a:p>
          <a:p>
            <a:r>
              <a:rPr lang="en-US" baseline="0" dirty="0" smtClean="0"/>
              <a:t>11.5 – warming at end of YD 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Vegetation maps according to Ray and Adams 2001, from National Climatic Data Center website of NOAA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0967D-8C75-2745-B74F-ABA5AA72B0D8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MASS BALANCE MODEL DOES NOT INCLUDE DYNAMICS – testing surface ablation component of retreat only – compare with retreat chronology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Parameters: Ice/Snow</a:t>
            </a:r>
            <a:r>
              <a:rPr lang="en-US" baseline="0" dirty="0" smtClean="0"/>
              <a:t> Roughness, Ice/Snow </a:t>
            </a:r>
            <a:r>
              <a:rPr lang="en-US" baseline="0" dirty="0" err="1" smtClean="0"/>
              <a:t>Albedo</a:t>
            </a:r>
            <a:r>
              <a:rPr lang="en-US" baseline="0" dirty="0" smtClean="0"/>
              <a:t> decay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Parameters: Ice/Snow</a:t>
            </a:r>
            <a:r>
              <a:rPr lang="en-US" baseline="0" dirty="0" smtClean="0"/>
              <a:t> Roughness, Ice/Snow </a:t>
            </a:r>
            <a:r>
              <a:rPr lang="en-US" baseline="0" dirty="0" err="1" smtClean="0"/>
              <a:t>Albedo</a:t>
            </a:r>
            <a:r>
              <a:rPr lang="en-US" baseline="0" dirty="0" smtClean="0"/>
              <a:t> decay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Much of Dave’s career has</a:t>
            </a:r>
            <a:r>
              <a:rPr lang="en-US" baseline="0" dirty="0" smtClean="0"/>
              <a:t> centered on characterizing the nature and chronology of the Laurentide along this southern margin.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Much of Dave’s career has</a:t>
            </a:r>
            <a:r>
              <a:rPr lang="en-US" baseline="0" dirty="0" smtClean="0"/>
              <a:t> centered on characterizing the nature and chronology of the Laurentide along this southern margin.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Much of Dave’s career has</a:t>
            </a:r>
            <a:r>
              <a:rPr lang="en-US" baseline="0" dirty="0" smtClean="0"/>
              <a:t> centered on characterizing the nature and chronology of the Laurentide along this southern margin.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Ice</a:t>
            </a:r>
            <a:r>
              <a:rPr lang="en-US" baseline="0" dirty="0" smtClean="0"/>
              <a:t> retreat from Martha’s Vineyard in New England at 27 ka, but major retreat by 21 ka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suggest early retreat ~18.7ka (15.5 14C ka) – Clayton et al, 1992; </a:t>
            </a:r>
            <a:r>
              <a:rPr lang="en-US" baseline="0" dirty="0" err="1" smtClean="0"/>
              <a:t>Colgan</a:t>
            </a:r>
            <a:r>
              <a:rPr lang="en-US" baseline="0" dirty="0" smtClean="0"/>
              <a:t> 1996, 1999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Later retreat ~15.6ka (13.0 14C yr), Maher and Mickelson, 1996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Cosmo dates – BEDROCK DATES, INHERITANCE, </a:t>
            </a:r>
            <a:r>
              <a:rPr lang="en-US" baseline="0" dirty="0" err="1" smtClean="0"/>
              <a:t>Colgan</a:t>
            </a:r>
            <a:r>
              <a:rPr lang="en-US" baseline="0" dirty="0" smtClean="0"/>
              <a:t> et al, 2002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Valders</a:t>
            </a:r>
            <a:r>
              <a:rPr lang="en-US" baseline="0" dirty="0" smtClean="0"/>
              <a:t> Member, Kewaunee Formation ~15.6±0.5 ka (leaves below till) – Maher and Mickelson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 Creeks forest bed ~13.7±0.2 ka (Kaiser, 1994)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Last advance into WI – Lakeview Phase, 11.1-11.7 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Ice</a:t>
            </a:r>
            <a:r>
              <a:rPr lang="en-US" baseline="0" dirty="0" smtClean="0"/>
              <a:t> retreat from Martha’s Vineyard in New England at 27 ka, but major retreat by 21 ka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suggest early retreat ~18.7ka (15.5 14C ka) – Clayton et al, 1992; </a:t>
            </a:r>
            <a:r>
              <a:rPr lang="en-US" baseline="0" dirty="0" err="1" smtClean="0"/>
              <a:t>Colgan</a:t>
            </a:r>
            <a:r>
              <a:rPr lang="en-US" baseline="0" dirty="0" smtClean="0"/>
              <a:t> 1996, 1999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Later retreat ~15.6ka (13.0 14C yr), Maher and Mickelson, 1996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Cosmo dates – BEDROCK DATES, INHERITANCE, </a:t>
            </a:r>
            <a:r>
              <a:rPr lang="en-US" baseline="0" dirty="0" err="1" smtClean="0"/>
              <a:t>Colgan</a:t>
            </a:r>
            <a:r>
              <a:rPr lang="en-US" baseline="0" dirty="0" smtClean="0"/>
              <a:t> et al, 2002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Valders</a:t>
            </a:r>
            <a:r>
              <a:rPr lang="en-US" baseline="0" dirty="0" smtClean="0"/>
              <a:t> Member, Kewaunee Formation ~15.6±0.5 ka (leaves below till) – Maher and Mickelson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 Creeks forest bed ~13.7±0.2 ka (Kaiser, 1994)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Last advance into WI – Lakeview Phase, 11.1-11.7 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124C-56CD-114E-B23D-2307AB52B0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C7548-2B85-AB4F-A669-78255F0B4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6817B-0D15-CF4F-B2CB-2149EA2B976C}" type="datetimeFigureOut">
              <a:rPr lang="en-US" smtClean="0"/>
              <a:pPr/>
              <a:t>10/9/11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D74AB-BF83-9246-B3BB-A29074BADC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865034-AAED-1843-B536-F655C06A0DD4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5.pdf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vilsl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0817"/>
            <a:ext cx="7772400" cy="58363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54100" y="1054100"/>
            <a:ext cx="7048500" cy="1855788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</a:rPr>
              <a:t>Enhancing the Deglaciation Chronology of Wisconsin using </a:t>
            </a:r>
            <a:r>
              <a:rPr lang="en-US" i="1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</a:rPr>
              <a:t>in-situ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rgbClr val="000000"/>
                </a:solidFill>
              </a:rPr>
              <a:t> Cosmogenic Radionuclide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68500" y="3259665"/>
            <a:ext cx="5219700" cy="855133"/>
          </a:xfrm>
          <a:solidFill>
            <a:srgbClr val="FFFFFF">
              <a:alpha val="50000"/>
            </a:srgbClr>
          </a:solidFill>
        </p:spPr>
        <p:txBody>
          <a:bodyPr>
            <a:normAutofit fontScale="85000" lnSpcReduction="10000"/>
          </a:bodyPr>
          <a:lstStyle/>
          <a:p>
            <a:r>
              <a:rPr lang="en-US" sz="2800" b="1" dirty="0" smtClean="0">
                <a:ln w="63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David J. Ullman</a:t>
            </a:r>
            <a:r>
              <a:rPr lang="en-US" sz="2800" b="1" baseline="3000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, Anders E. Carlson</a:t>
            </a:r>
            <a:r>
              <a:rPr lang="en-US" sz="2800" b="1" baseline="3000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, </a:t>
            </a:r>
          </a:p>
          <a:p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Kent M. Syverson</a:t>
            </a:r>
            <a:r>
              <a:rPr lang="en-US" sz="2800" b="1" baseline="3000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, Marc W. Caffee</a:t>
            </a:r>
            <a:r>
              <a:rPr lang="en-US" sz="2800" b="1" baseline="3000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1968500" y="4559300"/>
            <a:ext cx="5219700" cy="109220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30000" noProof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University of Wisconsin</a:t>
            </a:r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-Madison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University</a:t>
            </a:r>
            <a:r>
              <a:rPr kumimoji="0" lang="en-US" sz="2800" b="1" i="0" u="none" strike="noStrike" kern="1200" cap="none" spc="0" normalizeH="0" noProof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of Wisconsin-Eau Claire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baseline="3000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baseline="0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Purdue</a:t>
            </a:r>
            <a:r>
              <a:rPr lang="en-US" sz="2800" b="1" dirty="0" smtClean="0">
                <a:ln w="63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8100" dir="2700000">
                    <a:srgbClr val="000000">
                      <a:alpha val="43000"/>
                    </a:srgbClr>
                  </a:outerShdw>
                </a:effectLst>
              </a:rPr>
              <a:t> University</a:t>
            </a:r>
            <a:endParaRPr kumimoji="0" lang="en-US" sz="2800" b="1" i="0" u="none" strike="noStrike" kern="1200" cap="none" spc="0" normalizeH="0" baseline="0" noProof="0" dirty="0" smtClean="0"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effectLst>
                <a:outerShdw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191001" cy="1143000"/>
          </a:xfrm>
        </p:spPr>
        <p:txBody>
          <a:bodyPr/>
          <a:lstStyle/>
          <a:p>
            <a:r>
              <a:rPr lang="en-US" dirty="0" smtClean="0"/>
              <a:t>Climate Controls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368801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Previous chronology of initial retreat in WI</a:t>
            </a:r>
          </a:p>
          <a:p>
            <a:pPr lvl="1"/>
            <a:r>
              <a:rPr lang="en-US" dirty="0" smtClean="0"/>
              <a:t>early – before 20 ka?</a:t>
            </a:r>
          </a:p>
          <a:p>
            <a:pPr lvl="1"/>
            <a:r>
              <a:rPr lang="en-US" dirty="0" smtClean="0"/>
              <a:t>late – 17-15 ka?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Content Placeholder 5" descr="climate_nobox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0136" r="-10136"/>
          <a:stretch>
            <a:fillRect/>
          </a:stretch>
        </p:blipFill>
        <p:spPr>
          <a:xfrm>
            <a:off x="4232802" y="622300"/>
            <a:ext cx="4911198" cy="5503863"/>
          </a:xfrm>
        </p:spPr>
      </p:pic>
      <p:sp>
        <p:nvSpPr>
          <p:cNvPr id="5" name="TextBox 4"/>
          <p:cNvSpPr txBox="1"/>
          <p:nvPr/>
        </p:nvSpPr>
        <p:spPr>
          <a:xfrm>
            <a:off x="16933" y="61261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Laskar</a:t>
            </a:r>
            <a:r>
              <a:rPr lang="en-US" dirty="0" smtClean="0"/>
              <a:t> et al., 2004; Lemieux-</a:t>
            </a:r>
            <a:r>
              <a:rPr lang="en-US" dirty="0" err="1" smtClean="0"/>
              <a:t>Dudon</a:t>
            </a:r>
            <a:r>
              <a:rPr lang="en-US" dirty="0" smtClean="0"/>
              <a:t> et al., 2010; </a:t>
            </a:r>
            <a:r>
              <a:rPr lang="en-US" dirty="0" err="1" smtClean="0"/>
              <a:t>Svensson</a:t>
            </a:r>
            <a:r>
              <a:rPr lang="en-US" dirty="0" smtClean="0"/>
              <a:t> et al., 2008; Lea et al., 2006; </a:t>
            </a:r>
            <a:r>
              <a:rPr lang="en-US" dirty="0" err="1" smtClean="0"/>
              <a:t>Klinkhammer</a:t>
            </a:r>
            <a:r>
              <a:rPr lang="en-US" dirty="0" smtClean="0"/>
              <a:t> et al., 2009; Stott et al., 2007; </a:t>
            </a:r>
            <a:r>
              <a:rPr lang="en-US" dirty="0" err="1" smtClean="0"/>
              <a:t>Jouzel</a:t>
            </a:r>
            <a:r>
              <a:rPr lang="en-US" dirty="0" smtClean="0"/>
              <a:t> et al., 2007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191001" cy="1143000"/>
          </a:xfrm>
        </p:spPr>
        <p:txBody>
          <a:bodyPr/>
          <a:lstStyle/>
          <a:p>
            <a:r>
              <a:rPr lang="en-US" dirty="0" smtClean="0"/>
              <a:t>Climate Controls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36880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Previous chronology of initial retreat in WI</a:t>
            </a:r>
          </a:p>
          <a:p>
            <a:pPr lvl="1"/>
            <a:r>
              <a:rPr lang="en-US" dirty="0" smtClean="0"/>
              <a:t>early – before 20 ka?</a:t>
            </a:r>
          </a:p>
          <a:p>
            <a:pPr lvl="1"/>
            <a:r>
              <a:rPr lang="en-US" dirty="0" smtClean="0"/>
              <a:t>late – 17-15 ka?</a:t>
            </a:r>
          </a:p>
          <a:p>
            <a:r>
              <a:rPr lang="en-US" dirty="0" smtClean="0"/>
              <a:t>Hypothetical </a:t>
            </a:r>
            <a:r>
              <a:rPr lang="en-US" dirty="0" err="1" smtClean="0"/>
              <a:t>Forcings</a:t>
            </a:r>
            <a:endParaRPr lang="en-US" dirty="0" smtClean="0"/>
          </a:p>
          <a:p>
            <a:pPr lvl="1"/>
            <a:r>
              <a:rPr lang="en-US" dirty="0" smtClean="0"/>
              <a:t>Boreal Summer Insolation (~23 ka)</a:t>
            </a:r>
          </a:p>
          <a:p>
            <a:pPr lvl="1"/>
            <a:r>
              <a:rPr lang="en-US" dirty="0" smtClean="0"/>
              <a:t>Tropical warming (~17 ka)</a:t>
            </a:r>
          </a:p>
          <a:p>
            <a:pPr lvl="1"/>
            <a:r>
              <a:rPr lang="en-US" dirty="0" smtClean="0"/>
              <a:t>CO</a:t>
            </a:r>
            <a:r>
              <a:rPr lang="en-US" baseline="-25000" dirty="0" smtClean="0"/>
              <a:t>2 </a:t>
            </a:r>
            <a:r>
              <a:rPr lang="en-US" dirty="0" smtClean="0"/>
              <a:t>rise (~17 ka)</a:t>
            </a:r>
          </a:p>
          <a:p>
            <a:pPr lvl="1"/>
            <a:r>
              <a:rPr lang="en-US" dirty="0" smtClean="0"/>
              <a:t>Southern Hemisphere warmth (~19 ka)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6" name="Content Placeholder 5" descr="climate_nobox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6684" y="622300"/>
            <a:ext cx="4083434" cy="5503863"/>
          </a:xfrm>
        </p:spPr>
      </p:pic>
      <p:sp>
        <p:nvSpPr>
          <p:cNvPr id="5" name="TextBox 4"/>
          <p:cNvSpPr txBox="1"/>
          <p:nvPr/>
        </p:nvSpPr>
        <p:spPr>
          <a:xfrm>
            <a:off x="16933" y="61261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Laskar</a:t>
            </a:r>
            <a:r>
              <a:rPr lang="en-US" dirty="0" smtClean="0"/>
              <a:t> et al., 2004; Lemieux-</a:t>
            </a:r>
            <a:r>
              <a:rPr lang="en-US" dirty="0" err="1" smtClean="0"/>
              <a:t>Dudon</a:t>
            </a:r>
            <a:r>
              <a:rPr lang="en-US" dirty="0" smtClean="0"/>
              <a:t> et al., 2010; </a:t>
            </a:r>
            <a:r>
              <a:rPr lang="en-US" dirty="0" err="1" smtClean="0"/>
              <a:t>Svensson</a:t>
            </a:r>
            <a:r>
              <a:rPr lang="en-US" dirty="0" smtClean="0"/>
              <a:t> et al., 2008; Lea et al., 2006; </a:t>
            </a:r>
            <a:r>
              <a:rPr lang="en-US" dirty="0" err="1" smtClean="0"/>
              <a:t>Klinkhammer</a:t>
            </a:r>
            <a:r>
              <a:rPr lang="en-US" dirty="0" smtClean="0"/>
              <a:t> et al., 2009; Stott et al., 2007; </a:t>
            </a:r>
            <a:r>
              <a:rPr lang="en-US" dirty="0" err="1" smtClean="0"/>
              <a:t>Jouzel</a:t>
            </a:r>
            <a:r>
              <a:rPr lang="en-US" dirty="0" smtClean="0"/>
              <a:t> et al., 2007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 New Chronology</a:t>
            </a:r>
            <a:endParaRPr lang="en-US" dirty="0"/>
          </a:p>
        </p:txBody>
      </p:sp>
      <p:pic>
        <p:nvPicPr>
          <p:cNvPr id="10" name="Content Placeholder 9" descr="all_old_dat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9325" r="-9325"/>
          <a:stretch>
            <a:fillRect/>
          </a:stretch>
        </p:blipFill>
        <p:spPr>
          <a:xfrm>
            <a:off x="2643188" y="1417638"/>
            <a:ext cx="4040187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Surface Exposure Chronology</a:t>
            </a:r>
            <a:endParaRPr lang="en-US" dirty="0"/>
          </a:p>
        </p:txBody>
      </p:sp>
      <p:pic>
        <p:nvPicPr>
          <p:cNvPr id="12" name="Picture 11" descr="bearcaves_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582" y="1526372"/>
            <a:ext cx="3259118" cy="2347129"/>
          </a:xfrm>
          <a:prstGeom prst="rect">
            <a:avLst/>
          </a:prstGeom>
        </p:spPr>
      </p:pic>
      <p:pic>
        <p:nvPicPr>
          <p:cNvPr id="13" name="Picture 12" descr="baraboo_map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82" y="4084222"/>
            <a:ext cx="3277832" cy="2347128"/>
          </a:xfrm>
          <a:prstGeom prst="rect">
            <a:avLst/>
          </a:prstGeom>
        </p:spPr>
      </p:pic>
      <p:pic>
        <p:nvPicPr>
          <p:cNvPr id="14" name="Picture 13" descr="bluehills_map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1526372"/>
            <a:ext cx="3277832" cy="2347128"/>
          </a:xfrm>
          <a:prstGeom prst="rect">
            <a:avLst/>
          </a:prstGeom>
        </p:spPr>
      </p:pic>
      <p:pic>
        <p:nvPicPr>
          <p:cNvPr id="9" name="Picture 8" descr="sLIS_margin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1" y="4258969"/>
            <a:ext cx="3765099" cy="20148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16200000" flipV="1">
            <a:off x="2218575" y="4199774"/>
            <a:ext cx="850900" cy="198351"/>
          </a:xfrm>
          <a:prstGeom prst="line">
            <a:avLst/>
          </a:prstGeom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81867" y="3873499"/>
            <a:ext cx="2053715" cy="850901"/>
          </a:xfrm>
          <a:prstGeom prst="line">
            <a:avLst/>
          </a:prstGeom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1"/>
          </p:cNvCxnSpPr>
          <p:nvPr/>
        </p:nvCxnSpPr>
        <p:spPr>
          <a:xfrm>
            <a:off x="3081867" y="5232400"/>
            <a:ext cx="2053715" cy="25386"/>
          </a:xfrm>
          <a:prstGeom prst="line">
            <a:avLst/>
          </a:prstGeom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Chippewa Lobe</a:t>
            </a:r>
            <a:endParaRPr lang="en-US" dirty="0"/>
          </a:p>
        </p:txBody>
      </p:sp>
      <p:pic>
        <p:nvPicPr>
          <p:cNvPr id="14" name="Picture 13" descr="bluehills_map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65" y="1531991"/>
            <a:ext cx="3277832" cy="2347128"/>
          </a:xfrm>
          <a:prstGeom prst="rect">
            <a:avLst/>
          </a:prstGeom>
        </p:spPr>
      </p:pic>
      <p:pic>
        <p:nvPicPr>
          <p:cNvPr id="15" name="Picture 14" descr="ChL_prob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75476" y="1551272"/>
            <a:ext cx="3129433" cy="2354060"/>
          </a:xfrm>
          <a:prstGeom prst="rect">
            <a:avLst/>
          </a:prstGeom>
        </p:spPr>
      </p:pic>
      <p:pic>
        <p:nvPicPr>
          <p:cNvPr id="16" name="Picture 15" descr="Bluehill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65" y="4038966"/>
            <a:ext cx="3277831" cy="24583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5476" y="4248727"/>
            <a:ext cx="31294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Age Determination</a:t>
            </a:r>
          </a:p>
          <a:p>
            <a:endParaRPr lang="en-US" dirty="0" smtClean="0"/>
          </a:p>
          <a:p>
            <a:r>
              <a:rPr lang="en-US" dirty="0" smtClean="0"/>
              <a:t>	Late Phase</a:t>
            </a:r>
          </a:p>
          <a:p>
            <a:r>
              <a:rPr lang="en-US" dirty="0" smtClean="0"/>
              <a:t>	21.7 ± 1.1 ka (</a:t>
            </a:r>
            <a:r>
              <a:rPr lang="en-US" dirty="0" err="1" smtClean="0"/>
              <a:t>n</a:t>
            </a:r>
            <a:r>
              <a:rPr lang="en-US" dirty="0" smtClean="0"/>
              <a:t>=2)</a:t>
            </a:r>
          </a:p>
          <a:p>
            <a:endParaRPr lang="en-US" dirty="0" smtClean="0"/>
          </a:p>
          <a:p>
            <a:r>
              <a:rPr lang="en-US" dirty="0" smtClean="0"/>
              <a:t>	Early Phase</a:t>
            </a:r>
          </a:p>
          <a:p>
            <a:r>
              <a:rPr lang="en-US" dirty="0" smtClean="0"/>
              <a:t>	25.6 ± 1.7 (</a:t>
            </a:r>
            <a:r>
              <a:rPr lang="en-US" dirty="0" err="1" smtClean="0"/>
              <a:t>n</a:t>
            </a:r>
            <a:r>
              <a:rPr lang="en-US" dirty="0" smtClean="0"/>
              <a:t>=1)  ???</a:t>
            </a:r>
          </a:p>
          <a:p>
            <a:endParaRPr lang="en-US" dirty="0" smtClean="0"/>
          </a:p>
          <a:p>
            <a:r>
              <a:rPr lang="en-US" dirty="0" smtClean="0"/>
              <a:t>	(2 outliers removed)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chippew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485900" cy="153199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6178550" y="2851150"/>
            <a:ext cx="1308100" cy="1588"/>
          </a:xfrm>
          <a:prstGeom prst="line">
            <a:avLst/>
          </a:prstGeom>
          <a:ln>
            <a:solidFill>
              <a:schemeClr val="bg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508750" y="2851150"/>
            <a:ext cx="1308100" cy="1588"/>
          </a:xfrm>
          <a:prstGeom prst="line">
            <a:avLst/>
          </a:prstGeom>
          <a:ln>
            <a:solidFill>
              <a:srgbClr val="595959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98406" y="19304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Late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38194" y="19304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Early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Langlade Lobe</a:t>
            </a:r>
            <a:endParaRPr lang="en-US" dirty="0"/>
          </a:p>
        </p:txBody>
      </p:sp>
      <p:pic>
        <p:nvPicPr>
          <p:cNvPr id="12" name="Picture 11" descr="bearcaves_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4" y="1526372"/>
            <a:ext cx="3259118" cy="2347129"/>
          </a:xfrm>
          <a:prstGeom prst="rect">
            <a:avLst/>
          </a:prstGeom>
        </p:spPr>
      </p:pic>
      <p:pic>
        <p:nvPicPr>
          <p:cNvPr id="8" name="Picture 7" descr="LL_prob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75476" y="1552891"/>
            <a:ext cx="3129433" cy="2354060"/>
          </a:xfrm>
          <a:prstGeom prst="rect">
            <a:avLst/>
          </a:prstGeom>
        </p:spPr>
      </p:pic>
      <p:pic>
        <p:nvPicPr>
          <p:cNvPr id="9" name="Picture 8" descr="bearcav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14" y="4042204"/>
            <a:ext cx="3259118" cy="24443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5476" y="4248727"/>
            <a:ext cx="3129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Age Determination</a:t>
            </a:r>
          </a:p>
          <a:p>
            <a:endParaRPr lang="en-US" dirty="0" smtClean="0"/>
          </a:p>
          <a:p>
            <a:r>
              <a:rPr lang="en-US" dirty="0" smtClean="0"/>
              <a:t>	18.4 ± 0.8 ka (</a:t>
            </a:r>
            <a:r>
              <a:rPr lang="en-US" dirty="0" err="1" smtClean="0"/>
              <a:t>n</a:t>
            </a:r>
            <a:r>
              <a:rPr lang="en-US" dirty="0" smtClean="0"/>
              <a:t>=4)</a:t>
            </a:r>
          </a:p>
          <a:p>
            <a:endParaRPr lang="en-US" dirty="0" smtClean="0"/>
          </a:p>
          <a:p>
            <a:r>
              <a:rPr lang="en-US" dirty="0" smtClean="0"/>
              <a:t>	(1 outlier removed)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langlad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80449" cy="152637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5758259" y="2635647"/>
            <a:ext cx="1740694" cy="1588"/>
          </a:xfrm>
          <a:prstGeom prst="line">
            <a:avLst/>
          </a:prstGeom>
          <a:ln>
            <a:solidFill>
              <a:schemeClr val="bg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Bay Lobe</a:t>
            </a:r>
            <a:endParaRPr lang="en-US" dirty="0"/>
          </a:p>
        </p:txBody>
      </p:sp>
      <p:pic>
        <p:nvPicPr>
          <p:cNvPr id="13" name="Picture 12" descr="baraboo_map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526372"/>
            <a:ext cx="3277832" cy="2347128"/>
          </a:xfrm>
          <a:prstGeom prst="rect">
            <a:avLst/>
          </a:prstGeom>
        </p:spPr>
      </p:pic>
      <p:pic>
        <p:nvPicPr>
          <p:cNvPr id="9" name="Picture 8" descr="GBL_prob.jpg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75476" y="1549785"/>
            <a:ext cx="3129433" cy="2354060"/>
          </a:xfrm>
          <a:prstGeom prst="rect">
            <a:avLst/>
          </a:prstGeom>
        </p:spPr>
      </p:pic>
      <p:pic>
        <p:nvPicPr>
          <p:cNvPr id="18" name="Picture 17" descr="barabo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" y="4035992"/>
            <a:ext cx="3277832" cy="24583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75476" y="4248727"/>
            <a:ext cx="37113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Age Determination</a:t>
            </a:r>
          </a:p>
          <a:p>
            <a:endParaRPr lang="en-US" dirty="0" smtClean="0"/>
          </a:p>
          <a:p>
            <a:r>
              <a:rPr lang="en-US" dirty="0" smtClean="0"/>
              <a:t>	22.3 ± 1.6 ka (</a:t>
            </a:r>
            <a:r>
              <a:rPr lang="en-US" dirty="0" err="1" smtClean="0"/>
              <a:t>n</a:t>
            </a:r>
            <a:r>
              <a:rPr lang="en-US" dirty="0" smtClean="0"/>
              <a:t>=6)</a:t>
            </a:r>
          </a:p>
          <a:p>
            <a:endParaRPr lang="en-US" dirty="0" smtClean="0"/>
          </a:p>
          <a:p>
            <a:r>
              <a:rPr lang="en-US" dirty="0" smtClean="0"/>
              <a:t>	(standard error as uncertainty)</a:t>
            </a:r>
          </a:p>
          <a:p>
            <a:endParaRPr lang="en-US" dirty="0" smtClean="0"/>
          </a:p>
          <a:p>
            <a:r>
              <a:rPr lang="en-US" dirty="0" smtClean="0"/>
              <a:t>	(3 outliers removed)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GB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480450" cy="152637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6096000" y="2679700"/>
            <a:ext cx="1651794" cy="794"/>
          </a:xfrm>
          <a:prstGeom prst="line">
            <a:avLst/>
          </a:prstGeom>
          <a:ln>
            <a:solidFill>
              <a:schemeClr val="bg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873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new retreat 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 new </a:t>
            </a:r>
            <a:r>
              <a:rPr lang="en-US" baseline="30000" dirty="0" smtClean="0"/>
              <a:t>10</a:t>
            </a:r>
            <a:r>
              <a:rPr lang="en-US" dirty="0" smtClean="0"/>
              <a:t>Be sites</a:t>
            </a:r>
          </a:p>
        </p:txBody>
      </p:sp>
      <p:pic>
        <p:nvPicPr>
          <p:cNvPr id="5" name="Content Placeholder 4" descr="all_old_dat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1694" r="-11694"/>
          <a:stretch>
            <a:fillRect/>
          </a:stretch>
        </p:blipFill>
        <p:spPr>
          <a:xfrm>
            <a:off x="4199467" y="482600"/>
            <a:ext cx="5221423" cy="5851525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4394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new 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sites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71650" marR="0" lvl="3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873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new retreat 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 new </a:t>
            </a:r>
            <a:r>
              <a:rPr lang="en-US" baseline="30000" dirty="0" smtClean="0"/>
              <a:t>10</a:t>
            </a:r>
            <a:r>
              <a:rPr lang="en-US" dirty="0" smtClean="0"/>
              <a:t>Be sites</a:t>
            </a:r>
          </a:p>
        </p:txBody>
      </p:sp>
      <p:pic>
        <p:nvPicPr>
          <p:cNvPr id="5" name="Content Placeholder 4" descr="all_old_dat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4324" y="482600"/>
            <a:ext cx="4231708" cy="5851525"/>
          </a:xfrm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4394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new 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sites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Chippewa Lobe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Early Phase – 25.6 ± 1.7 ka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 Phase – 21.7 ± 1.1 ka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71650" marR="0" lvl="3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9600" y="2032000"/>
            <a:ext cx="2218267" cy="254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873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new retreat 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 new </a:t>
            </a:r>
            <a:r>
              <a:rPr lang="en-US" baseline="30000" dirty="0" smtClean="0"/>
              <a:t>10</a:t>
            </a:r>
            <a:r>
              <a:rPr lang="en-US" dirty="0" smtClean="0"/>
              <a:t>Be sites</a:t>
            </a:r>
          </a:p>
        </p:txBody>
      </p:sp>
      <p:pic>
        <p:nvPicPr>
          <p:cNvPr id="5" name="Content Placeholder 4" descr="all_old_dat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4324" y="482600"/>
            <a:ext cx="4231708" cy="5851524"/>
          </a:xfr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689600" y="2032000"/>
            <a:ext cx="2218267" cy="254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87067" y="2311400"/>
            <a:ext cx="1574800" cy="254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600200"/>
            <a:ext cx="4394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new 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sites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Chippewa Lobe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Early Phase – 25.6 ± 1.7 ka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 Phase – 21.7 ± 1.1 ka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Langlade Lobe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18.4 ± 0.7 ka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71650" marR="0" lvl="3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6900" cy="4927600"/>
          </a:xfrm>
        </p:spPr>
        <p:txBody>
          <a:bodyPr>
            <a:normAutofit/>
          </a:bodyPr>
          <a:lstStyle/>
          <a:p>
            <a:pPr>
              <a:spcAft>
                <a:spcPts val="3600"/>
              </a:spcAft>
            </a:pPr>
            <a:r>
              <a:rPr lang="en-US" sz="2600" dirty="0" smtClean="0"/>
              <a:t>Existing southern Laurentide chronology</a:t>
            </a:r>
          </a:p>
          <a:p>
            <a:pPr>
              <a:spcAft>
                <a:spcPts val="3600"/>
              </a:spcAft>
            </a:pPr>
            <a:r>
              <a:rPr lang="en-US" sz="2600" dirty="0" smtClean="0"/>
              <a:t>New retreat chronology in WI using in-situ cosmogenic nuclides</a:t>
            </a:r>
          </a:p>
          <a:p>
            <a:pPr>
              <a:spcAft>
                <a:spcPts val="3600"/>
              </a:spcAft>
            </a:pPr>
            <a:r>
              <a:rPr lang="en-US" sz="2600" dirty="0" smtClean="0"/>
              <a:t>Implied retreat mechanisms</a:t>
            </a:r>
          </a:p>
          <a:p>
            <a:pPr>
              <a:spcAft>
                <a:spcPts val="3600"/>
              </a:spcAft>
            </a:pPr>
            <a:endParaRPr lang="en-US" dirty="0" smtClean="0"/>
          </a:p>
          <a:p>
            <a:pPr>
              <a:spcAft>
                <a:spcPts val="3600"/>
              </a:spcAft>
            </a:pPr>
            <a:endParaRPr lang="en-US" dirty="0"/>
          </a:p>
        </p:txBody>
      </p:sp>
      <p:pic>
        <p:nvPicPr>
          <p:cNvPr id="7" name="Content Placeholder 6" descr="P820016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9488" r="-94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873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new retreat 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 new </a:t>
            </a:r>
            <a:r>
              <a:rPr lang="en-US" baseline="30000" dirty="0" smtClean="0"/>
              <a:t>10</a:t>
            </a:r>
            <a:r>
              <a:rPr lang="en-US" dirty="0" smtClean="0"/>
              <a:t>Be sites</a:t>
            </a:r>
          </a:p>
        </p:txBody>
      </p:sp>
      <p:pic>
        <p:nvPicPr>
          <p:cNvPr id="5" name="Content Placeholder 4" descr="all_old_dat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4324" y="482600"/>
            <a:ext cx="4231707" cy="5851524"/>
          </a:xfr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689600" y="2032000"/>
            <a:ext cx="2218267" cy="254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87067" y="2311400"/>
            <a:ext cx="1574800" cy="254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9667" y="3488267"/>
            <a:ext cx="1574800" cy="254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600200"/>
            <a:ext cx="4394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new </a:t>
            </a:r>
            <a:r>
              <a:rPr kumimoji="0" lang="en-US" sz="2800" b="0" i="0" u="none" strike="noStrike" kern="120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sites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Chippewa Lobe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Early Phase – 25.6 ± 1.7 ka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 Phase – 21.7 ± 1.1 ka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Langlade Lobe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18.4 ± 0.7 ka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 Bay Lobe</a:t>
            </a: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22.3 ± 1.6 ka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14450" marR="0" lvl="2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71650" marR="0" lvl="3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796" y="3657602"/>
            <a:ext cx="1261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Green Bay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limate_nobox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0136" r="-10136"/>
          <a:stretch>
            <a:fillRect/>
          </a:stretch>
        </p:blipFill>
        <p:spPr>
          <a:xfrm>
            <a:off x="-107352" y="474134"/>
            <a:ext cx="5043410" cy="5652030"/>
          </a:xfrm>
        </p:spPr>
      </p:pic>
      <p:pic>
        <p:nvPicPr>
          <p:cNvPr id="11" name="Content Placeholder 10" descr="all_plus_chip_lang_gbl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1694" r="-11694"/>
          <a:stretch>
            <a:fillRect/>
          </a:stretch>
        </p:blipFill>
        <p:spPr>
          <a:xfrm>
            <a:off x="4292606" y="474134"/>
            <a:ext cx="5043409" cy="56520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limate_nobo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7671" y="474134"/>
            <a:ext cx="4193363" cy="5652030"/>
          </a:xfrm>
        </p:spPr>
      </p:pic>
      <p:pic>
        <p:nvPicPr>
          <p:cNvPr id="11" name="Content Placeholder 10" descr="all_plus_chip_lang_gb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0592" y="474134"/>
            <a:ext cx="4087437" cy="56520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ll_plus_chip_lang_gbl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70592" y="474134"/>
            <a:ext cx="4087437" cy="5652029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688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199" y="1600200"/>
            <a:ext cx="4368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surface exposure chronology indicates initial retreat at ~22ka in Wisconsin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Timing suggests insolation trigger for retreat onset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00"/>
            <a:ext cx="8229600" cy="1143000"/>
          </a:xfrm>
        </p:spPr>
        <p:txBody>
          <a:bodyPr/>
          <a:lstStyle/>
          <a:p>
            <a:r>
              <a:rPr lang="en-US" i="1" cap="small" dirty="0" smtClean="0"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Questions?</a:t>
            </a:r>
            <a:endParaRPr lang="en-US" i="1" cap="small" dirty="0"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Testing the Insolation Mechanism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the Insolation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323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LGM climate from NASA GISS </a:t>
            </a:r>
            <a:r>
              <a:rPr lang="en-US" dirty="0" err="1" smtClean="0"/>
              <a:t>ModelE</a:t>
            </a:r>
            <a:r>
              <a:rPr lang="en-US" dirty="0" smtClean="0"/>
              <a:t>-R AOGCM (Schmidt et al., 2007)</a:t>
            </a:r>
          </a:p>
          <a:p>
            <a:endParaRPr lang="en-US" dirty="0" smtClean="0"/>
          </a:p>
          <a:p>
            <a:r>
              <a:rPr lang="en-US" dirty="0" smtClean="0"/>
              <a:t>Offline Energy Mass Balance Model of </a:t>
            </a:r>
            <a:r>
              <a:rPr lang="en-US" dirty="0" err="1" smtClean="0"/>
              <a:t>Anslow</a:t>
            </a:r>
            <a:r>
              <a:rPr lang="en-US" dirty="0" smtClean="0"/>
              <a:t> et al., 2008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Cosmo0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18100" y="1677186"/>
            <a:ext cx="3479800" cy="214753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67" y="4025900"/>
            <a:ext cx="2474667" cy="245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Energy-Mass Balance Model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910013" y="2286000"/>
            <a:ext cx="0" cy="304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062413" y="2286000"/>
            <a:ext cx="0" cy="304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4648200" y="1524000"/>
            <a:ext cx="4572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672"/>
              </a:cxn>
              <a:cxn ang="0">
                <a:pos x="288" y="384"/>
              </a:cxn>
            </a:cxnLst>
            <a:rect l="0" t="0" r="r" b="b"/>
            <a:pathLst>
              <a:path w="288" h="672">
                <a:moveTo>
                  <a:pt x="0" y="0"/>
                </a:moveTo>
                <a:lnTo>
                  <a:pt x="144" y="672"/>
                </a:lnTo>
                <a:lnTo>
                  <a:pt x="288" y="384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007100" y="2286000"/>
            <a:ext cx="88900" cy="228600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8" y="48"/>
              </a:cxn>
              <a:cxn ang="0">
                <a:pos x="8" y="96"/>
              </a:cxn>
              <a:cxn ang="0">
                <a:pos x="8" y="144"/>
              </a:cxn>
            </a:cxnLst>
            <a:rect l="0" t="0" r="r" b="b"/>
            <a:pathLst>
              <a:path w="56" h="144">
                <a:moveTo>
                  <a:pt x="56" y="0"/>
                </a:moveTo>
                <a:cubicBezTo>
                  <a:pt x="36" y="16"/>
                  <a:pt x="16" y="32"/>
                  <a:pt x="8" y="48"/>
                </a:cubicBezTo>
                <a:cubicBezTo>
                  <a:pt x="0" y="64"/>
                  <a:pt x="8" y="80"/>
                  <a:pt x="8" y="96"/>
                </a:cubicBezTo>
                <a:cubicBezTo>
                  <a:pt x="8" y="112"/>
                  <a:pt x="8" y="128"/>
                  <a:pt x="8" y="144"/>
                </a:cubicBezTo>
              </a:path>
            </a:pathLst>
          </a:custGeom>
          <a:noFill/>
          <a:ln w="22225">
            <a:solidFill>
              <a:srgbClr val="FFFF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224213" y="1949450"/>
            <a:ext cx="1500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Net </a:t>
            </a:r>
            <a:r>
              <a:rPr lang="en-US" sz="1600" dirty="0" err="1">
                <a:solidFill>
                  <a:srgbClr val="0000FF"/>
                </a:solidFill>
                <a:latin typeface="Comic Sans MS" charset="0"/>
              </a:rPr>
              <a:t>Longwave</a:t>
            </a:r>
            <a:endParaRPr lang="en-US" sz="16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291013" y="2514600"/>
            <a:ext cx="11953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0000"/>
                </a:solidFill>
                <a:latin typeface="Comic Sans MS" charset="0"/>
              </a:rPr>
              <a:t>Absorbed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0000"/>
                </a:solidFill>
                <a:latin typeface="Comic Sans MS" charset="0"/>
              </a:rPr>
              <a:t>Shortwave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562600" y="1752600"/>
            <a:ext cx="1046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Sensible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00"/>
                </a:solidFill>
                <a:latin typeface="Comic Sans MS" charset="0"/>
              </a:rPr>
              <a:t>Heat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24000" y="2667000"/>
            <a:ext cx="1336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99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Latent Heat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030663" y="3078163"/>
            <a:ext cx="1531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000000"/>
                </a:solidFill>
                <a:latin typeface="Comic Sans MS" charset="0"/>
              </a:rPr>
              <a:t>Albedo Snow &amp; Ice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634038" y="2514600"/>
            <a:ext cx="919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000000"/>
                </a:solidFill>
                <a:latin typeface="Comic Sans MS" charset="0"/>
              </a:rPr>
              <a:t>Surface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000000"/>
                </a:solidFill>
                <a:latin typeface="Comic Sans MS" charset="0"/>
              </a:rPr>
              <a:t>Roughness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479925" y="3924300"/>
            <a:ext cx="1260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  <a:latin typeface="Comic Sans MS" charset="0"/>
              </a:rPr>
              <a:t>Albedo Terrain</a:t>
            </a: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5943600" y="1371600"/>
            <a:ext cx="0" cy="304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4343400" y="1371600"/>
            <a:ext cx="0" cy="304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2438400" y="1371600"/>
            <a:ext cx="0" cy="3048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636963" y="1066800"/>
            <a:ext cx="1392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FF00"/>
                </a:solidFill>
                <a:latin typeface="Comic Sans MS" charset="0"/>
              </a:rPr>
              <a:t>Precipitation</a:t>
            </a: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6705600" y="247015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553200" y="2133600"/>
            <a:ext cx="677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Comic Sans MS" charset="0"/>
              </a:rPr>
              <a:t>Wind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1752600" y="2362200"/>
            <a:ext cx="825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00FF"/>
                </a:solidFill>
                <a:latin typeface="Comic Sans MS" charset="0"/>
              </a:rPr>
              <a:t>Humidity</a:t>
            </a: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2971800" y="2590800"/>
            <a:ext cx="1227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80FF"/>
                </a:solidFill>
                <a:latin typeface="Comic Sans MS" charset="0"/>
              </a:rPr>
              <a:t>Refreezing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396335"/>
            <a:ext cx="2103060" cy="338554"/>
          </a:xfrm>
          <a:prstGeom prst="rect">
            <a:avLst/>
          </a:prstGeom>
          <a:noFill/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Anslow</a:t>
            </a:r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 et al. (2008)</a:t>
            </a:r>
            <a:endParaRPr lang="en-US" sz="16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21ka Mass Balance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Total Mass Balance</a:t>
            </a:r>
          </a:p>
          <a:p>
            <a:pPr lvl="1">
              <a:buNone/>
            </a:pPr>
            <a:r>
              <a:rPr lang="en-US" dirty="0" smtClean="0"/>
              <a:t>	-0.03 </a:t>
            </a:r>
            <a:r>
              <a:rPr lang="en-US" dirty="0" err="1" smtClean="0"/>
              <a:t>m</a:t>
            </a:r>
            <a:r>
              <a:rPr lang="en-US" dirty="0" smtClean="0"/>
              <a:t>/yr</a:t>
            </a:r>
          </a:p>
          <a:p>
            <a:r>
              <a:rPr lang="en-US" dirty="0" smtClean="0"/>
              <a:t>Equivalent Sea Level</a:t>
            </a:r>
          </a:p>
          <a:p>
            <a:pPr lvl="1">
              <a:buNone/>
            </a:pPr>
            <a:r>
              <a:rPr lang="en-US" dirty="0" smtClean="0"/>
              <a:t>	+0.11 cm/yr</a:t>
            </a:r>
          </a:p>
          <a:p>
            <a:r>
              <a:rPr lang="en-US" dirty="0" smtClean="0"/>
              <a:t>Slight positive mass balance over most of LIS</a:t>
            </a:r>
          </a:p>
          <a:p>
            <a:r>
              <a:rPr lang="en-US" dirty="0" smtClean="0"/>
              <a:t>Strong negative mass balance along southern margin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10" name="Content Placeholder 9" descr="21k_Lic_hires_mb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5842" b="-15842"/>
          <a:stretch>
            <a:fillRect/>
          </a:stretch>
        </p:blipFill>
        <p:spPr>
          <a:xfrm>
            <a:off x="4648200" y="1104900"/>
            <a:ext cx="4038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23ka Mass Balance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Adjust insolation to 23ka</a:t>
            </a:r>
          </a:p>
          <a:p>
            <a:r>
              <a:rPr lang="en-US" dirty="0" smtClean="0"/>
              <a:t>All else equal </a:t>
            </a:r>
          </a:p>
          <a:p>
            <a:r>
              <a:rPr lang="en-US" dirty="0" smtClean="0"/>
              <a:t>Total Mass Balance</a:t>
            </a:r>
          </a:p>
          <a:p>
            <a:pPr lvl="1">
              <a:buNone/>
            </a:pPr>
            <a:r>
              <a:rPr lang="en-US" dirty="0" smtClean="0"/>
              <a:t>	+0.19 </a:t>
            </a:r>
            <a:r>
              <a:rPr lang="en-US" dirty="0" err="1" smtClean="0"/>
              <a:t>m</a:t>
            </a:r>
            <a:r>
              <a:rPr lang="en-US" dirty="0" smtClean="0"/>
              <a:t>/yr</a:t>
            </a:r>
          </a:p>
          <a:p>
            <a:r>
              <a:rPr lang="en-US" dirty="0" smtClean="0"/>
              <a:t>Equivalent Sea Level</a:t>
            </a:r>
          </a:p>
          <a:p>
            <a:pPr lvl="1">
              <a:buNone/>
            </a:pPr>
            <a:r>
              <a:rPr lang="en-US" dirty="0" smtClean="0"/>
              <a:t>	-0.61 cm/yr</a:t>
            </a:r>
          </a:p>
          <a:p>
            <a:r>
              <a:rPr lang="en-US" dirty="0" smtClean="0"/>
              <a:t>Insolation changes alone from 23ka to 21ka sufficient to drive mass balance shift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1295400"/>
            <a:ext cx="292285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1" y="3898900"/>
            <a:ext cx="2922849" cy="2502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Southern Laurentide</a:t>
            </a:r>
            <a:endParaRPr lang="en-US" dirty="0"/>
          </a:p>
        </p:txBody>
      </p:sp>
      <p:pic>
        <p:nvPicPr>
          <p:cNvPr id="6" name="Content Placeholder 5" descr="1.bmp"/>
          <p:cNvPicPr>
            <a:picLocks noGrp="1" noChangeAspect="1"/>
          </p:cNvPicPr>
          <p:nvPr>
            <p:ph idx="1"/>
          </p:nvPr>
        </p:nvPicPr>
        <p:blipFill>
          <a:blip r:embed="rId2"/>
          <a:srcRect l="-27596" r="-275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Southern Laurentide</a:t>
            </a:r>
            <a:endParaRPr lang="en-US" dirty="0"/>
          </a:p>
        </p:txBody>
      </p:sp>
      <p:pic>
        <p:nvPicPr>
          <p:cNvPr id="6" name="Content Placeholder 5" descr="1.bmp"/>
          <p:cNvPicPr>
            <a:picLocks noGrp="1" noChangeAspect="1"/>
          </p:cNvPicPr>
          <p:nvPr>
            <p:ph idx="1"/>
          </p:nvPr>
        </p:nvPicPr>
        <p:blipFill>
          <a:blip r:embed="rId2"/>
          <a:srcRect l="-27596" r="-27596"/>
          <a:stretch>
            <a:fillRect/>
          </a:stretch>
        </p:blipFill>
        <p:spPr/>
      </p:pic>
      <p:pic>
        <p:nvPicPr>
          <p:cNvPr id="8" name="Picture 7" descr="polkahat_cli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775" y="3429000"/>
            <a:ext cx="1609725" cy="1427179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921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Existing Chronology</a:t>
            </a:r>
            <a:endParaRPr lang="en-US" dirty="0"/>
          </a:p>
        </p:txBody>
      </p:sp>
      <p:pic>
        <p:nvPicPr>
          <p:cNvPr id="17" name="Content Placeholder 16" descr="NEL_only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1694" r="-11694"/>
          <a:stretch>
            <a:fillRect/>
          </a:stretch>
        </p:blipFill>
        <p:spPr>
          <a:xfrm>
            <a:off x="4316277" y="274638"/>
            <a:ext cx="5221423" cy="5851525"/>
          </a:xfrm>
        </p:spPr>
      </p:pic>
      <p:sp>
        <p:nvSpPr>
          <p:cNvPr id="18" name="Content Placeholder 1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New England Exposure Dates </a:t>
            </a:r>
          </a:p>
          <a:p>
            <a:pPr lvl="1"/>
            <a:r>
              <a:rPr lang="en-US" dirty="0" smtClean="0"/>
              <a:t>~27 ka or ~21 ka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12616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Balco</a:t>
            </a:r>
            <a:r>
              <a:rPr lang="en-US" dirty="0" smtClean="0"/>
              <a:t> et al.,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921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Existing Chronology</a:t>
            </a:r>
            <a:endParaRPr lang="en-US" dirty="0"/>
          </a:p>
        </p:txBody>
      </p:sp>
      <p:pic>
        <p:nvPicPr>
          <p:cNvPr id="17" name="Content Placeholder 16" descr="NEL_only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11134" y="274638"/>
            <a:ext cx="4231708" cy="5851525"/>
          </a:xfrm>
        </p:spPr>
      </p:pic>
      <p:sp>
        <p:nvSpPr>
          <p:cNvPr id="18" name="Content Placeholder 1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New England Exposure Dates </a:t>
            </a:r>
          </a:p>
          <a:p>
            <a:pPr lvl="1"/>
            <a:r>
              <a:rPr lang="en-US" dirty="0" smtClean="0"/>
              <a:t>~27 ka or ~21 ka</a:t>
            </a:r>
          </a:p>
          <a:p>
            <a:r>
              <a:rPr lang="en-US" dirty="0" smtClean="0"/>
              <a:t>Ice retreat from IA, IL, IN, OH </a:t>
            </a:r>
          </a:p>
          <a:p>
            <a:pPr lvl="1"/>
            <a:r>
              <a:rPr lang="en-US" dirty="0" smtClean="0"/>
              <a:t>~23 ka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1261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Balco</a:t>
            </a:r>
            <a:r>
              <a:rPr lang="en-US" dirty="0" smtClean="0"/>
              <a:t> et al., 2009; Hansel and Johnson, 1992; Patterson et al., 2003, Curry et al., 2011; Lowell, 1995; Clark et al.,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921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Existing Chronology</a:t>
            </a:r>
            <a:endParaRPr lang="en-US" dirty="0"/>
          </a:p>
        </p:txBody>
      </p:sp>
      <p:pic>
        <p:nvPicPr>
          <p:cNvPr id="17" name="Content Placeholder 16" descr="NEL_only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11134" y="274638"/>
            <a:ext cx="4231708" cy="5851525"/>
          </a:xfrm>
        </p:spPr>
      </p:pic>
      <p:sp>
        <p:nvSpPr>
          <p:cNvPr id="18" name="Content Placeholder 1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New England Exposure Dates </a:t>
            </a:r>
          </a:p>
          <a:p>
            <a:pPr lvl="1"/>
            <a:r>
              <a:rPr lang="en-US" dirty="0" smtClean="0"/>
              <a:t>~27 ka or ~21 ka</a:t>
            </a:r>
          </a:p>
          <a:p>
            <a:r>
              <a:rPr lang="en-US" dirty="0" smtClean="0"/>
              <a:t>Ice retreat from IA, IL, IN, OH </a:t>
            </a:r>
          </a:p>
          <a:p>
            <a:pPr lvl="1"/>
            <a:r>
              <a:rPr lang="en-US" dirty="0" smtClean="0"/>
              <a:t>~23 ka</a:t>
            </a:r>
          </a:p>
          <a:p>
            <a:r>
              <a:rPr lang="en-US" dirty="0" smtClean="0"/>
              <a:t>Green Bay Lobe</a:t>
            </a:r>
          </a:p>
          <a:p>
            <a:pPr lvl="1"/>
            <a:r>
              <a:rPr lang="en-US" dirty="0" smtClean="0"/>
              <a:t>Before 17-15 ka?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1261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Balco</a:t>
            </a:r>
            <a:r>
              <a:rPr lang="en-US" dirty="0" smtClean="0"/>
              <a:t> et al., 2009; Hansel and Johnson, 1992; Patterson et al., 2003, Curry et al., 2011; Lowell, 1995; Clark et al., 2009; Maher and Mickelson, 1996; Maher et al., 1998; </a:t>
            </a:r>
            <a:r>
              <a:rPr lang="en-US" dirty="0" err="1" smtClean="0"/>
              <a:t>Colgan</a:t>
            </a:r>
            <a:r>
              <a:rPr lang="en-US" dirty="0" smtClean="0"/>
              <a:t> et al., 2002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09432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Valders</a:t>
            </a:r>
            <a:r>
              <a:rPr lang="en-US" dirty="0" smtClean="0"/>
              <a:t> Till </a:t>
            </a:r>
          </a:p>
          <a:p>
            <a:pPr lvl="1"/>
            <a:r>
              <a:rPr lang="en-US" dirty="0" smtClean="0"/>
              <a:t>~15.6 ka (13.0 </a:t>
            </a:r>
            <a:r>
              <a:rPr lang="en-US" baseline="30000" dirty="0" smtClean="0"/>
              <a:t>14</a:t>
            </a:r>
            <a:r>
              <a:rPr lang="en-US" dirty="0" smtClean="0"/>
              <a:t>C ka)</a:t>
            </a:r>
          </a:p>
          <a:p>
            <a:r>
              <a:rPr lang="en-US" dirty="0" smtClean="0"/>
              <a:t>Two Creeks</a:t>
            </a:r>
          </a:p>
          <a:p>
            <a:pPr lvl="1"/>
            <a:r>
              <a:rPr lang="en-US" dirty="0" smtClean="0"/>
              <a:t>~13.7 ka (12.1 – 11.8 </a:t>
            </a:r>
            <a:r>
              <a:rPr lang="en-US" baseline="30000" dirty="0" smtClean="0"/>
              <a:t>14</a:t>
            </a:r>
            <a:r>
              <a:rPr lang="en-US" dirty="0" smtClean="0"/>
              <a:t>C ka)</a:t>
            </a:r>
          </a:p>
          <a:p>
            <a:r>
              <a:rPr lang="en-US" dirty="0" smtClean="0"/>
              <a:t>Initial retreat in WI</a:t>
            </a:r>
          </a:p>
          <a:p>
            <a:pPr lvl="1"/>
            <a:r>
              <a:rPr lang="en-US" dirty="0" smtClean="0"/>
              <a:t>Before 17-15 ka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Content Placeholder 7" descr="WI_map_syverson_colgan2004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423" b="-3423"/>
          <a:stretch>
            <a:fillRect/>
          </a:stretch>
        </p:blipFill>
        <p:spPr>
          <a:xfrm>
            <a:off x="5009136" y="1600200"/>
            <a:ext cx="4038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8140700" y="4240646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26450" y="3997113"/>
            <a:ext cx="54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7050" y="4821535"/>
            <a:ext cx="54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Existing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WI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Chronology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12616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et al., 1998; Maher and Mickelson, 1996;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09432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Valders</a:t>
            </a:r>
            <a:r>
              <a:rPr lang="en-US" dirty="0" smtClean="0"/>
              <a:t> Till </a:t>
            </a:r>
          </a:p>
          <a:p>
            <a:pPr lvl="1"/>
            <a:r>
              <a:rPr lang="en-US" dirty="0" smtClean="0"/>
              <a:t>~15.6 ka (13.0 </a:t>
            </a:r>
            <a:r>
              <a:rPr lang="en-US" baseline="30000" dirty="0" smtClean="0"/>
              <a:t>14</a:t>
            </a:r>
            <a:r>
              <a:rPr lang="en-US" dirty="0" smtClean="0"/>
              <a:t>C ka)</a:t>
            </a:r>
          </a:p>
          <a:p>
            <a:r>
              <a:rPr lang="en-US" dirty="0" smtClean="0"/>
              <a:t>Two Creeks</a:t>
            </a:r>
          </a:p>
          <a:p>
            <a:pPr lvl="1"/>
            <a:r>
              <a:rPr lang="en-US" dirty="0" smtClean="0"/>
              <a:t>~13.7 ka (12.1 – 11.8 </a:t>
            </a:r>
            <a:r>
              <a:rPr lang="en-US" baseline="30000" dirty="0" smtClean="0"/>
              <a:t>14</a:t>
            </a:r>
            <a:r>
              <a:rPr lang="en-US" dirty="0" smtClean="0"/>
              <a:t>C ka)</a:t>
            </a:r>
          </a:p>
          <a:p>
            <a:r>
              <a:rPr lang="en-US" dirty="0" smtClean="0"/>
              <a:t>Initial retreat in WI</a:t>
            </a:r>
          </a:p>
          <a:p>
            <a:pPr lvl="1"/>
            <a:r>
              <a:rPr lang="en-US" dirty="0" smtClean="0"/>
              <a:t>Before 17-15 ka</a:t>
            </a:r>
          </a:p>
          <a:p>
            <a:r>
              <a:rPr lang="en-US" dirty="0" smtClean="0"/>
              <a:t>Bedrock </a:t>
            </a:r>
            <a:r>
              <a:rPr lang="en-US" baseline="30000" dirty="0" smtClean="0"/>
              <a:t>10</a:t>
            </a:r>
            <a:r>
              <a:rPr lang="en-US" dirty="0" smtClean="0"/>
              <a:t>Be dates</a:t>
            </a:r>
          </a:p>
          <a:p>
            <a:pPr lvl="1"/>
            <a:r>
              <a:rPr lang="en-US" dirty="0" smtClean="0"/>
              <a:t>Before ~20 ka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Content Placeholder 7" descr="WI_map_syverson_colgan2004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423" b="-3423"/>
          <a:stretch>
            <a:fillRect/>
          </a:stretch>
        </p:blipFill>
        <p:spPr>
          <a:xfrm>
            <a:off x="5009136" y="1600200"/>
            <a:ext cx="4038600" cy="4525963"/>
          </a:xfrm>
        </p:spPr>
      </p:pic>
      <p:sp>
        <p:nvSpPr>
          <p:cNvPr id="5" name="Oval 4"/>
          <p:cNvSpPr/>
          <p:nvPr/>
        </p:nvSpPr>
        <p:spPr>
          <a:xfrm>
            <a:off x="7608455" y="5183909"/>
            <a:ext cx="150090" cy="15009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83500" y="4179455"/>
            <a:ext cx="150090" cy="15009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40700" y="4240646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26450" y="3997113"/>
            <a:ext cx="54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7050" y="4821535"/>
            <a:ext cx="54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Existing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WI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Chronology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12616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et al., 1998; Maher and Mickelson, 1996; </a:t>
            </a:r>
            <a:r>
              <a:rPr lang="en-US" dirty="0" err="1" smtClean="0"/>
              <a:t>Colgan</a:t>
            </a:r>
            <a:r>
              <a:rPr lang="en-US" dirty="0" smtClean="0"/>
              <a:t> et al., 2002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7441</TotalTime>
  <Words>1508</Words>
  <Application>Microsoft Macintosh PowerPoint</Application>
  <PresentationFormat>On-screen Show (4:3)</PresentationFormat>
  <Paragraphs>247</Paragraphs>
  <Slides>29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Blank Presentation</vt:lpstr>
      <vt:lpstr>Enhancing the Deglaciation Chronology of Wisconsin using in-situ Cosmogenic Radionuclide</vt:lpstr>
      <vt:lpstr>Outline</vt:lpstr>
      <vt:lpstr>The Southern Laurentide</vt:lpstr>
      <vt:lpstr>The Southern Laurentide</vt:lpstr>
      <vt:lpstr>Existing Chronology</vt:lpstr>
      <vt:lpstr>Existing Chronology</vt:lpstr>
      <vt:lpstr>Existing Chronology</vt:lpstr>
      <vt:lpstr>Slide 8</vt:lpstr>
      <vt:lpstr>Slide 9</vt:lpstr>
      <vt:lpstr>Climate Controls</vt:lpstr>
      <vt:lpstr>Climate Controls</vt:lpstr>
      <vt:lpstr>Developing a New Chronology</vt:lpstr>
      <vt:lpstr>New Surface Exposure Chronology</vt:lpstr>
      <vt:lpstr>Chippewa Lobe</vt:lpstr>
      <vt:lpstr>Langlade Lobe</vt:lpstr>
      <vt:lpstr>Green Bay Lobe</vt:lpstr>
      <vt:lpstr>A new retreat chronology</vt:lpstr>
      <vt:lpstr>A new retreat chronology</vt:lpstr>
      <vt:lpstr>A new retreat chronology</vt:lpstr>
      <vt:lpstr>A new retreat chronology</vt:lpstr>
      <vt:lpstr>Slide 21</vt:lpstr>
      <vt:lpstr>Slide 22</vt:lpstr>
      <vt:lpstr>Summary</vt:lpstr>
      <vt:lpstr>Questions?</vt:lpstr>
      <vt:lpstr>Testing the Insolation Mechanism</vt:lpstr>
      <vt:lpstr>Testing the Insolation Mechanism</vt:lpstr>
      <vt:lpstr>Energy-Mass Balance Model</vt:lpstr>
      <vt:lpstr>21ka Mass Balance</vt:lpstr>
      <vt:lpstr>23ka Mass Balance</vt:lpstr>
    </vt:vector>
  </TitlesOfParts>
  <Company>University of Wisconsin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the response of the Laurentide Ice Sheet to changes in Radiative Forcing</dc:title>
  <dc:creator>David  Ullman</dc:creator>
  <cp:lastModifiedBy>David  Ullman</cp:lastModifiedBy>
  <cp:revision>63</cp:revision>
  <dcterms:created xsi:type="dcterms:W3CDTF">2011-10-09T14:26:48Z</dcterms:created>
  <dcterms:modified xsi:type="dcterms:W3CDTF">2011-10-09T14:42:41Z</dcterms:modified>
</cp:coreProperties>
</file>