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Default Extension="doc" ContentType="application/msword"/>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3"/>
  </p:notesMasterIdLst>
  <p:sldIdLst>
    <p:sldId id="275" r:id="rId2"/>
    <p:sldId id="298" r:id="rId3"/>
    <p:sldId id="277" r:id="rId4"/>
    <p:sldId id="278" r:id="rId5"/>
    <p:sldId id="279" r:id="rId6"/>
    <p:sldId id="276" r:id="rId7"/>
    <p:sldId id="263" r:id="rId8"/>
    <p:sldId id="281" r:id="rId9"/>
    <p:sldId id="258" r:id="rId10"/>
    <p:sldId id="257" r:id="rId11"/>
    <p:sldId id="289" r:id="rId12"/>
    <p:sldId id="290" r:id="rId13"/>
    <p:sldId id="291" r:id="rId14"/>
    <p:sldId id="292" r:id="rId15"/>
    <p:sldId id="282" r:id="rId16"/>
    <p:sldId id="283" r:id="rId17"/>
    <p:sldId id="259" r:id="rId18"/>
    <p:sldId id="286" r:id="rId19"/>
    <p:sldId id="288" r:id="rId20"/>
    <p:sldId id="295" r:id="rId21"/>
    <p:sldId id="303" r:id="rId22"/>
    <p:sldId id="274" r:id="rId23"/>
    <p:sldId id="272" r:id="rId24"/>
    <p:sldId id="273" r:id="rId25"/>
    <p:sldId id="264" r:id="rId26"/>
    <p:sldId id="300" r:id="rId27"/>
    <p:sldId id="301" r:id="rId28"/>
    <p:sldId id="302" r:id="rId29"/>
    <p:sldId id="262" r:id="rId30"/>
    <p:sldId id="280" r:id="rId31"/>
    <p:sldId id="29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073" autoAdjust="0"/>
    <p:restoredTop sz="94660"/>
  </p:normalViewPr>
  <p:slideViewPr>
    <p:cSldViewPr snapToGrid="0" snapToObjects="1">
      <p:cViewPr varScale="1">
        <p:scale>
          <a:sx n="87" d="100"/>
          <a:sy n="87" d="100"/>
        </p:scale>
        <p:origin x="-600"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8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D4609-4472-C249-966B-F6C5E3881210}" type="datetimeFigureOut">
              <a:rPr lang="en-US" smtClean="0"/>
              <a:pPr/>
              <a:t>10/31/11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0D6959-BCAD-3C45-9185-0BDDB3E518D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9 people,</a:t>
            </a:r>
            <a:r>
              <a:rPr lang="en-US" baseline="0" dirty="0" smtClean="0"/>
              <a:t> </a:t>
            </a:r>
            <a:r>
              <a:rPr lang="en-US" dirty="0" smtClean="0"/>
              <a:t>5 disciplines, and 4 CSU campuses</a:t>
            </a:r>
          </a:p>
          <a:p>
            <a:endParaRPr lang="en-US" dirty="0"/>
          </a:p>
        </p:txBody>
      </p:sp>
      <p:sp>
        <p:nvSpPr>
          <p:cNvPr id="4" name="Slide Number Placeholder 3"/>
          <p:cNvSpPr>
            <a:spLocks noGrp="1"/>
          </p:cNvSpPr>
          <p:nvPr>
            <p:ph type="sldNum" sz="quarter" idx="10"/>
          </p:nvPr>
        </p:nvSpPr>
        <p:spPr/>
        <p:txBody>
          <a:bodyPr/>
          <a:lstStyle/>
          <a:p>
            <a:pPr>
              <a:defRPr/>
            </a:pPr>
            <a:fld id="{1222D55E-F64E-4D47-A0E5-83F63866D186}"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BA8D9-8182-274F-AB49-BBF72B94E143}" type="slidenum">
              <a:rPr lang="en-US"/>
              <a:pPr/>
              <a:t>31</a:t>
            </a:fld>
            <a:endParaRPr lang="en-US" dirty="0"/>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D37BCE5-4FEC-4D1A-B9E6-CFDDBBD084FA}"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D37BCE5-4FEC-4D1A-B9E6-CFDDBBD084FA}"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C3561C-5FD1-454B-BCA4-B8A9025334E7}" type="slidenum">
              <a:rPr lang="en-US"/>
              <a:pPr/>
              <a:t>8</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BBFC3-D96E-414F-84C8-F359AEF7B50B}" type="slidenum">
              <a:rPr lang="en-US"/>
              <a:pPr/>
              <a:t>9</a:t>
            </a:fld>
            <a:endParaRPr lang="en-US" dirty="0"/>
          </a:p>
        </p:txBody>
      </p:sp>
      <p:sp>
        <p:nvSpPr>
          <p:cNvPr id="184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5"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BBFC3-D96E-414F-84C8-F359AEF7B50B}" type="slidenum">
              <a:rPr lang="en-US"/>
              <a:pPr/>
              <a:t>10</a:t>
            </a:fld>
            <a:endParaRPr lang="en-US" dirty="0"/>
          </a:p>
        </p:txBody>
      </p:sp>
      <p:sp>
        <p:nvSpPr>
          <p:cNvPr id="184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5"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0D6959-BCAD-3C45-9185-0BDDB3E518D5}"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DD7C95E-B071-1147-9C80-D6B938D31E6F}" type="slidenum">
              <a:rPr lang="en-US"/>
              <a:pPr/>
              <a:t>21</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4B9360-A740-0D4B-9C2E-2D062EA59EE3}" type="slidenum">
              <a:rPr lang="en-US"/>
              <a:pPr/>
              <a:t>28</a:t>
            </a:fld>
            <a:endParaRPr 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2E3554-5FF9-A94C-95DD-BE5D0E577C43}" type="datetimeFigureOut">
              <a:rPr lang="en-US" smtClean="0"/>
              <a:pPr/>
              <a:t>10/31/11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3B7E7E-26E3-4047-A14A-A39EA46F3BD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2E3554-5FF9-A94C-95DD-BE5D0E577C43}" type="datetimeFigureOut">
              <a:rPr lang="en-US" smtClean="0"/>
              <a:pPr/>
              <a:t>10/31/11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3B7E7E-26E3-4047-A14A-A39EA46F3B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2E3554-5FF9-A94C-95DD-BE5D0E577C43}" type="datetimeFigureOut">
              <a:rPr lang="en-US" smtClean="0"/>
              <a:pPr/>
              <a:t>10/31/11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3B7E7E-26E3-4047-A14A-A39EA46F3BD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2E3554-5FF9-A94C-95DD-BE5D0E577C43}" type="datetimeFigureOut">
              <a:rPr lang="en-US" smtClean="0"/>
              <a:pPr/>
              <a:t>10/31/11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3B7E7E-26E3-4047-A14A-A39EA46F3B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2E3554-5FF9-A94C-95DD-BE5D0E577C43}" type="datetimeFigureOut">
              <a:rPr lang="en-US" smtClean="0"/>
              <a:pPr/>
              <a:t>10/31/11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3B7E7E-26E3-4047-A14A-A39EA46F3B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2E3554-5FF9-A94C-95DD-BE5D0E577C43}" type="datetimeFigureOut">
              <a:rPr lang="en-US" smtClean="0"/>
              <a:pPr/>
              <a:t>10/31/11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3B7E7E-26E3-4047-A14A-A39EA46F3BD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2E3554-5FF9-A94C-95DD-BE5D0E577C43}" type="datetimeFigureOut">
              <a:rPr lang="en-US" smtClean="0"/>
              <a:pPr/>
              <a:t>10/31/11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3B7E7E-26E3-4047-A14A-A39EA46F3BD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2E3554-5FF9-A94C-95DD-BE5D0E577C43}" type="datetimeFigureOut">
              <a:rPr lang="en-US" smtClean="0"/>
              <a:pPr/>
              <a:t>10/31/11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3B7E7E-26E3-4047-A14A-A39EA46F3B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E3554-5FF9-A94C-95DD-BE5D0E577C43}" type="datetimeFigureOut">
              <a:rPr lang="en-US" smtClean="0"/>
              <a:pPr/>
              <a:t>10/31/11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3B7E7E-26E3-4047-A14A-A39EA46F3B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2E3554-5FF9-A94C-95DD-BE5D0E577C43}" type="datetimeFigureOut">
              <a:rPr lang="en-US" smtClean="0"/>
              <a:pPr/>
              <a:t>10/31/11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3B7E7E-26E3-4047-A14A-A39EA46F3B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2E3554-5FF9-A94C-95DD-BE5D0E577C43}" type="datetimeFigureOut">
              <a:rPr lang="en-US" smtClean="0"/>
              <a:pPr/>
              <a:t>10/31/11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3B7E7E-26E3-4047-A14A-A39EA46F3B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2E3554-5FF9-A94C-95DD-BE5D0E577C43}" type="datetimeFigureOut">
              <a:rPr lang="en-US" smtClean="0"/>
              <a:pPr/>
              <a:t>10/31/11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B7E7E-26E3-4047-A14A-A39EA46F3B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FF0000"/>
          </a:solidFill>
          <a:latin typeface="Times New Roman"/>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FF"/>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rgbClr val="660066"/>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pdf"/><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df"/></Relationships>
</file>

<file path=ppt/slides/_rels/slide10.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df"/><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df"/><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df"/><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df"/><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df"/><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df"/><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Word_97_-_2004_Document1.doc"/><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df"/><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df"/><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df"/><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df"/><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df"/><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4.pdf"/><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94152" y="2093078"/>
            <a:ext cx="8213238" cy="1524000"/>
          </a:xfrm>
        </p:spPr>
        <p:txBody>
          <a:bodyPr>
            <a:noAutofit/>
          </a:bodyPr>
          <a:lstStyle/>
          <a:p>
            <a:pPr>
              <a:defRPr/>
            </a:pPr>
            <a:r>
              <a:rPr lang="en-US" sz="2800" i="1" dirty="0" smtClean="0">
                <a:solidFill>
                  <a:srgbClr val="FF0000"/>
                </a:solidFill>
                <a:latin typeface="Times New Roman"/>
                <a:cs typeface="Times New Roman"/>
              </a:rPr>
              <a:t>FIRST RESULTS FROM THE SCIENCE LITERACY CONCEPT INVENTORY: THE REASONING WE DON'T PRODUCE THROUGH GEN-ED</a:t>
            </a:r>
            <a:endParaRPr sz="2800" i="1" dirty="0" smtClean="0">
              <a:solidFill>
                <a:srgbClr val="FF0000"/>
              </a:solidFill>
              <a:latin typeface="Times New Roman"/>
              <a:cs typeface="Times New Roman"/>
            </a:endParaRPr>
          </a:p>
        </p:txBody>
      </p:sp>
      <p:sp>
        <p:nvSpPr>
          <p:cNvPr id="10243" name="Subtitle 2"/>
          <p:cNvSpPr>
            <a:spLocks noGrp="1"/>
          </p:cNvSpPr>
          <p:nvPr>
            <p:ph type="subTitle" idx="1"/>
          </p:nvPr>
        </p:nvSpPr>
        <p:spPr>
          <a:xfrm>
            <a:off x="990600" y="4160768"/>
            <a:ext cx="7010400" cy="1635116"/>
          </a:xfrm>
        </p:spPr>
        <p:txBody>
          <a:bodyPr>
            <a:normAutofit/>
          </a:bodyPr>
          <a:lstStyle/>
          <a:p>
            <a:pPr marR="0"/>
            <a:r>
              <a:rPr lang="en-US" sz="2400" dirty="0" smtClean="0">
                <a:solidFill>
                  <a:srgbClr val="0000FF"/>
                </a:solidFill>
              </a:rPr>
              <a:t>Edward B. </a:t>
            </a:r>
            <a:r>
              <a:rPr lang="en-US" sz="2400" dirty="0" smtClean="0">
                <a:solidFill>
                  <a:srgbClr val="0000FF"/>
                </a:solidFill>
              </a:rPr>
              <a:t>Nuhfer, CSU Channel Islands</a:t>
            </a:r>
          </a:p>
          <a:p>
            <a:pPr marR="0"/>
            <a:r>
              <a:rPr lang="en-US" sz="2400" dirty="0" smtClean="0">
                <a:solidFill>
                  <a:srgbClr val="0000FF"/>
                </a:solidFill>
              </a:rPr>
              <a:t>Christopher B. </a:t>
            </a:r>
            <a:r>
              <a:rPr lang="en-US" sz="2400" dirty="0" smtClean="0">
                <a:solidFill>
                  <a:srgbClr val="0000FF"/>
                </a:solidFill>
              </a:rPr>
              <a:t>Cogan, CSU Channel Islands</a:t>
            </a:r>
          </a:p>
          <a:p>
            <a:pPr marR="0"/>
            <a:r>
              <a:rPr lang="en-US" sz="2400" dirty="0" smtClean="0">
                <a:solidFill>
                  <a:srgbClr val="0000FF"/>
                </a:solidFill>
              </a:rPr>
              <a:t>Carl T. </a:t>
            </a:r>
            <a:r>
              <a:rPr lang="en-US" sz="2400" dirty="0" smtClean="0">
                <a:solidFill>
                  <a:srgbClr val="0000FF"/>
                </a:solidFill>
              </a:rPr>
              <a:t>Kloock, CSU Bakersfield</a:t>
            </a:r>
          </a:p>
        </p:txBody>
      </p:sp>
      <p:pic>
        <p:nvPicPr>
          <p:cNvPr id="5" name="Picture 4"/>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3"/>
              <a:stretch>
                <a:fillRect/>
              </a:stretch>
            </p:blipFill>
          </mc:Fallback>
        </mc:AlternateContent>
        <p:spPr>
          <a:xfrm>
            <a:off x="204378" y="1198107"/>
            <a:ext cx="1701455" cy="1846758"/>
          </a:xfrm>
          <a:prstGeom prst="rect">
            <a:avLst/>
          </a:prstGeom>
        </p:spPr>
      </p:pic>
      <p:pic>
        <p:nvPicPr>
          <p:cNvPr id="6" name="Picture 5"/>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5"/>
              <a:stretch>
                <a:fillRect/>
              </a:stretch>
            </p:blipFill>
          </mc:Fallback>
        </mc:AlternateContent>
        <p:spPr>
          <a:xfrm>
            <a:off x="7167624" y="1256503"/>
            <a:ext cx="1701455" cy="184675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ext Box 8"/>
          <p:cNvSpPr txBox="1">
            <a:spLocks noChangeArrowheads="1"/>
          </p:cNvSpPr>
          <p:nvPr/>
        </p:nvSpPr>
        <p:spPr bwMode="auto">
          <a:xfrm>
            <a:off x="0" y="174936"/>
            <a:ext cx="9144000"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0000"/>
                </a:solidFill>
              </a:rPr>
              <a:t>Students have some literacy: zero literacy = 25% (random guessing)</a:t>
            </a:r>
            <a:r>
              <a:rPr lang="en-US" sz="2000" dirty="0" smtClean="0">
                <a:solidFill>
                  <a:srgbClr val="FF0000"/>
                </a:solidFill>
              </a:rPr>
              <a:t>. </a:t>
            </a:r>
            <a:endParaRPr lang="en-US" sz="2000" dirty="0"/>
          </a:p>
        </p:txBody>
      </p:sp>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82911" y="969828"/>
            <a:ext cx="8066394" cy="4851118"/>
          </a:xfrm>
          <a:prstGeom prst="rect">
            <a:avLst/>
          </a:prstGeom>
        </p:spPr>
      </p:pic>
      <p:cxnSp>
        <p:nvCxnSpPr>
          <p:cNvPr id="4" name="Straight Connector 3"/>
          <p:cNvCxnSpPr/>
          <p:nvPr/>
        </p:nvCxnSpPr>
        <p:spPr>
          <a:xfrm rot="5400000">
            <a:off x="221493" y="3521670"/>
            <a:ext cx="5671466" cy="1588"/>
          </a:xfrm>
          <a:prstGeom prst="line">
            <a:avLst/>
          </a:prstGeom>
          <a:ln w="38100" cmpd="sng">
            <a:solidFill>
              <a:srgbClr val="FF0000"/>
            </a:solidFill>
            <a:prstDash val="dashDot"/>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accel="50000" decel="5000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smtClean="0"/>
              <a:t>How much do our required general education science courses advance the citizens’ ability to employ science’s framework of reasoning?</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177" y="930193"/>
            <a:ext cx="8739789" cy="5330770"/>
          </a:xfrm>
          <a:prstGeom prst="rect">
            <a:avLst/>
          </a:prstGeom>
        </p:spPr>
      </p:pic>
      <p:sp>
        <p:nvSpPr>
          <p:cNvPr id="3" name="Title 2"/>
          <p:cNvSpPr>
            <a:spLocks noGrp="1"/>
          </p:cNvSpPr>
          <p:nvPr>
            <p:ph type="ctrTitle"/>
          </p:nvPr>
        </p:nvSpPr>
        <p:spPr>
          <a:xfrm>
            <a:off x="358695" y="357767"/>
            <a:ext cx="8332023" cy="679754"/>
          </a:xfrm>
        </p:spPr>
        <p:txBody>
          <a:bodyPr>
            <a:normAutofit fontScale="90000"/>
          </a:bodyPr>
          <a:lstStyle/>
          <a:p>
            <a:r>
              <a:rPr lang="en-US" dirty="0" smtClean="0"/>
              <a:t>In general, these courses make no significant difference.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a:xfrm>
            <a:off x="358695" y="357767"/>
            <a:ext cx="8332023" cy="679754"/>
          </a:xfrm>
        </p:spPr>
        <p:txBody>
          <a:bodyPr>
            <a:noAutofit/>
          </a:bodyPr>
          <a:lstStyle/>
          <a:p>
            <a:r>
              <a:rPr lang="en-US" sz="3200" dirty="0" smtClean="0"/>
              <a:t>Our majors are developing a bit of literacy</a:t>
            </a:r>
            <a:endParaRPr lang="en-US" sz="3200" dirty="0"/>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40775" y="891305"/>
            <a:ext cx="8797357" cy="570954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67220" y="1417638"/>
            <a:ext cx="8722758" cy="5440362"/>
          </a:xfrm>
          <a:prstGeom prst="rect">
            <a:avLst/>
          </a:prstGeom>
        </p:spPr>
      </p:pic>
      <p:sp>
        <p:nvSpPr>
          <p:cNvPr id="4" name="Title 3"/>
          <p:cNvSpPr>
            <a:spLocks noGrp="1"/>
          </p:cNvSpPr>
          <p:nvPr>
            <p:ph type="title"/>
          </p:nvPr>
        </p:nvSpPr>
        <p:spPr>
          <a:xfrm>
            <a:off x="277362" y="203086"/>
            <a:ext cx="8686800" cy="1143000"/>
          </a:xfrm>
        </p:spPr>
        <p:txBody>
          <a:bodyPr>
            <a:noAutofit/>
          </a:bodyPr>
          <a:lstStyle/>
          <a:p>
            <a:r>
              <a:rPr lang="en-US" sz="2800" dirty="0" smtClean="0"/>
              <a:t>Undergraduates improve a </a:t>
            </a:r>
            <a:r>
              <a:rPr lang="en-US" sz="2800" dirty="0" smtClean="0"/>
              <a:t>little, but that </a:t>
            </a:r>
            <a:r>
              <a:rPr lang="en-US" sz="2800" dirty="0" smtClean="0"/>
              <a:t>seems not because of just science courses (previous slide).</a:t>
            </a:r>
            <a:r>
              <a:rPr lang="en-US" sz="2800" dirty="0" smtClean="0"/>
              <a:t> </a:t>
            </a:r>
            <a:r>
              <a:rPr lang="en-US" sz="2800" dirty="0" smtClean="0"/>
              <a:t>T</a:t>
            </a:r>
            <a:r>
              <a:rPr lang="en-US" sz="2800" dirty="0" smtClean="0"/>
              <a:t>he </a:t>
            </a:r>
            <a:r>
              <a:rPr lang="en-US" sz="2800" dirty="0" smtClean="0"/>
              <a:t>improvement of grad students may be a result of selectivity. </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else are we discovering?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21810" y="1413177"/>
            <a:ext cx="7524666" cy="4883558"/>
          </a:xfrm>
          <a:prstGeom prst="rect">
            <a:avLst/>
          </a:prstGeom>
        </p:spPr>
      </p:pic>
      <p:sp>
        <p:nvSpPr>
          <p:cNvPr id="5" name="Title 4"/>
          <p:cNvSpPr>
            <a:spLocks noGrp="1"/>
          </p:cNvSpPr>
          <p:nvPr>
            <p:ph type="title"/>
          </p:nvPr>
        </p:nvSpPr>
        <p:spPr/>
        <p:txBody>
          <a:bodyPr>
            <a:normAutofit/>
          </a:bodyPr>
          <a:lstStyle/>
          <a:p>
            <a:r>
              <a:rPr lang="en-US" dirty="0" smtClean="0"/>
              <a:t>No general difference by gender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First generation students score lower</a:t>
            </a:r>
            <a:endParaRPr lang="en-US" dirty="0"/>
          </a:p>
        </p:txBody>
      </p:sp>
      <p:pic>
        <p:nvPicPr>
          <p:cNvPr id="7" name="Picture 6"/>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1" y="1338875"/>
            <a:ext cx="8052616" cy="522620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Those whose first language is English score higher.</a:t>
            </a:r>
            <a:endParaRPr lang="en-US" dirty="0"/>
          </a:p>
        </p:txBody>
      </p:sp>
      <p:pic>
        <p:nvPicPr>
          <p:cNvPr id="6" name="Picture 5"/>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199" y="1394440"/>
            <a:ext cx="8270185" cy="536740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102193"/>
            <a:ext cx="9144000" cy="1770483"/>
          </a:xfrm>
        </p:spPr>
        <p:txBody>
          <a:bodyPr>
            <a:noAutofit/>
          </a:bodyPr>
          <a:lstStyle/>
          <a:p>
            <a:r>
              <a:rPr lang="en-US" sz="2400" dirty="0" smtClean="0"/>
              <a:t>Race (for now) seems to be a mixed </a:t>
            </a:r>
            <a:r>
              <a:rPr lang="en-US" sz="2400" dirty="0" smtClean="0"/>
              <a:t>bag. </a:t>
            </a:r>
            <a:r>
              <a:rPr lang="en-US" sz="2400" dirty="0" err="1" smtClean="0"/>
              <a:t>Caucasians’mean</a:t>
            </a:r>
            <a:r>
              <a:rPr lang="en-US" sz="2400" dirty="0" smtClean="0"/>
              <a:t> score is highest, but differences within groups are as great as between groups. </a:t>
            </a:r>
            <a:r>
              <a:rPr lang="en-US" sz="2400" dirty="0" smtClean="0"/>
              <a:t>L</a:t>
            </a:r>
            <a:r>
              <a:rPr lang="en-US" sz="2400" dirty="0" smtClean="0"/>
              <a:t>ocal </a:t>
            </a:r>
            <a:r>
              <a:rPr lang="en-US" sz="2400" dirty="0" smtClean="0"/>
              <a:t>differences</a:t>
            </a:r>
            <a:r>
              <a:rPr lang="en-US" sz="2400" dirty="0" smtClean="0"/>
              <a:t> can be greater </a:t>
            </a:r>
            <a:r>
              <a:rPr lang="en-US" sz="2400" dirty="0" smtClean="0"/>
              <a:t>than national</a:t>
            </a:r>
            <a:r>
              <a:rPr lang="en-US" sz="2400" dirty="0" smtClean="0"/>
              <a:t>. </a:t>
            </a:r>
            <a:r>
              <a:rPr lang="en-US" sz="2400" dirty="0" smtClean="0"/>
              <a:t>We believe that it is important to track longitudinal data for one’s own campus.</a:t>
            </a:r>
            <a:endParaRPr lang="en-US" sz="2400" dirty="0"/>
          </a:p>
        </p:txBody>
      </p:sp>
      <p:pic>
        <p:nvPicPr>
          <p:cNvPr id="8" name="Picture 7"/>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28112" y="1770483"/>
            <a:ext cx="7744464" cy="490137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normAutofit/>
          </a:bodyPr>
          <a:lstStyle/>
          <a:p>
            <a:pPr fontAlgn="auto">
              <a:spcAft>
                <a:spcPts val="0"/>
              </a:spcAft>
              <a:defRPr/>
            </a:pPr>
            <a:r>
              <a:rPr lang="en-US" sz="3200" dirty="0" smtClean="0"/>
              <a:t>With thanks to our team of </a:t>
            </a:r>
            <a:r>
              <a:rPr lang="en-US" sz="2800" dirty="0" smtClean="0"/>
              <a:t>collegial conspirators…</a:t>
            </a:r>
            <a:endParaRPr lang="en-US" sz="3200" dirty="0" smtClean="0"/>
          </a:p>
        </p:txBody>
      </p:sp>
      <p:sp>
        <p:nvSpPr>
          <p:cNvPr id="14338" name="Content Placeholder 3"/>
          <p:cNvSpPr>
            <a:spLocks noGrp="1"/>
          </p:cNvSpPr>
          <p:nvPr>
            <p:ph idx="1"/>
          </p:nvPr>
        </p:nvSpPr>
        <p:spPr>
          <a:xfrm>
            <a:off x="152400" y="1371600"/>
            <a:ext cx="8763000" cy="4525963"/>
          </a:xfrm>
        </p:spPr>
        <p:txBody>
          <a:bodyPr/>
          <a:lstStyle/>
          <a:p>
            <a:pPr marL="457200" indent="-439738">
              <a:spcBef>
                <a:spcPct val="0"/>
              </a:spcBef>
              <a:spcAft>
                <a:spcPts val="800"/>
              </a:spcAft>
            </a:pPr>
            <a:r>
              <a:rPr lang="en-US" sz="2000" b="1" dirty="0" smtClean="0"/>
              <a:t>Edward Nuhfer</a:t>
            </a:r>
            <a:r>
              <a:rPr lang="en-US" sz="2000" dirty="0" smtClean="0"/>
              <a:t>, Faculty Development &amp; Geology, Channel Islands</a:t>
            </a:r>
          </a:p>
          <a:p>
            <a:pPr marL="457200" indent="-439738">
              <a:spcBef>
                <a:spcPct val="0"/>
              </a:spcBef>
              <a:spcAft>
                <a:spcPts val="800"/>
              </a:spcAft>
            </a:pPr>
            <a:r>
              <a:rPr lang="en-US" sz="2000" b="1" dirty="0" smtClean="0"/>
              <a:t>Jerry Clifford</a:t>
            </a:r>
            <a:r>
              <a:rPr lang="en-US" sz="2000" dirty="0" smtClean="0"/>
              <a:t>, Physics, Channel Islands</a:t>
            </a:r>
          </a:p>
          <a:p>
            <a:pPr marL="457200" indent="-439738">
              <a:spcBef>
                <a:spcPct val="0"/>
              </a:spcBef>
              <a:spcAft>
                <a:spcPts val="800"/>
              </a:spcAft>
            </a:pPr>
            <a:r>
              <a:rPr lang="en-US" sz="2000" b="1" dirty="0" smtClean="0"/>
              <a:t>Christopher Cogan</a:t>
            </a:r>
            <a:r>
              <a:rPr lang="en-US" sz="2000" dirty="0" smtClean="0"/>
              <a:t>, Environmental Sciences &amp; Resource Management, Channel Islands </a:t>
            </a:r>
          </a:p>
          <a:p>
            <a:pPr marL="457200" indent="-439738">
              <a:spcBef>
                <a:spcPct val="0"/>
              </a:spcBef>
              <a:spcAft>
                <a:spcPts val="800"/>
              </a:spcAft>
            </a:pPr>
            <a:r>
              <a:rPr lang="en-US" sz="2000" b="1" dirty="0" smtClean="0"/>
              <a:t>Anya Goodman</a:t>
            </a:r>
            <a:r>
              <a:rPr lang="en-US" sz="2000" dirty="0" smtClean="0"/>
              <a:t>, Biochemistry, San Luis Obispo</a:t>
            </a:r>
          </a:p>
          <a:p>
            <a:pPr marL="457200" indent="-439738">
              <a:spcBef>
                <a:spcPct val="0"/>
              </a:spcBef>
              <a:spcAft>
                <a:spcPts val="800"/>
              </a:spcAft>
            </a:pPr>
            <a:r>
              <a:rPr lang="en-US" sz="2000" b="1" dirty="0" smtClean="0"/>
              <a:t>Carl Kloock</a:t>
            </a:r>
            <a:r>
              <a:rPr lang="en-US" sz="2000" dirty="0" smtClean="0"/>
              <a:t>, Biology, Bakersfield</a:t>
            </a:r>
          </a:p>
          <a:p>
            <a:pPr marL="457200" indent="-439738">
              <a:spcBef>
                <a:spcPct val="0"/>
              </a:spcBef>
              <a:spcAft>
                <a:spcPts val="800"/>
              </a:spcAft>
            </a:pPr>
            <a:r>
              <a:rPr lang="en-US" sz="2000" b="1" dirty="0" smtClean="0"/>
              <a:t>Beth Stoeckly</a:t>
            </a:r>
            <a:r>
              <a:rPr lang="en-US" sz="2000" dirty="0" smtClean="0"/>
              <a:t>, Physics, Channel Islands</a:t>
            </a:r>
          </a:p>
          <a:p>
            <a:pPr marL="457200" indent="-439738">
              <a:spcBef>
                <a:spcPct val="0"/>
              </a:spcBef>
              <a:spcAft>
                <a:spcPts val="800"/>
              </a:spcAft>
            </a:pPr>
            <a:r>
              <a:rPr lang="en-US" sz="2000" b="1" dirty="0" smtClean="0"/>
              <a:t>Christopher Wheeler</a:t>
            </a:r>
            <a:r>
              <a:rPr lang="en-US" sz="2000" dirty="0" smtClean="0"/>
              <a:t>, Geology, Channel Islands</a:t>
            </a:r>
          </a:p>
          <a:p>
            <a:pPr marL="457200" indent="-439738">
              <a:spcBef>
                <a:spcPct val="0"/>
              </a:spcBef>
              <a:spcAft>
                <a:spcPts val="800"/>
              </a:spcAft>
            </a:pPr>
            <a:r>
              <a:rPr lang="en-US" sz="2000" b="1" dirty="0" smtClean="0"/>
              <a:t>Gregory Wood</a:t>
            </a:r>
            <a:r>
              <a:rPr lang="en-US" sz="2000" dirty="0" smtClean="0"/>
              <a:t>, Physics, Channel Islands</a:t>
            </a:r>
          </a:p>
          <a:p>
            <a:pPr marL="457200" indent="-439738">
              <a:spcBef>
                <a:spcPct val="0"/>
              </a:spcBef>
              <a:spcAft>
                <a:spcPts val="800"/>
              </a:spcAft>
            </a:pPr>
            <a:r>
              <a:rPr lang="en-US" sz="2000" b="1" dirty="0" smtClean="0"/>
              <a:t>Natalie Zayas</a:t>
            </a:r>
            <a:r>
              <a:rPr lang="en-US" sz="2000" dirty="0" smtClean="0"/>
              <a:t>, Science Education &amp; Environmental Sciences, Monterey Bay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2716"/>
            <a:ext cx="8229600" cy="1143000"/>
          </a:xfrm>
        </p:spPr>
        <p:txBody>
          <a:bodyPr>
            <a:normAutofit fontScale="90000"/>
          </a:bodyPr>
          <a:lstStyle/>
          <a:p>
            <a:r>
              <a:rPr lang="en-US" dirty="0" smtClean="0"/>
              <a:t>Let’s see one example of local aberration.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1" name="Text Box 2"/>
          <p:cNvSpPr txBox="1">
            <a:spLocks noChangeArrowheads="1"/>
          </p:cNvSpPr>
          <p:nvPr/>
        </p:nvSpPr>
        <p:spPr bwMode="auto">
          <a:xfrm>
            <a:off x="335761" y="304800"/>
            <a:ext cx="8408611" cy="830997"/>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0000"/>
                </a:solidFill>
              </a:rPr>
              <a:t>On a pilot test, Rutgers’ students showed the general trend of no significant difference by gender.</a:t>
            </a:r>
            <a:endParaRPr lang="en-US" sz="2400" dirty="0">
              <a:solidFill>
                <a:srgbClr val="FF0000"/>
              </a:solidFill>
            </a:endParaRPr>
          </a:p>
        </p:txBody>
      </p:sp>
      <p:graphicFrame>
        <p:nvGraphicFramePr>
          <p:cNvPr id="32770" name="Object 2"/>
          <p:cNvGraphicFramePr>
            <a:graphicFrameLocks noChangeAspect="1"/>
          </p:cNvGraphicFramePr>
          <p:nvPr/>
        </p:nvGraphicFramePr>
        <p:xfrm>
          <a:off x="685800" y="1624013"/>
          <a:ext cx="7391400" cy="4348162"/>
        </p:xfrm>
        <a:graphic>
          <a:graphicData uri="http://schemas.openxmlformats.org/presentationml/2006/ole">
            <p:oleObj spid="_x0000_s90114" name="Document" r:id="rId4" imgW="5221224" imgH="3072384" progId="Word.Documen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218974" y="406029"/>
            <a:ext cx="8467826" cy="1143000"/>
          </a:xfrm>
        </p:spPr>
        <p:txBody>
          <a:bodyPr>
            <a:noAutofit/>
          </a:bodyPr>
          <a:lstStyle/>
          <a:p>
            <a:r>
              <a:rPr lang="en-US" sz="3600" dirty="0" smtClean="0"/>
              <a:t>But our Channel Islands’ </a:t>
            </a:r>
            <a:r>
              <a:rPr lang="en-US" sz="3600" dirty="0" smtClean="0"/>
              <a:t>students </a:t>
            </a:r>
            <a:r>
              <a:rPr lang="en-US" sz="3600" dirty="0" smtClean="0"/>
              <a:t>showed major gender differences on the same pilot…</a:t>
            </a:r>
            <a:endParaRPr lang="en-US" sz="3600" dirty="0"/>
          </a:p>
        </p:txBody>
      </p:sp>
      <p:pic>
        <p:nvPicPr>
          <p:cNvPr id="10" name="Picture 9"/>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098550" y="1711390"/>
            <a:ext cx="6946900" cy="45085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Channel Islands is a Hispanic Serving Institution…</a:t>
            </a:r>
            <a:endParaRPr lang="en-US" dirty="0"/>
          </a:p>
        </p:txBody>
      </p:sp>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79896" y="1623112"/>
            <a:ext cx="7526868" cy="488829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518681" y="1901282"/>
            <a:ext cx="7812218" cy="4956718"/>
          </a:xfrm>
          <a:prstGeom prst="rect">
            <a:avLst/>
          </a:prstGeom>
          <a:noFill/>
          <a:ln w="9525">
            <a:noFill/>
            <a:miter lim="800000"/>
            <a:headEnd/>
            <a:tailEnd/>
          </a:ln>
        </p:spPr>
      </p:pic>
      <p:sp>
        <p:nvSpPr>
          <p:cNvPr id="4" name="Title 3"/>
          <p:cNvSpPr>
            <a:spLocks noGrp="1"/>
          </p:cNvSpPr>
          <p:nvPr>
            <p:ph type="title"/>
          </p:nvPr>
        </p:nvSpPr>
        <p:spPr>
          <a:xfrm>
            <a:off x="0" y="257434"/>
            <a:ext cx="9094987" cy="1815882"/>
          </a:xfrm>
        </p:spPr>
        <p:txBody>
          <a:bodyPr wrap="square">
            <a:spAutoFit/>
          </a:bodyPr>
          <a:lstStyle/>
          <a:p>
            <a:r>
              <a:rPr lang="en-US" sz="2800" dirty="0" smtClean="0"/>
              <a:t>…and Channel Islands Hispanic students are not all the same; English as a first language has a major </a:t>
            </a:r>
            <a:r>
              <a:rPr lang="en-US" sz="2800" dirty="0" smtClean="0"/>
              <a:t>effect. Hispanics whose first language is English score on average the same as other Caucasians. The campus enrolls more women than men. </a:t>
            </a:r>
            <a:endParaRPr 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91210" y="1117312"/>
            <a:ext cx="5474355" cy="5708302"/>
          </a:xfrm>
          <a:prstGeom prst="rect">
            <a:avLst/>
          </a:prstGeom>
        </p:spPr>
      </p:pic>
      <p:sp>
        <p:nvSpPr>
          <p:cNvPr id="4" name="Title 3"/>
          <p:cNvSpPr>
            <a:spLocks noGrp="1"/>
          </p:cNvSpPr>
          <p:nvPr>
            <p:ph type="title"/>
          </p:nvPr>
        </p:nvSpPr>
        <p:spPr>
          <a:xfrm>
            <a:off x="0" y="274638"/>
            <a:ext cx="9144000" cy="1143000"/>
          </a:xfrm>
        </p:spPr>
        <p:txBody>
          <a:bodyPr>
            <a:normAutofit/>
          </a:bodyPr>
          <a:lstStyle/>
          <a:p>
            <a:r>
              <a:rPr lang="en-US" sz="3600" dirty="0" smtClean="0"/>
              <a:t>We profs do differ a little by metadiscipline.</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70083"/>
            <a:ext cx="7772400" cy="3166263"/>
          </a:xfrm>
        </p:spPr>
        <p:txBody>
          <a:bodyPr>
            <a:normAutofit fontScale="90000"/>
          </a:bodyPr>
          <a:lstStyle/>
          <a:p>
            <a:r>
              <a:rPr lang="en-US" dirty="0" smtClean="0"/>
              <a:t>Wrong answers on a concept inventory based on reasoning  are as valuable to us as the number answered correctly</a:t>
            </a:r>
            <a:r>
              <a:rPr lang="en-US" dirty="0" smtClean="0"/>
              <a:t>. They help us to rank the severity of held misconceptions.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29197" y="235034"/>
            <a:ext cx="9144000" cy="461665"/>
          </a:xfrm>
          <a:prstGeom prst="rect">
            <a:avLst/>
          </a:prstGeom>
          <a:noFill/>
        </p:spPr>
        <p:txBody>
          <a:bodyPr wrap="square" rtlCol="0">
            <a:spAutoFit/>
          </a:bodyPr>
          <a:lstStyle/>
          <a:p>
            <a:pPr algn="ctr"/>
            <a:r>
              <a:rPr lang="en-US" sz="2400" dirty="0" smtClean="0">
                <a:solidFill>
                  <a:srgbClr val="FF0000"/>
                </a:solidFill>
              </a:rPr>
              <a:t>Themes and their frequency revealed by incorrectly selected distracters. </a:t>
            </a:r>
            <a:endParaRPr lang="en-US" sz="2400" dirty="0">
              <a:solidFill>
                <a:srgbClr val="FF0000"/>
              </a:solidFill>
            </a:endParaRPr>
          </a:p>
        </p:txBody>
      </p:sp>
      <p:pic>
        <p:nvPicPr>
          <p:cNvPr id="12" name="Picture 11"/>
          <p:cNvPicPr>
            <a:picLocks noChangeAspect="1"/>
          </p:cNvPicPr>
          <p:nvPr/>
        </p:nvPicPr>
        <mc:AlternateContent>
          <mc:Choice xmlns:ma="http://schemas.microsoft.com/office/mac/drawingml/2008/main" Requires="ma">
            <p:blipFill>
              <a:blip r:embed="rId2"/>
              <a:srcRect r="16768"/>
              <a:stretch>
                <a:fillRect/>
              </a:stretch>
            </p:blipFill>
          </mc:Choice>
          <mc:Fallback>
            <p:blipFill>
              <a:blip r:embed="rId3"/>
              <a:srcRect r="16768"/>
              <a:stretch>
                <a:fillRect/>
              </a:stretch>
            </p:blipFill>
          </mc:Fallback>
        </mc:AlternateContent>
        <p:spPr>
          <a:xfrm>
            <a:off x="731352" y="736599"/>
            <a:ext cx="7823244" cy="603832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76200"/>
            <a:ext cx="7772400" cy="1143000"/>
          </a:xfrm>
        </p:spPr>
        <p:txBody>
          <a:bodyPr/>
          <a:lstStyle/>
          <a:p>
            <a:r>
              <a:rPr lang="en-US" dirty="0">
                <a:solidFill>
                  <a:srgbClr val="FF0000"/>
                </a:solidFill>
              </a:rPr>
              <a:t>Summary:</a:t>
            </a:r>
            <a:r>
              <a:rPr lang="en-US" dirty="0" smtClean="0">
                <a:solidFill>
                  <a:srgbClr val="FF0000"/>
                </a:solidFill>
              </a:rPr>
              <a:t> Early </a:t>
            </a:r>
            <a:r>
              <a:rPr lang="en-US" dirty="0">
                <a:solidFill>
                  <a:srgbClr val="FF0000"/>
                </a:solidFill>
              </a:rPr>
              <a:t>Results</a:t>
            </a:r>
            <a:endParaRPr lang="en-US" dirty="0"/>
          </a:p>
        </p:txBody>
      </p:sp>
      <p:sp>
        <p:nvSpPr>
          <p:cNvPr id="20483" name="Content Placeholder 2"/>
          <p:cNvSpPr>
            <a:spLocks noGrp="1"/>
          </p:cNvSpPr>
          <p:nvPr>
            <p:ph idx="1"/>
          </p:nvPr>
        </p:nvSpPr>
        <p:spPr>
          <a:xfrm>
            <a:off x="152400" y="1036548"/>
            <a:ext cx="8763000" cy="5364252"/>
          </a:xfrm>
        </p:spPr>
        <p:txBody>
          <a:bodyPr>
            <a:normAutofit fontScale="92500"/>
          </a:bodyPr>
          <a:lstStyle/>
          <a:p>
            <a:pPr>
              <a:lnSpc>
                <a:spcPct val="90000"/>
              </a:lnSpc>
              <a:spcBef>
                <a:spcPts val="0"/>
              </a:spcBef>
              <a:spcAft>
                <a:spcPts val="1200"/>
              </a:spcAft>
              <a:buNone/>
            </a:pPr>
            <a:endParaRPr lang="en-US" sz="2000" dirty="0" smtClean="0"/>
          </a:p>
          <a:p>
            <a:pPr>
              <a:lnSpc>
                <a:spcPct val="90000"/>
              </a:lnSpc>
              <a:spcBef>
                <a:spcPts val="0"/>
              </a:spcBef>
              <a:spcAft>
                <a:spcPts val="1200"/>
              </a:spcAft>
            </a:pPr>
            <a:r>
              <a:rPr lang="en-US" sz="2400" dirty="0" smtClean="0"/>
              <a:t>We have a fledging concept inventory that seems viable, reliable, valid and useful.</a:t>
            </a:r>
          </a:p>
          <a:p>
            <a:pPr>
              <a:lnSpc>
                <a:spcPct val="90000"/>
              </a:lnSpc>
              <a:spcBef>
                <a:spcPts val="0"/>
              </a:spcBef>
              <a:spcAft>
                <a:spcPts val="1200"/>
              </a:spcAft>
            </a:pPr>
            <a:r>
              <a:rPr lang="en-US" sz="2400" dirty="0" smtClean="0"/>
              <a:t>Students do enter</a:t>
            </a:r>
            <a:r>
              <a:rPr lang="en-US" sz="2400" dirty="0" smtClean="0"/>
              <a:t> college with </a:t>
            </a:r>
            <a:r>
              <a:rPr lang="en-US" sz="2400" dirty="0" smtClean="0"/>
              <a:t>some science literacy already, but we </a:t>
            </a:r>
            <a:r>
              <a:rPr lang="en-US" sz="2400" dirty="0" smtClean="0"/>
              <a:t>seem </a:t>
            </a:r>
            <a:r>
              <a:rPr lang="en-US" sz="2400" dirty="0" smtClean="0"/>
              <a:t>to add</a:t>
            </a:r>
            <a:r>
              <a:rPr lang="en-US" sz="2400" dirty="0" smtClean="0"/>
              <a:t> little </a:t>
            </a:r>
            <a:r>
              <a:rPr lang="en-US" sz="2400" dirty="0" smtClean="0"/>
              <a:t>to their understanding</a:t>
            </a:r>
            <a:r>
              <a:rPr lang="en-US" sz="2400" dirty="0" smtClean="0"/>
              <a:t> of science </a:t>
            </a:r>
            <a:r>
              <a:rPr lang="en-US" sz="2400" dirty="0" smtClean="0"/>
              <a:t>as a way of knowing.</a:t>
            </a:r>
          </a:p>
          <a:p>
            <a:pPr>
              <a:lnSpc>
                <a:spcPct val="90000"/>
              </a:lnSpc>
              <a:spcBef>
                <a:spcPts val="0"/>
              </a:spcBef>
              <a:spcAft>
                <a:spcPts val="1200"/>
              </a:spcAft>
            </a:pPr>
            <a:r>
              <a:rPr lang="en-US" sz="2400" dirty="0" smtClean="0"/>
              <a:t>Professors</a:t>
            </a:r>
            <a:r>
              <a:rPr lang="en-US" sz="2400" dirty="0" smtClean="0"/>
              <a:t> in general, including non-science professors, are </a:t>
            </a:r>
            <a:r>
              <a:rPr lang="en-US" sz="2400" dirty="0" smtClean="0"/>
              <a:t>highly science literate…but we don’t pass this aspect on</a:t>
            </a:r>
            <a:r>
              <a:rPr lang="en-US" sz="2400" dirty="0" smtClean="0"/>
              <a:t> well </a:t>
            </a:r>
            <a:r>
              <a:rPr lang="en-US" sz="2400" dirty="0" smtClean="0"/>
              <a:t>to our students.</a:t>
            </a:r>
          </a:p>
          <a:p>
            <a:pPr>
              <a:lnSpc>
                <a:spcPct val="90000"/>
              </a:lnSpc>
              <a:spcBef>
                <a:spcPts val="0"/>
              </a:spcBef>
              <a:spcAft>
                <a:spcPts val="1200"/>
              </a:spcAft>
            </a:pPr>
            <a:r>
              <a:rPr lang="en-US" sz="2400" dirty="0" smtClean="0"/>
              <a:t>Overall, we</a:t>
            </a:r>
            <a:r>
              <a:rPr lang="en-US" sz="2400" dirty="0" smtClean="0">
                <a:solidFill>
                  <a:srgbClr val="0000FF"/>
                </a:solidFill>
              </a:rPr>
              <a:t> </a:t>
            </a:r>
            <a:r>
              <a:rPr lang="en-US" sz="2400" dirty="0">
                <a:solidFill>
                  <a:srgbClr val="0000FF"/>
                </a:solidFill>
              </a:rPr>
              <a:t>don’t produce science literacy</a:t>
            </a:r>
            <a:r>
              <a:rPr lang="en-US" sz="2400" dirty="0" smtClean="0">
                <a:solidFill>
                  <a:srgbClr val="0000FF"/>
                </a:solidFill>
              </a:rPr>
              <a:t> with </a:t>
            </a:r>
            <a:r>
              <a:rPr lang="en-US" sz="2400" dirty="0">
                <a:solidFill>
                  <a:srgbClr val="0000FF"/>
                </a:solidFill>
              </a:rPr>
              <a:t>general education courses</a:t>
            </a:r>
            <a:r>
              <a:rPr lang="en-US" sz="2400" dirty="0" smtClean="0">
                <a:solidFill>
                  <a:srgbClr val="0000FF"/>
                </a:solidFill>
              </a:rPr>
              <a:t>. </a:t>
            </a:r>
          </a:p>
          <a:p>
            <a:pPr>
              <a:lnSpc>
                <a:spcPct val="90000"/>
              </a:lnSpc>
              <a:spcBef>
                <a:spcPts val="0"/>
              </a:spcBef>
              <a:spcAft>
                <a:spcPts val="1200"/>
              </a:spcAft>
            </a:pPr>
            <a:r>
              <a:rPr lang="en-US" sz="2400" dirty="0" smtClean="0"/>
              <a:t>Overall, we don’t advance science literacy much even with four science courses.</a:t>
            </a:r>
            <a:endParaRPr lang="en-US" sz="2400" dirty="0" smtClean="0">
              <a:solidFill>
                <a:srgbClr val="0000FF"/>
              </a:solidFill>
            </a:endParaRPr>
          </a:p>
          <a:p>
            <a:pPr>
              <a:lnSpc>
                <a:spcPct val="90000"/>
              </a:lnSpc>
              <a:spcBef>
                <a:spcPts val="0"/>
              </a:spcBef>
              <a:spcAft>
                <a:spcPts val="1200"/>
              </a:spcAft>
            </a:pPr>
            <a:r>
              <a:rPr lang="en-US" sz="2400" dirty="0" smtClean="0"/>
              <a:t>We</a:t>
            </a:r>
            <a:r>
              <a:rPr lang="en-US" sz="2400" dirty="0" smtClean="0"/>
              <a:t> gained </a:t>
            </a:r>
            <a:r>
              <a:rPr lang="en-US" sz="2400" dirty="0" smtClean="0"/>
              <a:t>valuable knowledge about misconceptions about science as a process of reasoning and way of knowing from this instrument.</a:t>
            </a:r>
            <a:endParaRPr lang="en-US" sz="2400"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additive="base">
                                        <p:cTn id="7"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1" end="1"/>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20483">
                                            <p:txEl>
                                              <p:pRg st="1" end="1"/>
                                            </p:txEl>
                                          </p:spTgt>
                                        </p:tgtEl>
                                        <p:attrNameLst>
                                          <p:attrName>ppt_c</p:attrName>
                                        </p:attrNameLst>
                                      </p:cBhvr>
                                      <p:to>
                                        <a:srgbClr val="CCCCCC"/>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20483">
                                            <p:txEl>
                                              <p:pRg st="2" end="2"/>
                                            </p:txEl>
                                          </p:spTgt>
                                        </p:tgtEl>
                                        <p:attrNameLst>
                                          <p:attrName>ppt_c</p:attrName>
                                        </p:attrNameLst>
                                      </p:cBhvr>
                                      <p:to>
                                        <a:srgbClr val="CCCCCC"/>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20483">
                                            <p:txEl>
                                              <p:pRg st="3" end="3"/>
                                            </p:txEl>
                                          </p:spTgt>
                                        </p:tgtEl>
                                        <p:attrNameLst>
                                          <p:attrName>ppt_c</p:attrName>
                                        </p:attrNameLst>
                                      </p:cBhvr>
                                      <p:to>
                                        <a:srgbClr val="CCCCCC"/>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 calcmode="lin" valueType="num">
                                      <p:cBhvr additive="base">
                                        <p:cTn id="25"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4" end="4"/>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20483">
                                            <p:txEl>
                                              <p:pRg st="4" end="4"/>
                                            </p:txEl>
                                          </p:spTgt>
                                        </p:tgtEl>
                                        <p:attrNameLst>
                                          <p:attrName>ppt_c</p:attrName>
                                        </p:attrNameLst>
                                      </p:cBhvr>
                                      <p:to>
                                        <a:srgbClr val="CCCCCC"/>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3">
                                            <p:txEl>
                                              <p:pRg st="5" end="5"/>
                                            </p:txEl>
                                          </p:spTgt>
                                        </p:tgtEl>
                                        <p:attrNameLst>
                                          <p:attrName>style.visibility</p:attrName>
                                        </p:attrNameLst>
                                      </p:cBhvr>
                                      <p:to>
                                        <p:strVal val="visible"/>
                                      </p:to>
                                    </p:set>
                                    <p:anim calcmode="lin" valueType="num">
                                      <p:cBhvr additive="base">
                                        <p:cTn id="31"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5" end="5"/>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20483">
                                            <p:txEl>
                                              <p:pRg st="5" end="5"/>
                                            </p:txEl>
                                          </p:spTgt>
                                        </p:tgtEl>
                                        <p:attrNameLst>
                                          <p:attrName>ppt_c</p:attrName>
                                        </p:attrNameLst>
                                      </p:cBhvr>
                                      <p:to>
                                        <a:srgbClr val="CCCCCC"/>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 calcmode="lin" valueType="num">
                                      <p:cBhvr additive="base">
                                        <p:cTn id="37"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3">
                                            <p:txEl>
                                              <p:pRg st="6" end="6"/>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20483">
                                            <p:txEl>
                                              <p:pRg st="6" end="6"/>
                                            </p:txEl>
                                          </p:spTgt>
                                        </p:tgtEl>
                                        <p:attrNameLst>
                                          <p:attrName>ppt_c</p:attrName>
                                        </p:attrNameLst>
                                      </p:cBhvr>
                                      <p:to>
                                        <a:srgbClr val="CCCC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Curious????</a:t>
            </a:r>
            <a:endParaRPr lang="en-US" dirty="0"/>
          </a:p>
        </p:txBody>
      </p:sp>
      <p:sp>
        <p:nvSpPr>
          <p:cNvPr id="4" name="Subtitle 3"/>
          <p:cNvSpPr>
            <a:spLocks noGrp="1"/>
          </p:cNvSpPr>
          <p:nvPr>
            <p:ph type="subTitle" idx="1"/>
          </p:nvPr>
        </p:nvSpPr>
        <p:spPr>
          <a:xfrm>
            <a:off x="1371600" y="4456433"/>
            <a:ext cx="6400800" cy="1140466"/>
          </a:xfrm>
        </p:spPr>
        <p:txBody>
          <a:bodyPr/>
          <a:lstStyle/>
          <a:p>
            <a:r>
              <a:rPr lang="en-US" dirty="0" smtClean="0">
                <a:solidFill>
                  <a:srgbClr val="0000FF"/>
                </a:solidFill>
              </a:rPr>
              <a:t>Contact ed.nuhfer@csuci.edu to get a site to run the SLCI in your course</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0"/>
            <a:ext cx="8229600" cy="1143000"/>
          </a:xfrm>
        </p:spPr>
        <p:txBody>
          <a:bodyPr/>
          <a:lstStyle/>
          <a:p>
            <a:r>
              <a:rPr lang="en-US" dirty="0" smtClean="0">
                <a:effectLst>
                  <a:outerShdw blurRad="38100" dist="38100" dir="2700000" algn="tl">
                    <a:srgbClr val="000000">
                      <a:alpha val="43137"/>
                    </a:srgbClr>
                  </a:outerShdw>
                </a:effectLst>
              </a:rPr>
              <a:t>What kind of “science literacy?”</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this talk came from</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Pilot tests of two subtests of 40-items each</a:t>
            </a:r>
          </a:p>
          <a:p>
            <a:pPr lvl="1"/>
            <a:r>
              <a:rPr lang="en-US" dirty="0" smtClean="0"/>
              <a:t>Version 1 with 427 respondents</a:t>
            </a:r>
          </a:p>
          <a:p>
            <a:pPr lvl="1"/>
            <a:r>
              <a:rPr lang="en-US" dirty="0" smtClean="0"/>
              <a:t>Version 2 with 341 respondents</a:t>
            </a:r>
          </a:p>
          <a:p>
            <a:r>
              <a:rPr lang="en-US" sz="2800" dirty="0" smtClean="0"/>
              <a:t>The resulting product of the pilot being run now. It consists of a 25-item SLCI made from items that tested well from item response analyses from the two pilots. The SLCI looks at a concepts of science literacy (detailed in talk that follows by Dr. Cogan).</a:t>
            </a:r>
          </a:p>
          <a:p>
            <a:pPr lvl="1"/>
            <a:r>
              <a:rPr lang="en-US" dirty="0" smtClean="0"/>
              <a:t>Currently reliability is R = .82 with 688 respondents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8914" name="Rectangle 2"/>
          <p:cNvSpPr>
            <a:spLocks noGrp="1" noChangeArrowheads="1"/>
          </p:cNvSpPr>
          <p:nvPr>
            <p:ph type="ctrTitle"/>
          </p:nvPr>
        </p:nvSpPr>
        <p:spPr>
          <a:xfrm>
            <a:off x="685800" y="2286000"/>
            <a:ext cx="7772400" cy="1143000"/>
          </a:xfrm>
        </p:spPr>
        <p:txBody>
          <a:bodyPr/>
          <a:lstStyle/>
          <a:p>
            <a:r>
              <a:rPr lang="en-US" dirty="0"/>
              <a:t>FINIS!</a:t>
            </a:r>
          </a:p>
        </p:txBody>
      </p:sp>
      <p:pic>
        <p:nvPicPr>
          <p:cNvPr id="678917" name="Picture 5" descr="happydancer"/>
          <p:cNvPicPr>
            <a:picLocks noChangeAspect="1" noChangeArrowheads="1"/>
          </p:cNvPicPr>
          <p:nvPr/>
        </p:nvPicPr>
        <p:blipFill>
          <a:blip r:embed="rId3"/>
          <a:srcRect/>
          <a:stretch>
            <a:fillRect/>
          </a:stretch>
        </p:blipFill>
        <p:spPr bwMode="auto">
          <a:xfrm>
            <a:off x="4572000" y="3479800"/>
            <a:ext cx="2957513" cy="2768600"/>
          </a:xfrm>
          <a:prstGeom prst="rect">
            <a:avLst/>
          </a:prstGeom>
          <a:noFill/>
        </p:spPr>
      </p:pic>
      <p:pic>
        <p:nvPicPr>
          <p:cNvPr id="678918" name="Picture 6" descr="happydancer2"/>
          <p:cNvPicPr>
            <a:picLocks noChangeAspect="1" noChangeArrowheads="1"/>
          </p:cNvPicPr>
          <p:nvPr/>
        </p:nvPicPr>
        <p:blipFill>
          <a:blip r:embed="rId4"/>
          <a:srcRect/>
          <a:stretch>
            <a:fillRect/>
          </a:stretch>
        </p:blipFill>
        <p:spPr bwMode="auto">
          <a:xfrm>
            <a:off x="1676400" y="3479800"/>
            <a:ext cx="2957513" cy="2768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pPr algn="ctr" eaLnBrk="1" fontAlgn="auto" hangingPunct="1">
              <a:spcAft>
                <a:spcPts val="0"/>
              </a:spcAft>
              <a:defRPr/>
            </a:pPr>
            <a:r>
              <a:rPr lang="en-US" dirty="0" smtClean="0">
                <a:effectLst>
                  <a:outerShdw blurRad="50800" dist="38100" dir="2700000" algn="tl" rotWithShape="0">
                    <a:srgbClr val="000000">
                      <a:alpha val="43000"/>
                    </a:srgbClr>
                  </a:outerShdw>
                </a:effectLst>
              </a:rPr>
              <a:t>General Education, Liberal Education and Science</a:t>
            </a:r>
          </a:p>
        </p:txBody>
      </p:sp>
      <p:sp>
        <p:nvSpPr>
          <p:cNvPr id="11266" name="Content Placeholder 2"/>
          <p:cNvSpPr>
            <a:spLocks noGrp="1"/>
          </p:cNvSpPr>
          <p:nvPr>
            <p:ph idx="1"/>
          </p:nvPr>
        </p:nvSpPr>
        <p:spPr>
          <a:xfrm>
            <a:off x="381000" y="1600200"/>
            <a:ext cx="8458200" cy="3992057"/>
          </a:xfrm>
        </p:spPr>
        <p:txBody>
          <a:bodyPr>
            <a:normAutofit/>
          </a:bodyPr>
          <a:lstStyle/>
          <a:p>
            <a:pPr eaLnBrk="1" hangingPunct="1"/>
            <a:r>
              <a:rPr lang="en-US" sz="2800" dirty="0" smtClean="0"/>
              <a:t>General Education</a:t>
            </a:r>
          </a:p>
          <a:p>
            <a:pPr lvl="1" eaLnBrk="1" hangingPunct="1"/>
            <a:r>
              <a:rPr lang="en-US" sz="2400" dirty="0" smtClean="0"/>
              <a:t>Strives to impart content knowledge that citizens should know</a:t>
            </a:r>
          </a:p>
          <a:p>
            <a:pPr lvl="1" eaLnBrk="1" hangingPunct="1"/>
            <a:r>
              <a:rPr lang="en-US" sz="2400" dirty="0" smtClean="0"/>
              <a:t>This accords with the type of science literacy tested on certain science literacy tests:</a:t>
            </a:r>
          </a:p>
          <a:p>
            <a:pPr lvl="2"/>
            <a:r>
              <a:rPr lang="en-US" sz="2000" dirty="0" smtClean="0"/>
              <a:t>All radioactivity is man-made.</a:t>
            </a:r>
          </a:p>
          <a:p>
            <a:pPr lvl="2"/>
            <a:r>
              <a:rPr lang="en-US" sz="2000" dirty="0" smtClean="0"/>
              <a:t>Radioactive milk can be made safe by boiling it.</a:t>
            </a:r>
          </a:p>
          <a:p>
            <a:pPr lvl="2"/>
            <a:r>
              <a:rPr lang="en-US" sz="2000" dirty="0" smtClean="0"/>
              <a:t>The earliest humans lived at the same time as the dinosaurs.</a:t>
            </a:r>
          </a:p>
          <a:p>
            <a:pPr lvl="2">
              <a:buNone/>
            </a:pPr>
            <a:r>
              <a:rPr lang="en-US" sz="1800" dirty="0" smtClean="0">
                <a:solidFill>
                  <a:schemeClr val="accent2">
                    <a:lumMod val="75000"/>
                  </a:schemeClr>
                </a:solidFill>
              </a:rPr>
              <a:t>Respond by agree-disagree.</a:t>
            </a:r>
          </a:p>
          <a:p>
            <a:pPr lvl="2" algn="r">
              <a:buNone/>
            </a:pPr>
            <a:r>
              <a:rPr lang="en-US" sz="2000" dirty="0" smtClean="0"/>
              <a:t>(Miller, 1998)</a:t>
            </a:r>
          </a:p>
          <a:p>
            <a:pPr eaLnBrk="1" hangingPunct="1"/>
            <a:endParaRPr lang="en-US" dirty="0" smtClean="0"/>
          </a:p>
        </p:txBody>
      </p:sp>
      <p:sp>
        <p:nvSpPr>
          <p:cNvPr id="4" name="TextBox 3"/>
          <p:cNvSpPr txBox="1"/>
          <p:nvPr/>
        </p:nvSpPr>
        <p:spPr>
          <a:xfrm>
            <a:off x="72991" y="5517552"/>
            <a:ext cx="8988610" cy="707886"/>
          </a:xfrm>
          <a:prstGeom prst="rect">
            <a:avLst/>
          </a:prstGeom>
          <a:noFill/>
        </p:spPr>
        <p:txBody>
          <a:bodyPr wrap="square" rtlCol="0">
            <a:spAutoFit/>
          </a:bodyPr>
          <a:lstStyle/>
          <a:p>
            <a:r>
              <a:rPr lang="en-US" sz="2000" dirty="0" smtClean="0">
                <a:solidFill>
                  <a:srgbClr val="FF0000"/>
                </a:solidFill>
              </a:rPr>
              <a:t>This is </a:t>
            </a:r>
            <a:r>
              <a:rPr lang="en-US" sz="2000" u="sng" dirty="0" smtClean="0">
                <a:solidFill>
                  <a:srgbClr val="FF0000"/>
                </a:solidFill>
              </a:rPr>
              <a:t>not</a:t>
            </a:r>
            <a:r>
              <a:rPr lang="en-US" sz="2000" dirty="0" smtClean="0">
                <a:solidFill>
                  <a:srgbClr val="FF0000"/>
                </a:solidFill>
              </a:rPr>
              <a:t> a bad goal to strive for, but content knowledge is not what most catalog descriptions present as their reason for requiring a basic science course.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wipe(left)">
                                      <p:cBhvr>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wipe(left)">
                                      <p:cBhvr>
                                        <p:cTn id="12" dur="500"/>
                                        <p:tgtEl>
                                          <p:spTgt spid="11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266">
                                            <p:txEl>
                                              <p:pRg st="2" end="2"/>
                                            </p:txEl>
                                          </p:spTgt>
                                        </p:tgtEl>
                                        <p:attrNameLst>
                                          <p:attrName>style.visibility</p:attrName>
                                        </p:attrNameLst>
                                      </p:cBhvr>
                                      <p:to>
                                        <p:strVal val="visible"/>
                                      </p:to>
                                    </p:set>
                                    <p:animEffect transition="in" filter="wipe(left)">
                                      <p:cBhvr>
                                        <p:cTn id="17" dur="500"/>
                                        <p:tgtEl>
                                          <p:spTgt spid="112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266">
                                            <p:txEl>
                                              <p:pRg st="3" end="3"/>
                                            </p:txEl>
                                          </p:spTgt>
                                        </p:tgtEl>
                                        <p:attrNameLst>
                                          <p:attrName>style.visibility</p:attrName>
                                        </p:attrNameLst>
                                      </p:cBhvr>
                                      <p:to>
                                        <p:strVal val="visible"/>
                                      </p:to>
                                    </p:set>
                                    <p:animEffect transition="in" filter="wipe(left)">
                                      <p:cBhvr>
                                        <p:cTn id="22" dur="500"/>
                                        <p:tgtEl>
                                          <p:spTgt spid="112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266">
                                            <p:txEl>
                                              <p:pRg st="4" end="4"/>
                                            </p:txEl>
                                          </p:spTgt>
                                        </p:tgtEl>
                                        <p:attrNameLst>
                                          <p:attrName>style.visibility</p:attrName>
                                        </p:attrNameLst>
                                      </p:cBhvr>
                                      <p:to>
                                        <p:strVal val="visible"/>
                                      </p:to>
                                    </p:set>
                                    <p:animEffect transition="in" filter="wipe(left)">
                                      <p:cBhvr>
                                        <p:cTn id="27" dur="500"/>
                                        <p:tgtEl>
                                          <p:spTgt spid="112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266">
                                            <p:txEl>
                                              <p:pRg st="5" end="5"/>
                                            </p:txEl>
                                          </p:spTgt>
                                        </p:tgtEl>
                                        <p:attrNameLst>
                                          <p:attrName>style.visibility</p:attrName>
                                        </p:attrNameLst>
                                      </p:cBhvr>
                                      <p:to>
                                        <p:strVal val="visible"/>
                                      </p:to>
                                    </p:set>
                                    <p:animEffect transition="in" filter="wipe(left)">
                                      <p:cBhvr>
                                        <p:cTn id="32" dur="500"/>
                                        <p:tgtEl>
                                          <p:spTgt spid="112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266">
                                            <p:txEl>
                                              <p:pRg st="6" end="6"/>
                                            </p:txEl>
                                          </p:spTgt>
                                        </p:tgtEl>
                                        <p:attrNameLst>
                                          <p:attrName>style.visibility</p:attrName>
                                        </p:attrNameLst>
                                      </p:cBhvr>
                                      <p:to>
                                        <p:strVal val="visible"/>
                                      </p:to>
                                    </p:set>
                                    <p:animEffect transition="in" filter="wipe(left)">
                                      <p:cBhvr>
                                        <p:cTn id="37" dur="500"/>
                                        <p:tgtEl>
                                          <p:spTgt spid="1126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266">
                                            <p:txEl>
                                              <p:pRg st="7" end="7"/>
                                            </p:txEl>
                                          </p:spTgt>
                                        </p:tgtEl>
                                        <p:attrNameLst>
                                          <p:attrName>style.visibility</p:attrName>
                                        </p:attrNameLst>
                                      </p:cBhvr>
                                      <p:to>
                                        <p:strVal val="visible"/>
                                      </p:to>
                                    </p:set>
                                    <p:animEffect transition="in" filter="wipe(left)">
                                      <p:cBhvr>
                                        <p:cTn id="42" dur="500"/>
                                        <p:tgtEl>
                                          <p:spTgt spid="1126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accel="50000" decel="5000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76200" y="274638"/>
            <a:ext cx="8991600" cy="542920"/>
          </a:xfrm>
        </p:spPr>
        <p:txBody>
          <a:bodyPr>
            <a:noAutofit/>
          </a:bodyPr>
          <a:lstStyle/>
          <a:p>
            <a:pPr algn="ctr" eaLnBrk="1" fontAlgn="auto" hangingPunct="1">
              <a:spcAft>
                <a:spcPts val="0"/>
              </a:spcAft>
              <a:defRPr/>
            </a:pPr>
            <a:r>
              <a:rPr lang="en-US" sz="3200" dirty="0" smtClean="0">
                <a:effectLst>
                  <a:outerShdw blurRad="50800" dist="38100" dir="2700000" algn="tl" rotWithShape="0">
                    <a:srgbClr val="000000">
                      <a:alpha val="43000"/>
                    </a:srgbClr>
                  </a:outerShdw>
                </a:effectLst>
              </a:rPr>
              <a:t>General Education, Liberal Education and Science</a:t>
            </a:r>
          </a:p>
        </p:txBody>
      </p:sp>
      <p:sp>
        <p:nvSpPr>
          <p:cNvPr id="11266" name="Content Placeholder 2"/>
          <p:cNvSpPr>
            <a:spLocks noGrp="1"/>
          </p:cNvSpPr>
          <p:nvPr>
            <p:ph idx="1"/>
          </p:nvPr>
        </p:nvSpPr>
        <p:spPr>
          <a:xfrm>
            <a:off x="76200" y="992751"/>
            <a:ext cx="8991600" cy="4204586"/>
          </a:xfrm>
        </p:spPr>
        <p:txBody>
          <a:bodyPr>
            <a:normAutofit fontScale="92500" lnSpcReduction="20000"/>
          </a:bodyPr>
          <a:lstStyle/>
          <a:p>
            <a:pPr eaLnBrk="1" hangingPunct="1"/>
            <a:r>
              <a:rPr lang="en-US" sz="2800" dirty="0" smtClean="0"/>
              <a:t>Liberal Education</a:t>
            </a:r>
          </a:p>
          <a:p>
            <a:pPr lvl="1" eaLnBrk="1" hangingPunct="1"/>
            <a:r>
              <a:rPr lang="en-US" sz="2286" dirty="0" smtClean="0">
                <a:solidFill>
                  <a:srgbClr val="0000FF"/>
                </a:solidFill>
              </a:rPr>
              <a:t>Occurs through "… the collaboration and integration of general education and the major.”</a:t>
            </a:r>
          </a:p>
          <a:p>
            <a:pPr lvl="2"/>
            <a:r>
              <a:rPr lang="en-US" sz="2286" dirty="0" smtClean="0">
                <a:solidFill>
                  <a:srgbClr val="660066"/>
                </a:solidFill>
              </a:rPr>
              <a:t>Gaining understanding of the larger framework of reasoning that connects all of the science disciplines is conducive to integration. The main learning outcome thus sought for the general requirement is not disciplinary, but </a:t>
            </a:r>
            <a:r>
              <a:rPr lang="en-US" sz="2286" i="1" dirty="0" smtClean="0">
                <a:solidFill>
                  <a:srgbClr val="660066"/>
                </a:solidFill>
              </a:rPr>
              <a:t>metadisciplinary</a:t>
            </a:r>
            <a:r>
              <a:rPr lang="en-US" sz="2286" dirty="0" smtClean="0">
                <a:solidFill>
                  <a:srgbClr val="660066"/>
                </a:solidFill>
              </a:rPr>
              <a:t>. </a:t>
            </a:r>
            <a:endParaRPr lang="en-US" sz="2286" dirty="0" smtClean="0">
              <a:solidFill>
                <a:srgbClr val="0000FF"/>
              </a:solidFill>
            </a:endParaRPr>
          </a:p>
          <a:p>
            <a:pPr lvl="2"/>
            <a:r>
              <a:rPr lang="en-US" sz="2286" dirty="0" smtClean="0">
                <a:solidFill>
                  <a:srgbClr val="660066"/>
                </a:solidFill>
              </a:rPr>
              <a:t>Disciplinary knowledge cannot contribute much to such integration across diverse majors. Such knowledge alone cannot support liberal education</a:t>
            </a:r>
            <a:r>
              <a:rPr lang="en-US" sz="2286" dirty="0" smtClean="0">
                <a:solidFill>
                  <a:srgbClr val="0000FF"/>
                </a:solidFill>
              </a:rPr>
              <a:t>. </a:t>
            </a:r>
            <a:endParaRPr lang="en-US" sz="2286" dirty="0" smtClean="0">
              <a:solidFill>
                <a:srgbClr val="660066"/>
              </a:solidFill>
            </a:endParaRPr>
          </a:p>
          <a:p>
            <a:pPr lvl="2"/>
            <a:r>
              <a:rPr lang="en-US" sz="2286" dirty="0" smtClean="0">
                <a:solidFill>
                  <a:srgbClr val="660066"/>
                </a:solidFill>
              </a:rPr>
              <a:t>Catalog descriptions usually confirm that </a:t>
            </a:r>
            <a:r>
              <a:rPr lang="en-US" sz="2286" i="1" dirty="0" smtClean="0">
                <a:solidFill>
                  <a:srgbClr val="660066"/>
                </a:solidFill>
              </a:rPr>
              <a:t>the requirement for general science courses exists</a:t>
            </a:r>
            <a:r>
              <a:rPr lang="en-US" sz="2286" i="1" dirty="0" smtClean="0">
                <a:solidFill>
                  <a:srgbClr val="660066"/>
                </a:solidFill>
                <a:effectLst>
                  <a:outerShdw blurRad="50800" dist="38100" dir="2700000" algn="tl" rotWithShape="0">
                    <a:srgbClr val="000000">
                      <a:alpha val="43000"/>
                    </a:srgbClr>
                  </a:outerShdw>
                </a:effectLst>
              </a:rPr>
              <a:t> </a:t>
            </a:r>
            <a:r>
              <a:rPr lang="en-US" sz="2286" i="1" dirty="0" smtClean="0">
                <a:solidFill>
                  <a:srgbClr val="0000FF"/>
                </a:solidFill>
              </a:rPr>
              <a:t>to provide the kind of science literacy that enables the educated citizen to understand and employ the framework of reasoning of science. </a:t>
            </a:r>
          </a:p>
          <a:p>
            <a:pPr lvl="2"/>
            <a:endParaRPr lang="en-US" sz="2286" dirty="0" smtClean="0">
              <a:solidFill>
                <a:srgbClr val="0000FF"/>
              </a:solidFill>
            </a:endParaRPr>
          </a:p>
        </p:txBody>
      </p:sp>
      <p:sp>
        <p:nvSpPr>
          <p:cNvPr id="5" name="TextBox 4"/>
          <p:cNvSpPr txBox="1"/>
          <p:nvPr/>
        </p:nvSpPr>
        <p:spPr>
          <a:xfrm>
            <a:off x="291965" y="5153539"/>
            <a:ext cx="8567810" cy="1631216"/>
          </a:xfrm>
          <a:prstGeom prst="rect">
            <a:avLst/>
          </a:prstGeom>
          <a:noFill/>
        </p:spPr>
        <p:txBody>
          <a:bodyPr wrap="square" rtlCol="0">
            <a:spAutoFit/>
          </a:bodyPr>
          <a:lstStyle/>
          <a:p>
            <a:r>
              <a:rPr lang="en-US" sz="2000" dirty="0" smtClean="0">
                <a:solidFill>
                  <a:srgbClr val="FF0000"/>
                </a:solidFill>
              </a:rPr>
              <a:t>This is the kind of science literacy addressed by the Science Literacy Concept Inventory (SLCI). It assesses the degree to which students understand science as a way of knowing and can employ science’s framework of reasoning under circumstances that a citizen may encounter in everyday life</a:t>
            </a:r>
            <a:r>
              <a:rPr lang="en-US" sz="2000" dirty="0" smtClean="0">
                <a:solidFill>
                  <a:srgbClr val="FF0000"/>
                </a:solidFill>
              </a:rPr>
              <a:t>. Therefore, we deliver the SLCI under such conditions rather than as a timed in-class test.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wipe(left)">
                                      <p:cBhvr>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wipe(left)">
                                      <p:cBhvr>
                                        <p:cTn id="12" dur="500"/>
                                        <p:tgtEl>
                                          <p:spTgt spid="11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266">
                                            <p:txEl>
                                              <p:pRg st="2" end="2"/>
                                            </p:txEl>
                                          </p:spTgt>
                                        </p:tgtEl>
                                        <p:attrNameLst>
                                          <p:attrName>style.visibility</p:attrName>
                                        </p:attrNameLst>
                                      </p:cBhvr>
                                      <p:to>
                                        <p:strVal val="visible"/>
                                      </p:to>
                                    </p:set>
                                    <p:animEffect transition="in" filter="wipe(left)">
                                      <p:cBhvr>
                                        <p:cTn id="17" dur="500"/>
                                        <p:tgtEl>
                                          <p:spTgt spid="11266">
                                            <p:txEl>
                                              <p:pRg st="2" end="2"/>
                                            </p:txEl>
                                          </p:spTgt>
                                        </p:tgtEl>
                                      </p:cBhvr>
                                    </p:animEffect>
                                  </p:childTnLst>
                                  <p:subTnLst>
                                    <p:animClr>
                                      <p:cBhvr override="childStyle">
                                        <p:cTn dur="1" fill="hold" display="0" masterRel="nextClick" afterEffect="1"/>
                                        <p:tgtEl>
                                          <p:spTgt spid="11266">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266">
                                            <p:txEl>
                                              <p:pRg st="3" end="3"/>
                                            </p:txEl>
                                          </p:spTgt>
                                        </p:tgtEl>
                                        <p:attrNameLst>
                                          <p:attrName>style.visibility</p:attrName>
                                        </p:attrNameLst>
                                      </p:cBhvr>
                                      <p:to>
                                        <p:strVal val="visible"/>
                                      </p:to>
                                    </p:set>
                                    <p:animEffect transition="in" filter="wipe(left)">
                                      <p:cBhvr>
                                        <p:cTn id="22" dur="500"/>
                                        <p:tgtEl>
                                          <p:spTgt spid="11266">
                                            <p:txEl>
                                              <p:pRg st="3" end="3"/>
                                            </p:txEl>
                                          </p:spTgt>
                                        </p:tgtEl>
                                      </p:cBhvr>
                                    </p:animEffect>
                                  </p:childTnLst>
                                  <p:subTnLst>
                                    <p:animClr>
                                      <p:cBhvr override="childStyle">
                                        <p:cTn dur="1" fill="hold" display="0" masterRel="nextClick" afterEffect="1"/>
                                        <p:tgtEl>
                                          <p:spTgt spid="11266">
                                            <p:txEl>
                                              <p:pRg st="3" end="3"/>
                                            </p:txEl>
                                          </p:spTgt>
                                        </p:tgtEl>
                                        <p:attrNameLst>
                                          <p:attrName>ppt_c</p:attrName>
                                        </p:attrNameLst>
                                      </p:cBhvr>
                                      <p:to>
                                        <a:srgbClr val="CCCCCC"/>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266">
                                            <p:txEl>
                                              <p:pRg st="4" end="4"/>
                                            </p:txEl>
                                          </p:spTgt>
                                        </p:tgtEl>
                                        <p:attrNameLst>
                                          <p:attrName>style.visibility</p:attrName>
                                        </p:attrNameLst>
                                      </p:cBhvr>
                                      <p:to>
                                        <p:strVal val="visible"/>
                                      </p:to>
                                    </p:set>
                                    <p:animEffect transition="in" filter="wipe(left)">
                                      <p:cBhvr>
                                        <p:cTn id="27" dur="500"/>
                                        <p:tgtEl>
                                          <p:spTgt spid="11266">
                                            <p:txEl>
                                              <p:pRg st="4" end="4"/>
                                            </p:txEl>
                                          </p:spTgt>
                                        </p:tgtEl>
                                      </p:cBhvr>
                                    </p:animEffect>
                                  </p:childTnLst>
                                  <p:subTnLst>
                                    <p:animClr>
                                      <p:cBhvr override="childStyle">
                                        <p:cTn dur="1" fill="hold" display="0" masterRel="nextClick" afterEffect="1"/>
                                        <p:tgtEl>
                                          <p:spTgt spid="11266">
                                            <p:txEl>
                                              <p:pRg st="4" end="4"/>
                                            </p:txEl>
                                          </p:spTgt>
                                        </p:tgtEl>
                                        <p:attrNameLst>
                                          <p:attrName>ppt_c</p:attrName>
                                        </p:attrNameLst>
                                      </p:cBhvr>
                                      <p:to>
                                        <a:srgbClr val="CCCCCC"/>
                                      </p:to>
                                    </p:animClr>
                                  </p:subTnLst>
                                </p:cTn>
                              </p:par>
                            </p:childTnLst>
                          </p:cTn>
                        </p:par>
                      </p:childTnLst>
                    </p:cTn>
                  </p:par>
                  <p:par>
                    <p:cTn id="28" fill="hold">
                      <p:stCondLst>
                        <p:cond delay="indefinite"/>
                      </p:stCondLst>
                      <p:childTnLst>
                        <p:par>
                          <p:cTn id="29" fill="hold">
                            <p:stCondLst>
                              <p:cond delay="0"/>
                            </p:stCondLst>
                            <p:childTnLst>
                              <p:par>
                                <p:cTn id="30" presetID="2" presetClass="entr" presetSubtype="4" accel="50000" decel="5000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98529" y="467176"/>
            <a:ext cx="8213238" cy="3470000"/>
          </a:xfrm>
        </p:spPr>
        <p:txBody>
          <a:bodyPr>
            <a:noAutofit/>
          </a:bodyPr>
          <a:lstStyle/>
          <a:p>
            <a:pPr>
              <a:defRPr/>
            </a:pPr>
            <a:r>
              <a:rPr lang="en-US" sz="3200" dirty="0" smtClean="0">
                <a:solidFill>
                  <a:srgbClr val="FF0000"/>
                </a:solidFill>
              </a:rPr>
              <a:t>What follows is a presentation of what we have learned from using the SLCI.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effectLst>
                  <a:outerShdw blurRad="50800" dist="38100" dir="2700000" algn="tl" rotWithShape="0">
                    <a:srgbClr val="000000">
                      <a:alpha val="43000"/>
                    </a:srgbClr>
                  </a:outerShdw>
                </a:effectLst>
              </a:rPr>
              <a:t>The nature of the instrument and how we constructed it is the subject of the talk that follows by Dr. Chris Cogan </a:t>
            </a:r>
            <a:endParaRPr sz="3200" dirty="0" smtClean="0">
              <a:solidFill>
                <a:srgbClr val="FF0000"/>
              </a:solidFill>
              <a:effectLst>
                <a:outerShdw blurRad="50800" dist="38100" dir="2700000" algn="tl" rotWithShape="0">
                  <a:srgbClr val="000000">
                    <a:alpha val="43000"/>
                  </a:srgbClr>
                </a:outerShdw>
              </a:effectLst>
            </a:endParaRPr>
          </a:p>
        </p:txBody>
      </p:sp>
      <p:sp>
        <p:nvSpPr>
          <p:cNvPr id="10243" name="Subtitle 2"/>
          <p:cNvSpPr>
            <a:spLocks noGrp="1"/>
          </p:cNvSpPr>
          <p:nvPr>
            <p:ph type="subTitle" idx="1"/>
          </p:nvPr>
        </p:nvSpPr>
        <p:spPr>
          <a:xfrm>
            <a:off x="357712" y="4627964"/>
            <a:ext cx="8454056" cy="1635116"/>
          </a:xfrm>
        </p:spPr>
        <p:txBody>
          <a:bodyPr>
            <a:normAutofit/>
          </a:bodyPr>
          <a:lstStyle/>
          <a:p>
            <a:pPr marR="0"/>
            <a:r>
              <a:rPr lang="en-US" sz="2800" dirty="0" smtClean="0">
                <a:solidFill>
                  <a:srgbClr val="0000FF"/>
                </a:solidFill>
              </a:rPr>
              <a:t>As result of scheduling, we take a bit of license from Carl Sandburg’s </a:t>
            </a:r>
            <a:r>
              <a:rPr lang="en-US" sz="2800" i="1" dirty="0" smtClean="0">
                <a:solidFill>
                  <a:srgbClr val="0000FF"/>
                </a:solidFill>
              </a:rPr>
              <a:t>Rutabaga Stories</a:t>
            </a:r>
            <a:r>
              <a:rPr lang="en-US" sz="2800" dirty="0" smtClean="0">
                <a:solidFill>
                  <a:srgbClr val="0000FF"/>
                </a:solidFill>
              </a:rPr>
              <a:t>: we’ll do “the second thing first and the first thing second.”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2338" y="432659"/>
            <a:ext cx="7972848" cy="6400737"/>
          </a:xfrm>
          <a:prstGeom prst="rect">
            <a:avLst/>
          </a:prstGeom>
        </p:spPr>
      </p:pic>
      <p:sp>
        <p:nvSpPr>
          <p:cNvPr id="4" name="TextBox 3"/>
          <p:cNvSpPr txBox="1"/>
          <p:nvPr/>
        </p:nvSpPr>
        <p:spPr>
          <a:xfrm>
            <a:off x="2021070" y="289555"/>
            <a:ext cx="5279009" cy="523220"/>
          </a:xfrm>
          <a:prstGeom prst="rect">
            <a:avLst/>
          </a:prstGeom>
          <a:noFill/>
        </p:spPr>
        <p:txBody>
          <a:bodyPr wrap="none" rtlCol="0">
            <a:spAutoFit/>
          </a:bodyPr>
          <a:lstStyle/>
          <a:p>
            <a:r>
              <a:rPr lang="en-US" sz="2800" dirty="0" smtClean="0"/>
              <a:t>A Bit of Jargon for What is to Come</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idx="4294967295"/>
          </p:nvPr>
        </p:nvSpPr>
        <p:spPr>
          <a:xfrm>
            <a:off x="533400" y="1752600"/>
            <a:ext cx="7772400" cy="1143000"/>
          </a:xfrm>
        </p:spPr>
        <p:txBody>
          <a:bodyPr/>
          <a:lstStyle/>
          <a:p>
            <a:pPr algn="ctr"/>
            <a:r>
              <a:rPr lang="en-US" dirty="0" smtClean="0">
                <a:solidFill>
                  <a:srgbClr val="FF0000"/>
                </a:solidFill>
              </a:rPr>
              <a:t>Face Validity</a:t>
            </a:r>
            <a:r>
              <a:rPr lang="en-US" dirty="0">
                <a:solidFill>
                  <a:srgbClr val="FF0000"/>
                </a:solidFill>
              </a:rPr>
              <a:t>?</a:t>
            </a:r>
            <a:endParaRPr lang="en-US" dirty="0"/>
          </a:p>
        </p:txBody>
      </p:sp>
      <p:sp>
        <p:nvSpPr>
          <p:cNvPr id="16387" name="Rectangle 3"/>
          <p:cNvSpPr>
            <a:spLocks noGrp="1" noChangeArrowheads="1"/>
          </p:cNvSpPr>
          <p:nvPr>
            <p:ph type="subTitle" idx="4294967295"/>
          </p:nvPr>
        </p:nvSpPr>
        <p:spPr>
          <a:xfrm>
            <a:off x="0" y="3429000"/>
            <a:ext cx="7924800" cy="838200"/>
          </a:xfrm>
        </p:spPr>
        <p:txBody>
          <a:bodyPr/>
          <a:lstStyle/>
          <a:p>
            <a:r>
              <a:rPr lang="en-US" dirty="0">
                <a:solidFill>
                  <a:srgbClr val="0000FF"/>
                </a:solidFill>
              </a:rPr>
              <a:t>Do professors outscore students?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375598" y="183763"/>
            <a:ext cx="8768402" cy="830997"/>
          </a:xfrm>
          <a:prstGeom prst="rect">
            <a:avLst/>
          </a:prstGeom>
          <a:noFill/>
          <a:ln w="9525">
            <a:noFill/>
            <a:miter lim="800000"/>
            <a:headEnd/>
            <a:tailEnd/>
          </a:ln>
        </p:spPr>
        <p:txBody>
          <a:bodyPr wrap="square">
            <a:prstTxWarp prst="textNoShape">
              <a:avLst/>
            </a:prstTxWarp>
            <a:spAutoFit/>
          </a:bodyPr>
          <a:lstStyle/>
          <a:p>
            <a:pPr algn="ctr"/>
            <a:r>
              <a:rPr lang="en-US" sz="2800" dirty="0" smtClean="0">
                <a:solidFill>
                  <a:srgbClr val="FF0000"/>
                </a:solidFill>
              </a:rPr>
              <a:t>Yes, on every conceptual measure </a:t>
            </a:r>
          </a:p>
          <a:p>
            <a:pPr algn="ctr"/>
            <a:r>
              <a:rPr lang="en-US" sz="2000" dirty="0" smtClean="0">
                <a:solidFill>
                  <a:srgbClr val="FF0000"/>
                </a:solidFill>
              </a:rPr>
              <a:t>On current 25-item version, students average 69%. Profs average 95%.</a:t>
            </a:r>
            <a:endParaRPr lang="en-US" sz="2000" dirty="0"/>
          </a:p>
        </p:txBody>
      </p:sp>
      <p:pic>
        <p:nvPicPr>
          <p:cNvPr id="10" name="Picture 9"/>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75598" y="1367818"/>
            <a:ext cx="8295010" cy="500044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1485</TotalTime>
  <Words>1093</Words>
  <Application>Microsoft Macintosh PowerPoint</Application>
  <PresentationFormat>On-screen Show (4:3)</PresentationFormat>
  <Paragraphs>85</Paragraphs>
  <Slides>31</Slides>
  <Notes>10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Document</vt:lpstr>
      <vt:lpstr>FIRST RESULTS FROM THE SCIENCE LITERACY CONCEPT INVENTORY: THE REASONING WE DON'T PRODUCE THROUGH GEN-ED</vt:lpstr>
      <vt:lpstr>With thanks to our team of collegial conspirators…</vt:lpstr>
      <vt:lpstr>What kind of “science literacy?”</vt:lpstr>
      <vt:lpstr>General Education, Liberal Education and Science</vt:lpstr>
      <vt:lpstr>General Education, Liberal Education and Science</vt:lpstr>
      <vt:lpstr>What follows is a presentation of what we have learned from using the SLCI.   The nature of the instrument and how we constructed it is the subject of the talk that follows by Dr. Chris Cogan </vt:lpstr>
      <vt:lpstr>Slide 7</vt:lpstr>
      <vt:lpstr>Face Validity?</vt:lpstr>
      <vt:lpstr>Slide 9</vt:lpstr>
      <vt:lpstr>Slide 10</vt:lpstr>
      <vt:lpstr>How much do our required general education science courses advance the citizens’ ability to employ science’s framework of reasoning?</vt:lpstr>
      <vt:lpstr>In general, these courses make no significant difference.</vt:lpstr>
      <vt:lpstr>Our majors are developing a bit of literacy</vt:lpstr>
      <vt:lpstr>Undergraduates improve a little, but that seems not because of just science courses (previous slide). The improvement of grad students may be a result of selectivity. </vt:lpstr>
      <vt:lpstr>What else are we discovering?</vt:lpstr>
      <vt:lpstr>No general difference by gender </vt:lpstr>
      <vt:lpstr>First generation students score lower</vt:lpstr>
      <vt:lpstr>Those whose first language is English score higher.</vt:lpstr>
      <vt:lpstr>Race (for now) seems to be a mixed bag. Caucasians’mean score is highest, but differences within groups are as great as between groups. Local differences can be greater than national. We believe that it is important to track longitudinal data for one’s own campus.</vt:lpstr>
      <vt:lpstr>Let’s see one example of local aberration.</vt:lpstr>
      <vt:lpstr>Slide 21</vt:lpstr>
      <vt:lpstr>But our Channel Islands’ students showed major gender differences on the same pilot…</vt:lpstr>
      <vt:lpstr>Channel Islands is a Hispanic Serving Institution…</vt:lpstr>
      <vt:lpstr>…and Channel Islands Hispanic students are not all the same; English as a first language has a major effect. Hispanics whose first language is English score on average the same as other Caucasians. The campus enrolls more women than men. </vt:lpstr>
      <vt:lpstr>We profs do differ a little by metadiscipline.</vt:lpstr>
      <vt:lpstr>Wrong answers on a concept inventory based on reasoning  are as valuable to us as the number answered correctly. They help us to rank the severity of held misconceptions.</vt:lpstr>
      <vt:lpstr>Slide 27</vt:lpstr>
      <vt:lpstr>Summary: Early Results</vt:lpstr>
      <vt:lpstr>Curious????</vt:lpstr>
      <vt:lpstr>Results on this talk came from</vt:lpstr>
      <vt:lpstr>FINIS!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 Nuhfer</dc:creator>
  <cp:lastModifiedBy>Ed Nuhfer</cp:lastModifiedBy>
  <cp:revision>65</cp:revision>
  <dcterms:created xsi:type="dcterms:W3CDTF">2011-10-31T19:11:02Z</dcterms:created>
  <dcterms:modified xsi:type="dcterms:W3CDTF">2011-10-31T19:48:31Z</dcterms:modified>
</cp:coreProperties>
</file>