
<file path=[Content_Types].xml><?xml version="1.0" encoding="utf-8"?>
<Types xmlns="http://schemas.openxmlformats.org/package/2006/content-types">
  <Default Extension="rels" ContentType="application/vnd.openxmlformats-package.relationships+xml"/>
  <Default Extension="jpg" ContentType="image/jpeg"/>
  <Default Extension="xml" ContentType="application/xml"/>
  <Default Extension="jpeg" ContentType="image/jpeg"/>
  <Default Extension="wdp" ContentType="image/vnd.ms-photo"/>
  <Default Extension="png" ContentType="image/png"/>
  <Default Extension="bin" ContentType="application/vnd.openxmlformats-officedocument.presentationml.printerSettings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9" r:id="rId3"/>
    <p:sldId id="383" r:id="rId4"/>
    <p:sldId id="347" r:id="rId5"/>
    <p:sldId id="365" r:id="rId6"/>
    <p:sldId id="372" r:id="rId7"/>
    <p:sldId id="353" r:id="rId8"/>
    <p:sldId id="393" r:id="rId9"/>
    <p:sldId id="376" r:id="rId10"/>
    <p:sldId id="395" r:id="rId11"/>
    <p:sldId id="400" r:id="rId12"/>
    <p:sldId id="397" r:id="rId13"/>
    <p:sldId id="399" r:id="rId14"/>
    <p:sldId id="385" r:id="rId15"/>
    <p:sldId id="369" r:id="rId16"/>
    <p:sldId id="387" r:id="rId17"/>
    <p:sldId id="379" r:id="rId18"/>
    <p:sldId id="381" r:id="rId19"/>
    <p:sldId id="380" r:id="rId20"/>
    <p:sldId id="377" r:id="rId21"/>
    <p:sldId id="378" r:id="rId22"/>
    <p:sldId id="390" r:id="rId23"/>
    <p:sldId id="358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058" autoAdjust="0"/>
  </p:normalViewPr>
  <p:slideViewPr>
    <p:cSldViewPr snapToGrid="0" snapToObjects="1">
      <p:cViewPr varScale="1">
        <p:scale>
          <a:sx n="198" d="100"/>
          <a:sy n="198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56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0F2B0-A13E-074D-A557-FF471702484A}" type="datetimeFigureOut">
              <a:rPr lang="en-US" smtClean="0"/>
              <a:t>10/19/11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88EEF-2A22-3E42-867D-0C93157D7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824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B1A89-32E4-5749-BDF0-95630F6A1CF8}" type="datetimeFigureOut">
              <a:rPr lang="en-US" smtClean="0"/>
              <a:t>10/19/11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431F7-2F83-544E-9B58-3076901E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53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31F7-2F83-544E-9B58-3076901E64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6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theory of the Long Tail is that our culture and economy is increasingly shifting away from a focus on a relatively small number of "hits" (mainstream products and markets) at the head of the demand curve and toward a huge number of niches in the tail. As the costs of production and distribution fall, especially online, there is now less need to lump products and consumers into one-size-fits-all containers. In an era without the constraints of physical shelf space and other bottlenecks of distribution, narrowly-targeted goods and services can be as economically attractive as mainstream fare.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31F7-2F83-544E-9B58-3076901E64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6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Heidorn</a:t>
            </a:r>
            <a:r>
              <a:rPr lang="en-US" baseline="0" dirty="0" smtClean="0"/>
              <a:t> notes that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 volume data tend to be well-planned, well-curated, and highly visible to scientists worldwide. data gathering at the head of the graph tends to be highly automated with specialized instrumentation.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on the right tends to be less well planned, more poorly curated and less visible.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2007, there were 12,025 grants, awarding a total of just under $2.9 billion. The top 20% of these grants (2,405), received a little over 50% of the total funds. If viewed by the percent of the dollar value, not by number of grants, the top 254 grants received 20% of the revenue.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31F7-2F83-544E-9B58-3076901E64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3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295A2C-6570-0643-A155-0462BBD206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9E93F-273B-ED48-ACAB-D06CB6D216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smtClean="0"/>
              <a:t>10/9/2011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GSA 2011: From Darkness to Light: Long Tail of Sample-Based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3274E96-3714-164B-A500-F75FF1E38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24023-98A8-F44A-9E21-FF151CAD9A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A06F0-72E4-6843-992E-1C7BE43CA2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DEF00-6444-034B-8707-E6C9742705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7BF49-900C-0E40-B92F-36C27B27E3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BFD26-8886-7C40-A8A4-9CCA247076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0BAFE-7CE7-3F4A-8ECF-76224099D1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1E603-C16B-3541-A34F-CBE7E4C06A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2D70D-2062-8A45-AC5A-B5C174D61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10/9/2011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858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267BF49-900C-0E40-B92F-36C27B27E3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030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2">
              <a:lumMod val="40000"/>
              <a:lumOff val="6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5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3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3" Type="http://schemas.openxmlformats.org/officeDocument/2006/relationships/image" Target="../media/image23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ischool.utexas.edu/digitalcuration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5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 Long Tail of Sample-based Data in the Next Decade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From Darkness to Light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6456" y="5372243"/>
            <a:ext cx="1611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Kerstin Lehnert</a:t>
            </a:r>
          </a:p>
        </p:txBody>
      </p:sp>
      <p:pic>
        <p:nvPicPr>
          <p:cNvPr id="13" name="Picture 10" descr="LamontLogo_200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0F5FA"/>
              </a:clrFrom>
              <a:clrTo>
                <a:srgbClr val="F0F5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09" y="6347902"/>
            <a:ext cx="2207751" cy="27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EDA_final3.png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79" y="6153395"/>
            <a:ext cx="2077368" cy="6330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26557" y="6294238"/>
            <a:ext cx="1613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www.iedadata.org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232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Foci for the next decade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24023-98A8-F44A-9E21-FF151CAD9A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repositories, standards, workforce</a:t>
            </a:r>
          </a:p>
          <a:p>
            <a:r>
              <a:rPr lang="en-US" dirty="0" smtClean="0"/>
              <a:t>incentives</a:t>
            </a:r>
          </a:p>
          <a:p>
            <a:pPr lvl="1"/>
            <a:r>
              <a:rPr lang="en-US" dirty="0" smtClean="0"/>
              <a:t>attribution, recognition, cool tools</a:t>
            </a:r>
          </a:p>
          <a:p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resources,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01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Geoinformatics for Geochemistry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24023-98A8-F44A-9E21-FF151CAD9A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developed data models and databases for sample-based analytical data</a:t>
            </a:r>
          </a:p>
          <a:p>
            <a:r>
              <a:rPr lang="en-US" dirty="0" smtClean="0"/>
              <a:t>built highly successful geochemical synthesis databases (PetDB, EarthChem)</a:t>
            </a:r>
          </a:p>
          <a:p>
            <a:r>
              <a:rPr lang="en-US" dirty="0" smtClean="0"/>
              <a:t>developed standards for data reporting</a:t>
            </a:r>
          </a:p>
          <a:p>
            <a:r>
              <a:rPr lang="en-US" dirty="0" smtClean="0"/>
              <a:t>created the International Geo Sample Number as a unique identifier for samples</a:t>
            </a:r>
          </a:p>
          <a:p>
            <a:r>
              <a:rPr lang="en-US" dirty="0" smtClean="0"/>
              <a:t>since October 2010 part of the NSF-funded IEDA Data Facility</a:t>
            </a:r>
            <a:endParaRPr lang="en-US" dirty="0"/>
          </a:p>
        </p:txBody>
      </p:sp>
      <p:pic>
        <p:nvPicPr>
          <p:cNvPr id="7" name="Picture 6" descr="IEDA_final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31" y="5331711"/>
            <a:ext cx="2515538" cy="766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971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90" y="174594"/>
            <a:ext cx="3882384" cy="2629594"/>
          </a:xfrm>
        </p:spPr>
        <p:txBody>
          <a:bodyPr anchor="t"/>
          <a:lstStyle/>
          <a:p>
            <a:r>
              <a:rPr lang="en-US" dirty="0" smtClean="0"/>
              <a:t>Repository Service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G</a:t>
            </a:r>
            <a:r>
              <a:rPr lang="en-US" dirty="0" smtClean="0"/>
              <a:t>eochemical </a:t>
            </a:r>
            <a:r>
              <a:rPr lang="en-US" b="1" dirty="0" smtClean="0"/>
              <a:t>R</a:t>
            </a:r>
            <a:r>
              <a:rPr lang="en-US" dirty="0" smtClean="0"/>
              <a:t>esource</a:t>
            </a:r>
            <a:br>
              <a:rPr lang="en-US" dirty="0" smtClean="0"/>
            </a:br>
            <a:r>
              <a:rPr lang="en-US" b="1" dirty="0" smtClean="0"/>
              <a:t>L</a:t>
            </a:r>
            <a:r>
              <a:rPr lang="en-US" dirty="0" smtClean="0"/>
              <a:t>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5632" y="2986523"/>
            <a:ext cx="4172072" cy="3423801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/>
              <a:t>Repository for sample-based data</a:t>
            </a:r>
          </a:p>
          <a:p>
            <a:r>
              <a:rPr lang="en-US" sz="1800" dirty="0" smtClean="0"/>
              <a:t>Web-based user submission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7E004-5164-CA4A-96FA-0F22420907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573" y="174594"/>
            <a:ext cx="4783546" cy="5076877"/>
          </a:xfrm>
          <a:prstGeom prst="rect">
            <a:avLst/>
          </a:prstGeom>
          <a:ln>
            <a:solidFill>
              <a:srgbClr val="6E6964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809" y="3951258"/>
            <a:ext cx="5929423" cy="2843867"/>
          </a:xfrm>
          <a:prstGeom prst="rect">
            <a:avLst/>
          </a:prstGeom>
          <a:ln>
            <a:solidFill>
              <a:srgbClr val="6E6964"/>
            </a:solidFill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55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GRL: New Capabilities in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64750-A58A-8D48-BF54-D020DE6329C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r>
              <a:rPr lang="en-US" dirty="0" smtClean="0"/>
              <a:t>Linking datasets to NSF award numbers</a:t>
            </a:r>
          </a:p>
          <a:p>
            <a:pPr lvl="1"/>
            <a:r>
              <a:rPr lang="en-US" dirty="0" smtClean="0"/>
              <a:t>IEDA Data Compliance Report lists datasets in the GRL &amp; MGDS</a:t>
            </a:r>
          </a:p>
          <a:p>
            <a:pPr lvl="1"/>
            <a:r>
              <a:rPr lang="en-US" dirty="0" smtClean="0"/>
              <a:t>Interoperability with </a:t>
            </a:r>
            <a:r>
              <a:rPr lang="en-US" dirty="0" err="1" smtClean="0"/>
              <a:t>FastLane</a:t>
            </a:r>
            <a:endParaRPr lang="en-US" dirty="0" smtClean="0"/>
          </a:p>
          <a:p>
            <a:r>
              <a:rPr lang="en-US" dirty="0" smtClean="0"/>
              <a:t>Extended metadata for discovery</a:t>
            </a:r>
          </a:p>
          <a:p>
            <a:pPr lvl="1"/>
            <a:r>
              <a:rPr lang="en-US" dirty="0" smtClean="0"/>
              <a:t>Include sample identifiers &amp; locations for samples in dataset metadata</a:t>
            </a:r>
          </a:p>
          <a:p>
            <a:r>
              <a:rPr lang="en-US" dirty="0" smtClean="0"/>
              <a:t>Long-term preservation of data (CU Libraries)</a:t>
            </a:r>
          </a:p>
          <a:p>
            <a:r>
              <a:rPr lang="en-US" dirty="0" smtClean="0"/>
              <a:t>Dataset registration with DOIs (</a:t>
            </a:r>
            <a:r>
              <a:rPr lang="en-US" dirty="0" err="1" smtClean="0"/>
              <a:t>DataCite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3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GfG</a:t>
            </a:r>
            <a:r>
              <a:rPr lang="en-US" dirty="0" smtClean="0"/>
              <a:t> Data Submission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7E004-5164-CA4A-96FA-0F22420907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 descr="Screen Shot 2011-09-29 at 10.38.0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3"/>
          <a:stretch/>
        </p:blipFill>
        <p:spPr>
          <a:xfrm>
            <a:off x="449753" y="1669024"/>
            <a:ext cx="5145435" cy="3410541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10" name="Picture 9" descr="Screen Shot 2011-09-29 at 10.41.11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7"/>
          <a:stretch/>
        </p:blipFill>
        <p:spPr>
          <a:xfrm>
            <a:off x="3938482" y="1669024"/>
            <a:ext cx="4619619" cy="4828981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3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24023-98A8-F44A-9E21-FF151CAD9A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7" descr="IEDA_DOI_Sha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8" y="139703"/>
            <a:ext cx="6990942" cy="600801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711221" y="3981891"/>
            <a:ext cx="2109429" cy="398189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70421" y="3302179"/>
            <a:ext cx="24107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DOI:10.1594/IEDA/100004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61663" y="2242616"/>
            <a:ext cx="8258010" cy="4615384"/>
            <a:chOff x="961663" y="2242616"/>
            <a:chExt cx="8258010" cy="4615384"/>
          </a:xfrm>
        </p:grpSpPr>
        <p:pic>
          <p:nvPicPr>
            <p:cNvPr id="12" name="Picture 11" descr="GRL_Record_shaw.tif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23"/>
            <a:stretch/>
          </p:blipFill>
          <p:spPr>
            <a:xfrm>
              <a:off x="961663" y="2242616"/>
              <a:ext cx="8258010" cy="461538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413806" y="6171684"/>
              <a:ext cx="4730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Metadata record in the Geochemical Resource Library</a:t>
              </a:r>
              <a:endParaRPr lang="en-US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87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164750-A58A-8D48-BF54-D020DE6329C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1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3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registration at SESAR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24023-98A8-F44A-9E21-FF151CAD9A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126860" cy="4114800"/>
          </a:xfrm>
        </p:spPr>
        <p:txBody>
          <a:bodyPr/>
          <a:lstStyle/>
          <a:p>
            <a:r>
              <a:rPr lang="en-US" dirty="0"/>
              <a:t>Facilitate discovery of samples</a:t>
            </a:r>
          </a:p>
          <a:p>
            <a:r>
              <a:rPr lang="en-US" dirty="0"/>
              <a:t>Ensure unique identification</a:t>
            </a:r>
          </a:p>
          <a:p>
            <a:r>
              <a:rPr lang="en-US" dirty="0"/>
              <a:t>Preserve sample </a:t>
            </a:r>
            <a:r>
              <a:rPr lang="en-US" dirty="0" smtClean="0"/>
              <a:t>metadata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34" y="3414638"/>
            <a:ext cx="7356650" cy="27388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3871" y="5833130"/>
            <a:ext cx="361025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www.geosamples.org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2" name="Picture 11" descr="nsf logo 20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72" y="3414639"/>
            <a:ext cx="506886" cy="5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8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BFD26-8886-7C40-A8A4-9CCA247076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900"/>
            <a:ext cx="9144000" cy="539951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88985" y="0"/>
            <a:ext cx="7448438" cy="6858000"/>
            <a:chOff x="388985" y="0"/>
            <a:chExt cx="7448438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2735" y="0"/>
              <a:ext cx="3544688" cy="6858000"/>
            </a:xfrm>
            <a:prstGeom prst="rect">
              <a:avLst/>
            </a:prstGeom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388985" y="2"/>
              <a:ext cx="3903750" cy="4965791"/>
            </a:xfrm>
            <a:prstGeom prst="straightConnector1">
              <a:avLst/>
            </a:prstGeom>
            <a:ln w="28575" cmpd="sng">
              <a:solidFill>
                <a:srgbClr val="899097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88985" y="5198286"/>
              <a:ext cx="3903750" cy="1659714"/>
            </a:xfrm>
            <a:prstGeom prst="straightConnector1">
              <a:avLst/>
            </a:prstGeom>
            <a:ln w="28575" cmpd="sng">
              <a:solidFill>
                <a:srgbClr val="899097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321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24023-98A8-F44A-9E21-FF151CAD9AE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Picture 8" descr="MySESAR_Re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2024"/>
            <a:ext cx="7164754" cy="4099518"/>
          </a:xfrm>
          <a:prstGeom prst="rect">
            <a:avLst/>
          </a:prstGeom>
        </p:spPr>
      </p:pic>
      <p:pic>
        <p:nvPicPr>
          <p:cNvPr id="10" name="Picture 9" descr="SESAR_MySamples_Walk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46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24023-98A8-F44A-9E21-FF151CAD9AE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“Dark Data is information and results from research that has not been properly archived, and therefore is not known to exist and cannot be utilized.”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034909" y="4982611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+mn-lt"/>
                <a:hlinkClick r:id="rId2" tooltip="Digital Curation – the Class Blog"/>
              </a:rPr>
              <a:t>From: Digital Curation – the Class Blog</a:t>
            </a:r>
            <a:endParaRPr lang="en-US" sz="1200" dirty="0" smtClean="0">
              <a:solidFill>
                <a:schemeClr val="bg2">
                  <a:lumMod val="25000"/>
                  <a:lumOff val="75000"/>
                </a:schemeClr>
              </a:solidFill>
              <a:latin typeface="+mn-lt"/>
            </a:endParaRPr>
          </a:p>
          <a:p>
            <a:pPr algn="r"/>
            <a:r>
              <a:rPr lang="en-US" sz="1200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+mn-lt"/>
              </a:rPr>
              <a:t>http://</a:t>
            </a:r>
            <a:r>
              <a:rPr lang="en-US" sz="1200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+mn-lt"/>
              </a:rPr>
              <a:t>blogs.ischool.utexas.edu</a:t>
            </a:r>
            <a:r>
              <a:rPr lang="en-US" sz="1200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+mn-lt"/>
              </a:rPr>
              <a:t>/</a:t>
            </a:r>
            <a:r>
              <a:rPr lang="en-US" sz="1200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+mn-lt"/>
              </a:rPr>
              <a:t>digitalcuration</a:t>
            </a:r>
            <a:r>
              <a:rPr lang="en-US" sz="1200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+mn-lt"/>
              </a:rPr>
              <a:t>/2010/09/29/dark-data-needs-an-advocate/</a:t>
            </a:r>
            <a:endParaRPr lang="en-US" sz="1200" i="1" dirty="0">
              <a:solidFill>
                <a:schemeClr val="bg2">
                  <a:lumMod val="25000"/>
                  <a:lumOff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578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on the Horizon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24023-98A8-F44A-9E21-FF151CAD9A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332793" cy="4114800"/>
          </a:xfrm>
        </p:spPr>
        <p:txBody>
          <a:bodyPr/>
          <a:lstStyle/>
          <a:p>
            <a:r>
              <a:rPr lang="en-US" dirty="0" smtClean="0"/>
              <a:t>Growing recognition globally of the need for access to scientific data</a:t>
            </a:r>
          </a:p>
          <a:p>
            <a:pPr lvl="1"/>
            <a:r>
              <a:rPr lang="en-US" dirty="0" smtClean="0"/>
              <a:t>NSF’s new implementation of their data sharing policy</a:t>
            </a:r>
          </a:p>
          <a:p>
            <a:pPr lvl="1"/>
            <a:r>
              <a:rPr lang="en-US" dirty="0" smtClean="0"/>
              <a:t>Funding to develop GEO data infrastructure</a:t>
            </a:r>
          </a:p>
          <a:p>
            <a:pPr lvl="2"/>
            <a:r>
              <a:rPr lang="en-US" dirty="0" err="1" smtClean="0"/>
              <a:t>DataNet</a:t>
            </a:r>
            <a:endParaRPr lang="en-US" dirty="0" smtClean="0"/>
          </a:p>
          <a:p>
            <a:pPr lvl="2"/>
            <a:r>
              <a:rPr lang="en-US" dirty="0" err="1" smtClean="0"/>
              <a:t>EarthCube</a:t>
            </a:r>
            <a:endParaRPr lang="en-US" dirty="0" smtClean="0"/>
          </a:p>
        </p:txBody>
      </p:sp>
      <p:pic>
        <p:nvPicPr>
          <p:cNvPr id="7" name="Content Placeholder 6" descr="Ransom_DMP2011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" r="-127"/>
          <a:stretch/>
        </p:blipFill>
        <p:spPr>
          <a:xfrm>
            <a:off x="4942393" y="274638"/>
            <a:ext cx="3912729" cy="29302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5414" y="3193450"/>
            <a:ext cx="2778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Slide courtesy of B. Ransom, NSF/OCE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392" y="3643159"/>
            <a:ext cx="3912729" cy="266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87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15000" y="1030783"/>
            <a:ext cx="3300292" cy="408375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on the horizon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24023-98A8-F44A-9E21-FF151CAD9A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321353" cy="4114800"/>
          </a:xfrm>
        </p:spPr>
        <p:txBody>
          <a:bodyPr/>
          <a:lstStyle/>
          <a:p>
            <a:r>
              <a:rPr lang="en-US" dirty="0"/>
              <a:t>New </a:t>
            </a:r>
            <a:r>
              <a:rPr lang="en-US" dirty="0" smtClean="0"/>
              <a:t>services </a:t>
            </a:r>
            <a:r>
              <a:rPr lang="en-US" dirty="0"/>
              <a:t>&amp; tools </a:t>
            </a:r>
            <a:r>
              <a:rPr lang="en-US" dirty="0" smtClean="0"/>
              <a:t>emerging that facilitate </a:t>
            </a:r>
            <a:r>
              <a:rPr lang="en-US" dirty="0" err="1" smtClean="0"/>
              <a:t>curation</a:t>
            </a:r>
            <a:r>
              <a:rPr lang="en-US" dirty="0" smtClean="0"/>
              <a:t> of sample-based data</a:t>
            </a:r>
            <a:endParaRPr lang="en-US" dirty="0"/>
          </a:p>
          <a:p>
            <a:pPr lvl="1"/>
            <a:r>
              <a:rPr lang="en-US" dirty="0" smtClean="0"/>
              <a:t>SESAR sample registration</a:t>
            </a:r>
          </a:p>
          <a:p>
            <a:pPr lvl="1"/>
            <a:r>
              <a:rPr lang="en-US" dirty="0" smtClean="0"/>
              <a:t>data publication</a:t>
            </a:r>
          </a:p>
          <a:p>
            <a:pPr lvl="1"/>
            <a:r>
              <a:rPr lang="en-US" dirty="0" smtClean="0"/>
              <a:t>tools for data &amp; metadata capture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7" descr="DataCite-screen-225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30784"/>
            <a:ext cx="2004380" cy="2298356"/>
          </a:xfrm>
          <a:prstGeom prst="rect">
            <a:avLst/>
          </a:prstGeom>
        </p:spPr>
      </p:pic>
      <p:pic>
        <p:nvPicPr>
          <p:cNvPr id="7" name="Picture 6" descr="IGSN_glob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80" y="2030857"/>
            <a:ext cx="1133745" cy="1131726"/>
          </a:xfrm>
          <a:prstGeom prst="rect">
            <a:avLst/>
          </a:prstGeom>
        </p:spPr>
      </p:pic>
      <p:pic>
        <p:nvPicPr>
          <p:cNvPr id="10" name="Picture 9" descr="Geochron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87" y="3162583"/>
            <a:ext cx="2240385" cy="960165"/>
          </a:xfrm>
          <a:prstGeom prst="rect">
            <a:avLst/>
          </a:prstGeom>
        </p:spPr>
      </p:pic>
      <p:pic>
        <p:nvPicPr>
          <p:cNvPr id="11" name="Picture 10" descr="IEDA_final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374" y="4122748"/>
            <a:ext cx="3149918" cy="75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 more is needed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BFD26-8886-7C40-A8A4-9CCA247076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recognition of data citation as a professional achievement</a:t>
            </a:r>
          </a:p>
          <a:p>
            <a:r>
              <a:rPr lang="en-US" dirty="0" smtClean="0"/>
              <a:t>a new workforce</a:t>
            </a:r>
          </a:p>
          <a:p>
            <a:r>
              <a:rPr lang="en-US" dirty="0" smtClean="0"/>
              <a:t>resources for data </a:t>
            </a:r>
            <a:r>
              <a:rPr lang="en-US" dirty="0" err="1" smtClean="0"/>
              <a:t>curation</a:t>
            </a:r>
            <a:endParaRPr lang="en-US" dirty="0"/>
          </a:p>
          <a:p>
            <a:r>
              <a:rPr lang="en-US" dirty="0" smtClean="0"/>
              <a:t>data management as part of the Geoscience curriculum</a:t>
            </a:r>
          </a:p>
          <a:p>
            <a:r>
              <a:rPr lang="en-US" dirty="0" smtClean="0"/>
              <a:t>community 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9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cap="none" dirty="0" smtClean="0"/>
              <a:t>Dark data is important, and we will not know how important it may be until more and more of it is made available to us.</a:t>
            </a:r>
            <a:endParaRPr lang="en-US" sz="2400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24023-98A8-F44A-9E21-FF151CAD9AE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 descr="darkness_to_light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536" y="1686685"/>
            <a:ext cx="5126553" cy="38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0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 Anderson’s Long Tail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24023-98A8-F44A-9E21-FF151CAD9A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233" y="1574538"/>
            <a:ext cx="5711772" cy="414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4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Bryan </a:t>
            </a:r>
            <a:r>
              <a:rPr lang="en-US" dirty="0" err="1" smtClean="0"/>
              <a:t>Heidorn’s</a:t>
            </a:r>
            <a:r>
              <a:rPr lang="en-US" dirty="0" smtClean="0"/>
              <a:t> Long Tail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24023-98A8-F44A-9E21-FF151CAD9A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72" y="1417638"/>
            <a:ext cx="7416273" cy="44445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08194" y="3602034"/>
            <a:ext cx="395314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latin typeface="Arial" charset="0"/>
              </a:rPr>
              <a:t>Heidorn</a:t>
            </a:r>
            <a:r>
              <a:rPr lang="en-US" sz="1600" dirty="0">
                <a:latin typeface="Arial" charset="0"/>
              </a:rPr>
              <a:t>, P. Bryan (2008). Shedding Light on the Dark Data in the Long Tail of Science. Library Trends 57(2) Fall 2008 . </a:t>
            </a: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2362157" y="5111887"/>
            <a:ext cx="5591253" cy="825607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0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Sample-based data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F25783-40EE-5C4F-B24B-7B7035E8D77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2927054"/>
            <a:ext cx="7924800" cy="2649176"/>
          </a:xfrm>
        </p:spPr>
        <p:txBody>
          <a:bodyPr/>
          <a:lstStyle/>
          <a:p>
            <a:r>
              <a:rPr lang="en-US" dirty="0" smtClean="0"/>
              <a:t>observations made on a sample</a:t>
            </a:r>
          </a:p>
          <a:p>
            <a:pPr lvl="1"/>
            <a:r>
              <a:rPr lang="en-US" dirty="0" smtClean="0"/>
              <a:t>mostly ex-situ observations (lab data)</a:t>
            </a:r>
          </a:p>
          <a:p>
            <a:r>
              <a:rPr lang="en-US" dirty="0" smtClean="0"/>
              <a:t>information about the sample</a:t>
            </a:r>
          </a:p>
          <a:p>
            <a:r>
              <a:rPr lang="en-US" dirty="0" smtClean="0"/>
              <a:t>the physical object</a:t>
            </a:r>
          </a:p>
        </p:txBody>
      </p:sp>
      <p:pic>
        <p:nvPicPr>
          <p:cNvPr id="2" name="Picture 1" descr="ALVIN_Ro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49" y="1600200"/>
            <a:ext cx="1809430" cy="115541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Bushveld_Co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21" y="2927054"/>
            <a:ext cx="1804158" cy="116257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SoilSamp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21" y="4243436"/>
            <a:ext cx="1804158" cy="142528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09600" y="1621850"/>
            <a:ext cx="4681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/>
                <a:cs typeface="Arial Narrow"/>
              </a:rPr>
              <a:t> “Observations commonly involve sampling of an ultimate feature of interest</a:t>
            </a:r>
            <a:r>
              <a:rPr lang="en-US" sz="1600" dirty="0" smtClean="0">
                <a:latin typeface="Arial Narrow"/>
                <a:cs typeface="Arial Narrow"/>
              </a:rPr>
              <a:t>.”</a:t>
            </a:r>
            <a:endParaRPr lang="en-US" sz="1600" dirty="0">
              <a:latin typeface="Arial Narrow"/>
              <a:cs typeface="Arial Narrow"/>
            </a:endParaRPr>
          </a:p>
          <a:p>
            <a:r>
              <a:rPr lang="en-US" sz="1600" dirty="0">
                <a:latin typeface="Arial Narrow"/>
                <a:cs typeface="Arial Narrow"/>
              </a:rPr>
              <a:t>(OGC O&amp;M 2.0.0 / ISO19156; editor: Simon Cox</a:t>
            </a:r>
            <a:r>
              <a:rPr lang="en-US" sz="1600" dirty="0" smtClean="0">
                <a:latin typeface="Arial Narrow"/>
                <a:cs typeface="Arial Narrow"/>
              </a:rPr>
              <a:t>)</a:t>
            </a:r>
            <a:endParaRPr lang="en-US"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heterogeneous</a:t>
            </a:r>
          </a:p>
          <a:p>
            <a:r>
              <a:rPr lang="en-US" dirty="0" smtClean="0"/>
              <a:t>hand generated</a:t>
            </a:r>
          </a:p>
          <a:p>
            <a:r>
              <a:rPr lang="en-US" dirty="0" smtClean="0"/>
              <a:t>unique procedures</a:t>
            </a:r>
          </a:p>
          <a:p>
            <a:r>
              <a:rPr lang="en-US" dirty="0" smtClean="0"/>
              <a:t>individual </a:t>
            </a:r>
            <a:r>
              <a:rPr lang="en-US" dirty="0" err="1" smtClean="0"/>
              <a:t>curation</a:t>
            </a:r>
            <a:endParaRPr lang="en-US" dirty="0" smtClean="0"/>
          </a:p>
          <a:p>
            <a:r>
              <a:rPr lang="en-US" dirty="0" smtClean="0"/>
              <a:t>not maintained</a:t>
            </a:r>
          </a:p>
          <a:p>
            <a:r>
              <a:rPr lang="en-US" dirty="0" smtClean="0"/>
              <a:t>seldom reused</a:t>
            </a:r>
          </a:p>
          <a:p>
            <a:r>
              <a:rPr lang="en-US" dirty="0" smtClean="0"/>
              <a:t>currently unnoticed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homogeneous</a:t>
            </a:r>
          </a:p>
          <a:p>
            <a:r>
              <a:rPr lang="en-US" dirty="0" smtClean="0"/>
              <a:t>mechanized</a:t>
            </a:r>
          </a:p>
          <a:p>
            <a:r>
              <a:rPr lang="en-US" dirty="0" smtClean="0"/>
              <a:t>uniform procedures</a:t>
            </a:r>
          </a:p>
          <a:p>
            <a:r>
              <a:rPr lang="en-US" dirty="0" smtClean="0"/>
              <a:t>central </a:t>
            </a:r>
            <a:r>
              <a:rPr lang="en-US" dirty="0" err="1" smtClean="0"/>
              <a:t>curation</a:t>
            </a:r>
            <a:endParaRPr lang="en-US" dirty="0" smtClean="0"/>
          </a:p>
          <a:p>
            <a:r>
              <a:rPr lang="en-US" dirty="0" smtClean="0"/>
              <a:t>maintained</a:t>
            </a:r>
          </a:p>
          <a:p>
            <a:r>
              <a:rPr lang="en-US" dirty="0" smtClean="0"/>
              <a:t>immediately reused</a:t>
            </a:r>
          </a:p>
          <a:p>
            <a:r>
              <a:rPr lang="en-US" dirty="0" smtClean="0"/>
              <a:t>make careers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</a:t>
            </a:r>
            <a:r>
              <a:rPr lang="en-US" dirty="0" err="1" smtClean="0"/>
              <a:t>vs</a:t>
            </a:r>
            <a:r>
              <a:rPr lang="en-US" dirty="0" smtClean="0"/>
              <a:t> Small Data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Data (Head)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Small Data (Tail)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10/9/2011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24023-98A8-F44A-9E21-FF151CAD9A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1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small data stay in the darkness?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24023-98A8-F44A-9E21-FF151CAD9A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Lack of infrastructure</a:t>
            </a:r>
          </a:p>
          <a:p>
            <a:pPr lvl="1"/>
            <a:r>
              <a:rPr lang="en-US" dirty="0"/>
              <a:t>No adequate repositories exist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Lack of tools &amp; support for data </a:t>
            </a:r>
            <a:r>
              <a:rPr lang="en-US" dirty="0" err="1" smtClean="0"/>
              <a:t>curation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Lack of reward structure/incentives</a:t>
            </a:r>
          </a:p>
          <a:p>
            <a:pPr lvl="1"/>
            <a:r>
              <a:rPr lang="en-US" dirty="0"/>
              <a:t>Large effort to organize and document the data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 professional recognition for </a:t>
            </a:r>
            <a:r>
              <a:rPr lang="en-US" smtClean="0"/>
              <a:t>data sharing.</a:t>
            </a:r>
            <a:endParaRPr lang="en-US" dirty="0"/>
          </a:p>
          <a:p>
            <a:pPr lvl="1"/>
            <a:r>
              <a:rPr lang="en-US" dirty="0" smtClean="0"/>
              <a:t>Publications often contain only abstract representations of the data.</a:t>
            </a:r>
          </a:p>
          <a:p>
            <a:r>
              <a:rPr lang="en-US" dirty="0" smtClean="0"/>
              <a:t>Traditional scientific articles are the only way to provide access.</a:t>
            </a:r>
          </a:p>
          <a:p>
            <a:r>
              <a:rPr lang="en-US" dirty="0" smtClean="0"/>
              <a:t>Researchers ‘hold’ the data for later mining.</a:t>
            </a:r>
          </a:p>
        </p:txBody>
      </p:sp>
    </p:spTree>
    <p:extLst>
      <p:ext uri="{BB962C8B-B14F-4D97-AF65-F5344CB8AC3E}">
        <p14:creationId xmlns:p14="http://schemas.microsoft.com/office/powerpoint/2010/main" val="380928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Sample-based (</a:t>
            </a:r>
            <a:r>
              <a:rPr lang="en-US" dirty="0" smtClean="0"/>
              <a:t>Small) Data Issues</a:t>
            </a:r>
            <a:endParaRPr lang="en-US" dirty="0"/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491D93-E320-6B4F-855B-F4780550BB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4035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Highly diverse (thousands of variables and materials)</a:t>
            </a:r>
          </a:p>
          <a:p>
            <a:r>
              <a:rPr lang="en-US" dirty="0" smtClean="0"/>
              <a:t>Diverse &amp; customized data acquisition procedures</a:t>
            </a:r>
          </a:p>
          <a:p>
            <a:r>
              <a:rPr lang="en-US" dirty="0" smtClean="0"/>
              <a:t>Complex data documentation</a:t>
            </a:r>
          </a:p>
          <a:p>
            <a:r>
              <a:rPr lang="en-US" dirty="0" smtClean="0"/>
              <a:t>Lack of data formats</a:t>
            </a:r>
          </a:p>
          <a:p>
            <a:r>
              <a:rPr lang="en-US" dirty="0" smtClean="0"/>
              <a:t>Data often not digital: field notes, visual sample descriptions</a:t>
            </a:r>
          </a:p>
          <a:p>
            <a:r>
              <a:rPr lang="en-US" dirty="0" smtClean="0"/>
              <a:t>Lack of data repositories</a:t>
            </a:r>
          </a:p>
          <a:p>
            <a:r>
              <a:rPr lang="en-US" dirty="0" smtClean="0"/>
              <a:t>Culture of non-sharing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sample-based data matter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GSA 2011: From Darkness to Light: Long Tail of Sample-Based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24023-98A8-F44A-9E21-FF151CAD9A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on samples </a:t>
            </a:r>
            <a:r>
              <a:rPr lang="en-US" dirty="0" smtClean="0"/>
              <a:t>are </a:t>
            </a:r>
            <a:r>
              <a:rPr lang="en-US" dirty="0"/>
              <a:t>key to our knowledge of Earth’s dynamical systems and </a:t>
            </a:r>
            <a:r>
              <a:rPr lang="en-US" dirty="0" smtClean="0"/>
              <a:t>evolution</a:t>
            </a:r>
            <a:endParaRPr lang="en-US" dirty="0"/>
          </a:p>
          <a:p>
            <a:pPr lvl="1"/>
            <a:r>
              <a:rPr lang="en-US" dirty="0"/>
              <a:t>global climate change and </a:t>
            </a:r>
            <a:r>
              <a:rPr lang="en-US" dirty="0" err="1" smtClean="0"/>
              <a:t>paleoclimate</a:t>
            </a:r>
            <a:endParaRPr lang="en-US" dirty="0" smtClean="0"/>
          </a:p>
          <a:p>
            <a:pPr lvl="1"/>
            <a:r>
              <a:rPr lang="en-US" dirty="0"/>
              <a:t>biogeochemical </a:t>
            </a:r>
            <a:r>
              <a:rPr lang="en-US" dirty="0" smtClean="0"/>
              <a:t>cycles</a:t>
            </a:r>
          </a:p>
          <a:p>
            <a:pPr lvl="1"/>
            <a:r>
              <a:rPr lang="en-US" dirty="0"/>
              <a:t>magmatic </a:t>
            </a:r>
            <a:r>
              <a:rPr lang="en-US" dirty="0" smtClean="0"/>
              <a:t>processes, mantle </a:t>
            </a:r>
            <a:r>
              <a:rPr lang="en-US" dirty="0"/>
              <a:t>dynamics </a:t>
            </a:r>
            <a:endParaRPr lang="en-US" dirty="0" smtClean="0"/>
          </a:p>
          <a:p>
            <a:r>
              <a:rPr lang="en-US" dirty="0" smtClean="0"/>
              <a:t>samples are a relevant component of earth observations</a:t>
            </a:r>
          </a:p>
          <a:p>
            <a:r>
              <a:rPr lang="en-US" dirty="0" smtClean="0"/>
              <a:t>calibration of models and simulations of earth systems</a:t>
            </a:r>
          </a:p>
          <a:p>
            <a:r>
              <a:rPr lang="en-US" dirty="0" smtClean="0"/>
              <a:t>samples and sample-based data are often expensive to acquire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8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7708</TotalTime>
  <Words>1382</Words>
  <Application>Microsoft Macintosh PowerPoint</Application>
  <PresentationFormat>On-screen Show (4:3)</PresentationFormat>
  <Paragraphs>184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Horizon</vt:lpstr>
      <vt:lpstr>From Darkness to Light</vt:lpstr>
      <vt:lpstr>PowerPoint Presentation</vt:lpstr>
      <vt:lpstr>Chris Anderson’s Long Tail</vt:lpstr>
      <vt:lpstr>Bryan Heidorn’s Long Tail</vt:lpstr>
      <vt:lpstr>Sample-based data</vt:lpstr>
      <vt:lpstr>Big Data vs Small Data</vt:lpstr>
      <vt:lpstr>Why do small data stay in the darkness?</vt:lpstr>
      <vt:lpstr>Sample-based (Small) Data Issues</vt:lpstr>
      <vt:lpstr>Why sample-based data matter</vt:lpstr>
      <vt:lpstr>Foci for the next decade</vt:lpstr>
      <vt:lpstr>Geoinformatics for Geochemistry</vt:lpstr>
      <vt:lpstr>Repository Service  Geochemical Resource Library</vt:lpstr>
      <vt:lpstr>GRL: New Capabilities in 2012</vt:lpstr>
      <vt:lpstr>GfG Data Submission</vt:lpstr>
      <vt:lpstr>PowerPoint Presentation</vt:lpstr>
      <vt:lpstr>PowerPoint Presentation</vt:lpstr>
      <vt:lpstr>sample registration at SESAR</vt:lpstr>
      <vt:lpstr>PowerPoint Presentation</vt:lpstr>
      <vt:lpstr>PowerPoint Presentation</vt:lpstr>
      <vt:lpstr>Light on the Horizon</vt:lpstr>
      <vt:lpstr>light on the horizon</vt:lpstr>
      <vt:lpstr>Much more is needed</vt:lpstr>
      <vt:lpstr>Dark data is important, and we will not know how important it may be until more and more of it is made available to us.</vt:lpstr>
    </vt:vector>
  </TitlesOfParts>
  <Manager/>
  <Company>Columbia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Kerstin Lehnert</dc:creator>
  <cp:keywords/>
  <dc:description/>
  <cp:lastModifiedBy>Kerstin Lehnert</cp:lastModifiedBy>
  <cp:revision>257</cp:revision>
  <dcterms:created xsi:type="dcterms:W3CDTF">2011-07-12T15:14:52Z</dcterms:created>
  <dcterms:modified xsi:type="dcterms:W3CDTF">2011-10-19T15:00:02Z</dcterms:modified>
  <cp:category/>
</cp:coreProperties>
</file>