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notesMasterIdLst>
    <p:notesMasterId r:id="rId21"/>
  </p:notesMasterIdLst>
  <p:handoutMasterIdLst>
    <p:handoutMasterId r:id="rId22"/>
  </p:handoutMasterIdLst>
  <p:sldIdLst>
    <p:sldId id="256" r:id="rId2"/>
    <p:sldId id="323" r:id="rId3"/>
    <p:sldId id="362" r:id="rId4"/>
    <p:sldId id="257" r:id="rId5"/>
    <p:sldId id="259" r:id="rId6"/>
    <p:sldId id="258" r:id="rId7"/>
    <p:sldId id="344" r:id="rId8"/>
    <p:sldId id="345" r:id="rId9"/>
    <p:sldId id="335" r:id="rId10"/>
    <p:sldId id="337" r:id="rId11"/>
    <p:sldId id="322" r:id="rId12"/>
    <p:sldId id="343" r:id="rId13"/>
    <p:sldId id="317" r:id="rId14"/>
    <p:sldId id="318" r:id="rId15"/>
    <p:sldId id="340" r:id="rId16"/>
    <p:sldId id="303" r:id="rId17"/>
    <p:sldId id="341" r:id="rId18"/>
    <p:sldId id="342" r:id="rId19"/>
    <p:sldId id="36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24" autoAdjust="0"/>
    <p:restoredTop sz="47866" autoAdjust="0"/>
  </p:normalViewPr>
  <p:slideViewPr>
    <p:cSldViewPr>
      <p:cViewPr varScale="1">
        <p:scale>
          <a:sx n="49" d="100"/>
          <a:sy n="49" d="100"/>
        </p:scale>
        <p:origin x="-20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534" y="-11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D317D-A5B9-4E52-93D1-D1980A2BC47D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521C4-ACEF-4CB7-B0AD-4D55D54BB0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8031C88-28F0-4CD2-82AC-360B64AF0886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222D55E-F64E-4D47-A0E5-83F63866D1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ject2061.org/publications/atlas/default.htm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7.png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31DF50-A146-4BD7-8B9B-033E8D4042C6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200" b="1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31DF50-A146-4BD7-8B9B-033E8D4042C6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343400"/>
            <a:ext cx="6400800" cy="4114800"/>
          </a:xfrm>
          <a:noFill/>
          <a:ln/>
        </p:spPr>
        <p:txBody>
          <a:bodyPr>
            <a:normAutofit lnSpcReduction="10000"/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BBFC3-D96E-414F-84C8-F359AEF7B50B}" type="slidenum">
              <a:rPr lang="en-US"/>
              <a:pPr/>
              <a:t>19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37BCE5-4FEC-4D1A-B9E6-CFDDBBD084F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r>
              <a:rPr lang="en-US" dirty="0" smtClean="0">
                <a:hlinkClick r:id="rId3"/>
              </a:rPr>
              <a:t>http://www.project2061.org/publications/atlas/default.htm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37BCE5-4FEC-4D1A-B9E6-CFDDBBD084F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EDAB91-AE23-41E6-AA01-80E89034E82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0463" y="698500"/>
            <a:ext cx="4537075" cy="34036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7" y="4276725"/>
            <a:ext cx="5029200" cy="4114800"/>
          </a:xfrm>
          <a:noFill/>
        </p:spPr>
        <p:txBody>
          <a:bodyPr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7162800"/>
            <a:ext cx="2006311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93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7086600"/>
            <a:ext cx="2039648" cy="1480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22D55E-F64E-4D47-A0E5-83F63866D18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0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>
            <a:normAutofit/>
          </a:bodyPr>
          <a:lstStyle>
            <a:lvl1pPr marL="0" marR="64008" indent="0" algn="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F6DFC39-E235-4B47-B66E-5EE3A09822F0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523B42A-C701-410C-B203-8581BBE497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ADC05-E0D0-4BB2-9F3F-869F87D41AE1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5461C-FC13-4651-9FE4-EDF12981D1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398E5-A154-4655-AA5D-79545994FB8B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BA36A-0457-4B5E-AA9A-EAE5387E0C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C9FF0-B84E-42C9-A419-3F86081BAFF0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1E1E3-84F5-44F7-B654-6AB5AF488B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0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320FA-38BB-4582-9876-E6C6BAEBEEDC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06B61-6F08-4258-90E1-DA1FE9D0ED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175DC-2204-4841-B1D2-B464EB2DBBDA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EF969-3C41-4E4E-B336-2560265EFE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8F370-C535-4834-9AFC-B97EAB7D6F85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54DFE-319B-4C91-B1DE-D46E955C31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07D48-0F6F-403C-9A84-D5195C2DB907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08871-330C-489B-8184-319F044D77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466C4-CB84-4F49-A035-6B56066A493D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9B99E-CAF7-49BA-90E4-870E4356F5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9BD0-A55E-49EE-A600-606102514DB7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B2F1B-758E-42B7-A422-CE54D12237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BE076E0-4871-4356-A0A2-BE496190ECB3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EE9883D-FF37-45DA-B7E9-07B0AD1100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05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F7017F-F140-4522-93F2-FAC1F1C1C44C}" type="datetimeFigureOut">
              <a:rPr lang="en-US"/>
              <a:pPr>
                <a:defRPr/>
              </a:pPr>
              <a:t>11/1/2011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36693CE-8526-49E4-8E87-2435F38924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1" r:id="rId2"/>
    <p:sldLayoutId id="2147483856" r:id="rId3"/>
    <p:sldLayoutId id="2147483857" r:id="rId4"/>
    <p:sldLayoutId id="2147483858" r:id="rId5"/>
    <p:sldLayoutId id="2147483859" r:id="rId6"/>
    <p:sldLayoutId id="2147483852" r:id="rId7"/>
    <p:sldLayoutId id="2147483860" r:id="rId8"/>
    <p:sldLayoutId id="2147483861" r:id="rId9"/>
    <p:sldLayoutId id="2147483853" r:id="rId10"/>
    <p:sldLayoutId id="21474838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rgbClr val="FF0000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rgbClr val="0000FF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rgbClr val="660066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7696200" cy="1524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 smtClean="0">
                <a:solidFill>
                  <a:srgbClr val="FF0000"/>
                </a:solidFill>
              </a:rPr>
              <a:t>Development of a Concept Inventory for Science Literacy</a:t>
            </a:r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>
          <a:xfrm>
            <a:off x="990600" y="2971800"/>
            <a:ext cx="7543800" cy="1752600"/>
          </a:xfrm>
        </p:spPr>
        <p:txBody>
          <a:bodyPr>
            <a:normAutofit/>
          </a:bodyPr>
          <a:lstStyle/>
          <a:p>
            <a:pPr marR="0"/>
            <a:r>
              <a:rPr lang="en-US" sz="2800" dirty="0" smtClean="0">
                <a:solidFill>
                  <a:srgbClr val="0000FF"/>
                </a:solidFill>
              </a:rPr>
              <a:t>Christopher B. Cogan, CSU Channel Islands</a:t>
            </a:r>
          </a:p>
          <a:p>
            <a:pPr marR="0"/>
            <a:r>
              <a:rPr lang="en-US" sz="2800" dirty="0" smtClean="0">
                <a:solidFill>
                  <a:srgbClr val="0000FF"/>
                </a:solidFill>
              </a:rPr>
              <a:t>Edward </a:t>
            </a:r>
            <a:r>
              <a:rPr lang="en-US" sz="2800" dirty="0" err="1" smtClean="0">
                <a:solidFill>
                  <a:srgbClr val="0000FF"/>
                </a:solidFill>
              </a:rPr>
              <a:t>Nuhfer</a:t>
            </a:r>
            <a:r>
              <a:rPr lang="en-US" sz="2800" dirty="0" smtClean="0">
                <a:solidFill>
                  <a:srgbClr val="0000FF"/>
                </a:solidFill>
              </a:rPr>
              <a:t>, CSU Channel Islands</a:t>
            </a:r>
          </a:p>
          <a:p>
            <a:pPr marR="0"/>
            <a:r>
              <a:rPr lang="en-US" sz="2800" dirty="0" smtClean="0">
                <a:solidFill>
                  <a:srgbClr val="0000FF"/>
                </a:solidFill>
              </a:rPr>
              <a:t>Carl T. </a:t>
            </a:r>
            <a:r>
              <a:rPr lang="en-US" sz="2800" dirty="0" err="1" smtClean="0">
                <a:solidFill>
                  <a:srgbClr val="0000FF"/>
                </a:solidFill>
              </a:rPr>
              <a:t>Kloock</a:t>
            </a:r>
            <a:r>
              <a:rPr lang="en-US" sz="2800" dirty="0" smtClean="0">
                <a:solidFill>
                  <a:srgbClr val="0000FF"/>
                </a:solidFill>
              </a:rPr>
              <a:t>, CSU Bakersfield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62484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Geological Society of America, Minneapolis, Minnesota, 12 October 2011</a:t>
            </a:r>
            <a:endParaRPr lang="en-US" dirty="0"/>
          </a:p>
        </p:txBody>
      </p:sp>
      <p:pic>
        <p:nvPicPr>
          <p:cNvPr id="1361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4800600"/>
            <a:ext cx="1404938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743200"/>
            <a:ext cx="8763000" cy="3657600"/>
          </a:xfrm>
        </p:spPr>
        <p:txBody>
          <a:bodyPr/>
          <a:lstStyle/>
          <a:p>
            <a:pPr marL="365760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Step 1. For each </a:t>
            </a:r>
            <a:r>
              <a:rPr lang="en-US" sz="2400" i="1" dirty="0" smtClean="0"/>
              <a:t>outcome</a:t>
            </a:r>
            <a:r>
              <a:rPr lang="en-US" sz="2400" dirty="0" smtClean="0"/>
              <a:t>, state the correlative </a:t>
            </a:r>
            <a:r>
              <a:rPr lang="en-US" sz="2400" i="1" dirty="0" smtClean="0"/>
              <a:t>concept</a:t>
            </a:r>
            <a:r>
              <a:rPr lang="en-US" sz="2400" dirty="0" smtClean="0"/>
              <a:t>, and scrap any outcomes that don’t reflect such concepts.</a:t>
            </a:r>
          </a:p>
          <a:p>
            <a:pPr marL="365760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Step 2. Articulate common </a:t>
            </a:r>
            <a:r>
              <a:rPr lang="en-US" sz="2400" i="1" dirty="0" smtClean="0"/>
              <a:t>misconceptions</a:t>
            </a:r>
            <a:r>
              <a:rPr lang="en-US" sz="2400" dirty="0" smtClean="0"/>
              <a:t> about each that get in the way of understanding.</a:t>
            </a:r>
          </a:p>
          <a:p>
            <a:pPr marL="365760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We arrived at twelve final outcomes; seven we deemed essential. 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28600"/>
            <a:ext cx="8382000" cy="2514600"/>
          </a:xfrm>
        </p:spPr>
        <p:txBody>
          <a:bodyPr>
            <a:normAutofit/>
          </a:bodyPr>
          <a:lstStyle/>
          <a:p>
            <a:r>
              <a:rPr lang="en-US" sz="2800" u="sng" dirty="0" smtClean="0"/>
              <a:t>Project Phase 2</a:t>
            </a:r>
            <a:r>
              <a:rPr lang="en-US" sz="2800" dirty="0" smtClean="0"/>
              <a:t>. Reality check: GE </a:t>
            </a:r>
            <a:r>
              <a:rPr lang="en-US" sz="2800" i="1" dirty="0" smtClean="0"/>
              <a:t>Outcomes</a:t>
            </a:r>
            <a:r>
              <a:rPr lang="en-US" sz="2800" u="sng" dirty="0" smtClean="0"/>
              <a:t> </a:t>
            </a:r>
            <a:r>
              <a:rPr lang="en-US" sz="2800" dirty="0" smtClean="0"/>
              <a:t>important enough to be required – should reflect a major unifying  </a:t>
            </a:r>
            <a:r>
              <a:rPr lang="en-US" sz="2800" i="1" dirty="0" smtClean="0"/>
              <a:t>concept</a:t>
            </a:r>
            <a:r>
              <a:rPr lang="en-US" sz="2800" dirty="0" smtClean="0"/>
              <a:t>  that carries across all disciplines of science.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12 Concepts of Science Literacy</a:t>
            </a: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762000"/>
            <a:ext cx="8991600" cy="58674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 Science explains physical phenomena based upon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testable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information about the physical world.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 In modern life, science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literacy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is important to both personal and collective decisions that involve science content and reasoning.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Doubt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plays necessary roles in advancing science.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4. Scientists use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evidence-based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reasoning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select which among several competing working hypotheses best explains a physical phenomenon.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5.  A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theory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in science is a unifying explanation for observations that result from testing several hypotheses.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6.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Peer review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generally leads to better understanding of physical phenomena than can the unquestioned conclusions of involved investigators.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12 Concepts of Science Literacy</a:t>
            </a: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638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7.  Science can test certain kinds of hypotheses through controlled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experiments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8.  All science rests on fundamental assumptions about the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physical world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9.  Science differs from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technology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10. Scientific knowledge is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discovered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and some discoveries require an important history.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11. Science employs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modeling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as a method for understanding the physical world.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12. Scientific knowledge imparts power that must be used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ethically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81138"/>
            <a:ext cx="8001000" cy="3624262"/>
          </a:xfrm>
        </p:spPr>
        <p:txBody>
          <a:bodyPr/>
          <a:lstStyle/>
          <a:p>
            <a:r>
              <a:rPr lang="en-US" dirty="0" smtClean="0"/>
              <a:t>Now we know what to teach – </a:t>
            </a:r>
          </a:p>
          <a:p>
            <a:pPr lvl="1"/>
            <a:r>
              <a:rPr lang="en-US" dirty="0" smtClean="0"/>
              <a:t>But are we teaching it?</a:t>
            </a:r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So what?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 rtlCol="0">
            <a:normAutofit fontScale="92500" lnSpcReduction="10000"/>
          </a:bodyPr>
          <a:lstStyle/>
          <a:p>
            <a:pPr marL="420624" indent="-38404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Disciplinary Concept Inventories</a:t>
            </a:r>
          </a:p>
          <a:p>
            <a:pPr marL="722376" lvl="1" indent="-274320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Physics (Hestenes, Wells and Swackhamer, 1992).</a:t>
            </a:r>
          </a:p>
          <a:p>
            <a:pPr marL="722376" lvl="1" indent="-274320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Chemistry (Mulford 1996).</a:t>
            </a:r>
          </a:p>
          <a:p>
            <a:pPr marL="722376" lvl="1" indent="-274320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Geology (Libarkin and Anderson, 2007)</a:t>
            </a:r>
          </a:p>
          <a:p>
            <a:pPr marL="722376" lvl="1" indent="-274320" fontAlgn="auto"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Biology (D’Avanzo, 2008)</a:t>
            </a:r>
          </a:p>
          <a:p>
            <a:pPr marL="1005840" lvl="2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Plus others in some sub-disciplines (astronomy, genetics etc.)</a:t>
            </a:r>
          </a:p>
          <a:p>
            <a:pPr marL="420624" indent="-38404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420624" indent="-38404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No existing Concept Inventory for General Education </a:t>
            </a:r>
            <a:r>
              <a:rPr lang="en-US" u="sng" dirty="0" smtClean="0"/>
              <a:t>Science Literacy</a:t>
            </a:r>
            <a:endParaRPr lang="en-US" dirty="0" smtClean="0"/>
          </a:p>
          <a:p>
            <a:pPr marL="420624" indent="-384048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dirty="0" smtClean="0">
                <a:solidFill>
                  <a:srgbClr val="FF0000"/>
                </a:solidFill>
              </a:rPr>
              <a:t>So we are making one.</a:t>
            </a:r>
          </a:p>
          <a:p>
            <a:pPr marL="420624" indent="-384048" fontAlgn="auto">
              <a:spcAft>
                <a:spcPts val="0"/>
              </a:spcAft>
              <a:buNone/>
              <a:defRPr/>
            </a:pPr>
            <a:r>
              <a:rPr lang="en-US" dirty="0" smtClean="0"/>
              <a:t>	(began with principles from </a:t>
            </a:r>
            <a:r>
              <a:rPr lang="en-US" dirty="0" err="1" smtClean="0"/>
              <a:t>Libarkin</a:t>
            </a:r>
            <a:r>
              <a:rPr lang="en-US" dirty="0" smtClean="0"/>
              <a:t> 2008)</a:t>
            </a:r>
            <a:endParaRPr lang="en-US" dirty="0"/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u="sng" dirty="0" smtClean="0"/>
              <a:t>PHASE 3</a:t>
            </a:r>
            <a:r>
              <a:rPr lang="en-US" sz="3600" dirty="0" smtClean="0"/>
              <a:t>. Measurement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2133600"/>
            <a:ext cx="9144000" cy="42672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534400" cy="3962400"/>
          </a:xfrm>
        </p:spPr>
        <p:txBody>
          <a:bodyPr>
            <a:normAutofit fontScale="92500"/>
          </a:bodyPr>
          <a:lstStyle/>
          <a:p>
            <a:pPr>
              <a:buFontTx/>
              <a:buAutoNum type="alphaUcPeriod"/>
              <a:defRPr/>
            </a:pPr>
            <a:endParaRPr lang="en-US" sz="1800" dirty="0" smtClean="0"/>
          </a:p>
          <a:p>
            <a:pPr>
              <a:buNone/>
              <a:defRPr/>
            </a:pPr>
            <a:r>
              <a:rPr lang="en-US" sz="2200" dirty="0" smtClean="0"/>
              <a:t>A. Warts can be cured by holding quartz crystals on them daily for a week.</a:t>
            </a:r>
            <a:endParaRPr lang="en-US" sz="2200" dirty="0" smtClean="0">
              <a:solidFill>
                <a:srgbClr val="FF0000"/>
              </a:solidFill>
            </a:endParaRPr>
          </a:p>
          <a:p>
            <a:pPr>
              <a:buFontTx/>
              <a:buNone/>
              <a:defRPr/>
            </a:pPr>
            <a:endParaRPr lang="en-US" sz="2200" dirty="0" smtClean="0">
              <a:solidFill>
                <a:srgbClr val="FF0000"/>
              </a:solidFill>
            </a:endParaRPr>
          </a:p>
          <a:p>
            <a:pPr>
              <a:buFontTx/>
              <a:buNone/>
              <a:defRPr/>
            </a:pPr>
            <a:r>
              <a:rPr lang="en-US" sz="2200" dirty="0" smtClean="0">
                <a:solidFill>
                  <a:srgbClr val="FF0000"/>
                </a:solidFill>
              </a:rPr>
              <a:t>B. A classmate sitting in the room can see the auras of other students.</a:t>
            </a:r>
          </a:p>
          <a:p>
            <a:pPr>
              <a:buFontTx/>
              <a:buNone/>
              <a:defRPr/>
            </a:pPr>
            <a:endParaRPr lang="en-US" sz="2200" dirty="0" smtClean="0">
              <a:solidFill>
                <a:srgbClr val="008040"/>
              </a:solidFill>
            </a:endParaRPr>
          </a:p>
          <a:p>
            <a:pPr>
              <a:buFontTx/>
              <a:buNone/>
              <a:defRPr/>
            </a:pPr>
            <a:r>
              <a:rPr lang="en-US" sz="2200" dirty="0" smtClean="0">
                <a:solidFill>
                  <a:srgbClr val="008040"/>
                </a:solidFill>
              </a:rPr>
              <a:t>C. Radio City Music Hall in New York is haunted by several spirits.</a:t>
            </a:r>
          </a:p>
          <a:p>
            <a:pPr>
              <a:buFontTx/>
              <a:buNone/>
              <a:defRPr/>
            </a:pPr>
            <a:endParaRPr lang="en-US" sz="2200" dirty="0" smtClean="0">
              <a:solidFill>
                <a:srgbClr val="FFFF00"/>
              </a:solidFill>
            </a:endParaRPr>
          </a:p>
          <a:p>
            <a:pPr>
              <a:buFontTx/>
              <a:buNone/>
              <a:defRPr/>
            </a:pPr>
            <a:r>
              <a:rPr lang="en-US" sz="2200" dirty="0" smtClean="0">
                <a:solidFill>
                  <a:srgbClr val="FFFF00"/>
                </a:solidFill>
              </a:rPr>
              <a:t>D. People with chronic illnesses have them as punishment for past misdeeds. </a:t>
            </a:r>
            <a:endParaRPr lang="en-US" sz="2200" dirty="0" smtClean="0"/>
          </a:p>
        </p:txBody>
      </p:sp>
      <p:sp>
        <p:nvSpPr>
          <p:cNvPr id="20483" name="Title 1"/>
          <p:cNvSpPr>
            <a:spLocks noGrp="1"/>
          </p:cNvSpPr>
          <p:nvPr>
            <p:ph type="title"/>
          </p:nvPr>
        </p:nvSpPr>
        <p:spPr>
          <a:xfrm>
            <a:off x="533400" y="692496"/>
            <a:ext cx="8458200" cy="830997"/>
          </a:xfr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161616"/>
                </a:solidFill>
              </a:rPr>
              <a:t>Which of the following statements presents a hypothesis that science can now easily resolve?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762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 of a Concept Inventory Question: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3"/>
          <p:cNvSpPr>
            <a:spLocks noGrp="1"/>
          </p:cNvSpPr>
          <p:nvPr>
            <p:ph type="title" idx="4294967295"/>
          </p:nvPr>
        </p:nvSpPr>
        <p:spPr>
          <a:xfrm>
            <a:off x="533400" y="53340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Student can articulate in her/his own words a reasonable definition for what constitutes science.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304800" y="2286000"/>
            <a:ext cx="3810000" cy="4114800"/>
          </a:xfrm>
        </p:spPr>
        <p:txBody>
          <a:bodyPr/>
          <a:lstStyle/>
          <a:p>
            <a:r>
              <a:rPr lang="en-US" sz="2800" b="1" dirty="0" smtClean="0"/>
              <a:t>Science explains physical phenomena based upon</a:t>
            </a:r>
            <a:r>
              <a:rPr lang="en-US" sz="2800" b="1" i="1" dirty="0" smtClean="0"/>
              <a:t> testable information</a:t>
            </a:r>
            <a:r>
              <a:rPr lang="en-US" sz="2800" b="1" dirty="0" smtClean="0"/>
              <a:t> about the</a:t>
            </a:r>
            <a:r>
              <a:rPr lang="en-US" sz="2800" b="1" i="1" dirty="0" smtClean="0"/>
              <a:t> physical world</a:t>
            </a:r>
            <a:r>
              <a:rPr lang="en-US" sz="2800" b="1" dirty="0" smtClean="0"/>
              <a:t>.</a:t>
            </a:r>
            <a:r>
              <a:rPr lang="en-US" sz="2800" dirty="0" smtClean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4876800" y="2286000"/>
            <a:ext cx="4038600" cy="4114800"/>
          </a:xfrm>
        </p:spPr>
        <p:txBody>
          <a:bodyPr/>
          <a:lstStyle/>
          <a:p>
            <a:r>
              <a:rPr lang="en-US" sz="2400" dirty="0" smtClean="0"/>
              <a:t>Science is on a mission to refute religion; scientists study the paranormal.</a:t>
            </a:r>
          </a:p>
          <a:p>
            <a:pPr>
              <a:buNone/>
            </a:pPr>
            <a:r>
              <a:rPr lang="en-US" sz="2400" dirty="0" smtClean="0"/>
              <a:t>In this case: student is unable to distinguish </a:t>
            </a:r>
            <a:r>
              <a:rPr lang="en-US" sz="2400" dirty="0" err="1" smtClean="0"/>
              <a:t>untestable</a:t>
            </a:r>
            <a:r>
              <a:rPr lang="en-US" sz="2400" dirty="0" smtClean="0"/>
              <a:t> statements from testable hypotheses. </a:t>
            </a:r>
          </a:p>
        </p:txBody>
      </p:sp>
      <p:sp>
        <p:nvSpPr>
          <p:cNvPr id="21509" name="TextBox 6"/>
          <p:cNvSpPr txBox="1">
            <a:spLocks noChangeArrowheads="1"/>
          </p:cNvSpPr>
          <p:nvPr/>
        </p:nvSpPr>
        <p:spPr bwMode="auto">
          <a:xfrm>
            <a:off x="304800" y="18288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>
                <a:solidFill>
                  <a:srgbClr val="FFC000"/>
                </a:solidFill>
              </a:rPr>
              <a:t> 	</a:t>
            </a:r>
            <a:r>
              <a:rPr lang="en-US" sz="2400" b="1" u="sng" dirty="0" smtClean="0">
                <a:solidFill>
                  <a:srgbClr val="FFC000"/>
                </a:solidFill>
              </a:rPr>
              <a:t>Concept</a:t>
            </a:r>
            <a:r>
              <a:rPr lang="en-US" sz="2400" b="1" u="sng" dirty="0">
                <a:solidFill>
                  <a:srgbClr val="FFC000"/>
                </a:solidFill>
              </a:rPr>
              <a:t> </a:t>
            </a:r>
            <a:r>
              <a:rPr lang="en-US" sz="2400" b="1" u="sng" dirty="0" smtClean="0">
                <a:solidFill>
                  <a:srgbClr val="FFC000"/>
                </a:solidFill>
              </a:rPr>
              <a:t>                                        Misconception</a:t>
            </a:r>
            <a:r>
              <a:rPr lang="en-US" sz="2400" b="1" u="sng" dirty="0">
                <a:solidFill>
                  <a:srgbClr val="FFC000"/>
                </a:solidFill>
              </a:rPr>
              <a:t>	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152400"/>
            <a:ext cx="3581400" cy="3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empus Sans ITC" pitchFamily="82" charset="0"/>
              </a:rPr>
              <a:t>Student Learning Outcome 1. </a:t>
            </a:r>
            <a:endParaRPr lang="en-US" b="1" dirty="0">
              <a:latin typeface="Tempus Sans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2133600"/>
            <a:ext cx="9144000" cy="42672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610600" cy="3962400"/>
          </a:xfrm>
        </p:spPr>
        <p:txBody>
          <a:bodyPr>
            <a:noAutofit/>
          </a:bodyPr>
          <a:lstStyle/>
          <a:p>
            <a:pPr>
              <a:buFontTx/>
              <a:buAutoNum type="alphaUcPeriod"/>
              <a:defRPr/>
            </a:pPr>
            <a:endParaRPr lang="en-US" sz="2000" dirty="0" smtClean="0"/>
          </a:p>
          <a:p>
            <a:pPr>
              <a:buNone/>
              <a:defRPr/>
            </a:pPr>
            <a:r>
              <a:rPr lang="en-US" sz="2000" dirty="0" smtClean="0"/>
              <a:t>A. Warts can be cured by holding quartz crystals on them daily for a week.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buFontTx/>
              <a:buNone/>
              <a:defRPr/>
            </a:pPr>
            <a:endParaRPr lang="en-US" sz="2000" dirty="0" smtClean="0">
              <a:solidFill>
                <a:srgbClr val="FF0000"/>
              </a:solidFill>
            </a:endParaRPr>
          </a:p>
          <a:p>
            <a:pPr>
              <a:buFontTx/>
              <a:buNone/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B. A classmate sitting in the room can see the auras of other students.</a:t>
            </a:r>
          </a:p>
          <a:p>
            <a:pPr>
              <a:buFontTx/>
              <a:buNone/>
              <a:defRPr/>
            </a:pPr>
            <a:endParaRPr lang="en-US" sz="2000" dirty="0" smtClean="0">
              <a:solidFill>
                <a:srgbClr val="008040"/>
              </a:solidFill>
            </a:endParaRPr>
          </a:p>
          <a:p>
            <a:pPr>
              <a:buFontTx/>
              <a:buNone/>
              <a:defRPr/>
            </a:pPr>
            <a:r>
              <a:rPr lang="en-US" sz="2000" dirty="0" smtClean="0">
                <a:solidFill>
                  <a:srgbClr val="008040"/>
                </a:solidFill>
              </a:rPr>
              <a:t>C. Radio City Music Hall in New York is haunted by several spirits.</a:t>
            </a:r>
          </a:p>
          <a:p>
            <a:pPr>
              <a:buFontTx/>
              <a:buNone/>
              <a:defRPr/>
            </a:pPr>
            <a:endParaRPr lang="en-US" sz="2000" dirty="0" smtClean="0">
              <a:solidFill>
                <a:srgbClr val="FFFF00"/>
              </a:solidFill>
            </a:endParaRPr>
          </a:p>
          <a:p>
            <a:pPr>
              <a:buFont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D. People with chronic illnesses have them as punishment for past misdeeds. </a:t>
            </a:r>
            <a:endParaRPr lang="en-US" sz="2800" dirty="0" smtClean="0"/>
          </a:p>
        </p:txBody>
      </p:sp>
      <p:sp>
        <p:nvSpPr>
          <p:cNvPr id="20483" name="Title 1"/>
          <p:cNvSpPr>
            <a:spLocks noGrp="1"/>
          </p:cNvSpPr>
          <p:nvPr>
            <p:ph type="title"/>
          </p:nvPr>
        </p:nvSpPr>
        <p:spPr>
          <a:xfrm>
            <a:off x="609600" y="692496"/>
            <a:ext cx="8382000" cy="830997"/>
          </a:xfr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161616"/>
                </a:solidFill>
              </a:rPr>
              <a:t>Which of the following statements presents a hypothesis that science can now easily resolve?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" y="2514600"/>
            <a:ext cx="8534400" cy="762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Expressing doubt of commonly accepted beliefs may be rude, impolite and disrespectful. Informed doubt is not distinguished from uninformed bias or appeals to authority.</a:t>
            </a:r>
          </a:p>
          <a:p>
            <a:endParaRPr lang="en-US" sz="2400" dirty="0" smtClean="0"/>
          </a:p>
          <a:p>
            <a:r>
              <a:rPr lang="en-US" sz="2400" dirty="0" smtClean="0"/>
              <a:t>All science involves controlled experiments; a hypothesis is a proven fact; conflicting hypotheses are all equally valid.</a:t>
            </a:r>
          </a:p>
          <a:p>
            <a:endParaRPr lang="en-US" sz="2400" dirty="0" smtClean="0"/>
          </a:p>
          <a:p>
            <a:r>
              <a:rPr lang="en-US" sz="2400" dirty="0" smtClean="0"/>
              <a:t>“It’s ONLY a theory.” A theory is just an interesting idea that some people like to believe. Neither evidence nor testable explanations are issues.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other misconceptions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183763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Science Literacy Concept Inventory Results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students score lower than profs in every measure</a:t>
            </a:r>
            <a:endParaRPr lang="en-US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5598" y="1367818"/>
            <a:ext cx="8295010" cy="5000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48768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Typically Stated Goal: 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Students should achieve “</a:t>
            </a:r>
            <a:r>
              <a:rPr lang="en-US" i="1" dirty="0" smtClean="0"/>
              <a:t>Science Literacy</a:t>
            </a:r>
            <a:r>
              <a:rPr lang="en-US" dirty="0" smtClean="0"/>
              <a:t>”</a:t>
            </a:r>
          </a:p>
          <a:p>
            <a:pPr lvl="2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i.e. Students should know what science is and how it operates as a conceptual way of knowing.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Typical Reality: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Focus is relegated to discipline-specific knowledge and convergent problems.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Neglects meaningful learning frameworks of reasoning and processes of science.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Result: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Misconceptions about science persist beyond courses and graduation.</a:t>
            </a: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General Education Science Courses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General Education </a:t>
            </a:r>
            <a:r>
              <a:rPr lang="en-US" i="1" dirty="0" err="1" smtClean="0"/>
              <a:t>vs</a:t>
            </a:r>
            <a:r>
              <a:rPr lang="en-US" dirty="0" smtClean="0"/>
              <a:t> Liberal Education and Science</a:t>
            </a: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4958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 smtClean="0"/>
              <a:t>Liberal Education…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</a:rPr>
              <a:t>Is acquired through the collaboration and integration of General Education and the major.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Courier New" pitchFamily="49" charset="0"/>
              <a:buChar char="o"/>
            </a:pP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However, GE content emphasis </a:t>
            </a:r>
            <a:r>
              <a:rPr lang="en-US" sz="2000" i="1" dirty="0" smtClean="0">
                <a:solidFill>
                  <a:schemeClr val="accent4">
                    <a:lumMod val="75000"/>
                  </a:schemeClr>
                </a:solidFill>
              </a:rPr>
              <a:t>limits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 integration across majors.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Courier New" pitchFamily="49" charset="0"/>
              <a:buChar char="o"/>
            </a:pP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Understanding a framework of reasoning and way of knowing </a:t>
            </a:r>
            <a:r>
              <a:rPr lang="en-US" sz="2000" i="1" dirty="0" smtClean="0">
                <a:solidFill>
                  <a:schemeClr val="accent4">
                    <a:lumMod val="75000"/>
                  </a:schemeClr>
                </a:solidFill>
              </a:rPr>
              <a:t>does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 allow such transfer.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None/>
            </a:pPr>
            <a:endParaRPr lang="en-US" sz="2000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</a:rPr>
              <a:t>The latter is the type of science literacy we address in our Science Literacy Concept Inventory (SLCI). 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None/>
            </a:pPr>
            <a:r>
              <a:rPr lang="en-US" sz="1800" dirty="0" smtClean="0">
                <a:solidFill>
                  <a:schemeClr val="accent4">
                    <a:lumMod val="75000"/>
                  </a:schemeClr>
                </a:solidFill>
              </a:rPr>
              <a:t>	(This includes material addressed in the </a:t>
            </a:r>
            <a:r>
              <a:rPr lang="en-US" sz="1800" i="1" dirty="0" smtClean="0">
                <a:solidFill>
                  <a:schemeClr val="accent4">
                    <a:lumMod val="75000"/>
                  </a:schemeClr>
                </a:solidFill>
              </a:rPr>
              <a:t>AAAS Project 2061 Atlas of Science Literacy.</a:t>
            </a:r>
            <a:r>
              <a:rPr lang="en-US" sz="1800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None/>
            </a:pPr>
            <a:endParaRPr lang="en-US" sz="18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Bent-Up Arrow 3"/>
          <p:cNvSpPr/>
          <p:nvPr/>
        </p:nvSpPr>
        <p:spPr>
          <a:xfrm rot="10800000" flipH="1">
            <a:off x="4267201" y="3429000"/>
            <a:ext cx="533400" cy="533400"/>
          </a:xfrm>
          <a:prstGeom prst="bentUpArrow">
            <a:avLst>
              <a:gd name="adj1" fmla="val 14453"/>
              <a:gd name="adj2" fmla="val 22070"/>
              <a:gd name="adj3" fmla="val 25000"/>
            </a:avLst>
          </a:prstGeom>
          <a:solidFill>
            <a:srgbClr val="FF0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22438"/>
            <a:ext cx="8610600" cy="4525962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What does the educated citizen really need to know about science?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Font typeface="Arial" charset="0"/>
              <a:buNone/>
            </a:pPr>
            <a:r>
              <a:rPr lang="en-US" dirty="0" smtClean="0"/>
              <a:t>How do we know science literacy when we see it?</a:t>
            </a:r>
          </a:p>
          <a:p>
            <a:pPr algn="ctr">
              <a:buFont typeface="Arial" charset="0"/>
              <a:buNone/>
            </a:pPr>
            <a:endParaRPr lang="en-US" dirty="0" smtClean="0"/>
          </a:p>
          <a:p>
            <a:pPr algn="ctr">
              <a:buFont typeface="Arial" charset="0"/>
              <a:buNone/>
            </a:pPr>
            <a:r>
              <a:rPr lang="en-US" dirty="0" smtClean="0"/>
              <a:t>And how do we measure it?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Major Questions about Science Literacy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4525963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/>
              <a:t>CSU Institute for Teaching and Learning</a:t>
            </a:r>
          </a:p>
          <a:p>
            <a:pPr marL="365760" indent="-256032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sz="2800" dirty="0" smtClean="0"/>
          </a:p>
          <a:p>
            <a:pPr marL="365760" indent="-256032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sz="2800" dirty="0" smtClean="0"/>
          </a:p>
          <a:p>
            <a:pPr marL="365760" indent="-256032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sz="2800" dirty="0" smtClean="0"/>
          </a:p>
          <a:p>
            <a:pPr marL="365760" indent="-256032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sz="28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/>
              <a:t>Cross disciplinary group of 9 Scientists</a:t>
            </a:r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en-US" sz="28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/>
              <a:t>Begin with civil discussions…</a:t>
            </a: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Exploration</a:t>
            </a: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1530350"/>
            <a:ext cx="6510338" cy="1371600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3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4525963"/>
          </a:xfrm>
        </p:spPr>
        <p:txBody>
          <a:bodyPr/>
          <a:lstStyle/>
          <a:p>
            <a:pPr marL="457200" indent="-439738">
              <a:spcBef>
                <a:spcPct val="0"/>
              </a:spcBef>
              <a:spcAft>
                <a:spcPts val="800"/>
              </a:spcAft>
            </a:pPr>
            <a:r>
              <a:rPr lang="en-US" sz="2000" b="1" dirty="0" smtClean="0"/>
              <a:t>Edward Nuhfer</a:t>
            </a:r>
            <a:r>
              <a:rPr lang="en-US" sz="2000" dirty="0" smtClean="0"/>
              <a:t>, Faculty Development &amp; </a:t>
            </a:r>
            <a:r>
              <a:rPr lang="en-US" sz="2000" i="1" dirty="0" smtClean="0"/>
              <a:t>Geology</a:t>
            </a:r>
            <a:r>
              <a:rPr lang="en-US" sz="2000" dirty="0" smtClean="0"/>
              <a:t>, Channel Islands</a:t>
            </a:r>
          </a:p>
          <a:p>
            <a:pPr marL="457200" indent="-439738">
              <a:spcBef>
                <a:spcPct val="0"/>
              </a:spcBef>
              <a:spcAft>
                <a:spcPts val="800"/>
              </a:spcAft>
            </a:pPr>
            <a:r>
              <a:rPr lang="en-US" sz="2000" b="1" dirty="0" smtClean="0"/>
              <a:t>Jerry Clifford</a:t>
            </a:r>
            <a:r>
              <a:rPr lang="en-US" sz="2000" dirty="0" smtClean="0"/>
              <a:t>, </a:t>
            </a:r>
            <a:r>
              <a:rPr lang="en-US" sz="2000" i="1" dirty="0" smtClean="0"/>
              <a:t>Physics</a:t>
            </a:r>
            <a:r>
              <a:rPr lang="en-US" sz="2000" dirty="0" smtClean="0"/>
              <a:t>, Channel Islands</a:t>
            </a:r>
          </a:p>
          <a:p>
            <a:pPr marL="457200" indent="-439738">
              <a:spcBef>
                <a:spcPct val="0"/>
              </a:spcBef>
              <a:spcAft>
                <a:spcPts val="800"/>
              </a:spcAft>
            </a:pPr>
            <a:r>
              <a:rPr lang="en-US" sz="2000" b="1" dirty="0" smtClean="0"/>
              <a:t>Christopher Cogan</a:t>
            </a:r>
            <a:r>
              <a:rPr lang="en-US" sz="2000" dirty="0" smtClean="0"/>
              <a:t>, </a:t>
            </a:r>
            <a:r>
              <a:rPr lang="en-US" sz="2000" i="1" dirty="0" smtClean="0"/>
              <a:t>Environmental Sciences &amp; Resource Management</a:t>
            </a:r>
            <a:r>
              <a:rPr lang="en-US" sz="2000" dirty="0" smtClean="0"/>
              <a:t>, Channel Islands </a:t>
            </a:r>
          </a:p>
          <a:p>
            <a:pPr marL="457200" indent="-439738">
              <a:spcBef>
                <a:spcPct val="0"/>
              </a:spcBef>
              <a:spcAft>
                <a:spcPts val="800"/>
              </a:spcAft>
            </a:pPr>
            <a:r>
              <a:rPr lang="en-US" sz="2000" b="1" dirty="0" smtClean="0"/>
              <a:t>Anya Goodman</a:t>
            </a:r>
            <a:r>
              <a:rPr lang="en-US" sz="2000" dirty="0" smtClean="0"/>
              <a:t>, </a:t>
            </a:r>
            <a:r>
              <a:rPr lang="en-US" sz="2000" i="1" dirty="0" smtClean="0"/>
              <a:t>Biochemistry</a:t>
            </a:r>
            <a:r>
              <a:rPr lang="en-US" sz="2000" dirty="0" smtClean="0"/>
              <a:t>, San Luis Obispo</a:t>
            </a:r>
          </a:p>
          <a:p>
            <a:pPr marL="457200" indent="-439738">
              <a:spcBef>
                <a:spcPct val="0"/>
              </a:spcBef>
              <a:spcAft>
                <a:spcPts val="800"/>
              </a:spcAft>
            </a:pPr>
            <a:r>
              <a:rPr lang="en-US" sz="2000" b="1" dirty="0" smtClean="0"/>
              <a:t>Carl Kloock</a:t>
            </a:r>
            <a:r>
              <a:rPr lang="en-US" sz="2000" dirty="0" smtClean="0"/>
              <a:t>, </a:t>
            </a:r>
            <a:r>
              <a:rPr lang="en-US" sz="2000" i="1" dirty="0" smtClean="0"/>
              <a:t>Biology</a:t>
            </a:r>
            <a:r>
              <a:rPr lang="en-US" sz="2000" dirty="0" smtClean="0"/>
              <a:t>, Bakersfield</a:t>
            </a:r>
          </a:p>
          <a:p>
            <a:pPr marL="457200" indent="-439738">
              <a:spcBef>
                <a:spcPct val="0"/>
              </a:spcBef>
              <a:spcAft>
                <a:spcPts val="800"/>
              </a:spcAft>
            </a:pPr>
            <a:r>
              <a:rPr lang="en-US" sz="2000" b="1" dirty="0" smtClean="0"/>
              <a:t>Beth Stoeckly</a:t>
            </a:r>
            <a:r>
              <a:rPr lang="en-US" sz="2000" dirty="0" smtClean="0"/>
              <a:t>, </a:t>
            </a:r>
            <a:r>
              <a:rPr lang="en-US" sz="2000" i="1" dirty="0" smtClean="0"/>
              <a:t>Physics</a:t>
            </a:r>
            <a:r>
              <a:rPr lang="en-US" sz="2000" dirty="0" smtClean="0"/>
              <a:t>, Channel Islands</a:t>
            </a:r>
          </a:p>
          <a:p>
            <a:pPr marL="457200" indent="-439738">
              <a:spcBef>
                <a:spcPct val="0"/>
              </a:spcBef>
              <a:spcAft>
                <a:spcPts val="800"/>
              </a:spcAft>
            </a:pPr>
            <a:r>
              <a:rPr lang="en-US" sz="2000" b="1" dirty="0" smtClean="0"/>
              <a:t>Christopher Wheeler</a:t>
            </a:r>
            <a:r>
              <a:rPr lang="en-US" sz="2000" dirty="0" smtClean="0"/>
              <a:t>, </a:t>
            </a:r>
            <a:r>
              <a:rPr lang="en-US" sz="2000" i="1" dirty="0" smtClean="0"/>
              <a:t>Geology</a:t>
            </a:r>
            <a:r>
              <a:rPr lang="en-US" sz="2000" dirty="0" smtClean="0"/>
              <a:t>, Channel Islands</a:t>
            </a:r>
          </a:p>
          <a:p>
            <a:pPr marL="457200" indent="-439738">
              <a:spcBef>
                <a:spcPct val="0"/>
              </a:spcBef>
              <a:spcAft>
                <a:spcPts val="800"/>
              </a:spcAft>
            </a:pPr>
            <a:r>
              <a:rPr lang="en-US" sz="2000" b="1" dirty="0" smtClean="0"/>
              <a:t>Gregory Wood</a:t>
            </a:r>
            <a:r>
              <a:rPr lang="en-US" sz="2000" dirty="0" smtClean="0"/>
              <a:t>, </a:t>
            </a:r>
            <a:r>
              <a:rPr lang="en-US" sz="2000" i="1" dirty="0" smtClean="0"/>
              <a:t>Physics</a:t>
            </a:r>
            <a:r>
              <a:rPr lang="en-US" sz="2000" dirty="0" smtClean="0"/>
              <a:t>, Channel Islands</a:t>
            </a:r>
          </a:p>
          <a:p>
            <a:pPr marL="457200" indent="-439738">
              <a:spcBef>
                <a:spcPct val="0"/>
              </a:spcBef>
              <a:spcAft>
                <a:spcPts val="800"/>
              </a:spcAft>
            </a:pPr>
            <a:r>
              <a:rPr lang="en-US" sz="2000" b="1" dirty="0" smtClean="0"/>
              <a:t>Natalie Zayas</a:t>
            </a:r>
            <a:r>
              <a:rPr lang="en-US" sz="2000" dirty="0" smtClean="0"/>
              <a:t>, </a:t>
            </a:r>
            <a:r>
              <a:rPr lang="en-US" sz="2000" i="1" dirty="0" smtClean="0"/>
              <a:t>Science Education &amp; Environmental Sciences</a:t>
            </a:r>
            <a:r>
              <a:rPr lang="en-US" sz="2000" dirty="0" smtClean="0"/>
              <a:t>, Monterey Bay</a:t>
            </a:r>
          </a:p>
        </p:txBody>
      </p:sp>
      <p:sp>
        <p:nvSpPr>
          <p:cNvPr id="1229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…</a:t>
            </a:r>
            <a:r>
              <a:rPr lang="en-US" sz="3600" dirty="0" smtClean="0"/>
              <a:t>among the Co-Conspirators</a:t>
            </a:r>
            <a:endParaRPr lang="en-US" dirty="0" smtClean="0"/>
          </a:p>
        </p:txBody>
      </p:sp>
      <p:pic>
        <p:nvPicPr>
          <p:cNvPr id="4" name="Picture 4" descr="C:\Documents and Settings\ckloock\Local Settings\Temporary Internet Files\Content.IE5\QBAE03WV\MC90023244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6871" y="2590800"/>
            <a:ext cx="1964729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Documents and Settings\ckloock\Local Settings\Temporary Internet Files\Content.IE5\QBAE03WV\MC90023244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5334000"/>
            <a:ext cx="1496936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C:\Documents and Settings\ckloock\Local Settings\Temporary Internet Files\Content.IE5\QBAE03WV\MC90023244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371600" y="5638800"/>
            <a:ext cx="1496936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Documents and Settings\ckloock\Local Settings\Temporary Internet Files\Content.IE5\QBAE03WV\MC90023244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228600"/>
            <a:ext cx="93558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Documents and Settings\ckloock\Local Settings\Temporary Internet Files\Content.IE5\QBAE03WV\MC90023244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343400" y="5410200"/>
            <a:ext cx="130981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Science is...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tx1"/>
                </a:solidFill>
              </a:rPr>
              <a:t>	A system to acquire </a:t>
            </a:r>
            <a:r>
              <a:rPr lang="en-US" i="1" dirty="0" smtClean="0">
                <a:solidFill>
                  <a:schemeClr val="tx1"/>
                </a:solidFill>
              </a:rPr>
              <a:t>knowledge</a:t>
            </a:r>
            <a:r>
              <a:rPr lang="en-US" dirty="0" smtClean="0">
                <a:solidFill>
                  <a:schemeClr val="tx1"/>
                </a:solidFill>
              </a:rPr>
              <a:t>, often through the development of </a:t>
            </a:r>
            <a:r>
              <a:rPr lang="en-US" i="1" dirty="0" smtClean="0">
                <a:solidFill>
                  <a:schemeClr val="tx1"/>
                </a:solidFill>
              </a:rPr>
              <a:t>models</a:t>
            </a:r>
            <a:r>
              <a:rPr lang="en-US" dirty="0" smtClean="0">
                <a:solidFill>
                  <a:schemeClr val="tx1"/>
                </a:solidFill>
              </a:rPr>
              <a:t> to help us understand the natural world and human behavior and society.  Each of these systems usually follows variations on time-tested formal </a:t>
            </a:r>
            <a:r>
              <a:rPr lang="en-US" i="1" dirty="0" smtClean="0">
                <a:solidFill>
                  <a:schemeClr val="tx1"/>
                </a:solidFill>
              </a:rPr>
              <a:t>scientific methods</a:t>
            </a:r>
            <a:r>
              <a:rPr lang="en-US" dirty="0" smtClean="0">
                <a:solidFill>
                  <a:schemeClr val="tx1"/>
                </a:solidFill>
              </a:rPr>
              <a:t>, and the results are always subject to </a:t>
            </a:r>
            <a:r>
              <a:rPr lang="en-US" i="1" dirty="0" smtClean="0">
                <a:solidFill>
                  <a:schemeClr val="tx1"/>
                </a:solidFill>
              </a:rPr>
              <a:t>peer review and change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from the beginning…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3098479" y="690563"/>
            <a:ext cx="4005905" cy="5745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+mj-lt"/>
              </a:rPr>
              <a:t>What’s Science?</a:t>
            </a:r>
            <a:endParaRPr lang="en-US" sz="4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799333" y="1912938"/>
            <a:ext cx="7545335" cy="21626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3200" dirty="0">
                <a:solidFill>
                  <a:srgbClr val="0000FF"/>
                </a:solidFill>
                <a:latin typeface="+mn-lt"/>
              </a:rPr>
              <a:t>"Science is the acquisition of reliable </a:t>
            </a:r>
          </a:p>
          <a:p>
            <a:pPr algn="ctr">
              <a:lnSpc>
                <a:spcPct val="85000"/>
              </a:lnSpc>
            </a:pPr>
            <a:r>
              <a:rPr lang="en-US" sz="3200" dirty="0">
                <a:solidFill>
                  <a:srgbClr val="0000FF"/>
                </a:solidFill>
                <a:latin typeface="+mn-lt"/>
              </a:rPr>
              <a:t>but not infallible </a:t>
            </a:r>
          </a:p>
          <a:p>
            <a:pPr algn="ctr">
              <a:lnSpc>
                <a:spcPct val="85000"/>
              </a:lnSpc>
            </a:pPr>
            <a:r>
              <a:rPr lang="en-US" sz="3200" dirty="0">
                <a:solidFill>
                  <a:srgbClr val="0000FF"/>
                </a:solidFill>
                <a:latin typeface="+mn-lt"/>
              </a:rPr>
              <a:t>knowledge of the real world, </a:t>
            </a:r>
          </a:p>
          <a:p>
            <a:pPr algn="ctr">
              <a:lnSpc>
                <a:spcPct val="85000"/>
              </a:lnSpc>
            </a:pPr>
            <a:r>
              <a:rPr lang="en-US" sz="3200" dirty="0">
                <a:solidFill>
                  <a:srgbClr val="0000FF"/>
                </a:solidFill>
                <a:latin typeface="+mn-lt"/>
              </a:rPr>
              <a:t>including </a:t>
            </a:r>
          </a:p>
          <a:p>
            <a:pPr algn="ctr">
              <a:lnSpc>
                <a:spcPct val="85000"/>
              </a:lnSpc>
            </a:pPr>
            <a:r>
              <a:rPr lang="en-US" sz="3200" dirty="0">
                <a:solidFill>
                  <a:srgbClr val="0000FF"/>
                </a:solidFill>
                <a:latin typeface="+mn-lt"/>
              </a:rPr>
              <a:t>explanations of the phenomena" </a:t>
            </a:r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5480050" y="4191000"/>
            <a:ext cx="2063750" cy="2867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b="1" dirty="0">
                <a:latin typeface="Helvetica" pitchFamily="34" charset="0"/>
              </a:rPr>
              <a:t>(</a:t>
            </a:r>
            <a:r>
              <a:rPr lang="en-US" b="1" dirty="0" err="1">
                <a:latin typeface="Helvetica" pitchFamily="34" charset="0"/>
              </a:rPr>
              <a:t>Strahler</a:t>
            </a:r>
            <a:r>
              <a:rPr lang="en-US" b="1" dirty="0">
                <a:latin typeface="Helvetica" pitchFamily="34" charset="0"/>
              </a:rPr>
              <a:t>, </a:t>
            </a:r>
            <a:r>
              <a:rPr lang="en-US" b="1" dirty="0" smtClean="0">
                <a:latin typeface="Helvetica" pitchFamily="34" charset="0"/>
              </a:rPr>
              <a:t>1992)</a:t>
            </a:r>
            <a:endParaRPr lang="en-US" b="1" dirty="0">
              <a:latin typeface="Helvetica" pitchFamily="34" charset="0"/>
            </a:endParaRPr>
          </a:p>
        </p:txBody>
      </p:sp>
      <p:graphicFrame>
        <p:nvGraphicFramePr>
          <p:cNvPr id="1026" name="Object 2"/>
          <p:cNvGraphicFramePr>
            <a:graphicFrameLocks/>
          </p:cNvGraphicFramePr>
          <p:nvPr/>
        </p:nvGraphicFramePr>
        <p:xfrm>
          <a:off x="228600" y="144463"/>
          <a:ext cx="1905000" cy="1739900"/>
        </p:xfrm>
        <a:graphic>
          <a:graphicData uri="http://schemas.openxmlformats.org/presentationml/2006/ole">
            <p:oleObj spid="_x0000_s123906" r:id="rId4" imgW="1428750" imgH="1304925" progId="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4691063"/>
            <a:ext cx="91440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Helvetica" pitchFamily="34" charset="0"/>
              </a:rPr>
              <a:t>Science involves only testable knowledge about the physical world.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32038"/>
            <a:ext cx="8229600" cy="4068762"/>
          </a:xfrm>
        </p:spPr>
        <p:txBody>
          <a:bodyPr/>
          <a:lstStyle/>
          <a:p>
            <a:r>
              <a:rPr lang="en-US" dirty="0" smtClean="0"/>
              <a:t>Step 1. What does extensive literature reveal?</a:t>
            </a:r>
          </a:p>
          <a:p>
            <a:r>
              <a:rPr lang="en-US" dirty="0" smtClean="0"/>
              <a:t>Step 2. How does our pooled expertise inform this literature?</a:t>
            </a:r>
          </a:p>
          <a:p>
            <a:r>
              <a:rPr lang="en-US" dirty="0" smtClean="0"/>
              <a:t>Step 3. Write assessable learning outcomes based upon Steps 1 &amp; 2.</a:t>
            </a:r>
          </a:p>
          <a:p>
            <a:r>
              <a:rPr lang="en-US" dirty="0" smtClean="0"/>
              <a:t>Step 4. Prioritize these outcomes</a:t>
            </a:r>
          </a:p>
          <a:p>
            <a:pPr lvl="1"/>
            <a:r>
              <a:rPr lang="en-US" dirty="0" smtClean="0"/>
              <a:t>What is minimal – “good enough”?</a:t>
            </a:r>
          </a:p>
          <a:p>
            <a:pPr lvl="1"/>
            <a:r>
              <a:rPr lang="en-US" dirty="0" smtClean="0"/>
              <a:t>What is ideal?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1935162"/>
          </a:xfrm>
        </p:spPr>
        <p:txBody>
          <a:bodyPr>
            <a:noAutofit/>
          </a:bodyPr>
          <a:lstStyle/>
          <a:p>
            <a:pPr algn="ctr"/>
            <a:r>
              <a:rPr lang="en-US" sz="2800" u="sng" dirty="0" smtClean="0"/>
              <a:t>Project Phase 1</a:t>
            </a:r>
            <a:r>
              <a:rPr lang="en-US" sz="2800" dirty="0" smtClean="0"/>
              <a:t>. If  a graduate is “science-literate,” what signature outcomes should the graduate exhibit as a result?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2993</TotalTime>
  <Words>1117</Words>
  <Application>Microsoft Office PowerPoint</Application>
  <PresentationFormat>On-screen Show (4:3)</PresentationFormat>
  <Paragraphs>151</Paragraphs>
  <Slides>19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Development of a Concept Inventory for Science Literacy</vt:lpstr>
      <vt:lpstr>General Education Science Courses</vt:lpstr>
      <vt:lpstr>General Education vs Liberal Education and Science</vt:lpstr>
      <vt:lpstr>Major Questions about Science Literacy</vt:lpstr>
      <vt:lpstr>Exploration</vt:lpstr>
      <vt:lpstr>…among the Co-Conspirators</vt:lpstr>
      <vt:lpstr>Starting from the beginning… </vt:lpstr>
      <vt:lpstr>Slide 8</vt:lpstr>
      <vt:lpstr>Project Phase 1. If  a graduate is “science-literate,” what signature outcomes should the graduate exhibit as a result?</vt:lpstr>
      <vt:lpstr>Project Phase 2. Reality check: GE Outcomes important enough to be required – should reflect a major unifying  concept  that carries across all disciplines of science.</vt:lpstr>
      <vt:lpstr>12 Concepts of Science Literacy</vt:lpstr>
      <vt:lpstr>12 Concepts of Science Literacy</vt:lpstr>
      <vt:lpstr>So what?</vt:lpstr>
      <vt:lpstr>PHASE 3. Measurement</vt:lpstr>
      <vt:lpstr>Which of the following statements presents a hypothesis that science can now easily resolve?</vt:lpstr>
      <vt:lpstr>Student can articulate in her/his own words a reasonable definition for what constitutes science. </vt:lpstr>
      <vt:lpstr>Which of the following statements presents a hypothesis that science can now easily resolve?</vt:lpstr>
      <vt:lpstr>Examples of other misconceptions</vt:lpstr>
      <vt:lpstr>Slide 19</vt:lpstr>
    </vt:vector>
  </TitlesOfParts>
  <Company>Information Technology Services Support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Christopher Cogan</dc:creator>
  <dc:description>GSA Talk Oct 2011</dc:description>
  <cp:lastModifiedBy>Christopher Cogan</cp:lastModifiedBy>
  <cp:revision>256</cp:revision>
  <dcterms:created xsi:type="dcterms:W3CDTF">2011-04-15T22:27:19Z</dcterms:created>
  <dcterms:modified xsi:type="dcterms:W3CDTF">2011-11-02T01:37:19Z</dcterms:modified>
</cp:coreProperties>
</file>