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7" r:id="rId2"/>
    <p:sldId id="376" r:id="rId3"/>
    <p:sldId id="354" r:id="rId4"/>
    <p:sldId id="371" r:id="rId5"/>
    <p:sldId id="330" r:id="rId6"/>
    <p:sldId id="357" r:id="rId7"/>
    <p:sldId id="332" r:id="rId8"/>
    <p:sldId id="379" r:id="rId9"/>
    <p:sldId id="368" r:id="rId10"/>
    <p:sldId id="334" r:id="rId11"/>
    <p:sldId id="315" r:id="rId12"/>
    <p:sldId id="377" r:id="rId13"/>
    <p:sldId id="360" r:id="rId14"/>
    <p:sldId id="336" r:id="rId15"/>
    <p:sldId id="366" r:id="rId16"/>
    <p:sldId id="363" r:id="rId17"/>
    <p:sldId id="314" r:id="rId18"/>
    <p:sldId id="380" r:id="rId19"/>
    <p:sldId id="370" r:id="rId20"/>
    <p:sldId id="319" r:id="rId21"/>
    <p:sldId id="373" r:id="rId22"/>
    <p:sldId id="372" r:id="rId23"/>
    <p:sldId id="369" r:id="rId24"/>
    <p:sldId id="375" r:id="rId25"/>
    <p:sldId id="340" r:id="rId26"/>
    <p:sldId id="382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00FF"/>
    <a:srgbClr val="00CC00"/>
    <a:srgbClr val="3399FF"/>
    <a:srgbClr val="A85808"/>
    <a:srgbClr val="66FFFF"/>
    <a:srgbClr val="66FF33"/>
    <a:srgbClr val="336600"/>
    <a:srgbClr val="006600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88" autoAdjust="0"/>
    <p:restoredTop sz="93186" autoAdjust="0"/>
  </p:normalViewPr>
  <p:slideViewPr>
    <p:cSldViewPr snapToGrid="0">
      <p:cViewPr varScale="1">
        <p:scale>
          <a:sx n="86" d="100"/>
          <a:sy n="86" d="100"/>
        </p:scale>
        <p:origin x="-166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0C7ACACF-55BF-407E-9168-B43FCFA192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0168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/>
              <a:t>Subscript and superscript chemical formulas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818CF82D-DFDF-418A-AE89-028507657F19}" type="slidenum">
              <a:rPr lang="en-US" smtClean="0"/>
              <a:pPr algn="r" eaLnBrk="1" hangingPunct="1"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/>
              <a:t>Where is baseline?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28D1DB43-8C8B-4D81-A103-297321E6CFC4}" type="slidenum">
              <a:rPr lang="en-US" smtClean="0"/>
              <a:pPr algn="r" eaLnBrk="1" hangingPunct="1"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err="1" smtClean="0"/>
              <a:t>Icacos</a:t>
            </a:r>
            <a:r>
              <a:rPr lang="en-US" dirty="0" smtClean="0"/>
              <a:t> is still not back to pre-hurricane NO3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0C5DAA2-53CE-4636-BCCB-D524913D7BF5}" type="slidenum">
              <a:rPr lang="en-US" smtClean="0"/>
              <a:pPr algn="r" eaLnBrk="1" hangingPunct="1"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/>
              <a:t>Nitrous oxide!!</a:t>
            </a: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3BB3E58-B529-49C5-97D9-6AAF2BC3D8EE}" type="slidenum">
              <a:rPr lang="en-US" smtClean="0"/>
              <a:pPr algn="r" eaLnBrk="1" hangingPunct="1"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/>
              <a:t>No red and green, add legend</a:t>
            </a:r>
          </a:p>
          <a:p>
            <a:r>
              <a:rPr lang="en-US" smtClean="0"/>
              <a:t>DON levels don’t change</a:t>
            </a:r>
          </a:p>
          <a:p>
            <a:endParaRPr 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29B96563-847A-4C7D-85D6-6414688BAFBB}" type="slidenum">
              <a:rPr lang="en-US" smtClean="0"/>
              <a:pPr algn="r" eaLnBrk="1" hangingPunct="1"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/>
              <a:t>Large patches of open canopy, ground covered with mosses</a:t>
            </a: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D4FD3FBC-E837-42D5-B405-A7255ACE82A9}" type="slidenum">
              <a:rPr lang="en-US" smtClean="0"/>
              <a:pPr algn="r" eaLnBrk="1" hangingPunct="1"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/>
              <a:t>Long term vs. short term synthesis</a:t>
            </a:r>
          </a:p>
          <a:p>
            <a:r>
              <a:rPr lang="en-US" smtClean="0"/>
              <a:t>Importance of riparian retention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7B57253-7948-4A84-ACEB-8EACEDC4C608}" type="slidenum">
              <a:rPr lang="en-US" smtClean="0"/>
              <a:pPr algn="r" eaLnBrk="1" hangingPunct="1"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/>
              <a:t>No red and green, add legend</a:t>
            </a:r>
          </a:p>
          <a:p>
            <a:r>
              <a:rPr lang="en-US" smtClean="0"/>
              <a:t>DON levels don’t change</a:t>
            </a:r>
          </a:p>
          <a:p>
            <a:endParaRPr 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29B96563-847A-4C7D-85D6-6414688BAFBB}" type="slidenum">
              <a:rPr lang="en-US" smtClean="0"/>
              <a:pPr algn="r" eaLnBrk="1" hangingPunct="1"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4486D7DC-328C-438E-8FD0-9E8787BA4957}" type="slidenum">
              <a:rPr lang="en-US" smtClean="0"/>
              <a:pPr algn="r" eaLnBrk="1" hangingPunct="1"/>
              <a:t>3</a:t>
            </a:fld>
            <a:endParaRPr lang="en-US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192588"/>
            <a:ext cx="1200150" cy="274637"/>
          </a:xfrm>
          <a:noFill/>
        </p:spPr>
        <p:txBody>
          <a:bodyPr/>
          <a:lstStyle/>
          <a:p>
            <a:pPr eaLnBrk="1" hangingPunct="1"/>
            <a:r>
              <a:rPr lang="en-US" dirty="0" smtClean="0"/>
              <a:t>1000 m elevation</a:t>
            </a:r>
          </a:p>
          <a:p>
            <a:pPr eaLnBrk="1" hangingPunct="1"/>
            <a:r>
              <a:rPr lang="en-US" dirty="0" smtClean="0"/>
              <a:t>3.5-4.5 m of rain</a:t>
            </a:r>
          </a:p>
          <a:p>
            <a:pPr eaLnBrk="1" hangingPunct="1"/>
            <a:r>
              <a:rPr lang="en-US" dirty="0" smtClean="0"/>
              <a:t>6 m is the upper limit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82F14049-8E35-4A23-A520-691D866F5414}" type="slidenum">
              <a:rPr lang="en-US" smtClean="0"/>
              <a:pPr algn="r" eaLnBrk="1" hangingPunct="1"/>
              <a:t>5</a:t>
            </a:fld>
            <a:endParaRPr lang="en-US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D40D4D9D-12D2-4391-9552-DB92F7317E19}" type="slidenum">
              <a:rPr lang="en-US" smtClean="0"/>
              <a:pPr algn="r" eaLnBrk="1" hangingPunct="1"/>
              <a:t>6</a:t>
            </a:fld>
            <a:endParaRPr lang="en-US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Same spot on the </a:t>
            </a:r>
            <a:r>
              <a:rPr lang="en-US" dirty="0" err="1" smtClean="0"/>
              <a:t>Sonadora</a:t>
            </a:r>
            <a:r>
              <a:rPr lang="en-US" dirty="0" smtClean="0"/>
              <a:t> at low flow.  We sample all flows to understand ecosystem behavior over time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449200A-8962-4971-B1C0-8B5AD8D4134D}" type="slidenum">
              <a:rPr lang="en-US" smtClean="0"/>
              <a:pPr algn="r" eaLnBrk="1" hangingPunct="1"/>
              <a:t>7</a:t>
            </a:fld>
            <a:endParaRPr lang="en-US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Sonadora at high flow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/>
              <a:t>1983</a:t>
            </a:r>
          </a:p>
          <a:p>
            <a:r>
              <a:rPr lang="en-US" smtClean="0"/>
              <a:t>Look for before/after photos</a:t>
            </a:r>
          </a:p>
          <a:p>
            <a:r>
              <a:rPr lang="en-US" smtClean="0"/>
              <a:t>One slide for all photos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41991BA-0902-483C-B88D-C0253634D060}" type="slidenum">
              <a:rPr lang="en-US" smtClean="0"/>
              <a:pPr algn="r" eaLnBrk="1" hangingPunct="1"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DF7F4CF-1D02-4845-AEBA-1601EB6B2156}" type="slidenum">
              <a:rPr lang="en-US" smtClean="0"/>
              <a:pPr algn="r" eaLnBrk="1" hangingPunct="1"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/>
              <a:t>Regrowth</a:t>
            </a:r>
          </a:p>
          <a:p>
            <a:r>
              <a:rPr lang="en-US" smtClean="0"/>
              <a:t>This photo is not black and white – cecropia leaves are white underneath – fast-growing colonizer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69BE1823-7F55-4FFC-BE9A-3AC1809B8B74}" type="slidenum">
              <a:rPr lang="en-US" smtClean="0"/>
              <a:pPr algn="r" eaLnBrk="1" hangingPunct="1"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/>
              <a:t>Weathering products show dilution, DOC shows increase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166364A-56DB-4F56-A708-8482D8E41DE9}" type="slidenum">
              <a:rPr lang="en-US" smtClean="0"/>
              <a:pPr algn="r" eaLnBrk="1" hangingPunct="1"/>
              <a:t>15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8BB4F7-C6F9-4E87-AE7E-46848C4D2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928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D84C9-0103-4781-86BF-634903FE1D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54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266C4-058E-4D6C-9354-68626D853F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59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9F4AA-8747-4BEF-A56A-01D04C436C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597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229ED-AF6C-4856-B71D-2F86968996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10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76E85-D1A8-4937-9548-361F41BBF2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215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F59FD-5731-4975-8F4A-80F69AF95A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D527E-09DE-432C-AD67-6802BA1BFD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40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43E62-03D7-48C4-A3C0-C81F725C17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92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972AE-7AD1-4C74-875B-C40631BB30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693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F9AC3-5C2C-405B-9D2D-0202BDCE05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50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FF"/>
            </a:gs>
            <a:gs pos="50000">
              <a:srgbClr val="3399FF"/>
            </a:gs>
            <a:gs pos="100000">
              <a:srgbClr val="0000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F7DB9214-9B49-4A45-BC76-EEED4BF52D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02984" y="753221"/>
            <a:ext cx="8802687" cy="1470025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chemeClr val="tx1"/>
                </a:solidFill>
                <a:latin typeface="Euphemia" pitchFamily="34" charset="0"/>
              </a:rPr>
              <a:t>Stream Solute Export and Biogeochemistry in the </a:t>
            </a:r>
            <a:r>
              <a:rPr lang="en-US" sz="4000" dirty="0" err="1" smtClean="0">
                <a:solidFill>
                  <a:schemeClr val="tx1"/>
                </a:solidFill>
                <a:latin typeface="Euphemia" pitchFamily="34" charset="0"/>
              </a:rPr>
              <a:t>Luquillo</a:t>
            </a:r>
            <a:r>
              <a:rPr lang="en-US" sz="4000" dirty="0" smtClean="0">
                <a:solidFill>
                  <a:schemeClr val="tx1"/>
                </a:solidFill>
                <a:latin typeface="Euphemia" pitchFamily="34" charset="0"/>
              </a:rPr>
              <a:t> Mountains, Puerto Rico</a:t>
            </a:r>
          </a:p>
        </p:txBody>
      </p:sp>
      <p:sp>
        <p:nvSpPr>
          <p:cNvPr id="205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0" y="4814372"/>
            <a:ext cx="9144000" cy="2043628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2400" dirty="0" smtClean="0">
              <a:solidFill>
                <a:schemeClr val="accent2">
                  <a:lumMod val="50000"/>
                </a:schemeClr>
              </a:solidFill>
              <a:latin typeface="Euphemia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Euphemia" pitchFamily="34" charset="0"/>
              </a:rPr>
              <a:t>Richard L. Brereton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Euphemia" pitchFamily="34" charset="0"/>
              </a:rPr>
              <a:t>William H. McDowell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Euphemia" pitchFamily="34" charset="0"/>
              </a:rPr>
              <a:t>University of New Hampshire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64405" y="5034491"/>
            <a:ext cx="1663545" cy="1626628"/>
            <a:chOff x="548367" y="637384"/>
            <a:chExt cx="4931461" cy="6519768"/>
          </a:xfrm>
          <a:solidFill>
            <a:schemeClr val="tx1"/>
          </a:solidFill>
        </p:grpSpPr>
        <p:pic>
          <p:nvPicPr>
            <p:cNvPr id="5" name="Picture 1153" descr="Logo_28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8367" y="637384"/>
              <a:ext cx="4931458" cy="4916064"/>
            </a:xfrm>
            <a:prstGeom prst="rect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</p:pic>
        <p:sp>
          <p:nvSpPr>
            <p:cNvPr id="6" name="Text Box 1154"/>
            <p:cNvSpPr txBox="1">
              <a:spLocks noChangeArrowheads="1"/>
            </p:cNvSpPr>
            <p:nvPr/>
          </p:nvSpPr>
          <p:spPr bwMode="auto">
            <a:xfrm>
              <a:off x="548370" y="5553451"/>
              <a:ext cx="4931458" cy="1603701"/>
            </a:xfrm>
            <a:prstGeom prst="rect">
              <a:avLst/>
            </a:prstGeom>
            <a:grpFill/>
            <a:ln w="9525" algn="ctr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4338638">
                <a:spcBef>
                  <a:spcPct val="50000"/>
                </a:spcBef>
              </a:pPr>
              <a:r>
                <a:rPr lang="en-US" sz="800" dirty="0">
                  <a:solidFill>
                    <a:srgbClr val="000066"/>
                  </a:solidFill>
                  <a:latin typeface="Palatino Linotype" pitchFamily="18" charset="0"/>
                </a:rPr>
                <a:t>University </a:t>
              </a:r>
              <a:r>
                <a:rPr lang="en-US" sz="800" i="1" dirty="0">
                  <a:solidFill>
                    <a:srgbClr val="000066"/>
                  </a:solidFill>
                  <a:latin typeface="Palatino Linotype" pitchFamily="18" charset="0"/>
                </a:rPr>
                <a:t>of</a:t>
              </a:r>
              <a:r>
                <a:rPr lang="en-US" sz="800" dirty="0">
                  <a:solidFill>
                    <a:srgbClr val="000066"/>
                  </a:solidFill>
                  <a:latin typeface="Palatino Linotype" pitchFamily="18" charset="0"/>
                </a:rPr>
                <a:t> </a:t>
              </a:r>
              <a:endParaRPr lang="en-US" sz="800" dirty="0" smtClean="0">
                <a:solidFill>
                  <a:srgbClr val="000066"/>
                </a:solidFill>
                <a:latin typeface="Palatino Linotype" pitchFamily="18" charset="0"/>
              </a:endParaRPr>
            </a:p>
            <a:p>
              <a:pPr algn="ctr" defTabSz="4338638">
                <a:spcBef>
                  <a:spcPct val="50000"/>
                </a:spcBef>
              </a:pPr>
              <a:r>
                <a:rPr lang="en-US" sz="800" dirty="0" smtClean="0">
                  <a:solidFill>
                    <a:srgbClr val="000066"/>
                  </a:solidFill>
                  <a:latin typeface="Palatino Linotype" pitchFamily="18" charset="0"/>
                </a:rPr>
                <a:t>New </a:t>
              </a:r>
              <a:r>
                <a:rPr lang="en-US" sz="800" dirty="0">
                  <a:solidFill>
                    <a:srgbClr val="000066"/>
                  </a:solidFill>
                  <a:latin typeface="Palatino Linotype" pitchFamily="18" charset="0"/>
                </a:rPr>
                <a:t>Hampshire</a:t>
              </a:r>
            </a:p>
          </p:txBody>
        </p:sp>
      </p:grp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294" y="6012539"/>
            <a:ext cx="974377" cy="77950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895" y="5034491"/>
            <a:ext cx="944797" cy="9595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LT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561" y="6012539"/>
            <a:ext cx="1067579" cy="77950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pic>
        <p:nvPicPr>
          <p:cNvPr id="2057" name="Picture 9" descr="Graph of  Discharge, cubic feet per seco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5621"/>
            <a:ext cx="2826488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Rich\Pictures\2011.6 Puerto Rico\2011.6 Icacos\IMG_058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559" y="2489500"/>
            <a:ext cx="2794002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SCN030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848" y="2990612"/>
            <a:ext cx="2824559" cy="2119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http://upload.wikimedia.org/wikipedia/commons/thumb/5/52/Hurricane_Georges_20_sept_1998_1847Z.jpg/220px-Hurricane_Georges_20_sept_1998_1847Z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093" y="3060117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alm_for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9031"/>
            <a:ext cx="9118478" cy="617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95739" y="165251"/>
            <a:ext cx="3690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Euphemia" pitchFamily="34" charset="0"/>
              </a:rPr>
              <a:t>El </a:t>
            </a:r>
            <a:r>
              <a:rPr lang="en-US" sz="2400" dirty="0" err="1" smtClean="0">
                <a:latin typeface="Euphemia" pitchFamily="34" charset="0"/>
              </a:rPr>
              <a:t>Yunque</a:t>
            </a:r>
            <a:r>
              <a:rPr lang="en-US" sz="2400" dirty="0" smtClean="0">
                <a:latin typeface="Euphemia" pitchFamily="34" charset="0"/>
              </a:rPr>
              <a:t>, 1984</a:t>
            </a:r>
            <a:endParaRPr lang="en-US" sz="2400" dirty="0">
              <a:latin typeface="Euphemi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2675"/>
            <a:ext cx="9144000" cy="577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Euphemia" pitchFamily="34" charset="0"/>
              </a:rPr>
              <a:t>1989 – Hurricane Hugo</a:t>
            </a:r>
          </a:p>
        </p:txBody>
      </p:sp>
      <p:sp>
        <p:nvSpPr>
          <p:cNvPr id="9220" name="TextBox 1"/>
          <p:cNvSpPr txBox="1">
            <a:spLocks noChangeArrowheads="1"/>
          </p:cNvSpPr>
          <p:nvPr/>
        </p:nvSpPr>
        <p:spPr bwMode="auto">
          <a:xfrm>
            <a:off x="5287963" y="4846638"/>
            <a:ext cx="14541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66FFFF"/>
                </a:solidFill>
              </a:rPr>
              <a:t>(Inches of rain)</a:t>
            </a:r>
          </a:p>
        </p:txBody>
      </p:sp>
      <p:sp>
        <p:nvSpPr>
          <p:cNvPr id="9221" name="TextBox 1"/>
          <p:cNvSpPr txBox="1">
            <a:spLocks noChangeArrowheads="1"/>
          </p:cNvSpPr>
          <p:nvPr/>
        </p:nvSpPr>
        <p:spPr bwMode="auto">
          <a:xfrm>
            <a:off x="5287963" y="1082675"/>
            <a:ext cx="2908300" cy="9239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/>
          </a:p>
          <a:p>
            <a:pPr eaLnBrk="1" hangingPunct="1"/>
            <a:endParaRPr lang="en-US"/>
          </a:p>
          <a:p>
            <a:pPr eaLnBrk="1" hangingPunct="1"/>
            <a:endParaRPr lang="en-US"/>
          </a:p>
        </p:txBody>
      </p:sp>
      <p:sp>
        <p:nvSpPr>
          <p:cNvPr id="9222" name="TextBox 2"/>
          <p:cNvSpPr txBox="1">
            <a:spLocks noChangeArrowheads="1"/>
          </p:cNvSpPr>
          <p:nvPr/>
        </p:nvSpPr>
        <p:spPr bwMode="auto">
          <a:xfrm>
            <a:off x="573088" y="4638675"/>
            <a:ext cx="27320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66FFFF"/>
                </a:solidFill>
              </a:rPr>
              <a:t>Category 4 Hurricane:</a:t>
            </a:r>
          </a:p>
          <a:p>
            <a:pPr eaLnBrk="1" hangingPunct="1"/>
            <a:r>
              <a:rPr lang="en-US">
                <a:solidFill>
                  <a:srgbClr val="66FFFF"/>
                </a:solidFill>
              </a:rPr>
              <a:t>226 km/hr sustained</a:t>
            </a:r>
          </a:p>
        </p:txBody>
      </p:sp>
      <p:sp>
        <p:nvSpPr>
          <p:cNvPr id="2" name="Down Arrow 1"/>
          <p:cNvSpPr/>
          <p:nvPr/>
        </p:nvSpPr>
        <p:spPr bwMode="auto">
          <a:xfrm rot="2010633">
            <a:off x="4972513" y="2047957"/>
            <a:ext cx="690004" cy="1050104"/>
          </a:xfrm>
          <a:prstGeom prst="downArrow">
            <a:avLst/>
          </a:prstGeom>
          <a:solidFill>
            <a:srgbClr val="66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30467" y="1685581"/>
            <a:ext cx="186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66FFFF"/>
                </a:solidFill>
                <a:latin typeface="Euphemia" pitchFamily="34" charset="0"/>
              </a:rPr>
              <a:t>Study Area</a:t>
            </a:r>
            <a:endParaRPr lang="en-US" sz="2400" dirty="0">
              <a:solidFill>
                <a:srgbClr val="66FFFF"/>
              </a:solidFill>
              <a:latin typeface="Euphemi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" b="317"/>
          <a:stretch>
            <a:fillRect/>
          </a:stretch>
        </p:blipFill>
        <p:spPr bwMode="auto">
          <a:xfrm>
            <a:off x="542942" y="969484"/>
            <a:ext cx="3824270" cy="5608024"/>
          </a:xfrm>
          <a:prstGeom prst="rect">
            <a:avLst/>
          </a:prstGeom>
          <a:noFill/>
          <a:ln w="381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1295"/>
          <a:stretch>
            <a:fillRect/>
          </a:stretch>
        </p:blipFill>
        <p:spPr bwMode="auto">
          <a:xfrm>
            <a:off x="4980665" y="969484"/>
            <a:ext cx="3806147" cy="5608026"/>
          </a:xfrm>
          <a:prstGeom prst="rect">
            <a:avLst/>
          </a:prstGeom>
          <a:noFill/>
          <a:ln w="381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16279" y="165253"/>
            <a:ext cx="5728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Euphemia" pitchFamily="34" charset="0"/>
              </a:rPr>
              <a:t>Bisley</a:t>
            </a:r>
            <a:r>
              <a:rPr lang="en-US" sz="2000" dirty="0" smtClean="0">
                <a:latin typeface="Euphemia" pitchFamily="34" charset="0"/>
              </a:rPr>
              <a:t> Experimental Watersheds</a:t>
            </a:r>
          </a:p>
          <a:p>
            <a:r>
              <a:rPr lang="en-US" sz="2000" dirty="0" smtClean="0">
                <a:latin typeface="Euphemia" pitchFamily="34" charset="0"/>
              </a:rPr>
              <a:t>Before Hugo			After Hugo</a:t>
            </a:r>
            <a:endParaRPr lang="en-US" sz="2000" dirty="0">
              <a:latin typeface="Euphemia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0244" name="Picture 4" descr="1998_trac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5438" cy="711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Box 1"/>
          <p:cNvSpPr txBox="1">
            <a:spLocks noChangeArrowheads="1"/>
          </p:cNvSpPr>
          <p:nvPr/>
        </p:nvSpPr>
        <p:spPr bwMode="auto">
          <a:xfrm>
            <a:off x="1668463" y="5827713"/>
            <a:ext cx="5110162" cy="36988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Georges, 1998 Category 3, 175 km/hr sustained</a:t>
            </a:r>
          </a:p>
        </p:txBody>
      </p:sp>
      <p:sp>
        <p:nvSpPr>
          <p:cNvPr id="10246" name="Up Arrow 3"/>
          <p:cNvSpPr>
            <a:spLocks noChangeArrowheads="1"/>
          </p:cNvSpPr>
          <p:nvPr/>
        </p:nvSpPr>
        <p:spPr bwMode="auto">
          <a:xfrm>
            <a:off x="3856038" y="4714875"/>
            <a:ext cx="484187" cy="979488"/>
          </a:xfrm>
          <a:prstGeom prst="upArrow">
            <a:avLst>
              <a:gd name="adj1" fmla="val 50000"/>
              <a:gd name="adj2" fmla="val 50106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94882" y="407624"/>
            <a:ext cx="4538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0000"/>
                </a:solidFill>
                <a:latin typeface="Euphemia" pitchFamily="34" charset="0"/>
              </a:rPr>
              <a:t>Mameyes</a:t>
            </a:r>
            <a:r>
              <a:rPr lang="en-US" sz="2400" dirty="0" smtClean="0">
                <a:solidFill>
                  <a:srgbClr val="000000"/>
                </a:solidFill>
                <a:latin typeface="Euphemia" pitchFamily="34" charset="0"/>
              </a:rPr>
              <a:t> headwaters – 2005</a:t>
            </a:r>
            <a:endParaRPr lang="en-US" sz="2400" dirty="0">
              <a:solidFill>
                <a:srgbClr val="000000"/>
              </a:solidFill>
              <a:latin typeface="Euphemi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23018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latin typeface="Euphemia" pitchFamily="34" charset="0"/>
              </a:rPr>
              <a:t>Weathering products and DOC:</a:t>
            </a:r>
            <a:br>
              <a:rPr lang="en-US" sz="3600" dirty="0" smtClean="0">
                <a:latin typeface="Euphemia" pitchFamily="34" charset="0"/>
              </a:rPr>
            </a:br>
            <a:r>
              <a:rPr lang="en-US" sz="3600" dirty="0" smtClean="0">
                <a:latin typeface="Euphemia" pitchFamily="34" charset="0"/>
              </a:rPr>
              <a:t>no response to hurricanes</a:t>
            </a:r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5" y="1476375"/>
            <a:ext cx="5040313" cy="51562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3398541" y="2790825"/>
            <a:ext cx="23262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err="1" smtClean="0">
                <a:solidFill>
                  <a:srgbClr val="0000FF"/>
                </a:solidFill>
              </a:rPr>
              <a:t>Icacos</a:t>
            </a:r>
            <a:r>
              <a:rPr lang="en-US" dirty="0" smtClean="0">
                <a:solidFill>
                  <a:srgbClr val="0000FF"/>
                </a:solidFill>
              </a:rPr>
              <a:t> after Georges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76270" y="483958"/>
            <a:ext cx="8813493" cy="1344841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chemeClr val="tx1"/>
                </a:solidFill>
                <a:latin typeface="Euphemia" pitchFamily="34" charset="0"/>
              </a:rPr>
              <a:t>Nitrate response in two small watersheds after Georges (1998-2009)</a:t>
            </a:r>
          </a:p>
        </p:txBody>
      </p:sp>
      <p:pic>
        <p:nvPicPr>
          <p:cNvPr id="18435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0"/>
          <a:stretch>
            <a:fillRect/>
          </a:stretch>
        </p:blipFill>
        <p:spPr bwMode="auto">
          <a:xfrm>
            <a:off x="5035551" y="2076450"/>
            <a:ext cx="4108449" cy="47815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pic>
        <p:nvPicPr>
          <p:cNvPr id="18436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6450"/>
            <a:ext cx="4910138" cy="47815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sp>
        <p:nvSpPr>
          <p:cNvPr id="18437" name="Text Box 13"/>
          <p:cNvSpPr txBox="1">
            <a:spLocks noChangeArrowheads="1"/>
          </p:cNvSpPr>
          <p:nvPr/>
        </p:nvSpPr>
        <p:spPr bwMode="auto">
          <a:xfrm>
            <a:off x="2144713" y="3548063"/>
            <a:ext cx="156845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Volcaniclastic</a:t>
            </a:r>
          </a:p>
          <a:p>
            <a:pPr eaLnBrk="1" hangingPunct="1"/>
            <a:r>
              <a:rPr lang="en-US">
                <a:solidFill>
                  <a:srgbClr val="FF0000"/>
                </a:solidFill>
              </a:rPr>
              <a:t>(Prieta)</a:t>
            </a:r>
          </a:p>
        </p:txBody>
      </p:sp>
      <p:sp>
        <p:nvSpPr>
          <p:cNvPr id="18438" name="Text Box 14"/>
          <p:cNvSpPr txBox="1">
            <a:spLocks noChangeArrowheads="1"/>
          </p:cNvSpPr>
          <p:nvPr/>
        </p:nvSpPr>
        <p:spPr bwMode="auto">
          <a:xfrm>
            <a:off x="6513513" y="3548063"/>
            <a:ext cx="156845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00FF"/>
                </a:solidFill>
              </a:rPr>
              <a:t>Quartz diorite</a:t>
            </a:r>
          </a:p>
          <a:p>
            <a:pPr eaLnBrk="1" hangingPunct="1"/>
            <a:r>
              <a:rPr lang="en-US">
                <a:solidFill>
                  <a:srgbClr val="0000FF"/>
                </a:solidFill>
              </a:rPr>
              <a:t>(Guaba)</a:t>
            </a:r>
          </a:p>
        </p:txBody>
      </p:sp>
      <p:sp>
        <p:nvSpPr>
          <p:cNvPr id="18439" name="Line 8"/>
          <p:cNvSpPr>
            <a:spLocks noChangeShapeType="1"/>
          </p:cNvSpPr>
          <p:nvPr/>
        </p:nvSpPr>
        <p:spPr bwMode="auto">
          <a:xfrm flipV="1">
            <a:off x="1023938" y="5656263"/>
            <a:ext cx="3660775" cy="0"/>
          </a:xfrm>
          <a:prstGeom prst="line">
            <a:avLst/>
          </a:prstGeom>
          <a:noFill/>
          <a:ln w="4762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0" name="Line 8"/>
          <p:cNvSpPr>
            <a:spLocks noChangeShapeType="1"/>
          </p:cNvSpPr>
          <p:nvPr/>
        </p:nvSpPr>
        <p:spPr bwMode="auto">
          <a:xfrm flipV="1">
            <a:off x="5035551" y="5656263"/>
            <a:ext cx="3841961" cy="0"/>
          </a:xfrm>
          <a:prstGeom prst="line">
            <a:avLst/>
          </a:prstGeom>
          <a:noFill/>
          <a:ln w="4762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561076"/>
            <a:ext cx="9055864" cy="1143000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chemeClr val="tx1"/>
                </a:solidFill>
                <a:latin typeface="Euphemia" pitchFamily="34" charset="0"/>
              </a:rPr>
              <a:t>T</a:t>
            </a:r>
            <a:r>
              <a:rPr lang="en-US" sz="3200" dirty="0" smtClean="0">
                <a:solidFill>
                  <a:schemeClr val="tx1"/>
                </a:solidFill>
                <a:latin typeface="Euphemia" pitchFamily="34" charset="0"/>
              </a:rPr>
              <a:t>wo larger basins,</a:t>
            </a:r>
            <a:br>
              <a:rPr lang="en-US" sz="3200" dirty="0" smtClean="0">
                <a:solidFill>
                  <a:schemeClr val="tx1"/>
                </a:solidFill>
                <a:latin typeface="Euphemia" pitchFamily="34" charset="0"/>
              </a:rPr>
            </a:br>
            <a:r>
              <a:rPr lang="en-US" sz="3200" dirty="0" smtClean="0">
                <a:solidFill>
                  <a:schemeClr val="tx1"/>
                </a:solidFill>
                <a:latin typeface="Euphemia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Euphemia" pitchFamily="34" charset="0"/>
              </a:rPr>
              <a:t>Sonadora</a:t>
            </a:r>
            <a:r>
              <a:rPr lang="en-US" sz="3200" dirty="0" smtClean="0">
                <a:solidFill>
                  <a:schemeClr val="tx1"/>
                </a:solidFill>
                <a:latin typeface="Euphemia" pitchFamily="34" charset="0"/>
              </a:rPr>
              <a:t> (254 ha) and </a:t>
            </a:r>
            <a:r>
              <a:rPr lang="en-US" sz="3200" dirty="0" err="1" smtClean="0">
                <a:solidFill>
                  <a:schemeClr val="tx1"/>
                </a:solidFill>
                <a:latin typeface="Euphemia" pitchFamily="34" charset="0"/>
              </a:rPr>
              <a:t>Icacos</a:t>
            </a:r>
            <a:r>
              <a:rPr lang="en-US" sz="3200" dirty="0" smtClean="0">
                <a:solidFill>
                  <a:schemeClr val="tx1"/>
                </a:solidFill>
                <a:latin typeface="Euphemia" pitchFamily="34" charset="0"/>
              </a:rPr>
              <a:t> (326 ha) after Georges (1998-2009)</a:t>
            </a:r>
          </a:p>
        </p:txBody>
      </p:sp>
      <p:pic>
        <p:nvPicPr>
          <p:cNvPr id="1945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63" y="1919288"/>
            <a:ext cx="7051675" cy="47815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sp>
        <p:nvSpPr>
          <p:cNvPr id="19460" name="Line 8"/>
          <p:cNvSpPr>
            <a:spLocks noChangeShapeType="1"/>
          </p:cNvSpPr>
          <p:nvPr/>
        </p:nvSpPr>
        <p:spPr bwMode="auto">
          <a:xfrm flipV="1">
            <a:off x="2057400" y="5410200"/>
            <a:ext cx="3733800" cy="0"/>
          </a:xfrm>
          <a:prstGeom prst="line">
            <a:avLst/>
          </a:prstGeom>
          <a:noFill/>
          <a:ln w="4762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1" name="Text Box 9"/>
          <p:cNvSpPr txBox="1">
            <a:spLocks noChangeArrowheads="1"/>
          </p:cNvSpPr>
          <p:nvPr/>
        </p:nvSpPr>
        <p:spPr bwMode="auto">
          <a:xfrm>
            <a:off x="5791200" y="3428999"/>
            <a:ext cx="2238375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00CC00"/>
                </a:solidFill>
              </a:rPr>
              <a:t>Pre-Hurricanes</a:t>
            </a:r>
          </a:p>
          <a:p>
            <a:pPr eaLnBrk="1" hangingPunct="1"/>
            <a:r>
              <a:rPr lang="en-US" sz="2400" dirty="0">
                <a:solidFill>
                  <a:srgbClr val="00CC00"/>
                </a:solidFill>
              </a:rPr>
              <a:t>1983-1986</a:t>
            </a:r>
          </a:p>
        </p:txBody>
      </p:sp>
      <p:sp>
        <p:nvSpPr>
          <p:cNvPr id="19462" name="Line 10"/>
          <p:cNvSpPr>
            <a:spLocks noChangeShapeType="1"/>
          </p:cNvSpPr>
          <p:nvPr/>
        </p:nvSpPr>
        <p:spPr bwMode="auto">
          <a:xfrm flipH="1">
            <a:off x="5867400" y="4191000"/>
            <a:ext cx="609600" cy="121920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" name="TextBox 1"/>
          <p:cNvSpPr txBox="1">
            <a:spLocks noChangeArrowheads="1"/>
          </p:cNvSpPr>
          <p:nvPr/>
        </p:nvSpPr>
        <p:spPr bwMode="auto">
          <a:xfrm>
            <a:off x="2911475" y="3940175"/>
            <a:ext cx="20256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  <a:latin typeface="Euphemia" pitchFamily="34" charset="0"/>
              </a:rPr>
              <a:t>Rio Icacos</a:t>
            </a:r>
          </a:p>
        </p:txBody>
      </p:sp>
      <p:sp>
        <p:nvSpPr>
          <p:cNvPr id="19464" name="TextBox 2"/>
          <p:cNvSpPr txBox="1">
            <a:spLocks noChangeArrowheads="1"/>
          </p:cNvSpPr>
          <p:nvPr/>
        </p:nvSpPr>
        <p:spPr bwMode="auto">
          <a:xfrm>
            <a:off x="3081337" y="5473760"/>
            <a:ext cx="16859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</a:rPr>
              <a:t>Q. </a:t>
            </a:r>
            <a:r>
              <a:rPr lang="en-US" sz="2000" dirty="0" err="1">
                <a:solidFill>
                  <a:srgbClr val="FF0000"/>
                </a:solidFill>
              </a:rPr>
              <a:t>Sonadora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77000" y="5111827"/>
            <a:ext cx="1552575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183" y="1067851"/>
            <a:ext cx="8514202" cy="1143000"/>
          </a:xfrm>
        </p:spPr>
        <p:txBody>
          <a:bodyPr/>
          <a:lstStyle/>
          <a:p>
            <a:r>
              <a:rPr lang="en-US" dirty="0" smtClean="0">
                <a:latin typeface="Euphemia" pitchFamily="34" charset="0"/>
              </a:rPr>
              <a:t>What makes nitrate behave so differently from other solutes?</a:t>
            </a:r>
            <a:endParaRPr lang="en-US" dirty="0">
              <a:latin typeface="Euphemia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21185" y="4025553"/>
            <a:ext cx="882818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latin typeface="Euphemia" pitchFamily="34" charset="0"/>
              </a:rPr>
              <a:t>Why the slower return to baseline in </a:t>
            </a:r>
            <a:r>
              <a:rPr lang="en-US" dirty="0" err="1" smtClean="0">
                <a:latin typeface="Euphemia" pitchFamily="34" charset="0"/>
              </a:rPr>
              <a:t>granodiorite</a:t>
            </a:r>
            <a:r>
              <a:rPr lang="en-US" dirty="0" smtClean="0">
                <a:latin typeface="Euphemia" pitchFamily="34" charset="0"/>
              </a:rPr>
              <a:t> watersheds?</a:t>
            </a:r>
            <a:endParaRPr lang="en-US" dirty="0">
              <a:latin typeface="Euphemi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3519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406151"/>
            <a:ext cx="8229600" cy="1143000"/>
          </a:xfrm>
        </p:spPr>
        <p:txBody>
          <a:bodyPr/>
          <a:lstStyle/>
          <a:p>
            <a:r>
              <a:rPr lang="en-US" sz="3600" dirty="0" smtClean="0">
                <a:latin typeface="Euphemia" pitchFamily="34" charset="0"/>
              </a:rPr>
              <a:t>Biogeochemical controls</a:t>
            </a:r>
            <a:br>
              <a:rPr lang="en-US" sz="3600" dirty="0" smtClean="0">
                <a:latin typeface="Euphemia" pitchFamily="34" charset="0"/>
              </a:rPr>
            </a:br>
            <a:r>
              <a:rPr lang="en-US" sz="3600" dirty="0" smtClean="0">
                <a:latin typeface="Euphemia" pitchFamily="34" charset="0"/>
              </a:rPr>
              <a:t>on N flux to streams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071" y="1776643"/>
            <a:ext cx="8229600" cy="4525962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Euphemia" pitchFamily="34" charset="0"/>
              </a:rPr>
              <a:t>Hydrologic flow path – groundwater? surface runoff?</a:t>
            </a:r>
          </a:p>
          <a:p>
            <a:pPr>
              <a:defRPr/>
            </a:pPr>
            <a:r>
              <a:rPr lang="en-US" dirty="0" smtClean="0">
                <a:latin typeface="Euphemia" pitchFamily="34" charset="0"/>
              </a:rPr>
              <a:t>Residence time – contact with soils</a:t>
            </a:r>
          </a:p>
          <a:p>
            <a:pPr>
              <a:defRPr/>
            </a:pPr>
            <a:r>
              <a:rPr lang="en-US" dirty="0" smtClean="0">
                <a:latin typeface="Euphemia" pitchFamily="34" charset="0"/>
              </a:rPr>
              <a:t>What is the matrix?</a:t>
            </a:r>
          </a:p>
          <a:p>
            <a:pPr>
              <a:defRPr/>
            </a:pPr>
            <a:r>
              <a:rPr lang="en-US" dirty="0" smtClean="0">
                <a:latin typeface="Euphemia" pitchFamily="34" charset="0"/>
              </a:rPr>
              <a:t>Redox conditions – climate</a:t>
            </a:r>
          </a:p>
          <a:p>
            <a:pPr>
              <a:defRPr/>
            </a:pPr>
            <a:r>
              <a:rPr lang="en-US" dirty="0" smtClean="0">
                <a:latin typeface="Euphemia" pitchFamily="34" charset="0"/>
              </a:rPr>
              <a:t>Riparian </a:t>
            </a:r>
            <a:r>
              <a:rPr lang="en-US" dirty="0" err="1" smtClean="0">
                <a:latin typeface="Euphemia" pitchFamily="34" charset="0"/>
              </a:rPr>
              <a:t>denitrification</a:t>
            </a:r>
            <a:endParaRPr lang="en-US" dirty="0" smtClean="0">
              <a:latin typeface="Euphemia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en-US" dirty="0" smtClean="0">
                <a:latin typeface="Euphemia" pitchFamily="34" charset="0"/>
              </a:rPr>
              <a:t>NO</a:t>
            </a:r>
            <a:r>
              <a:rPr lang="en-US" baseline="-25000" dirty="0" smtClean="0">
                <a:latin typeface="Euphemia" pitchFamily="34" charset="0"/>
              </a:rPr>
              <a:t>3</a:t>
            </a:r>
            <a:r>
              <a:rPr lang="en-US" dirty="0">
                <a:latin typeface="Euphemia" pitchFamily="34" charset="0"/>
              </a:rPr>
              <a:t>	</a:t>
            </a:r>
            <a:r>
              <a:rPr lang="en-US" dirty="0" smtClean="0">
                <a:latin typeface="Euphemia" pitchFamily="34" charset="0"/>
              </a:rPr>
              <a:t>			N</a:t>
            </a:r>
            <a:r>
              <a:rPr lang="en-US" baseline="-25000" dirty="0" smtClean="0">
                <a:latin typeface="Euphemia" pitchFamily="34" charset="0"/>
              </a:rPr>
              <a:t>2</a:t>
            </a:r>
            <a:r>
              <a:rPr lang="en-US" dirty="0" smtClean="0">
                <a:latin typeface="Euphemia" pitchFamily="34" charset="0"/>
              </a:rPr>
              <a:t>O				N</a:t>
            </a:r>
            <a:r>
              <a:rPr lang="en-US" baseline="-25000" dirty="0" smtClean="0">
                <a:latin typeface="Euphemia" pitchFamily="34" charset="0"/>
              </a:rPr>
              <a:t>2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1817687" y="5563919"/>
            <a:ext cx="2071687" cy="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 bwMode="auto">
          <a:xfrm flipV="1">
            <a:off x="5291109" y="5563919"/>
            <a:ext cx="2200361" cy="11418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  <a:latin typeface="Euphemia" pitchFamily="34" charset="0"/>
              </a:rPr>
              <a:t>El </a:t>
            </a:r>
            <a:r>
              <a:rPr lang="en-US" sz="3200" dirty="0" err="1" smtClean="0">
                <a:solidFill>
                  <a:schemeClr val="tx1"/>
                </a:solidFill>
                <a:latin typeface="Euphemia" pitchFamily="34" charset="0"/>
              </a:rPr>
              <a:t>Yunque</a:t>
            </a:r>
            <a:r>
              <a:rPr lang="en-US" sz="3200" dirty="0" smtClean="0">
                <a:solidFill>
                  <a:schemeClr val="tx1"/>
                </a:solidFill>
                <a:latin typeface="Euphemia" pitchFamily="34" charset="0"/>
              </a:rPr>
              <a:t> National Forest, PR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080" name="Picture 8" descr="Puerto Ric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4742" y="1439153"/>
            <a:ext cx="8207566" cy="5159043"/>
          </a:xfrm>
          <a:prstGeom prst="roundRect">
            <a:avLst>
              <a:gd name="adj" fmla="val 4167"/>
            </a:avLst>
          </a:prstGeom>
          <a:noFill/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5894026" y="1450170"/>
            <a:ext cx="29635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Euphemia" pitchFamily="34" charset="0"/>
              </a:rPr>
              <a:t>The only tropical rainforest in the U.S.</a:t>
            </a:r>
          </a:p>
          <a:p>
            <a:endParaRPr lang="en-US" dirty="0" smtClean="0">
              <a:solidFill>
                <a:srgbClr val="000000"/>
              </a:solidFill>
              <a:latin typeface="Euphemia" pitchFamily="34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Euphemia" pitchFamily="34" charset="0"/>
              </a:rPr>
              <a:t>70% of runoff is withdrawn (Crook 2005)</a:t>
            </a:r>
          </a:p>
          <a:p>
            <a:endParaRPr lang="en-US" dirty="0">
              <a:solidFill>
                <a:srgbClr val="000000"/>
              </a:solidFill>
              <a:latin typeface="Euphemia" pitchFamily="34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Euphemia" pitchFamily="34" charset="0"/>
              </a:rPr>
              <a:t>LTER since 1988</a:t>
            </a:r>
          </a:p>
          <a:p>
            <a:endParaRPr lang="en-US" dirty="0">
              <a:solidFill>
                <a:srgbClr val="000000"/>
              </a:solidFill>
              <a:latin typeface="Euphemia" pitchFamily="34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Euphemia" pitchFamily="34" charset="0"/>
              </a:rPr>
              <a:t>CZO since 2009</a:t>
            </a:r>
          </a:p>
          <a:p>
            <a:endParaRPr lang="en-US" dirty="0" smtClean="0">
              <a:solidFill>
                <a:srgbClr val="000000"/>
              </a:solidFill>
              <a:latin typeface="Euphemia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DSCN34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5891213" cy="441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4" descr="C:\Users\Rich\Pictures\2011.6 Puerto Rico\2011.6 Icacos\IMG_05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25" y="1503363"/>
            <a:ext cx="3916363" cy="522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3725" y="4968607"/>
            <a:ext cx="457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Euphemia" pitchFamily="34" charset="0"/>
              </a:rPr>
              <a:t>Groundwater monitoring wells</a:t>
            </a:r>
          </a:p>
          <a:p>
            <a:endParaRPr lang="en-US" dirty="0">
              <a:latin typeface="Euphemia" pitchFamily="34" charset="0"/>
            </a:endParaRPr>
          </a:p>
          <a:p>
            <a:r>
              <a:rPr lang="en-US" dirty="0" smtClean="0">
                <a:latin typeface="Euphemia" pitchFamily="34" charset="0"/>
              </a:rPr>
              <a:t>Transects across catena</a:t>
            </a:r>
            <a:endParaRPr lang="en-US" dirty="0">
              <a:latin typeface="Euphemi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Euphemia" pitchFamily="34" charset="0"/>
              </a:rPr>
              <a:t>Bisley</a:t>
            </a:r>
            <a:r>
              <a:rPr lang="en-US" dirty="0">
                <a:latin typeface="Euphemia" pitchFamily="34" charset="0"/>
              </a:rPr>
              <a:t> </a:t>
            </a:r>
            <a:r>
              <a:rPr lang="en-US" dirty="0" smtClean="0">
                <a:latin typeface="Euphemia" pitchFamily="34" charset="0"/>
              </a:rPr>
              <a:t>– </a:t>
            </a:r>
            <a:r>
              <a:rPr lang="en-US" dirty="0" err="1" smtClean="0">
                <a:latin typeface="Euphemia" pitchFamily="34" charset="0"/>
              </a:rPr>
              <a:t>volcaniclastic</a:t>
            </a:r>
            <a:endParaRPr lang="en-US" dirty="0" smtClean="0">
              <a:latin typeface="Euphemia" pitchFamily="34" charset="0"/>
            </a:endParaRP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376363"/>
            <a:ext cx="8880475" cy="47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3" name="TextBox 3"/>
          <p:cNvSpPr txBox="1">
            <a:spLocks noChangeArrowheads="1"/>
          </p:cNvSpPr>
          <p:nvPr/>
        </p:nvSpPr>
        <p:spPr bwMode="auto">
          <a:xfrm>
            <a:off x="3338513" y="4462213"/>
            <a:ext cx="354647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Riparian zone:</a:t>
            </a:r>
          </a:p>
          <a:p>
            <a:pPr eaLnBrk="1" hangingPunct="1"/>
            <a:r>
              <a:rPr lang="en-US" dirty="0" err="1" smtClean="0">
                <a:solidFill>
                  <a:srgbClr val="000000"/>
                </a:solidFill>
              </a:rPr>
              <a:t>Denitrification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“hotspot”</a:t>
            </a:r>
          </a:p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periodically anaerobic</a:t>
            </a:r>
            <a:endParaRPr lang="en-US" dirty="0">
              <a:solidFill>
                <a:srgbClr val="000000"/>
              </a:solidFill>
            </a:endParaRPr>
          </a:p>
          <a:p>
            <a:pPr eaLnBrk="1" hangingPunct="1"/>
            <a:r>
              <a:rPr lang="en-US" dirty="0">
                <a:solidFill>
                  <a:srgbClr val="000000"/>
                </a:solidFill>
              </a:rPr>
              <a:t>C source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</a:rPr>
              <a:t>high retention time</a:t>
            </a:r>
          </a:p>
        </p:txBody>
      </p:sp>
      <p:sp>
        <p:nvSpPr>
          <p:cNvPr id="2" name="Rectangle 1"/>
          <p:cNvSpPr/>
          <p:nvPr/>
        </p:nvSpPr>
        <p:spPr>
          <a:xfrm>
            <a:off x="2347385" y="6284990"/>
            <a:ext cx="3788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dirty="0" smtClean="0"/>
              <a:t>Modified from McDowell et al. 1992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32202" y="0"/>
            <a:ext cx="8901629" cy="1143000"/>
          </a:xfrm>
        </p:spPr>
        <p:txBody>
          <a:bodyPr/>
          <a:lstStyle/>
          <a:p>
            <a:r>
              <a:rPr lang="en-US" sz="3600" dirty="0" err="1" smtClean="0">
                <a:latin typeface="Euphemia" pitchFamily="34" charset="0"/>
              </a:rPr>
              <a:t>Icacos</a:t>
            </a:r>
            <a:r>
              <a:rPr lang="en-US" sz="3600" dirty="0" smtClean="0">
                <a:latin typeface="Euphemia" pitchFamily="34" charset="0"/>
              </a:rPr>
              <a:t> trib. – </a:t>
            </a:r>
            <a:r>
              <a:rPr lang="en-US" sz="3600" dirty="0" err="1" smtClean="0">
                <a:latin typeface="Euphemia" pitchFamily="34" charset="0"/>
              </a:rPr>
              <a:t>granodiorite</a:t>
            </a:r>
            <a:r>
              <a:rPr lang="en-US" sz="3600" dirty="0" smtClean="0">
                <a:latin typeface="Euphemia" pitchFamily="34" charset="0"/>
              </a:rPr>
              <a:t> watershed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8" y="1109663"/>
            <a:ext cx="6037262" cy="5429250"/>
          </a:xfrm>
          <a:prstGeom prst="rect">
            <a:avLst/>
          </a:prstGeom>
          <a:noFill/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0" name="TextBox 5"/>
          <p:cNvSpPr txBox="1">
            <a:spLocks noChangeArrowheads="1"/>
          </p:cNvSpPr>
          <p:nvPr/>
        </p:nvSpPr>
        <p:spPr bwMode="auto">
          <a:xfrm>
            <a:off x="1973319" y="1572418"/>
            <a:ext cx="10255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FF"/>
                </a:solidFill>
              </a:rPr>
              <a:t>550</a:t>
            </a:r>
          </a:p>
          <a:p>
            <a:pPr eaLnBrk="1" hangingPunct="1"/>
            <a:r>
              <a:rPr lang="en-US" dirty="0">
                <a:solidFill>
                  <a:srgbClr val="00B050"/>
                </a:solidFill>
              </a:rPr>
              <a:t>35</a:t>
            </a:r>
          </a:p>
        </p:txBody>
      </p:sp>
      <p:sp>
        <p:nvSpPr>
          <p:cNvPr id="24581" name="TextBox 6"/>
          <p:cNvSpPr txBox="1">
            <a:spLocks noChangeArrowheads="1"/>
          </p:cNvSpPr>
          <p:nvPr/>
        </p:nvSpPr>
        <p:spPr bwMode="auto">
          <a:xfrm>
            <a:off x="3661568" y="2460174"/>
            <a:ext cx="10239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FF"/>
                </a:solidFill>
              </a:rPr>
              <a:t>450</a:t>
            </a:r>
          </a:p>
          <a:p>
            <a:pPr eaLnBrk="1" hangingPunct="1"/>
            <a:r>
              <a:rPr lang="en-US" dirty="0">
                <a:solidFill>
                  <a:srgbClr val="00B050"/>
                </a:solidFill>
              </a:rPr>
              <a:t>30</a:t>
            </a:r>
          </a:p>
        </p:txBody>
      </p:sp>
      <p:sp>
        <p:nvSpPr>
          <p:cNvPr id="24582" name="TextBox 7"/>
          <p:cNvSpPr txBox="1">
            <a:spLocks noChangeArrowheads="1"/>
          </p:cNvSpPr>
          <p:nvPr/>
        </p:nvSpPr>
        <p:spPr bwMode="auto">
          <a:xfrm>
            <a:off x="4818063" y="2762250"/>
            <a:ext cx="10239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FF"/>
                </a:solidFill>
              </a:rPr>
              <a:t>20</a:t>
            </a:r>
          </a:p>
          <a:p>
            <a:pPr eaLnBrk="1" hangingPunct="1"/>
            <a:r>
              <a:rPr lang="en-US" dirty="0">
                <a:solidFill>
                  <a:srgbClr val="00B050"/>
                </a:solidFill>
              </a:rPr>
              <a:t>370</a:t>
            </a:r>
          </a:p>
        </p:txBody>
      </p:sp>
      <p:sp>
        <p:nvSpPr>
          <p:cNvPr id="24583" name="TextBox 8"/>
          <p:cNvSpPr txBox="1">
            <a:spLocks noChangeArrowheads="1"/>
          </p:cNvSpPr>
          <p:nvPr/>
        </p:nvSpPr>
        <p:spPr bwMode="auto">
          <a:xfrm>
            <a:off x="5565775" y="3086100"/>
            <a:ext cx="10239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FF"/>
                </a:solidFill>
              </a:rPr>
              <a:t>20</a:t>
            </a:r>
          </a:p>
          <a:p>
            <a:pPr eaLnBrk="1" hangingPunct="1"/>
            <a:r>
              <a:rPr lang="en-US" dirty="0">
                <a:solidFill>
                  <a:srgbClr val="00B050"/>
                </a:solidFill>
              </a:rPr>
              <a:t>560</a:t>
            </a:r>
          </a:p>
        </p:txBody>
      </p:sp>
      <p:sp>
        <p:nvSpPr>
          <p:cNvPr id="24584" name="TextBox 9"/>
          <p:cNvSpPr txBox="1">
            <a:spLocks noChangeArrowheads="1"/>
          </p:cNvSpPr>
          <p:nvPr/>
        </p:nvSpPr>
        <p:spPr bwMode="auto">
          <a:xfrm>
            <a:off x="6208560" y="3586220"/>
            <a:ext cx="10239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FF"/>
                </a:solidFill>
              </a:rPr>
              <a:t>5</a:t>
            </a:r>
          </a:p>
          <a:p>
            <a:pPr eaLnBrk="1" hangingPunct="1"/>
            <a:r>
              <a:rPr lang="en-US" dirty="0" smtClean="0">
                <a:solidFill>
                  <a:srgbClr val="00B050"/>
                </a:solidFill>
              </a:rPr>
              <a:t>560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4586" name="TextBox 14"/>
          <p:cNvSpPr txBox="1">
            <a:spLocks noChangeArrowheads="1"/>
          </p:cNvSpPr>
          <p:nvPr/>
        </p:nvSpPr>
        <p:spPr bwMode="auto">
          <a:xfrm>
            <a:off x="4890782" y="1922673"/>
            <a:ext cx="2424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chemeClr val="bg2"/>
                </a:solidFill>
              </a:rPr>
              <a:t>Riparian Zone</a:t>
            </a:r>
          </a:p>
        </p:txBody>
      </p:sp>
      <p:sp>
        <p:nvSpPr>
          <p:cNvPr id="24587" name="TextBox 15"/>
          <p:cNvSpPr txBox="1">
            <a:spLocks noChangeArrowheads="1"/>
          </p:cNvSpPr>
          <p:nvPr/>
        </p:nvSpPr>
        <p:spPr bwMode="auto">
          <a:xfrm>
            <a:off x="3540125" y="1525588"/>
            <a:ext cx="1266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chemeClr val="bg2"/>
                </a:solidFill>
              </a:rPr>
              <a:t>Slope</a:t>
            </a:r>
          </a:p>
        </p:txBody>
      </p:sp>
      <p:sp>
        <p:nvSpPr>
          <p:cNvPr id="24588" name="TextBox 16"/>
          <p:cNvSpPr txBox="1">
            <a:spLocks noChangeArrowheads="1"/>
          </p:cNvSpPr>
          <p:nvPr/>
        </p:nvSpPr>
        <p:spPr bwMode="auto">
          <a:xfrm>
            <a:off x="7480300" y="4784725"/>
            <a:ext cx="1409700" cy="17541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bg2"/>
                </a:solidFill>
              </a:rPr>
              <a:t>Stream:</a:t>
            </a:r>
          </a:p>
          <a:p>
            <a:pPr eaLnBrk="1" hangingPunct="1"/>
            <a:r>
              <a:rPr lang="en-US" dirty="0">
                <a:solidFill>
                  <a:srgbClr val="0000FF"/>
                </a:solidFill>
              </a:rPr>
              <a:t>100</a:t>
            </a:r>
          </a:p>
          <a:p>
            <a:pPr eaLnBrk="1" hangingPunct="1"/>
            <a:r>
              <a:rPr lang="en-US" dirty="0">
                <a:solidFill>
                  <a:srgbClr val="00B050"/>
                </a:solidFill>
              </a:rPr>
              <a:t>10</a:t>
            </a:r>
          </a:p>
          <a:p>
            <a:pPr eaLnBrk="1" hangingPunct="1"/>
            <a:endParaRPr lang="en-US" dirty="0">
              <a:solidFill>
                <a:srgbClr val="00B050"/>
              </a:solidFill>
            </a:endParaRPr>
          </a:p>
          <a:p>
            <a:pPr eaLnBrk="1" hangingPunct="1"/>
            <a:r>
              <a:rPr lang="en-US" dirty="0">
                <a:solidFill>
                  <a:schemeClr val="bg2"/>
                </a:solidFill>
              </a:rPr>
              <a:t>Flows into </a:t>
            </a:r>
            <a:r>
              <a:rPr lang="en-US" dirty="0" err="1">
                <a:solidFill>
                  <a:schemeClr val="bg2"/>
                </a:solidFill>
              </a:rPr>
              <a:t>Icacos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4589" name="TextBox 17"/>
          <p:cNvSpPr txBox="1">
            <a:spLocks noChangeArrowheads="1"/>
          </p:cNvSpPr>
          <p:nvPr/>
        </p:nvSpPr>
        <p:spPr bwMode="auto">
          <a:xfrm>
            <a:off x="2270125" y="6543675"/>
            <a:ext cx="4614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Modified from McDowell et al. 1992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3619" y="1109663"/>
            <a:ext cx="14097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Euphemia" pitchFamily="34" charset="0"/>
              </a:rPr>
              <a:t>Key</a:t>
            </a:r>
            <a:r>
              <a:rPr lang="en-US" dirty="0" smtClean="0">
                <a:solidFill>
                  <a:srgbClr val="000000"/>
                </a:solidFill>
              </a:rPr>
              <a:t>: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NO</a:t>
            </a:r>
            <a:r>
              <a:rPr lang="en-US" baseline="-25000" dirty="0" smtClean="0">
                <a:solidFill>
                  <a:srgbClr val="0000FF"/>
                </a:solidFill>
              </a:rPr>
              <a:t>3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dirty="0" smtClean="0">
                <a:solidFill>
                  <a:srgbClr val="00CC00"/>
                </a:solidFill>
              </a:rPr>
              <a:t>NH</a:t>
            </a:r>
            <a:r>
              <a:rPr lang="en-US" baseline="-25000" dirty="0" smtClean="0">
                <a:solidFill>
                  <a:srgbClr val="00CC00"/>
                </a:solidFill>
              </a:rPr>
              <a:t>4</a:t>
            </a:r>
            <a:r>
              <a:rPr lang="en-US" dirty="0" smtClean="0">
                <a:solidFill>
                  <a:srgbClr val="00CC00"/>
                </a:solidFill>
              </a:rPr>
              <a:t> </a:t>
            </a:r>
            <a:endParaRPr lang="en-US" dirty="0">
              <a:solidFill>
                <a:srgbClr val="00C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0" y="197959"/>
            <a:ext cx="3938588" cy="801688"/>
          </a:xfrm>
        </p:spPr>
        <p:txBody>
          <a:bodyPr/>
          <a:lstStyle/>
          <a:p>
            <a:pPr eaLnBrk="1" hangingPunct="1"/>
            <a:r>
              <a:rPr lang="en-US" sz="3200" dirty="0" err="1" smtClean="0">
                <a:latin typeface="Euphemia" pitchFamily="34" charset="0"/>
              </a:rPr>
              <a:t>Icacos</a:t>
            </a:r>
            <a:r>
              <a:rPr lang="en-US" sz="3200" dirty="0" smtClean="0">
                <a:latin typeface="Euphemia" pitchFamily="34" charset="0"/>
              </a:rPr>
              <a:t> – </a:t>
            </a:r>
            <a:br>
              <a:rPr lang="en-US" sz="3200" dirty="0" smtClean="0">
                <a:latin typeface="Euphemia" pitchFamily="34" charset="0"/>
              </a:rPr>
            </a:br>
            <a:r>
              <a:rPr lang="en-US" sz="3200" dirty="0" smtClean="0">
                <a:latin typeface="Euphemia" pitchFamily="34" charset="0"/>
              </a:rPr>
              <a:t>slow recovery</a:t>
            </a:r>
          </a:p>
        </p:txBody>
      </p:sp>
      <p:pic>
        <p:nvPicPr>
          <p:cNvPr id="2048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1370013"/>
            <a:ext cx="2833687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495" y="0"/>
            <a:ext cx="512250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2535238"/>
            <a:ext cx="2871787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Euphemia" pitchFamily="34" charset="0"/>
              </a:rPr>
              <a:t>Conclusions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latin typeface="Euphemia" pitchFamily="34" charset="0"/>
              </a:rPr>
              <a:t>Luquillo</a:t>
            </a:r>
            <a:r>
              <a:rPr lang="en-US" dirty="0" smtClean="0">
                <a:latin typeface="Euphemia" pitchFamily="34" charset="0"/>
              </a:rPr>
              <a:t> stream chemistry reflects lithology overlain by vegetation, climate, disturbance history</a:t>
            </a:r>
          </a:p>
          <a:p>
            <a:r>
              <a:rPr lang="en-US" dirty="0" smtClean="0">
                <a:latin typeface="Euphemia" pitchFamily="34" charset="0"/>
              </a:rPr>
              <a:t>Hurricanes cause dramatic shifts in forest biogeochemistry, reflected in stream nitrate peaks</a:t>
            </a:r>
          </a:p>
          <a:p>
            <a:r>
              <a:rPr lang="en-US" dirty="0" smtClean="0">
                <a:latin typeface="Euphemia" pitchFamily="34" charset="0"/>
              </a:rPr>
              <a:t>Riparian zones hold the key to understanding long-term nitrogen dynamics in the </a:t>
            </a:r>
            <a:r>
              <a:rPr lang="en-US" dirty="0" err="1" smtClean="0">
                <a:latin typeface="Euphemia" pitchFamily="34" charset="0"/>
              </a:rPr>
              <a:t>Luquillo</a:t>
            </a:r>
            <a:r>
              <a:rPr lang="en-US" dirty="0" smtClean="0">
                <a:latin typeface="Euphemia" pitchFamily="34" charset="0"/>
              </a:rPr>
              <a:t> Mountains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  <a:latin typeface="Euphemia" pitchFamily="34" charset="0"/>
              </a:rPr>
              <a:t>Acknowledgements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Euphemia" pitchFamily="34" charset="0"/>
              </a:rPr>
              <a:t>Funding from NSF-LTER, NSF Ecosystems, NSF-CZO, USFS IITF, UPR, UNH</a:t>
            </a:r>
          </a:p>
          <a:p>
            <a:pPr eaLnBrk="1" hangingPunct="1"/>
            <a:r>
              <a:rPr lang="en-US" smtClean="0">
                <a:latin typeface="Euphemia" pitchFamily="34" charset="0"/>
              </a:rPr>
              <a:t>Collaborators include F. Scatena, A. Lugo, D. Schaefer, C. Asbury, J. Merriam, J. Potter, and others</a:t>
            </a:r>
          </a:p>
          <a:p>
            <a:pPr eaLnBrk="1" hangingPunct="1"/>
            <a:r>
              <a:rPr lang="en-US" smtClean="0">
                <a:latin typeface="Euphemia" pitchFamily="34" charset="0"/>
              </a:rPr>
              <a:t>Field and laboratory assistance from M. Salgado, M.J. Sanchez, J. Bithorn, J. Merriam, J. Potter, J. Orlando, and others</a:t>
            </a:r>
          </a:p>
          <a:p>
            <a:pPr eaLnBrk="1" hangingPunct="1"/>
            <a:endParaRPr lang="en-US" smtClean="0">
              <a:latin typeface="Euphemia" pitchFamily="34" charset="0"/>
            </a:endParaRPr>
          </a:p>
          <a:p>
            <a:pPr eaLnBrk="1" hangingPunct="1"/>
            <a:endParaRPr lang="en-US" smtClean="0">
              <a:latin typeface="Euphemi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32202" y="0"/>
            <a:ext cx="8901629" cy="1143000"/>
          </a:xfrm>
        </p:spPr>
        <p:txBody>
          <a:bodyPr/>
          <a:lstStyle/>
          <a:p>
            <a:r>
              <a:rPr lang="en-US" sz="6000" dirty="0" smtClean="0">
                <a:latin typeface="Euphemia" pitchFamily="34" charset="0"/>
              </a:rPr>
              <a:t>Questions?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8" y="1109663"/>
            <a:ext cx="6037262" cy="5429250"/>
          </a:xfrm>
          <a:prstGeom prst="rect">
            <a:avLst/>
          </a:prstGeom>
          <a:noFill/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0" name="TextBox 5"/>
          <p:cNvSpPr txBox="1">
            <a:spLocks noChangeArrowheads="1"/>
          </p:cNvSpPr>
          <p:nvPr/>
        </p:nvSpPr>
        <p:spPr bwMode="auto">
          <a:xfrm>
            <a:off x="1973319" y="1572418"/>
            <a:ext cx="10255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FF"/>
                </a:solidFill>
              </a:rPr>
              <a:t>550</a:t>
            </a:r>
          </a:p>
          <a:p>
            <a:pPr eaLnBrk="1" hangingPunct="1"/>
            <a:r>
              <a:rPr lang="en-US" dirty="0">
                <a:solidFill>
                  <a:srgbClr val="00B050"/>
                </a:solidFill>
              </a:rPr>
              <a:t>35</a:t>
            </a:r>
          </a:p>
        </p:txBody>
      </p:sp>
      <p:sp>
        <p:nvSpPr>
          <p:cNvPr id="24581" name="TextBox 6"/>
          <p:cNvSpPr txBox="1">
            <a:spLocks noChangeArrowheads="1"/>
          </p:cNvSpPr>
          <p:nvPr/>
        </p:nvSpPr>
        <p:spPr bwMode="auto">
          <a:xfrm>
            <a:off x="3661568" y="2460174"/>
            <a:ext cx="10239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FF"/>
                </a:solidFill>
              </a:rPr>
              <a:t>450</a:t>
            </a:r>
          </a:p>
          <a:p>
            <a:pPr eaLnBrk="1" hangingPunct="1"/>
            <a:r>
              <a:rPr lang="en-US" dirty="0">
                <a:solidFill>
                  <a:srgbClr val="00B050"/>
                </a:solidFill>
              </a:rPr>
              <a:t>30</a:t>
            </a:r>
          </a:p>
        </p:txBody>
      </p:sp>
      <p:sp>
        <p:nvSpPr>
          <p:cNvPr id="24582" name="TextBox 7"/>
          <p:cNvSpPr txBox="1">
            <a:spLocks noChangeArrowheads="1"/>
          </p:cNvSpPr>
          <p:nvPr/>
        </p:nvSpPr>
        <p:spPr bwMode="auto">
          <a:xfrm>
            <a:off x="4818063" y="2762250"/>
            <a:ext cx="10239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FF"/>
                </a:solidFill>
              </a:rPr>
              <a:t>20</a:t>
            </a:r>
          </a:p>
          <a:p>
            <a:pPr eaLnBrk="1" hangingPunct="1"/>
            <a:r>
              <a:rPr lang="en-US" dirty="0">
                <a:solidFill>
                  <a:srgbClr val="00B050"/>
                </a:solidFill>
              </a:rPr>
              <a:t>370</a:t>
            </a:r>
          </a:p>
        </p:txBody>
      </p:sp>
      <p:sp>
        <p:nvSpPr>
          <p:cNvPr id="24583" name="TextBox 8"/>
          <p:cNvSpPr txBox="1">
            <a:spLocks noChangeArrowheads="1"/>
          </p:cNvSpPr>
          <p:nvPr/>
        </p:nvSpPr>
        <p:spPr bwMode="auto">
          <a:xfrm>
            <a:off x="5565775" y="3086100"/>
            <a:ext cx="10239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FF"/>
                </a:solidFill>
              </a:rPr>
              <a:t>20</a:t>
            </a:r>
          </a:p>
          <a:p>
            <a:pPr eaLnBrk="1" hangingPunct="1"/>
            <a:r>
              <a:rPr lang="en-US" dirty="0">
                <a:solidFill>
                  <a:srgbClr val="00B050"/>
                </a:solidFill>
              </a:rPr>
              <a:t>560</a:t>
            </a:r>
          </a:p>
        </p:txBody>
      </p:sp>
      <p:sp>
        <p:nvSpPr>
          <p:cNvPr id="24584" name="TextBox 9"/>
          <p:cNvSpPr txBox="1">
            <a:spLocks noChangeArrowheads="1"/>
          </p:cNvSpPr>
          <p:nvPr/>
        </p:nvSpPr>
        <p:spPr bwMode="auto">
          <a:xfrm>
            <a:off x="6208560" y="3586220"/>
            <a:ext cx="10239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FF"/>
                </a:solidFill>
              </a:rPr>
              <a:t>5</a:t>
            </a:r>
          </a:p>
          <a:p>
            <a:pPr eaLnBrk="1" hangingPunct="1"/>
            <a:r>
              <a:rPr lang="en-US" dirty="0" smtClean="0">
                <a:solidFill>
                  <a:srgbClr val="00B050"/>
                </a:solidFill>
              </a:rPr>
              <a:t>560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4586" name="TextBox 14"/>
          <p:cNvSpPr txBox="1">
            <a:spLocks noChangeArrowheads="1"/>
          </p:cNvSpPr>
          <p:nvPr/>
        </p:nvSpPr>
        <p:spPr bwMode="auto">
          <a:xfrm>
            <a:off x="4890782" y="1922673"/>
            <a:ext cx="2424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chemeClr val="bg2"/>
                </a:solidFill>
              </a:rPr>
              <a:t>Riparian Zone</a:t>
            </a:r>
          </a:p>
        </p:txBody>
      </p:sp>
      <p:sp>
        <p:nvSpPr>
          <p:cNvPr id="24587" name="TextBox 15"/>
          <p:cNvSpPr txBox="1">
            <a:spLocks noChangeArrowheads="1"/>
          </p:cNvSpPr>
          <p:nvPr/>
        </p:nvSpPr>
        <p:spPr bwMode="auto">
          <a:xfrm>
            <a:off x="3540125" y="1525588"/>
            <a:ext cx="1266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chemeClr val="bg2"/>
                </a:solidFill>
              </a:rPr>
              <a:t>Slope</a:t>
            </a:r>
          </a:p>
        </p:txBody>
      </p:sp>
      <p:sp>
        <p:nvSpPr>
          <p:cNvPr id="24588" name="TextBox 16"/>
          <p:cNvSpPr txBox="1">
            <a:spLocks noChangeArrowheads="1"/>
          </p:cNvSpPr>
          <p:nvPr/>
        </p:nvSpPr>
        <p:spPr bwMode="auto">
          <a:xfrm>
            <a:off x="7480300" y="4784725"/>
            <a:ext cx="1409700" cy="17541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bg2"/>
                </a:solidFill>
              </a:rPr>
              <a:t>Stream:</a:t>
            </a:r>
          </a:p>
          <a:p>
            <a:pPr eaLnBrk="1" hangingPunct="1"/>
            <a:r>
              <a:rPr lang="en-US" dirty="0">
                <a:solidFill>
                  <a:srgbClr val="0000FF"/>
                </a:solidFill>
              </a:rPr>
              <a:t>100</a:t>
            </a:r>
          </a:p>
          <a:p>
            <a:pPr eaLnBrk="1" hangingPunct="1"/>
            <a:r>
              <a:rPr lang="en-US" dirty="0">
                <a:solidFill>
                  <a:srgbClr val="00B050"/>
                </a:solidFill>
              </a:rPr>
              <a:t>10</a:t>
            </a:r>
          </a:p>
          <a:p>
            <a:pPr eaLnBrk="1" hangingPunct="1"/>
            <a:endParaRPr lang="en-US" dirty="0">
              <a:solidFill>
                <a:srgbClr val="00B050"/>
              </a:solidFill>
            </a:endParaRPr>
          </a:p>
          <a:p>
            <a:pPr eaLnBrk="1" hangingPunct="1"/>
            <a:r>
              <a:rPr lang="en-US" dirty="0">
                <a:solidFill>
                  <a:schemeClr val="bg2"/>
                </a:solidFill>
              </a:rPr>
              <a:t>Flows into </a:t>
            </a:r>
            <a:r>
              <a:rPr lang="en-US" dirty="0" err="1">
                <a:solidFill>
                  <a:schemeClr val="bg2"/>
                </a:solidFill>
              </a:rPr>
              <a:t>Icacos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4589" name="TextBox 17"/>
          <p:cNvSpPr txBox="1">
            <a:spLocks noChangeArrowheads="1"/>
          </p:cNvSpPr>
          <p:nvPr/>
        </p:nvSpPr>
        <p:spPr bwMode="auto">
          <a:xfrm>
            <a:off x="2270125" y="6543675"/>
            <a:ext cx="4614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Modified from McDowell et al. 1992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3619" y="1109663"/>
            <a:ext cx="14097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Euphemia" pitchFamily="34" charset="0"/>
              </a:rPr>
              <a:t>Key</a:t>
            </a:r>
            <a:r>
              <a:rPr lang="en-US" dirty="0" smtClean="0">
                <a:solidFill>
                  <a:srgbClr val="000000"/>
                </a:solidFill>
              </a:rPr>
              <a:t>: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NO</a:t>
            </a:r>
            <a:r>
              <a:rPr lang="en-US" baseline="-25000" dirty="0" smtClean="0">
                <a:solidFill>
                  <a:srgbClr val="0000FF"/>
                </a:solidFill>
              </a:rPr>
              <a:t>3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dirty="0" smtClean="0">
                <a:solidFill>
                  <a:srgbClr val="00CC00"/>
                </a:solidFill>
              </a:rPr>
              <a:t>NH</a:t>
            </a:r>
            <a:r>
              <a:rPr lang="en-US" baseline="-25000" dirty="0" smtClean="0">
                <a:solidFill>
                  <a:srgbClr val="00CC00"/>
                </a:solidFill>
              </a:rPr>
              <a:t>4</a:t>
            </a:r>
            <a:r>
              <a:rPr lang="en-US" dirty="0" smtClean="0">
                <a:solidFill>
                  <a:srgbClr val="00CC00"/>
                </a:solidFill>
              </a:rPr>
              <a:t> </a:t>
            </a:r>
            <a:endParaRPr lang="en-US" dirty="0">
              <a:solidFill>
                <a:srgbClr val="00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17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441325" y="6213475"/>
            <a:ext cx="83216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dirty="0" smtClean="0">
                <a:solidFill>
                  <a:schemeClr val="tx2"/>
                </a:solidFill>
                <a:latin typeface="Euphemia" pitchFamily="34" charset="0"/>
              </a:rPr>
              <a:t>Tropical </a:t>
            </a:r>
            <a:r>
              <a:rPr lang="en-US" sz="2400" dirty="0" err="1" smtClean="0">
                <a:solidFill>
                  <a:schemeClr val="tx2"/>
                </a:solidFill>
                <a:latin typeface="Euphemia" pitchFamily="34" charset="0"/>
              </a:rPr>
              <a:t>Montane</a:t>
            </a:r>
            <a:r>
              <a:rPr lang="en-US" sz="2400" dirty="0">
                <a:solidFill>
                  <a:schemeClr val="tx2"/>
                </a:solidFill>
                <a:latin typeface="Euphemia" pitchFamily="34" charset="0"/>
              </a:rPr>
              <a:t> </a:t>
            </a:r>
            <a:r>
              <a:rPr lang="en-US" sz="2400" dirty="0" smtClean="0">
                <a:solidFill>
                  <a:schemeClr val="tx2"/>
                </a:solidFill>
                <a:latin typeface="Euphemia" pitchFamily="34" charset="0"/>
              </a:rPr>
              <a:t>Wet </a:t>
            </a:r>
            <a:r>
              <a:rPr lang="en-US" sz="2400" dirty="0">
                <a:solidFill>
                  <a:schemeClr val="tx2"/>
                </a:solidFill>
                <a:latin typeface="Euphemia" pitchFamily="34" charset="0"/>
              </a:rPr>
              <a:t>Forest</a:t>
            </a:r>
          </a:p>
        </p:txBody>
      </p:sp>
      <p:pic>
        <p:nvPicPr>
          <p:cNvPr id="4099" name="Picture 3" descr="DSCN62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246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1322388"/>
            <a:ext cx="5133975" cy="493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566738" y="430213"/>
            <a:ext cx="8010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dirty="0" smtClean="0">
                <a:latin typeface="Euphemia" pitchFamily="34" charset="0"/>
              </a:rPr>
              <a:t>Two Very Different Watersheds</a:t>
            </a:r>
            <a:endParaRPr lang="en-US" sz="4000" dirty="0">
              <a:latin typeface="Euphemia" pitchFamily="34" charset="0"/>
            </a:endParaRPr>
          </a:p>
        </p:txBody>
      </p:sp>
      <p:sp>
        <p:nvSpPr>
          <p:cNvPr id="5124" name="TextBox 2"/>
          <p:cNvSpPr txBox="1">
            <a:spLocks noChangeArrowheads="1"/>
          </p:cNvSpPr>
          <p:nvPr/>
        </p:nvSpPr>
        <p:spPr bwMode="auto">
          <a:xfrm>
            <a:off x="5573713" y="1738313"/>
            <a:ext cx="357028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latin typeface="Euphemia" pitchFamily="34" charset="0"/>
              </a:rPr>
              <a:t>Rio Mameyes</a:t>
            </a:r>
          </a:p>
          <a:p>
            <a:pPr eaLnBrk="1" hangingPunct="1"/>
            <a:r>
              <a:rPr lang="en-US" sz="2400">
                <a:latin typeface="Euphemia" pitchFamily="34" charset="0"/>
              </a:rPr>
              <a:t>Volcaniclastic bedrock</a:t>
            </a:r>
          </a:p>
          <a:p>
            <a:pPr eaLnBrk="1" hangingPunct="1"/>
            <a:r>
              <a:rPr lang="en-US" sz="2400">
                <a:latin typeface="Euphemia" pitchFamily="34" charset="0"/>
              </a:rPr>
              <a:t>3.5 m/y of rain</a:t>
            </a:r>
          </a:p>
          <a:p>
            <a:pPr eaLnBrk="1" hangingPunct="1"/>
            <a:r>
              <a:rPr lang="en-US" sz="2400">
                <a:latin typeface="Euphemia" pitchFamily="34" charset="0"/>
              </a:rPr>
              <a:t>Lower avg. elevation</a:t>
            </a:r>
          </a:p>
        </p:txBody>
      </p:sp>
      <p:sp>
        <p:nvSpPr>
          <p:cNvPr id="5125" name="TextBox 3"/>
          <p:cNvSpPr txBox="1">
            <a:spLocks noChangeArrowheads="1"/>
          </p:cNvSpPr>
          <p:nvPr/>
        </p:nvSpPr>
        <p:spPr bwMode="auto">
          <a:xfrm>
            <a:off x="5837238" y="4408488"/>
            <a:ext cx="321786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latin typeface="Euphemia" pitchFamily="34" charset="0"/>
              </a:rPr>
              <a:t>Rio Icacos/Blanco</a:t>
            </a:r>
          </a:p>
          <a:p>
            <a:pPr eaLnBrk="1" hangingPunct="1"/>
            <a:r>
              <a:rPr lang="en-US" sz="2400">
                <a:latin typeface="Euphemia" pitchFamily="34" charset="0"/>
              </a:rPr>
              <a:t>Granodiorite bedrock</a:t>
            </a:r>
          </a:p>
          <a:p>
            <a:pPr eaLnBrk="1" hangingPunct="1"/>
            <a:r>
              <a:rPr lang="en-US" sz="2400">
                <a:latin typeface="Euphemia" pitchFamily="34" charset="0"/>
              </a:rPr>
              <a:t>4.5 m/y of rain</a:t>
            </a:r>
          </a:p>
          <a:p>
            <a:pPr eaLnBrk="1" hangingPunct="1"/>
            <a:r>
              <a:rPr lang="en-US" sz="2400">
                <a:latin typeface="Euphemia" pitchFamily="34" charset="0"/>
              </a:rPr>
              <a:t>Higher avg. elevation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DSCN06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153988"/>
            <a:ext cx="4264025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4" descr="DSCN024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3498850"/>
            <a:ext cx="4038600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Box 1"/>
          <p:cNvSpPr txBox="1">
            <a:spLocks noChangeArrowheads="1"/>
          </p:cNvSpPr>
          <p:nvPr/>
        </p:nvSpPr>
        <p:spPr bwMode="auto">
          <a:xfrm>
            <a:off x="253388" y="1046584"/>
            <a:ext cx="309568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err="1" smtClean="0">
                <a:latin typeface="Euphemia" pitchFamily="34" charset="0"/>
              </a:rPr>
              <a:t>Volcaniclastic</a:t>
            </a:r>
            <a:r>
              <a:rPr lang="en-US" sz="2800" dirty="0" smtClean="0">
                <a:latin typeface="Euphemia" pitchFamily="34" charset="0"/>
              </a:rPr>
              <a:t>:</a:t>
            </a:r>
            <a:endParaRPr lang="en-US" sz="2800" dirty="0">
              <a:latin typeface="Euphemia" pitchFamily="34" charset="0"/>
            </a:endParaRPr>
          </a:p>
          <a:p>
            <a:pPr eaLnBrk="1" hangingPunct="1"/>
            <a:r>
              <a:rPr lang="en-US" sz="2800" dirty="0">
                <a:latin typeface="Euphemia" pitchFamily="34" charset="0"/>
              </a:rPr>
              <a:t>Rio </a:t>
            </a:r>
            <a:r>
              <a:rPr lang="en-US" sz="2800" dirty="0" err="1">
                <a:latin typeface="Euphemia" pitchFamily="34" charset="0"/>
              </a:rPr>
              <a:t>Mameyes</a:t>
            </a:r>
            <a:endParaRPr lang="en-US" sz="2000" dirty="0">
              <a:latin typeface="Euphemia" pitchFamily="34" charset="0"/>
            </a:endParaRPr>
          </a:p>
          <a:p>
            <a:pPr eaLnBrk="1" hangingPunct="1"/>
            <a:r>
              <a:rPr lang="en-US" sz="2800" dirty="0" err="1" smtClean="0">
                <a:latin typeface="Euphemia" pitchFamily="34" charset="0"/>
              </a:rPr>
              <a:t>Bisley</a:t>
            </a:r>
            <a:r>
              <a:rPr lang="en-US" sz="2800" dirty="0" smtClean="0">
                <a:latin typeface="Euphemia" pitchFamily="34" charset="0"/>
              </a:rPr>
              <a:t> watersheds</a:t>
            </a:r>
          </a:p>
          <a:p>
            <a:pPr eaLnBrk="1" hangingPunct="1"/>
            <a:r>
              <a:rPr lang="en-US" sz="2800" dirty="0" smtClean="0">
                <a:latin typeface="Euphemia" pitchFamily="34" charset="0"/>
              </a:rPr>
              <a:t>Q. </a:t>
            </a:r>
            <a:r>
              <a:rPr lang="en-US" sz="2800" dirty="0" err="1" smtClean="0">
                <a:latin typeface="Euphemia" pitchFamily="34" charset="0"/>
              </a:rPr>
              <a:t>Sonadora</a:t>
            </a:r>
            <a:endParaRPr lang="en-US" sz="2800" dirty="0" smtClean="0">
              <a:latin typeface="Euphemia" pitchFamily="34" charset="0"/>
            </a:endParaRPr>
          </a:p>
        </p:txBody>
      </p:sp>
      <p:sp>
        <p:nvSpPr>
          <p:cNvPr id="6149" name="TextBox 2"/>
          <p:cNvSpPr txBox="1">
            <a:spLocks noChangeArrowheads="1"/>
          </p:cNvSpPr>
          <p:nvPr/>
        </p:nvSpPr>
        <p:spPr bwMode="auto">
          <a:xfrm>
            <a:off x="5541963" y="4505325"/>
            <a:ext cx="24447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err="1">
                <a:latin typeface="Euphemia" pitchFamily="34" charset="0"/>
              </a:rPr>
              <a:t>Granodiorite</a:t>
            </a:r>
            <a:endParaRPr lang="en-US" sz="2800" dirty="0">
              <a:latin typeface="Euphemia" pitchFamily="34" charset="0"/>
            </a:endParaRPr>
          </a:p>
          <a:p>
            <a:pPr eaLnBrk="1" hangingPunct="1"/>
            <a:r>
              <a:rPr lang="en-US" sz="2800" dirty="0">
                <a:latin typeface="Euphemia" pitchFamily="34" charset="0"/>
              </a:rPr>
              <a:t>Rio </a:t>
            </a:r>
            <a:r>
              <a:rPr lang="en-US" sz="2800" dirty="0" err="1">
                <a:latin typeface="Euphemia" pitchFamily="34" charset="0"/>
              </a:rPr>
              <a:t>Icacos</a:t>
            </a:r>
            <a:endParaRPr lang="en-US" sz="2800" dirty="0">
              <a:latin typeface="Euphemia" pitchFamily="34" charset="0"/>
            </a:endParaRPr>
          </a:p>
          <a:p>
            <a:pPr eaLnBrk="1" hangingPunct="1"/>
            <a:r>
              <a:rPr lang="en-US" sz="2800" dirty="0" smtClean="0">
                <a:latin typeface="Euphemia" pitchFamily="34" charset="0"/>
              </a:rPr>
              <a:t>Q. </a:t>
            </a:r>
            <a:r>
              <a:rPr lang="en-US" sz="2800" dirty="0" err="1" smtClean="0">
                <a:latin typeface="Euphemia" pitchFamily="34" charset="0"/>
              </a:rPr>
              <a:t>Guaba</a:t>
            </a:r>
            <a:endParaRPr lang="en-US" sz="2800" dirty="0">
              <a:latin typeface="Euphemi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SCN34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407989" y="1893888"/>
            <a:ext cx="4549602" cy="46196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sz="2400" dirty="0" err="1">
                <a:solidFill>
                  <a:srgbClr val="FF0000"/>
                </a:solidFill>
                <a:latin typeface="Euphemia" pitchFamily="34" charset="0"/>
              </a:rPr>
              <a:t>Quebrada</a:t>
            </a:r>
            <a:r>
              <a:rPr lang="en-US" sz="2400" dirty="0">
                <a:solidFill>
                  <a:srgbClr val="FF0000"/>
                </a:solidFill>
                <a:latin typeface="Euphemia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Euphemia" pitchFamily="34" charset="0"/>
              </a:rPr>
              <a:t>Sonadora</a:t>
            </a:r>
            <a:r>
              <a:rPr lang="en-US" sz="2400" dirty="0">
                <a:solidFill>
                  <a:srgbClr val="FF0000"/>
                </a:solidFill>
                <a:latin typeface="Euphemia" pitchFamily="34" charset="0"/>
              </a:rPr>
              <a:t> - low flow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SCN25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Euphemia" pitchFamily="34" charset="0"/>
              </a:rPr>
              <a:t>Controls on stream chemistry</a:t>
            </a:r>
            <a:endParaRPr lang="en-US" dirty="0">
              <a:latin typeface="Euphemi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Euphemia" pitchFamily="34" charset="0"/>
              </a:rPr>
              <a:t>Major ions reflect lithology and sea salt</a:t>
            </a:r>
          </a:p>
          <a:p>
            <a:r>
              <a:rPr lang="en-US" dirty="0" smtClean="0">
                <a:latin typeface="Euphemia" pitchFamily="34" charset="0"/>
              </a:rPr>
              <a:t>Dilution at high flows</a:t>
            </a:r>
          </a:p>
          <a:p>
            <a:r>
              <a:rPr lang="en-US" dirty="0" smtClean="0">
                <a:latin typeface="Euphemia" pitchFamily="34" charset="0"/>
              </a:rPr>
              <a:t>Silica dilution is among highest measured (</a:t>
            </a:r>
            <a:r>
              <a:rPr lang="en-US" dirty="0" err="1" smtClean="0">
                <a:latin typeface="Euphemia" pitchFamily="34" charset="0"/>
              </a:rPr>
              <a:t>Godsey</a:t>
            </a:r>
            <a:r>
              <a:rPr lang="en-US" dirty="0" smtClean="0">
                <a:latin typeface="Euphemia" pitchFamily="34" charset="0"/>
              </a:rPr>
              <a:t> et al. 2009)</a:t>
            </a:r>
          </a:p>
          <a:p>
            <a:r>
              <a:rPr lang="en-US" dirty="0" smtClean="0">
                <a:latin typeface="Euphemia" pitchFamily="34" charset="0"/>
              </a:rPr>
              <a:t>TSS increases with flow</a:t>
            </a:r>
          </a:p>
          <a:p>
            <a:r>
              <a:rPr lang="en-US" dirty="0" smtClean="0">
                <a:latin typeface="Euphemia" pitchFamily="34" charset="0"/>
              </a:rPr>
              <a:t>Biogeochemical puzzle: Carbon and Nitrogen</a:t>
            </a:r>
            <a:endParaRPr lang="en-US" dirty="0">
              <a:latin typeface="Euphemi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507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08000"/>
          </a:xfrm>
        </p:spPr>
        <p:txBody>
          <a:bodyPr/>
          <a:lstStyle/>
          <a:p>
            <a:pPr eaLnBrk="1" hangingPunct="1"/>
            <a:r>
              <a:rPr lang="en-US" sz="2400" dirty="0" err="1" smtClean="0">
                <a:latin typeface="Euphemia" pitchFamily="34" charset="0"/>
              </a:rPr>
              <a:t>Shanley</a:t>
            </a:r>
            <a:r>
              <a:rPr lang="en-US" sz="2400" dirty="0" smtClean="0">
                <a:latin typeface="Euphemia" pitchFamily="34" charset="0"/>
              </a:rPr>
              <a:t>, McDowell, and </a:t>
            </a:r>
            <a:r>
              <a:rPr lang="en-US" sz="2400" dirty="0" err="1" smtClean="0">
                <a:latin typeface="Euphemia" pitchFamily="34" charset="0"/>
              </a:rPr>
              <a:t>Stallard</a:t>
            </a:r>
            <a:r>
              <a:rPr lang="en-US" sz="2400" dirty="0" smtClean="0">
                <a:latin typeface="Euphemia" pitchFamily="34" charset="0"/>
              </a:rPr>
              <a:t> 2011 </a:t>
            </a:r>
            <a:br>
              <a:rPr lang="en-US" sz="2400" dirty="0" smtClean="0">
                <a:latin typeface="Euphemia" pitchFamily="34" charset="0"/>
              </a:rPr>
            </a:br>
            <a:r>
              <a:rPr lang="en-US" sz="2400" dirty="0" smtClean="0">
                <a:latin typeface="Euphemia" pitchFamily="34" charset="0"/>
              </a:rPr>
              <a:t>“Boomerang” effect of DOC in the </a:t>
            </a:r>
            <a:r>
              <a:rPr lang="en-US" sz="2400" dirty="0" err="1" smtClean="0">
                <a:latin typeface="Euphemia" pitchFamily="34" charset="0"/>
              </a:rPr>
              <a:t>Icacos</a:t>
            </a:r>
            <a:endParaRPr lang="en-US" sz="2400" dirty="0" smtClean="0">
              <a:latin typeface="Euphemia" pitchFamily="34" charset="0"/>
            </a:endParaRPr>
          </a:p>
        </p:txBody>
      </p:sp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2" r="12177"/>
          <a:stretch>
            <a:fillRect/>
          </a:stretch>
        </p:blipFill>
        <p:spPr bwMode="auto">
          <a:xfrm>
            <a:off x="1582738" y="1025525"/>
            <a:ext cx="6022975" cy="56515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5464</TotalTime>
  <Words>651</Words>
  <Application>Microsoft Office PowerPoint</Application>
  <PresentationFormat>On-screen Show (4:3)</PresentationFormat>
  <Paragraphs>174</Paragraphs>
  <Slides>26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Default Design</vt:lpstr>
      <vt:lpstr>Stream Solute Export and Biogeochemistry in the Luquillo Mountains, Puerto Rico</vt:lpstr>
      <vt:lpstr>El Yunque National Forest, PR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Controls on stream chemistry</vt:lpstr>
      <vt:lpstr>Shanley, McDowell, and Stallard 2011  “Boomerang” effect of DOC in the Icacos</vt:lpstr>
      <vt:lpstr>PowerPoint Presentation</vt:lpstr>
      <vt:lpstr>1989 – Hurricane Hugo</vt:lpstr>
      <vt:lpstr>PowerPoint Presentation</vt:lpstr>
      <vt:lpstr>PowerPoint Presentation</vt:lpstr>
      <vt:lpstr>PowerPoint Presentation</vt:lpstr>
      <vt:lpstr>Weathering products and DOC: no response to hurricanes</vt:lpstr>
      <vt:lpstr>Nitrate response in two small watersheds after Georges (1998-2009)</vt:lpstr>
      <vt:lpstr>Two larger basins,  Sonadora (254 ha) and Icacos (326 ha) after Georges (1998-2009)</vt:lpstr>
      <vt:lpstr>What makes nitrate behave so differently from other solutes?</vt:lpstr>
      <vt:lpstr>Biogeochemical controls on N flux to streams</vt:lpstr>
      <vt:lpstr>PowerPoint Presentation</vt:lpstr>
      <vt:lpstr>Bisley – volcaniclastic</vt:lpstr>
      <vt:lpstr>Icacos trib. – granodiorite watershed</vt:lpstr>
      <vt:lpstr>Icacos –  slow recovery</vt:lpstr>
      <vt:lpstr>Conclusions</vt:lpstr>
      <vt:lpstr>Acknowledgements</vt:lpstr>
      <vt:lpstr>Questions?</vt:lpstr>
    </vt:vector>
  </TitlesOfParts>
  <Company>Natural Resources Dept., Colsa, UNH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Michelle L. Daley</dc:creator>
  <cp:lastModifiedBy>Rich</cp:lastModifiedBy>
  <cp:revision>115</cp:revision>
  <dcterms:created xsi:type="dcterms:W3CDTF">2007-02-12T15:13:02Z</dcterms:created>
  <dcterms:modified xsi:type="dcterms:W3CDTF">2011-10-13T01:03:10Z</dcterms:modified>
</cp:coreProperties>
</file>