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515" r:id="rId1"/>
  </p:sldMasterIdLst>
  <p:notesMasterIdLst>
    <p:notesMasterId r:id="rId27"/>
  </p:notesMasterIdLst>
  <p:handoutMasterIdLst>
    <p:handoutMasterId r:id="rId28"/>
  </p:handoutMasterIdLst>
  <p:sldIdLst>
    <p:sldId id="264" r:id="rId2"/>
    <p:sldId id="266" r:id="rId3"/>
    <p:sldId id="279" r:id="rId4"/>
    <p:sldId id="308" r:id="rId5"/>
    <p:sldId id="300" r:id="rId6"/>
    <p:sldId id="267" r:id="rId7"/>
    <p:sldId id="303" r:id="rId8"/>
    <p:sldId id="273" r:id="rId9"/>
    <p:sldId id="324" r:id="rId10"/>
    <p:sldId id="311" r:id="rId11"/>
    <p:sldId id="286" r:id="rId12"/>
    <p:sldId id="306" r:id="rId13"/>
    <p:sldId id="292" r:id="rId14"/>
    <p:sldId id="284" r:id="rId15"/>
    <p:sldId id="319" r:id="rId16"/>
    <p:sldId id="321" r:id="rId17"/>
    <p:sldId id="315" r:id="rId18"/>
    <p:sldId id="309" r:id="rId19"/>
    <p:sldId id="323" r:id="rId20"/>
    <p:sldId id="322" r:id="rId21"/>
    <p:sldId id="313" r:id="rId22"/>
    <p:sldId id="327" r:id="rId23"/>
    <p:sldId id="293" r:id="rId24"/>
    <p:sldId id="326" r:id="rId25"/>
    <p:sldId id="269" r:id="rId26"/>
  </p:sldIdLst>
  <p:sldSz cx="9144000" cy="6858000" type="screen4x3"/>
  <p:notesSz cx="7010400" cy="9296400"/>
  <p:defaultTextStyle>
    <a:defPPr>
      <a:defRPr lang="en-US"/>
    </a:defPPr>
    <a:lvl1pPr algn="l" rtl="0" fontAlgn="base">
      <a:lnSpc>
        <a:spcPct val="90000"/>
      </a:lnSpc>
      <a:spcBef>
        <a:spcPct val="20000"/>
      </a:spcBef>
      <a:spcAft>
        <a:spcPct val="0"/>
      </a:spcAft>
      <a:buChar char="•"/>
      <a:defRPr sz="2800" kern="1200">
        <a:solidFill>
          <a:schemeClr val="tx1"/>
        </a:solidFill>
        <a:latin typeface="Arial" charset="0"/>
        <a:ea typeface="ＭＳ Ｐゴシック" charset="0"/>
        <a:cs typeface="ＭＳ Ｐゴシック" charset="0"/>
      </a:defRPr>
    </a:lvl1pPr>
    <a:lvl2pPr marL="457200" algn="l" rtl="0" fontAlgn="base">
      <a:lnSpc>
        <a:spcPct val="90000"/>
      </a:lnSpc>
      <a:spcBef>
        <a:spcPct val="20000"/>
      </a:spcBef>
      <a:spcAft>
        <a:spcPct val="0"/>
      </a:spcAft>
      <a:buChar char="•"/>
      <a:defRPr sz="2800" kern="1200">
        <a:solidFill>
          <a:schemeClr val="tx1"/>
        </a:solidFill>
        <a:latin typeface="Arial" charset="0"/>
        <a:ea typeface="ＭＳ Ｐゴシック" charset="0"/>
        <a:cs typeface="ＭＳ Ｐゴシック" charset="0"/>
      </a:defRPr>
    </a:lvl2pPr>
    <a:lvl3pPr marL="914400" algn="l" rtl="0" fontAlgn="base">
      <a:lnSpc>
        <a:spcPct val="90000"/>
      </a:lnSpc>
      <a:spcBef>
        <a:spcPct val="20000"/>
      </a:spcBef>
      <a:spcAft>
        <a:spcPct val="0"/>
      </a:spcAft>
      <a:buChar char="•"/>
      <a:defRPr sz="2800" kern="1200">
        <a:solidFill>
          <a:schemeClr val="tx1"/>
        </a:solidFill>
        <a:latin typeface="Arial" charset="0"/>
        <a:ea typeface="ＭＳ Ｐゴシック" charset="0"/>
        <a:cs typeface="ＭＳ Ｐゴシック" charset="0"/>
      </a:defRPr>
    </a:lvl3pPr>
    <a:lvl4pPr marL="1371600" algn="l" rtl="0" fontAlgn="base">
      <a:lnSpc>
        <a:spcPct val="90000"/>
      </a:lnSpc>
      <a:spcBef>
        <a:spcPct val="20000"/>
      </a:spcBef>
      <a:spcAft>
        <a:spcPct val="0"/>
      </a:spcAft>
      <a:buChar char="•"/>
      <a:defRPr sz="2800" kern="1200">
        <a:solidFill>
          <a:schemeClr val="tx1"/>
        </a:solidFill>
        <a:latin typeface="Arial" charset="0"/>
        <a:ea typeface="ＭＳ Ｐゴシック" charset="0"/>
        <a:cs typeface="ＭＳ Ｐゴシック" charset="0"/>
      </a:defRPr>
    </a:lvl4pPr>
    <a:lvl5pPr marL="1828800" algn="l" rtl="0" fontAlgn="base">
      <a:lnSpc>
        <a:spcPct val="90000"/>
      </a:lnSpc>
      <a:spcBef>
        <a:spcPct val="20000"/>
      </a:spcBef>
      <a:spcAft>
        <a:spcPct val="0"/>
      </a:spcAft>
      <a:buChar char="•"/>
      <a:defRPr sz="28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8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8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8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8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Pommer" initials="LP" lastIdx="7" clrIdx="0"/>
  <p:cmAuthor id="1" name="Julia Gale" initials="JG" lastIdx="10" clrIdx="1"/>
  <p:cmAuthor id="2" name="Office 2004 Test Drive User" initials="" lastIdx="5"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92929"/>
    <a:srgbClr val="FF3300"/>
    <a:srgbClr val="333333"/>
    <a:srgbClr val="FFCC99"/>
    <a:srgbClr val="F65F22"/>
    <a:srgbClr val="F98E63"/>
    <a:srgbClr val="4D4D4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39" autoAdjust="0"/>
  </p:normalViewPr>
  <p:slideViewPr>
    <p:cSldViewPr snapToGrid="0">
      <p:cViewPr>
        <p:scale>
          <a:sx n="100" d="100"/>
          <a:sy n="100" d="100"/>
        </p:scale>
        <p:origin x="-242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9" d="100"/>
        <a:sy n="69" d="100"/>
      </p:scale>
      <p:origin x="0" y="0"/>
    </p:cViewPr>
  </p:sorterViewPr>
  <p:notesViewPr>
    <p:cSldViewPr snapToGrid="0">
      <p:cViewPr>
        <p:scale>
          <a:sx n="66" d="100"/>
          <a:sy n="66" d="100"/>
        </p:scale>
        <p:origin x="-3288" y="-94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2425" tIns="46211" rIns="92425" bIns="46211" numCol="1" anchor="t" anchorCtr="0" compatLnSpc="1">
            <a:prstTxWarp prst="textNoShape">
              <a:avLst/>
            </a:prstTxWarp>
          </a:bodyPr>
          <a:lstStyle>
            <a:lvl1pPr defTabSz="922203" eaLnBrk="0" hangingPunct="0">
              <a:lnSpc>
                <a:spcPct val="100000"/>
              </a:lnSpc>
              <a:spcBef>
                <a:spcPct val="0"/>
              </a:spcBef>
              <a:buFontTx/>
              <a:buNone/>
              <a:defRPr sz="1200">
                <a:latin typeface="Helvetica" pitchFamily="34" charset="0"/>
                <a:ea typeface="+mn-ea"/>
                <a:cs typeface="+mn-cs"/>
              </a:defRPr>
            </a:lvl1pPr>
          </a:lstStyle>
          <a:p>
            <a:pPr>
              <a:defRPr/>
            </a:pPr>
            <a:r>
              <a:rPr lang="en-US" altLang="en-US"/>
              <a:t>Steve Laubach</a:t>
            </a:r>
          </a:p>
        </p:txBody>
      </p:sp>
      <p:sp>
        <p:nvSpPr>
          <p:cNvPr id="113668" name="Rectangle 4"/>
          <p:cNvSpPr>
            <a:spLocks noGrp="1" noChangeArrowheads="1"/>
          </p:cNvSpPr>
          <p:nvPr>
            <p:ph type="ftr" sz="quarter" idx="2"/>
          </p:nvPr>
        </p:nvSpPr>
        <p:spPr bwMode="auto">
          <a:xfrm>
            <a:off x="0" y="8831263"/>
            <a:ext cx="3536950" cy="465137"/>
          </a:xfrm>
          <a:prstGeom prst="rect">
            <a:avLst/>
          </a:prstGeom>
          <a:noFill/>
          <a:ln>
            <a:noFill/>
          </a:ln>
          <a:effectLst/>
          <a:extLst/>
        </p:spPr>
        <p:txBody>
          <a:bodyPr vert="horz" wrap="square" lIns="92425" tIns="46211" rIns="92425" bIns="46211" numCol="1" anchor="b" anchorCtr="0" compatLnSpc="1">
            <a:prstTxWarp prst="textNoShape">
              <a:avLst/>
            </a:prstTxWarp>
          </a:bodyPr>
          <a:lstStyle>
            <a:lvl1pPr defTabSz="922203" eaLnBrk="0" hangingPunct="0">
              <a:lnSpc>
                <a:spcPct val="100000"/>
              </a:lnSpc>
              <a:spcBef>
                <a:spcPct val="0"/>
              </a:spcBef>
              <a:buFontTx/>
              <a:buNone/>
              <a:defRPr sz="1200">
                <a:latin typeface="Helvetica" pitchFamily="34" charset="0"/>
                <a:ea typeface="+mn-ea"/>
                <a:cs typeface="+mn-cs"/>
              </a:defRPr>
            </a:lvl1pPr>
          </a:lstStyle>
          <a:p>
            <a:pPr>
              <a:defRPr/>
            </a:pPr>
            <a:r>
              <a:rPr lang="en-US" altLang="en-US"/>
              <a:t>Fracture Research &amp; Application Consortium</a:t>
            </a:r>
          </a:p>
        </p:txBody>
      </p:sp>
      <p:sp>
        <p:nvSpPr>
          <p:cNvPr id="113669" name="Rectangle 5"/>
          <p:cNvSpPr>
            <a:spLocks noGrp="1" noChangeArrowheads="1"/>
          </p:cNvSpPr>
          <p:nvPr>
            <p:ph type="sldNum" sz="quarter" idx="3"/>
          </p:nvPr>
        </p:nvSpPr>
        <p:spPr bwMode="auto">
          <a:xfrm>
            <a:off x="3971925" y="8831263"/>
            <a:ext cx="3038475" cy="465137"/>
          </a:xfrm>
          <a:prstGeom prst="rect">
            <a:avLst/>
          </a:prstGeom>
          <a:noFill/>
          <a:ln>
            <a:noFill/>
          </a:ln>
          <a:effectLst/>
          <a:extLst/>
        </p:spPr>
        <p:txBody>
          <a:bodyPr vert="horz" wrap="square" lIns="92425" tIns="46211" rIns="92425" bIns="46211" numCol="1" anchor="b" anchorCtr="0" compatLnSpc="1">
            <a:prstTxWarp prst="textNoShape">
              <a:avLst/>
            </a:prstTxWarp>
          </a:bodyPr>
          <a:lstStyle>
            <a:lvl1pPr algn="r" defTabSz="920750" eaLnBrk="0" hangingPunct="0">
              <a:lnSpc>
                <a:spcPct val="100000"/>
              </a:lnSpc>
              <a:spcBef>
                <a:spcPct val="0"/>
              </a:spcBef>
              <a:buFontTx/>
              <a:buNone/>
              <a:defRPr sz="1200" smtClean="0">
                <a:latin typeface="Helvetica" charset="0"/>
              </a:defRPr>
            </a:lvl1pPr>
          </a:lstStyle>
          <a:p>
            <a:pPr>
              <a:defRPr/>
            </a:pPr>
            <a:fld id="{8F2210DF-AFFD-874A-B6B3-4C96A70713F4}" type="slidenum">
              <a:rPr lang="en-US"/>
              <a:pPr>
                <a:defRPr/>
              </a:pPr>
              <a:t>‹#›</a:t>
            </a:fld>
            <a:endParaRPr lang="en-US"/>
          </a:p>
        </p:txBody>
      </p:sp>
    </p:spTree>
    <p:extLst>
      <p:ext uri="{BB962C8B-B14F-4D97-AF65-F5344CB8AC3E}">
        <p14:creationId xmlns:p14="http://schemas.microsoft.com/office/powerpoint/2010/main" val="3914700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2425" tIns="46211" rIns="92425" bIns="46211" numCol="1" anchor="t" anchorCtr="0" compatLnSpc="1">
            <a:prstTxWarp prst="textNoShape">
              <a:avLst/>
            </a:prstTxWarp>
          </a:bodyPr>
          <a:lstStyle>
            <a:lvl1pPr defTabSz="922203" eaLnBrk="0" hangingPunct="0">
              <a:lnSpc>
                <a:spcPct val="100000"/>
              </a:lnSpc>
              <a:spcBef>
                <a:spcPct val="0"/>
              </a:spcBef>
              <a:buFontTx/>
              <a:buNone/>
              <a:defRPr sz="1200">
                <a:latin typeface="Helvetica" pitchFamily="34" charset="0"/>
                <a:ea typeface="+mn-ea"/>
                <a:cs typeface="+mn-cs"/>
              </a:defRPr>
            </a:lvl1pPr>
          </a:lstStyle>
          <a:p>
            <a:pPr>
              <a:defRPr/>
            </a:pPr>
            <a:endParaRPr lang="en-US" altLang="en-US"/>
          </a:p>
        </p:txBody>
      </p:sp>
      <p:sp>
        <p:nvSpPr>
          <p:cNvPr id="3075" name="Rectangle 3"/>
          <p:cNvSpPr>
            <a:spLocks noGrp="1" noChangeArrowheads="1"/>
          </p:cNvSpPr>
          <p:nvPr>
            <p:ph type="dt" idx="1"/>
          </p:nvPr>
        </p:nvSpPr>
        <p:spPr bwMode="auto">
          <a:xfrm>
            <a:off x="3971925" y="0"/>
            <a:ext cx="3038475" cy="465138"/>
          </a:xfrm>
          <a:prstGeom prst="rect">
            <a:avLst/>
          </a:prstGeom>
          <a:noFill/>
          <a:ln>
            <a:noFill/>
          </a:ln>
          <a:effectLst/>
          <a:extLst/>
        </p:spPr>
        <p:txBody>
          <a:bodyPr vert="horz" wrap="square" lIns="92425" tIns="46211" rIns="92425" bIns="46211" numCol="1" anchor="t" anchorCtr="0" compatLnSpc="1">
            <a:prstTxWarp prst="textNoShape">
              <a:avLst/>
            </a:prstTxWarp>
          </a:bodyPr>
          <a:lstStyle>
            <a:lvl1pPr algn="r" defTabSz="921175" eaLnBrk="0" hangingPunct="0">
              <a:lnSpc>
                <a:spcPct val="100000"/>
              </a:lnSpc>
              <a:spcBef>
                <a:spcPct val="0"/>
              </a:spcBef>
              <a:buFontTx/>
              <a:buNone/>
              <a:defRPr sz="1200">
                <a:latin typeface="Helvetica" charset="0"/>
                <a:ea typeface="ＭＳ Ｐゴシック" charset="0"/>
                <a:cs typeface="+mn-cs"/>
              </a:defRPr>
            </a:lvl1pPr>
          </a:lstStyle>
          <a:p>
            <a:pPr>
              <a:defRPr/>
            </a:pPr>
            <a:r>
              <a:rPr lang="en-US"/>
              <a:t>July 2005</a:t>
            </a:r>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a:noFill/>
          </a:ln>
          <a:effectLst/>
          <a:extLst/>
        </p:spPr>
        <p:txBody>
          <a:bodyPr vert="horz" wrap="square" lIns="92425" tIns="46211" rIns="92425" bIns="4621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a:noFill/>
          </a:ln>
          <a:effectLst/>
          <a:extLst/>
        </p:spPr>
        <p:txBody>
          <a:bodyPr vert="horz" wrap="square" lIns="92425" tIns="46211" rIns="92425" bIns="46211" numCol="1" anchor="b" anchorCtr="0" compatLnSpc="1">
            <a:prstTxWarp prst="textNoShape">
              <a:avLst/>
            </a:prstTxWarp>
          </a:bodyPr>
          <a:lstStyle>
            <a:lvl1pPr defTabSz="922203" eaLnBrk="0" hangingPunct="0">
              <a:lnSpc>
                <a:spcPct val="100000"/>
              </a:lnSpc>
              <a:spcBef>
                <a:spcPct val="0"/>
              </a:spcBef>
              <a:buFontTx/>
              <a:buNone/>
              <a:defRPr sz="1200">
                <a:latin typeface="Helvetica" pitchFamily="34" charset="0"/>
                <a:ea typeface="+mn-ea"/>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a:noFill/>
          </a:ln>
          <a:effectLst/>
          <a:extLst/>
        </p:spPr>
        <p:txBody>
          <a:bodyPr vert="horz" wrap="square" lIns="92425" tIns="46211" rIns="92425" bIns="46211" numCol="1" anchor="b" anchorCtr="0" compatLnSpc="1">
            <a:prstTxWarp prst="textNoShape">
              <a:avLst/>
            </a:prstTxWarp>
          </a:bodyPr>
          <a:lstStyle>
            <a:lvl1pPr algn="r" defTabSz="920750" eaLnBrk="0" hangingPunct="0">
              <a:lnSpc>
                <a:spcPct val="100000"/>
              </a:lnSpc>
              <a:spcBef>
                <a:spcPct val="0"/>
              </a:spcBef>
              <a:buFontTx/>
              <a:buNone/>
              <a:defRPr sz="1200" smtClean="0">
                <a:latin typeface="Helvetica" charset="0"/>
              </a:defRPr>
            </a:lvl1pPr>
          </a:lstStyle>
          <a:p>
            <a:pPr>
              <a:defRPr/>
            </a:pPr>
            <a:fld id="{0255E9FE-5C69-C145-B353-1ED9A0B9849E}" type="slidenum">
              <a:rPr lang="en-US"/>
              <a:pPr>
                <a:defRPr/>
              </a:pPr>
              <a:t>‹#›</a:t>
            </a:fld>
            <a:endParaRPr lang="en-US"/>
          </a:p>
        </p:txBody>
      </p:sp>
    </p:spTree>
    <p:extLst>
      <p:ext uri="{BB962C8B-B14F-4D97-AF65-F5344CB8AC3E}">
        <p14:creationId xmlns:p14="http://schemas.microsoft.com/office/powerpoint/2010/main" val="273789540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Helvetica"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Helvetica"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ln/>
        </p:spPr>
        <p:txBody>
          <a:bodyPr/>
          <a:lstStyle/>
          <a:p>
            <a:pPr>
              <a:defRPr/>
            </a:pPr>
            <a:r>
              <a:rPr lang="en-US" dirty="0" smtClean="0">
                <a:latin typeface="Helvetica" charset="0"/>
                <a:cs typeface="+mn-cs"/>
              </a:rPr>
              <a:t>I am studying</a:t>
            </a:r>
            <a:r>
              <a:rPr lang="en-US" baseline="0" dirty="0" smtClean="0">
                <a:latin typeface="Helvetica" charset="0"/>
                <a:cs typeface="+mn-cs"/>
              </a:rPr>
              <a:t> </a:t>
            </a:r>
            <a:r>
              <a:rPr lang="en-US" dirty="0" smtClean="0">
                <a:latin typeface="Helvetica" charset="0"/>
                <a:cs typeface="+mn-cs"/>
              </a:rPr>
              <a:t>natural fracture cements in the Marcellus Shale to establish the timing and conditions of fracture growth.</a:t>
            </a:r>
            <a:endParaRPr lang="en-US" dirty="0">
              <a:latin typeface="Helvetica" charset="0"/>
              <a:cs typeface="+mn-cs"/>
            </a:endParaRPr>
          </a:p>
          <a:p>
            <a:pPr>
              <a:defRPr/>
            </a:pPr>
            <a:endParaRPr lang="en-US" dirty="0">
              <a:latin typeface="Helvetica" charset="0"/>
              <a:cs typeface="+mn-cs"/>
            </a:endParaRPr>
          </a:p>
          <a:p>
            <a:pPr>
              <a:defRPr/>
            </a:pPr>
            <a:endParaRPr lang="en-US" dirty="0">
              <a:latin typeface="Helvetica" charset="0"/>
              <a:cs typeface="+mn-cs"/>
            </a:endParaRPr>
          </a:p>
        </p:txBody>
      </p:sp>
      <p:sp>
        <p:nvSpPr>
          <p:cNvPr id="1741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fld id="{C7D2BFC2-9BD6-824C-A3B3-55D4FA2F4ECD}" type="slidenum">
              <a:rPr lang="en-US" sz="1200">
                <a:solidFill>
                  <a:srgbClr val="000000"/>
                </a:solidFill>
                <a:latin typeface="Verdana" charset="0"/>
              </a:rPr>
              <a:pPr/>
              <a:t>1</a:t>
            </a:fld>
            <a:endParaRPr lang="en-US" sz="1200">
              <a:solidFill>
                <a:srgbClr val="000000"/>
              </a:solidFill>
              <a:latin typeface="Verdan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photos</a:t>
            </a:r>
            <a:r>
              <a:rPr lang="en-US" baseline="0" dirty="0" smtClean="0"/>
              <a:t> of </a:t>
            </a:r>
            <a:r>
              <a:rPr lang="en-US" dirty="0" smtClean="0"/>
              <a:t>the tall, steeply dipping fractures we</a:t>
            </a:r>
            <a:r>
              <a:rPr lang="en-US" baseline="0" dirty="0" smtClean="0"/>
              <a:t> observed in every well, as well as in the outcrop.</a:t>
            </a:r>
          </a:p>
          <a:p>
            <a:endParaRPr lang="en-US" baseline="0" dirty="0" smtClean="0"/>
          </a:p>
          <a:p>
            <a:r>
              <a:rPr lang="en-US" baseline="0" dirty="0" smtClean="0"/>
              <a:t>WE do have orientations for the PI but not the other cores infer on the basis of orientation.</a:t>
            </a:r>
            <a:endParaRPr lang="en-US" dirty="0"/>
          </a:p>
        </p:txBody>
      </p:sp>
      <p:sp>
        <p:nvSpPr>
          <p:cNvPr id="4" name="Date Placeholder 3"/>
          <p:cNvSpPr>
            <a:spLocks noGrp="1"/>
          </p:cNvSpPr>
          <p:nvPr>
            <p:ph type="dt" idx="10"/>
          </p:nvPr>
        </p:nvSpPr>
        <p:spPr/>
        <p:txBody>
          <a:bodyPr/>
          <a:lstStyle/>
          <a:p>
            <a:pPr>
              <a:defRPr/>
            </a:pPr>
            <a:r>
              <a:rPr lang="en-US" smtClean="0"/>
              <a:t>July 2005</a:t>
            </a:r>
            <a:endParaRPr lang="en-US"/>
          </a:p>
        </p:txBody>
      </p:sp>
      <p:sp>
        <p:nvSpPr>
          <p:cNvPr id="5" name="Slide Number Placeholder 4"/>
          <p:cNvSpPr>
            <a:spLocks noGrp="1"/>
          </p:cNvSpPr>
          <p:nvPr>
            <p:ph type="sldNum" sz="quarter" idx="11"/>
          </p:nvPr>
        </p:nvSpPr>
        <p:spPr/>
        <p:txBody>
          <a:bodyPr/>
          <a:lstStyle/>
          <a:p>
            <a:pPr>
              <a:defRPr/>
            </a:pPr>
            <a:fld id="{0255E9FE-5C69-C145-B353-1ED9A0B9849E}" type="slidenum">
              <a:rPr lang="en-US" smtClean="0"/>
              <a:pPr>
                <a:defRPr/>
              </a:pPr>
              <a:t>10</a:t>
            </a:fld>
            <a:endParaRPr lang="en-US"/>
          </a:p>
        </p:txBody>
      </p:sp>
    </p:spTree>
    <p:extLst>
      <p:ext uri="{BB962C8B-B14F-4D97-AF65-F5344CB8AC3E}">
        <p14:creationId xmlns:p14="http://schemas.microsoft.com/office/powerpoint/2010/main" val="4050812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p:txBody>
          <a:bodyPr/>
          <a:lstStyle/>
          <a:p>
            <a:pPr>
              <a:defRPr/>
            </a:pPr>
            <a:r>
              <a:rPr lang="en-US" dirty="0" smtClean="0">
                <a:latin typeface="Helvetica" charset="0"/>
                <a:cs typeface="+mn-cs"/>
              </a:rPr>
              <a:t>This slide shows calcite cement textures in a Marcellus fracture from </a:t>
            </a:r>
            <a:r>
              <a:rPr lang="en-US" b="1" dirty="0" smtClean="0">
                <a:latin typeface="Helvetica" charset="0"/>
                <a:cs typeface="+mn-cs"/>
              </a:rPr>
              <a:t>outcrop</a:t>
            </a:r>
            <a:r>
              <a:rPr lang="en-US" dirty="0" smtClean="0">
                <a:latin typeface="Helvetica" charset="0"/>
                <a:cs typeface="+mn-cs"/>
              </a:rPr>
              <a:t>. </a:t>
            </a:r>
          </a:p>
          <a:p>
            <a:pPr>
              <a:defRPr/>
            </a:pPr>
            <a:endParaRPr lang="en-US" dirty="0" smtClean="0">
              <a:latin typeface="Helvetica" charset="0"/>
              <a:cs typeface="+mn-cs"/>
            </a:endParaRPr>
          </a:p>
          <a:p>
            <a:pPr>
              <a:defRPr/>
            </a:pPr>
            <a:r>
              <a:rPr lang="en-US" dirty="0" smtClean="0">
                <a:latin typeface="Helvetica" charset="0"/>
              </a:rPr>
              <a:t>These are the fracture walls, and this is the cement fill. </a:t>
            </a:r>
          </a:p>
          <a:p>
            <a:pPr>
              <a:defRPr/>
            </a:pPr>
            <a:endParaRPr lang="en-US" dirty="0" smtClean="0">
              <a:latin typeface="Helvetica" charset="0"/>
            </a:endParaRPr>
          </a:p>
          <a:p>
            <a:pPr>
              <a:defRPr/>
            </a:pPr>
            <a:r>
              <a:rPr lang="en-US" b="1" dirty="0" smtClean="0">
                <a:latin typeface="Helvetica" charset="0"/>
                <a:cs typeface="+mn-cs"/>
              </a:rPr>
              <a:t>Note the crack seal texture, observed by of the presence of small, host rock inclusions parallel to fracture wall, </a:t>
            </a:r>
          </a:p>
          <a:p>
            <a:pPr>
              <a:defRPr/>
            </a:pPr>
            <a:endParaRPr lang="en-US" b="1" dirty="0" smtClean="0">
              <a:latin typeface="Helvetica" charset="0"/>
              <a:cs typeface="+mn-cs"/>
            </a:endParaRPr>
          </a:p>
          <a:p>
            <a:pPr>
              <a:defRPr/>
            </a:pPr>
            <a:r>
              <a:rPr lang="en-US" b="1" dirty="0" smtClean="0">
                <a:latin typeface="Helvetica" charset="0"/>
                <a:cs typeface="+mn-cs"/>
              </a:rPr>
              <a:t>This marks phases of fracture opening and  cement precipitation. </a:t>
            </a:r>
            <a:endParaRPr lang="en-US" b="1" dirty="0">
              <a:latin typeface="Helvetica" charset="0"/>
              <a:cs typeface="+mn-cs"/>
            </a:endParaRPr>
          </a:p>
        </p:txBody>
      </p:sp>
      <p:sp>
        <p:nvSpPr>
          <p:cNvPr id="40963"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r>
              <a:rPr lang="en-US" sz="1200">
                <a:latin typeface="Helvetica" charset="0"/>
              </a:rPr>
              <a:t>July 2005</a:t>
            </a:r>
          </a:p>
        </p:txBody>
      </p:sp>
      <p:sp>
        <p:nvSpPr>
          <p:cNvPr id="40964"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fld id="{37C06D6A-66E3-F749-AAA9-11C2D4E86100}" type="slidenum">
              <a:rPr lang="en-US" sz="1200">
                <a:latin typeface="Helvetica" charset="0"/>
              </a:rPr>
              <a:pPr/>
              <a:t>11</a:t>
            </a:fld>
            <a:endParaRPr lang="en-US" sz="1200">
              <a:latin typeface="Helvetica"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Helvetica" charset="0"/>
              </a:rPr>
              <a:t>Showing</a:t>
            </a:r>
            <a:r>
              <a:rPr lang="en-US" baseline="0" dirty="0" smtClean="0">
                <a:latin typeface="Helvetica" charset="0"/>
              </a:rPr>
              <a:t> cement differences in core and outcrop tall steep fractures.</a:t>
            </a:r>
          </a:p>
          <a:p>
            <a:endParaRPr lang="en-US" dirty="0" smtClean="0">
              <a:latin typeface="Helvetica" charset="0"/>
            </a:endParaRPr>
          </a:p>
          <a:p>
            <a:r>
              <a:rPr lang="en-US" dirty="0" smtClean="0">
                <a:latin typeface="Helvetica" charset="0"/>
              </a:rPr>
              <a:t>First</a:t>
            </a:r>
            <a:r>
              <a:rPr lang="en-US" baseline="0" dirty="0" smtClean="0">
                <a:latin typeface="Helvetica" charset="0"/>
              </a:rPr>
              <a:t> one, crack seal texture, indicated by the presence of tiny host rock inclusions running parallel with the orientation of fracture opening.  This type of texture shows </a:t>
            </a:r>
            <a:r>
              <a:rPr lang="en-US" baseline="0" dirty="0" err="1" smtClean="0">
                <a:latin typeface="Helvetica" charset="0"/>
              </a:rPr>
              <a:t>syn</a:t>
            </a:r>
            <a:r>
              <a:rPr lang="en-US" baseline="0" dirty="0" smtClean="0">
                <a:latin typeface="Helvetica" charset="0"/>
              </a:rPr>
              <a:t>-kinematic growth, or cement precipitation contemporaneous with fracture growth. </a:t>
            </a:r>
            <a:endParaRPr lang="en-US" dirty="0" smtClean="0">
              <a:latin typeface="Helvetica" charset="0"/>
            </a:endParaRPr>
          </a:p>
          <a:p>
            <a:endParaRPr lang="en-US" dirty="0" smtClean="0">
              <a:latin typeface="Helvetica" charset="0"/>
            </a:endParaRPr>
          </a:p>
          <a:p>
            <a:r>
              <a:rPr lang="en-US" dirty="0" smtClean="0">
                <a:latin typeface="Helvetica" charset="0"/>
              </a:rPr>
              <a:t>Note crack seal only happens in outcrop</a:t>
            </a:r>
            <a:r>
              <a:rPr lang="en-US" baseline="0" dirty="0" smtClean="0">
                <a:latin typeface="Helvetica" charset="0"/>
              </a:rPr>
              <a:t> samples, some are multiphase, but none exhibit traditional crack seal</a:t>
            </a:r>
          </a:p>
          <a:p>
            <a:endParaRPr lang="en-US" dirty="0">
              <a:latin typeface="Helvetica" charset="0"/>
            </a:endParaRPr>
          </a:p>
        </p:txBody>
      </p:sp>
      <p:sp>
        <p:nvSpPr>
          <p:cNvPr id="38915"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r>
              <a:rPr lang="en-US" sz="1200">
                <a:latin typeface="Helvetica" charset="0"/>
              </a:rPr>
              <a:t>July 2005</a:t>
            </a:r>
          </a:p>
        </p:txBody>
      </p:sp>
      <p:sp>
        <p:nvSpPr>
          <p:cNvPr id="38916"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fld id="{49F70650-B2AA-EF4B-923D-9BB14181D0E7}" type="slidenum">
              <a:rPr lang="en-US" sz="1200">
                <a:latin typeface="Helvetica" charset="0"/>
              </a:rPr>
              <a:pPr/>
              <a:t>12</a:t>
            </a:fld>
            <a:endParaRPr lang="en-US" sz="1200">
              <a:latin typeface="Helvetica"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Helvetica" charset="0"/>
              </a:rPr>
              <a:t>Other</a:t>
            </a:r>
            <a:r>
              <a:rPr lang="en-US" baseline="0" dirty="0" smtClean="0">
                <a:latin typeface="Helvetica" charset="0"/>
              </a:rPr>
              <a:t> fracture morphologies observed only in core.  This could be because we do not see them in outcrop or because they do not exist</a:t>
            </a:r>
          </a:p>
          <a:p>
            <a:endParaRPr lang="en-US" dirty="0">
              <a:latin typeface="Helvetica" charset="0"/>
            </a:endParaRPr>
          </a:p>
          <a:p>
            <a:endParaRPr lang="en-US" dirty="0">
              <a:latin typeface="Helvetica" charset="0"/>
            </a:endParaRPr>
          </a:p>
        </p:txBody>
      </p:sp>
      <p:sp>
        <p:nvSpPr>
          <p:cNvPr id="4301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fld id="{BFACA526-37ED-6347-82DB-891DD26D2288}" type="slidenum">
              <a:rPr lang="en-US" sz="1200">
                <a:solidFill>
                  <a:srgbClr val="000000"/>
                </a:solidFill>
                <a:latin typeface="Verdana" charset="0"/>
              </a:rPr>
              <a:pPr/>
              <a:t>13</a:t>
            </a:fld>
            <a:endParaRPr lang="en-US" sz="1200">
              <a:solidFill>
                <a:srgbClr val="000000"/>
              </a:solidFill>
              <a:latin typeface="Verdana"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Helvetica" charset="0"/>
              </a:rPr>
              <a:t>As</a:t>
            </a:r>
            <a:r>
              <a:rPr lang="en-US" baseline="0" dirty="0" smtClean="0">
                <a:latin typeface="Helvetica" charset="0"/>
              </a:rPr>
              <a:t> you can see, fracture morphologies vary significantly between core and outcrop, and even </a:t>
            </a:r>
            <a:r>
              <a:rPr lang="en-US" baseline="0" dirty="0" err="1" smtClean="0">
                <a:latin typeface="Helvetica" charset="0"/>
              </a:rPr>
              <a:t>petrographically</a:t>
            </a:r>
            <a:r>
              <a:rPr lang="en-US" baseline="0" dirty="0" smtClean="0">
                <a:latin typeface="Helvetica" charset="0"/>
              </a:rPr>
              <a:t> it is difficult to draw any conclusions about when these fractures formed relative to each other.</a:t>
            </a:r>
            <a:endParaRPr lang="en-US" dirty="0">
              <a:latin typeface="Helvetica" charset="0"/>
            </a:endParaRPr>
          </a:p>
        </p:txBody>
      </p:sp>
      <p:sp>
        <p:nvSpPr>
          <p:cNvPr id="45059"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r>
              <a:rPr lang="en-US" sz="1200">
                <a:latin typeface="Helvetica" charset="0"/>
              </a:rPr>
              <a:t>July 2005</a:t>
            </a:r>
          </a:p>
        </p:txBody>
      </p:sp>
      <p:sp>
        <p:nvSpPr>
          <p:cNvPr id="45060"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fld id="{EF6BE16D-F15E-9042-8208-D3241313DD82}" type="slidenum">
              <a:rPr lang="en-US" sz="1200">
                <a:latin typeface="Helvetica" charset="0"/>
              </a:rPr>
              <a:pPr/>
              <a:t>14</a:t>
            </a:fld>
            <a:endParaRPr lang="en-US" sz="1200">
              <a:latin typeface="Helvetica"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saw</a:t>
            </a:r>
            <a:r>
              <a:rPr lang="en-US" baseline="0" dirty="0" smtClean="0"/>
              <a:t> secondary </a:t>
            </a:r>
            <a:r>
              <a:rPr lang="en-US" baseline="0" dirty="0" err="1" smtClean="0"/>
              <a:t>Fis</a:t>
            </a:r>
            <a:r>
              <a:rPr lang="en-US" baseline="0" dirty="0" smtClean="0"/>
              <a:t>, which are, by definition, formed after initial cement precipitation during </a:t>
            </a:r>
            <a:r>
              <a:rPr lang="en-US" baseline="0" dirty="0" err="1" smtClean="0"/>
              <a:t>microfracture</a:t>
            </a:r>
            <a:r>
              <a:rPr lang="en-US" baseline="0" dirty="0" smtClean="0"/>
              <a:t> events and appear as small planes in petrography.</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Secondary</a:t>
            </a:r>
            <a:r>
              <a:rPr lang="en-US" baseline="0" dirty="0" smtClean="0"/>
              <a:t> two phase aqueous inclusions were c</a:t>
            </a:r>
            <a:r>
              <a:rPr lang="en-US" dirty="0" smtClean="0"/>
              <a:t>ommonly observed in core and outcrop samples and demonstrate a wide range of </a:t>
            </a:r>
            <a:r>
              <a:rPr lang="en-US" dirty="0" err="1" smtClean="0"/>
              <a:t>homog</a:t>
            </a:r>
            <a:r>
              <a:rPr lang="en-US" dirty="0" smtClean="0"/>
              <a:t>. Temps, with an average</a:t>
            </a:r>
            <a:r>
              <a:rPr lang="en-US" baseline="0" dirty="0" smtClean="0"/>
              <a:t> of around 100 degrees C</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the samples continue to be heated with burial, we will have partial resetting of many of the original fluid inclusion homogenization temperatures, which could account for the variation in TH we see. </a:t>
            </a:r>
          </a:p>
          <a:p>
            <a:endParaRPr lang="en-US" dirty="0" smtClean="0"/>
          </a:p>
        </p:txBody>
      </p:sp>
      <p:sp>
        <p:nvSpPr>
          <p:cNvPr id="4" name="Date Placeholder 3"/>
          <p:cNvSpPr>
            <a:spLocks noGrp="1"/>
          </p:cNvSpPr>
          <p:nvPr>
            <p:ph type="dt" idx="10"/>
          </p:nvPr>
        </p:nvSpPr>
        <p:spPr/>
        <p:txBody>
          <a:bodyPr/>
          <a:lstStyle/>
          <a:p>
            <a:pPr>
              <a:defRPr/>
            </a:pPr>
            <a:r>
              <a:rPr lang="en-US" smtClean="0"/>
              <a:t>July 2005</a:t>
            </a:r>
            <a:endParaRPr lang="en-US"/>
          </a:p>
        </p:txBody>
      </p:sp>
      <p:sp>
        <p:nvSpPr>
          <p:cNvPr id="5" name="Slide Number Placeholder 4"/>
          <p:cNvSpPr>
            <a:spLocks noGrp="1"/>
          </p:cNvSpPr>
          <p:nvPr>
            <p:ph type="sldNum" sz="quarter" idx="11"/>
          </p:nvPr>
        </p:nvSpPr>
        <p:spPr/>
        <p:txBody>
          <a:bodyPr/>
          <a:lstStyle/>
          <a:p>
            <a:pPr>
              <a:defRPr/>
            </a:pPr>
            <a:fld id="{0255E9FE-5C69-C145-B353-1ED9A0B9849E}" type="slidenum">
              <a:rPr lang="en-US" smtClean="0"/>
              <a:pPr>
                <a:defRPr/>
              </a:pPr>
              <a:t>15</a:t>
            </a:fld>
            <a:endParaRPr lang="en-US"/>
          </a:p>
        </p:txBody>
      </p:sp>
    </p:spTree>
    <p:extLst>
      <p:ext uri="{BB962C8B-B14F-4D97-AF65-F5344CB8AC3E}">
        <p14:creationId xmlns:p14="http://schemas.microsoft.com/office/powerpoint/2010/main" val="340233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a:t>
            </a:r>
            <a:r>
              <a:rPr lang="en-US" baseline="0" dirty="0" smtClean="0"/>
              <a:t> phase oil inclusions only observed in subsurface samples</a:t>
            </a:r>
          </a:p>
          <a:p>
            <a:endParaRPr lang="en-US" baseline="0" dirty="0" smtClean="0"/>
          </a:p>
          <a:p>
            <a:r>
              <a:rPr lang="en-US" baseline="0" dirty="0" err="1" smtClean="0"/>
              <a:t>Uv</a:t>
            </a:r>
            <a:r>
              <a:rPr lang="en-US" baseline="0" dirty="0" smtClean="0"/>
              <a:t> on right indicates the presence of oil</a:t>
            </a:r>
            <a:endParaRPr lang="en-US" dirty="0"/>
          </a:p>
        </p:txBody>
      </p:sp>
      <p:sp>
        <p:nvSpPr>
          <p:cNvPr id="4" name="Date Placeholder 3"/>
          <p:cNvSpPr>
            <a:spLocks noGrp="1"/>
          </p:cNvSpPr>
          <p:nvPr>
            <p:ph type="dt" idx="10"/>
          </p:nvPr>
        </p:nvSpPr>
        <p:spPr/>
        <p:txBody>
          <a:bodyPr/>
          <a:lstStyle/>
          <a:p>
            <a:pPr>
              <a:defRPr/>
            </a:pPr>
            <a:r>
              <a:rPr lang="en-US" smtClean="0"/>
              <a:t>July 2005</a:t>
            </a:r>
            <a:endParaRPr lang="en-US"/>
          </a:p>
        </p:txBody>
      </p:sp>
      <p:sp>
        <p:nvSpPr>
          <p:cNvPr id="5" name="Slide Number Placeholder 4"/>
          <p:cNvSpPr>
            <a:spLocks noGrp="1"/>
          </p:cNvSpPr>
          <p:nvPr>
            <p:ph type="sldNum" sz="quarter" idx="11"/>
          </p:nvPr>
        </p:nvSpPr>
        <p:spPr/>
        <p:txBody>
          <a:bodyPr/>
          <a:lstStyle/>
          <a:p>
            <a:pPr>
              <a:defRPr/>
            </a:pPr>
            <a:fld id="{0255E9FE-5C69-C145-B353-1ED9A0B9849E}" type="slidenum">
              <a:rPr lang="en-US" smtClean="0"/>
              <a:pPr>
                <a:defRPr/>
              </a:pPr>
              <a:t>16</a:t>
            </a:fld>
            <a:endParaRPr lang="en-US"/>
          </a:p>
        </p:txBody>
      </p:sp>
    </p:spTree>
    <p:extLst>
      <p:ext uri="{BB962C8B-B14F-4D97-AF65-F5344CB8AC3E}">
        <p14:creationId xmlns:p14="http://schemas.microsoft.com/office/powerpoint/2010/main" val="10058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July 2005</a:t>
            </a:r>
            <a:endParaRPr lang="en-US"/>
          </a:p>
        </p:txBody>
      </p:sp>
      <p:sp>
        <p:nvSpPr>
          <p:cNvPr id="5" name="Slide Number Placeholder 4"/>
          <p:cNvSpPr>
            <a:spLocks noGrp="1"/>
          </p:cNvSpPr>
          <p:nvPr>
            <p:ph type="sldNum" sz="quarter" idx="11"/>
          </p:nvPr>
        </p:nvSpPr>
        <p:spPr/>
        <p:txBody>
          <a:bodyPr/>
          <a:lstStyle/>
          <a:p>
            <a:pPr>
              <a:defRPr/>
            </a:pPr>
            <a:fld id="{0255E9FE-5C69-C145-B353-1ED9A0B9849E}" type="slidenum">
              <a:rPr lang="en-US" smtClean="0"/>
              <a:pPr>
                <a:defRPr/>
              </a:pPr>
              <a:t>17</a:t>
            </a:fld>
            <a:endParaRPr lang="en-US"/>
          </a:p>
        </p:txBody>
      </p:sp>
    </p:spTree>
    <p:extLst>
      <p:ext uri="{BB962C8B-B14F-4D97-AF65-F5344CB8AC3E}">
        <p14:creationId xmlns:p14="http://schemas.microsoft.com/office/powerpoint/2010/main" val="1964752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Helvetica" charset="0"/>
              </a:rPr>
              <a:t>My</a:t>
            </a:r>
            <a:r>
              <a:rPr lang="en-US" baseline="0" dirty="0" smtClean="0">
                <a:latin typeface="Helvetica" charset="0"/>
              </a:rPr>
              <a:t> stable isotope analysis will look at both delta oxygen 18 and delta carbon 13</a:t>
            </a:r>
          </a:p>
          <a:p>
            <a:endParaRPr lang="en-US" baseline="0" dirty="0" smtClean="0">
              <a:latin typeface="Helvetica" charset="0"/>
            </a:endParaRPr>
          </a:p>
          <a:p>
            <a:r>
              <a:rPr lang="en-US" baseline="0" dirty="0" smtClean="0">
                <a:latin typeface="Helvetica" charset="0"/>
              </a:rPr>
              <a:t>Oxygen isotopes are controlled by rock/water interactions</a:t>
            </a:r>
          </a:p>
          <a:p>
            <a:r>
              <a:rPr lang="en-US" baseline="0" dirty="0" smtClean="0">
                <a:latin typeface="Helvetica" charset="0"/>
              </a:rPr>
              <a:t>From the delta oxygen 18 measurements we can tell the temperature at which the calcite cements were precipitated. </a:t>
            </a:r>
          </a:p>
          <a:p>
            <a:endParaRPr lang="en-US" baseline="0" dirty="0" smtClean="0">
              <a:latin typeface="Helvetica" charset="0"/>
            </a:endParaRPr>
          </a:p>
          <a:p>
            <a:r>
              <a:rPr lang="en-US" baseline="0" dirty="0" smtClean="0">
                <a:latin typeface="Helvetica" charset="0"/>
              </a:rPr>
              <a:t>We then compare these to the trapping temperatures from our secondary fluid inclusions to see if they can constrain the timing any more</a:t>
            </a:r>
          </a:p>
          <a:p>
            <a:endParaRPr lang="en-US" baseline="0" dirty="0" smtClean="0">
              <a:latin typeface="Helvetica" charset="0"/>
            </a:endParaRPr>
          </a:p>
          <a:p>
            <a:r>
              <a:rPr lang="en-US" baseline="0" dirty="0" smtClean="0">
                <a:latin typeface="Helvetica" charset="0"/>
              </a:rPr>
              <a:t>Carbon isotopes are controlled by either microbial interactions with organic matter or inorganic carbon from carbonate</a:t>
            </a:r>
          </a:p>
          <a:p>
            <a:r>
              <a:rPr lang="en-US" baseline="0" dirty="0" smtClean="0">
                <a:latin typeface="Helvetica" charset="0"/>
              </a:rPr>
              <a:t>These isotopes can tell us information about the source of carbon and the types of reactions that it incurred</a:t>
            </a:r>
            <a:endParaRPr lang="en-US" dirty="0">
              <a:latin typeface="Helvetica" charset="0"/>
            </a:endParaRPr>
          </a:p>
        </p:txBody>
      </p:sp>
      <p:sp>
        <p:nvSpPr>
          <p:cNvPr id="47107"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r>
              <a:rPr lang="en-US" sz="1200">
                <a:latin typeface="Helvetica" charset="0"/>
              </a:rPr>
              <a:t>July 2005</a:t>
            </a:r>
          </a:p>
        </p:txBody>
      </p:sp>
      <p:sp>
        <p:nvSpPr>
          <p:cNvPr id="47108"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fld id="{E39BA922-CA5F-C14F-9D77-3AA323052E98}" type="slidenum">
              <a:rPr lang="en-US" sz="1200">
                <a:latin typeface="Helvetica" charset="0"/>
              </a:rPr>
              <a:pPr/>
              <a:t>18</a:t>
            </a:fld>
            <a:endParaRPr lang="en-US" sz="1200">
              <a:latin typeface="Helvetica"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Helvetica" charset="0"/>
              </a:rPr>
              <a:t>Here we have oxygen isotopic values versus depth.</a:t>
            </a:r>
            <a:r>
              <a:rPr lang="en-US" baseline="0" dirty="0" smtClean="0">
                <a:latin typeface="Helvetica" charset="0"/>
              </a:rPr>
              <a:t> I have plotted outcrop samples at a depth of 0.  </a:t>
            </a:r>
          </a:p>
          <a:p>
            <a:endParaRPr lang="en-US" baseline="0" dirty="0" smtClean="0">
              <a:latin typeface="Helvetica" charset="0"/>
            </a:endParaRPr>
          </a:p>
          <a:p>
            <a:r>
              <a:rPr lang="en-US" dirty="0" smtClean="0">
                <a:latin typeface="Helvetica" charset="0"/>
              </a:rPr>
              <a:t>Oxygen appears to be depleted and grouped around -10 per</a:t>
            </a:r>
            <a:r>
              <a:rPr lang="en-US" baseline="0" dirty="0" smtClean="0">
                <a:latin typeface="Helvetica" charset="0"/>
              </a:rPr>
              <a:t> mil with some deviation but not a significant amount. </a:t>
            </a:r>
          </a:p>
          <a:p>
            <a:endParaRPr lang="en-US" baseline="0" dirty="0" smtClean="0">
              <a:latin typeface="Helvetica" charset="0"/>
            </a:endParaRPr>
          </a:p>
          <a:p>
            <a:r>
              <a:rPr lang="en-US" baseline="0" dirty="0" smtClean="0">
                <a:latin typeface="Helvetica" charset="0"/>
              </a:rPr>
              <a:t>Assuming a marine pore water composition, these data </a:t>
            </a:r>
            <a:r>
              <a:rPr lang="en-US" dirty="0" smtClean="0">
                <a:latin typeface="Helvetica" charset="0"/>
              </a:rPr>
              <a:t>correspond</a:t>
            </a:r>
            <a:r>
              <a:rPr lang="en-US" baseline="0" dirty="0" smtClean="0">
                <a:latin typeface="Helvetica" charset="0"/>
              </a:rPr>
              <a:t> </a:t>
            </a:r>
            <a:r>
              <a:rPr lang="en-US" dirty="0" smtClean="0">
                <a:latin typeface="Helvetica" charset="0"/>
              </a:rPr>
              <a:t>with precipitation temperatures between 50 and 100 degrees C. </a:t>
            </a:r>
            <a:endParaRPr lang="en-US" dirty="0"/>
          </a:p>
        </p:txBody>
      </p:sp>
      <p:sp>
        <p:nvSpPr>
          <p:cNvPr id="4" name="Date Placeholder 3"/>
          <p:cNvSpPr>
            <a:spLocks noGrp="1"/>
          </p:cNvSpPr>
          <p:nvPr>
            <p:ph type="dt" idx="10"/>
          </p:nvPr>
        </p:nvSpPr>
        <p:spPr/>
        <p:txBody>
          <a:bodyPr/>
          <a:lstStyle/>
          <a:p>
            <a:pPr>
              <a:defRPr/>
            </a:pPr>
            <a:r>
              <a:rPr lang="en-US" smtClean="0"/>
              <a:t>July 2005</a:t>
            </a:r>
            <a:endParaRPr lang="en-US"/>
          </a:p>
        </p:txBody>
      </p:sp>
      <p:sp>
        <p:nvSpPr>
          <p:cNvPr id="5" name="Slide Number Placeholder 4"/>
          <p:cNvSpPr>
            <a:spLocks noGrp="1"/>
          </p:cNvSpPr>
          <p:nvPr>
            <p:ph type="sldNum" sz="quarter" idx="11"/>
          </p:nvPr>
        </p:nvSpPr>
        <p:spPr/>
        <p:txBody>
          <a:bodyPr/>
          <a:lstStyle/>
          <a:p>
            <a:pPr>
              <a:defRPr/>
            </a:pPr>
            <a:fld id="{0255E9FE-5C69-C145-B353-1ED9A0B9849E}" type="slidenum">
              <a:rPr lang="en-US" smtClean="0"/>
              <a:pPr>
                <a:defRPr/>
              </a:pPr>
              <a:t>19</a:t>
            </a:fld>
            <a:endParaRPr lang="en-US"/>
          </a:p>
        </p:txBody>
      </p:sp>
    </p:spTree>
    <p:extLst>
      <p:ext uri="{BB962C8B-B14F-4D97-AF65-F5344CB8AC3E}">
        <p14:creationId xmlns:p14="http://schemas.microsoft.com/office/powerpoint/2010/main" val="4488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p:txBody>
          <a:bodyPr/>
          <a:lstStyle/>
          <a:p>
            <a:pPr>
              <a:defRPr/>
            </a:pPr>
            <a:r>
              <a:rPr lang="en-US" dirty="0">
                <a:latin typeface="Helvetica" charset="0"/>
                <a:cs typeface="+mn-cs"/>
              </a:rPr>
              <a:t>This map shows the </a:t>
            </a:r>
            <a:r>
              <a:rPr lang="en-US" dirty="0" smtClean="0">
                <a:latin typeface="Helvetica" charset="0"/>
                <a:cs typeface="+mn-cs"/>
              </a:rPr>
              <a:t>distribution of the major shale gas plays in the US, shown</a:t>
            </a:r>
            <a:r>
              <a:rPr lang="en-US" baseline="0" dirty="0" smtClean="0">
                <a:latin typeface="Helvetica" charset="0"/>
                <a:cs typeface="+mn-cs"/>
              </a:rPr>
              <a:t> in pink and yellow</a:t>
            </a:r>
          </a:p>
          <a:p>
            <a:pPr>
              <a:defRPr/>
            </a:pPr>
            <a:r>
              <a:rPr lang="en-US" dirty="0" smtClean="0">
                <a:latin typeface="Helvetica" charset="0"/>
                <a:cs typeface="+mn-cs"/>
              </a:rPr>
              <a:t>.</a:t>
            </a:r>
            <a:r>
              <a:rPr lang="en-US" baseline="0" dirty="0" smtClean="0">
                <a:latin typeface="Helvetica" charset="0"/>
                <a:cs typeface="+mn-cs"/>
              </a:rPr>
              <a:t> </a:t>
            </a:r>
            <a:endParaRPr lang="en-US" dirty="0" smtClean="0">
              <a:latin typeface="Helvetica" charset="0"/>
              <a:cs typeface="+mn-cs"/>
            </a:endParaRPr>
          </a:p>
          <a:p>
            <a:pPr>
              <a:defRPr/>
            </a:pPr>
            <a:r>
              <a:rPr lang="en-US" dirty="0" smtClean="0">
                <a:latin typeface="Helvetica" charset="0"/>
                <a:cs typeface="+mn-cs"/>
              </a:rPr>
              <a:t>I will focus on the Marcellus Shale, shown here in the blue box. </a:t>
            </a:r>
            <a:r>
              <a:rPr lang="en-US" dirty="0" smtClean="0">
                <a:latin typeface="Helvetica" charset="0"/>
              </a:rPr>
              <a:t>The Marcellus Formation is one of the largest and most important unconventional resources and is estimated to contain up to 84 TCF of natural gas reserves.</a:t>
            </a:r>
            <a:endParaRPr lang="en-US" dirty="0" smtClean="0">
              <a:latin typeface="Helvetica" charset="0"/>
              <a:cs typeface="+mn-cs"/>
            </a:endParaRPr>
          </a:p>
          <a:p>
            <a:pPr>
              <a:defRPr/>
            </a:pPr>
            <a:endParaRPr lang="en-US" dirty="0">
              <a:latin typeface="Helvetica" charset="0"/>
              <a:cs typeface="+mn-cs"/>
            </a:endParaRPr>
          </a:p>
          <a:p>
            <a:pPr>
              <a:defRPr/>
            </a:pPr>
            <a:endParaRPr lang="en-US" dirty="0">
              <a:latin typeface="Helvetica" charset="0"/>
              <a:cs typeface="+mn-cs"/>
            </a:endParaRPr>
          </a:p>
          <a:p>
            <a:pPr>
              <a:defRPr/>
            </a:pPr>
            <a:endParaRPr lang="en-US" dirty="0">
              <a:latin typeface="Helvetica" charset="0"/>
              <a:cs typeface="+mn-cs"/>
            </a:endParaRPr>
          </a:p>
        </p:txBody>
      </p:sp>
      <p:sp>
        <p:nvSpPr>
          <p:cNvPr id="808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fld id="{475071A5-29B7-5040-A7E8-70CC1D672426}" type="slidenum">
              <a:rPr lang="en-US" sz="1200">
                <a:solidFill>
                  <a:srgbClr val="000000"/>
                </a:solidFill>
                <a:latin typeface="Helvetica" charset="0"/>
              </a:rPr>
              <a:pPr/>
              <a:t>2</a:t>
            </a:fld>
            <a:endParaRPr lang="en-US" sz="1200">
              <a:solidFill>
                <a:srgbClr val="000000"/>
              </a:solidFill>
              <a:latin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Helvetica" charset="0"/>
              </a:rPr>
              <a:t>Carbon displays a wider range of values, but it is important to note that the outcrop samples are similar to the majority of the subsurface samples.</a:t>
            </a:r>
          </a:p>
          <a:p>
            <a:r>
              <a:rPr lang="en-US" baseline="0" dirty="0" smtClean="0">
                <a:latin typeface="Helvetica" charset="0"/>
              </a:rPr>
              <a:t> </a:t>
            </a:r>
          </a:p>
          <a:p>
            <a:r>
              <a:rPr lang="en-US" dirty="0" smtClean="0">
                <a:latin typeface="Helvetica" charset="0"/>
              </a:rPr>
              <a:t>There are delta</a:t>
            </a:r>
            <a:r>
              <a:rPr lang="en-US" baseline="0" dirty="0" smtClean="0">
                <a:latin typeface="Helvetica" charset="0"/>
              </a:rPr>
              <a:t> carbon 13 measurements roughly grouped around 0 per mil, </a:t>
            </a:r>
            <a:r>
              <a:rPr lang="en-US" dirty="0" smtClean="0">
                <a:latin typeface="Helvetica" charset="0"/>
              </a:rPr>
              <a:t>which likely indicate a dominant inorganic carbon source. Heavier values could an organic</a:t>
            </a:r>
            <a:r>
              <a:rPr lang="en-US" baseline="0" dirty="0" smtClean="0">
                <a:latin typeface="Helvetica" charset="0"/>
              </a:rPr>
              <a:t> origin.</a:t>
            </a:r>
            <a:endParaRPr lang="en-US" dirty="0" smtClean="0">
              <a:latin typeface="Helvetica" charset="0"/>
            </a:endParaRPr>
          </a:p>
          <a:p>
            <a:endParaRPr lang="en-US" dirty="0" smtClean="0"/>
          </a:p>
          <a:p>
            <a:r>
              <a:rPr lang="en-US" dirty="0" smtClean="0">
                <a:latin typeface="Helvetica" charset="0"/>
              </a:rPr>
              <a:t>These data</a:t>
            </a:r>
            <a:r>
              <a:rPr lang="en-US" baseline="0" dirty="0" smtClean="0">
                <a:latin typeface="Helvetica" charset="0"/>
              </a:rPr>
              <a:t>, which are depleted of carbon 13, correspond with wide, sinuous fractures with multiple cement phases, that are related to concretions. </a:t>
            </a:r>
          </a:p>
          <a:p>
            <a:r>
              <a:rPr lang="en-US" baseline="0" dirty="0" smtClean="0">
                <a:latin typeface="Helvetica" charset="0"/>
              </a:rPr>
              <a:t> </a:t>
            </a:r>
          </a:p>
          <a:p>
            <a:r>
              <a:rPr lang="en-US" baseline="0" dirty="0" smtClean="0">
                <a:latin typeface="Helvetica" charset="0"/>
              </a:rPr>
              <a:t>(The relatively depleted </a:t>
            </a:r>
            <a:r>
              <a:rPr lang="en-US" dirty="0" smtClean="0">
                <a:latin typeface="Helvetica" charset="0"/>
              </a:rPr>
              <a:t>measurements could be from early inorganic, </a:t>
            </a:r>
            <a:r>
              <a:rPr lang="en-US" dirty="0" err="1" smtClean="0">
                <a:latin typeface="Helvetica" charset="0"/>
              </a:rPr>
              <a:t>authigenic</a:t>
            </a:r>
            <a:r>
              <a:rPr lang="en-US" dirty="0" smtClean="0">
                <a:latin typeface="Helvetica" charset="0"/>
              </a:rPr>
              <a:t> carbon sources since the oxygen values of these same samples indicate</a:t>
            </a:r>
            <a:r>
              <a:rPr lang="en-US" baseline="0" dirty="0" smtClean="0">
                <a:latin typeface="Helvetica" charset="0"/>
              </a:rPr>
              <a:t> shallow burial around 60 C and they appear to pre-date hydrocarbon generation.)</a:t>
            </a:r>
          </a:p>
          <a:p>
            <a:r>
              <a:rPr lang="en-US" baseline="0" dirty="0" smtClean="0">
                <a:latin typeface="Helvetica" charset="0"/>
              </a:rPr>
              <a:t> </a:t>
            </a:r>
          </a:p>
          <a:p>
            <a:endParaRPr lang="en-US" dirty="0"/>
          </a:p>
        </p:txBody>
      </p:sp>
      <p:sp>
        <p:nvSpPr>
          <p:cNvPr id="4" name="Date Placeholder 3"/>
          <p:cNvSpPr>
            <a:spLocks noGrp="1"/>
          </p:cNvSpPr>
          <p:nvPr>
            <p:ph type="dt" idx="10"/>
          </p:nvPr>
        </p:nvSpPr>
        <p:spPr/>
        <p:txBody>
          <a:bodyPr/>
          <a:lstStyle/>
          <a:p>
            <a:pPr>
              <a:defRPr/>
            </a:pPr>
            <a:r>
              <a:rPr lang="en-US" smtClean="0"/>
              <a:t>July 2005</a:t>
            </a:r>
            <a:endParaRPr lang="en-US"/>
          </a:p>
        </p:txBody>
      </p:sp>
      <p:sp>
        <p:nvSpPr>
          <p:cNvPr id="5" name="Slide Number Placeholder 4"/>
          <p:cNvSpPr>
            <a:spLocks noGrp="1"/>
          </p:cNvSpPr>
          <p:nvPr>
            <p:ph type="sldNum" sz="quarter" idx="11"/>
          </p:nvPr>
        </p:nvSpPr>
        <p:spPr/>
        <p:txBody>
          <a:bodyPr/>
          <a:lstStyle/>
          <a:p>
            <a:pPr>
              <a:defRPr/>
            </a:pPr>
            <a:fld id="{0255E9FE-5C69-C145-B353-1ED9A0B9849E}" type="slidenum">
              <a:rPr lang="en-US" smtClean="0"/>
              <a:pPr>
                <a:defRPr/>
              </a:pPr>
              <a:t>20</a:t>
            </a:fld>
            <a:endParaRPr lang="en-US"/>
          </a:p>
        </p:txBody>
      </p:sp>
    </p:spTree>
    <p:extLst>
      <p:ext uri="{BB962C8B-B14F-4D97-AF65-F5344CB8AC3E}">
        <p14:creationId xmlns:p14="http://schemas.microsoft.com/office/powerpoint/2010/main" val="263400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July 2005</a:t>
            </a:r>
            <a:endParaRPr lang="en-US"/>
          </a:p>
        </p:txBody>
      </p:sp>
      <p:sp>
        <p:nvSpPr>
          <p:cNvPr id="5" name="Slide Number Placeholder 4"/>
          <p:cNvSpPr>
            <a:spLocks noGrp="1"/>
          </p:cNvSpPr>
          <p:nvPr>
            <p:ph type="sldNum" sz="quarter" idx="11"/>
          </p:nvPr>
        </p:nvSpPr>
        <p:spPr/>
        <p:txBody>
          <a:bodyPr/>
          <a:lstStyle/>
          <a:p>
            <a:pPr>
              <a:defRPr/>
            </a:pPr>
            <a:fld id="{0255E9FE-5C69-C145-B353-1ED9A0B9849E}" type="slidenum">
              <a:rPr lang="en-US" smtClean="0"/>
              <a:pPr>
                <a:defRPr/>
              </a:pPr>
              <a:t>21</a:t>
            </a:fld>
            <a:endParaRPr lang="en-US"/>
          </a:p>
        </p:txBody>
      </p:sp>
    </p:spTree>
    <p:extLst>
      <p:ext uri="{BB962C8B-B14F-4D97-AF65-F5344CB8AC3E}">
        <p14:creationId xmlns:p14="http://schemas.microsoft.com/office/powerpoint/2010/main" val="2350003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Since cement </a:t>
            </a:r>
            <a:r>
              <a:rPr lang="en-US" dirty="0" err="1" smtClean="0"/>
              <a:t>precip</a:t>
            </a:r>
            <a:r>
              <a:rPr lang="en-US" dirty="0" smtClean="0"/>
              <a:t> predates the secondary inclusions, which have higher homogenization temps, we know that the samples must have been on</a:t>
            </a:r>
            <a:r>
              <a:rPr lang="en-US" baseline="0" dirty="0" smtClean="0"/>
              <a:t> the burial side of the curve</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From fluid inclusion </a:t>
            </a:r>
            <a:r>
              <a:rPr lang="en-US" baseline="0" dirty="0" err="1" smtClean="0"/>
              <a:t>microthermometry</a:t>
            </a:r>
            <a:r>
              <a:rPr lang="en-US" baseline="0" dirty="0" smtClean="0"/>
              <a:t>, we have a minimum trapping temperature from the secondary inclusions and know that they must post-date cement precipitation.  </a:t>
            </a:r>
          </a:p>
          <a:p>
            <a:r>
              <a:rPr lang="en-US" dirty="0" smtClean="0"/>
              <a:t>Given</a:t>
            </a:r>
            <a:r>
              <a:rPr lang="en-US" baseline="0" dirty="0" smtClean="0"/>
              <a:t> what we know from our oxygen isotopic data, we can constrain precipitation of the cements to a range between 50 and 100 degrees C</a:t>
            </a:r>
          </a:p>
          <a:p>
            <a:endParaRPr lang="en-US" baseline="0" dirty="0" smtClean="0"/>
          </a:p>
          <a:p>
            <a:r>
              <a:rPr lang="en-US" baseline="0" dirty="0" smtClean="0"/>
              <a:t>and see that the fractures must have formed all at the same time, during the Acadian Orogeny or in the early part of the Alleghanian.</a:t>
            </a:r>
          </a:p>
          <a:p>
            <a:endParaRPr lang="en-US" dirty="0"/>
          </a:p>
        </p:txBody>
      </p:sp>
      <p:sp>
        <p:nvSpPr>
          <p:cNvPr id="4" name="Date Placeholder 3"/>
          <p:cNvSpPr>
            <a:spLocks noGrp="1"/>
          </p:cNvSpPr>
          <p:nvPr>
            <p:ph type="dt" idx="10"/>
          </p:nvPr>
        </p:nvSpPr>
        <p:spPr/>
        <p:txBody>
          <a:bodyPr/>
          <a:lstStyle/>
          <a:p>
            <a:pPr>
              <a:defRPr/>
            </a:pPr>
            <a:r>
              <a:rPr lang="en-US" smtClean="0"/>
              <a:t>July 2005</a:t>
            </a:r>
            <a:endParaRPr lang="en-US"/>
          </a:p>
        </p:txBody>
      </p:sp>
      <p:sp>
        <p:nvSpPr>
          <p:cNvPr id="5" name="Slide Number Placeholder 4"/>
          <p:cNvSpPr>
            <a:spLocks noGrp="1"/>
          </p:cNvSpPr>
          <p:nvPr>
            <p:ph type="sldNum" sz="quarter" idx="11"/>
          </p:nvPr>
        </p:nvSpPr>
        <p:spPr/>
        <p:txBody>
          <a:bodyPr/>
          <a:lstStyle/>
          <a:p>
            <a:pPr>
              <a:defRPr/>
            </a:pPr>
            <a:fld id="{0255E9FE-5C69-C145-B353-1ED9A0B9849E}" type="slidenum">
              <a:rPr lang="en-US" smtClean="0"/>
              <a:pPr>
                <a:defRPr/>
              </a:pPr>
              <a:t>22</a:t>
            </a:fld>
            <a:endParaRPr lang="en-US"/>
          </a:p>
        </p:txBody>
      </p:sp>
    </p:spTree>
    <p:extLst>
      <p:ext uri="{BB962C8B-B14F-4D97-AF65-F5344CB8AC3E}">
        <p14:creationId xmlns:p14="http://schemas.microsoft.com/office/powerpoint/2010/main" val="3805710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Helvetica" charset="0"/>
            </a:endParaRPr>
          </a:p>
        </p:txBody>
      </p:sp>
      <p:sp>
        <p:nvSpPr>
          <p:cNvPr id="62467"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r>
              <a:rPr lang="en-US" sz="1200">
                <a:latin typeface="Helvetica" charset="0"/>
              </a:rPr>
              <a:t>July 2005</a:t>
            </a:r>
          </a:p>
        </p:txBody>
      </p:sp>
      <p:sp>
        <p:nvSpPr>
          <p:cNvPr id="62468"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fld id="{E61FFB37-4BB4-0746-AB12-BEC707DB60CB}" type="slidenum">
              <a:rPr lang="en-US" sz="1200">
                <a:latin typeface="Helvetica" charset="0"/>
              </a:rPr>
              <a:pPr/>
              <a:t>23</a:t>
            </a:fld>
            <a:endParaRPr lang="en-US" sz="1200">
              <a:latin typeface="Helvetica"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July 2005</a:t>
            </a:r>
            <a:endParaRPr lang="en-US"/>
          </a:p>
        </p:txBody>
      </p:sp>
      <p:sp>
        <p:nvSpPr>
          <p:cNvPr id="5" name="Slide Number Placeholder 4"/>
          <p:cNvSpPr>
            <a:spLocks noGrp="1"/>
          </p:cNvSpPr>
          <p:nvPr>
            <p:ph type="sldNum" sz="quarter" idx="11"/>
          </p:nvPr>
        </p:nvSpPr>
        <p:spPr/>
        <p:txBody>
          <a:bodyPr/>
          <a:lstStyle/>
          <a:p>
            <a:pPr>
              <a:defRPr/>
            </a:pPr>
            <a:fld id="{0255E9FE-5C69-C145-B353-1ED9A0B9849E}" type="slidenum">
              <a:rPr lang="en-US" smtClean="0"/>
              <a:pPr>
                <a:defRPr/>
              </a:pPr>
              <a:t>24</a:t>
            </a:fld>
            <a:endParaRPr lang="en-US"/>
          </a:p>
        </p:txBody>
      </p:sp>
    </p:spTree>
    <p:extLst>
      <p:ext uri="{BB962C8B-B14F-4D97-AF65-F5344CB8AC3E}">
        <p14:creationId xmlns:p14="http://schemas.microsoft.com/office/powerpoint/2010/main" val="627202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ln/>
        </p:spPr>
        <p:txBody>
          <a:bodyPr/>
          <a:lstStyle/>
          <a:p>
            <a:pPr>
              <a:defRPr/>
            </a:pPr>
            <a:endParaRPr lang="en-US" dirty="0">
              <a:latin typeface="Helvetica" charset="0"/>
              <a:cs typeface="+mn-cs"/>
            </a:endParaRPr>
          </a:p>
        </p:txBody>
      </p:sp>
      <p:sp>
        <p:nvSpPr>
          <p:cNvPr id="6656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fld id="{9B5D81D2-6026-D94A-86F2-BAEF5D496157}" type="slidenum">
              <a:rPr lang="en-US" sz="1200">
                <a:solidFill>
                  <a:srgbClr val="000000"/>
                </a:solidFill>
                <a:latin typeface="Verdana" charset="0"/>
              </a:rPr>
              <a:pPr/>
              <a:t>25</a:t>
            </a:fld>
            <a:endParaRPr lang="en-US" sz="1200">
              <a:solidFill>
                <a:srgbClr val="000000"/>
              </a:solidFill>
              <a:latin typeface="Verdan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Helvetica" charset="0"/>
              </a:rPr>
              <a:t>The spotty pattern on these maps from the Haynesville in LA and Barnett in TX shale plays shows </a:t>
            </a:r>
            <a:r>
              <a:rPr lang="ja-JP" altLang="en-US" dirty="0">
                <a:latin typeface="Helvetica" charset="0"/>
              </a:rPr>
              <a:t>“</a:t>
            </a:r>
            <a:r>
              <a:rPr lang="en-US" altLang="ja-JP" dirty="0">
                <a:latin typeface="Helvetica" charset="0"/>
              </a:rPr>
              <a:t>sweet spots</a:t>
            </a:r>
            <a:r>
              <a:rPr lang="ja-JP" altLang="en-US" dirty="0">
                <a:latin typeface="Helvetica" charset="0"/>
              </a:rPr>
              <a:t>”</a:t>
            </a:r>
            <a:r>
              <a:rPr lang="en-US" altLang="ja-JP" dirty="0">
                <a:latin typeface="Helvetica" charset="0"/>
              </a:rPr>
              <a:t> </a:t>
            </a:r>
            <a:r>
              <a:rPr lang="en-US" altLang="ja-JP" dirty="0" smtClean="0">
                <a:latin typeface="Helvetica" charset="0"/>
              </a:rPr>
              <a:t>areas</a:t>
            </a:r>
            <a:r>
              <a:rPr lang="en-US" altLang="ja-JP" baseline="0" dirty="0" smtClean="0">
                <a:latin typeface="Helvetica" charset="0"/>
              </a:rPr>
              <a:t> of high </a:t>
            </a:r>
            <a:r>
              <a:rPr lang="en-US" altLang="ja-JP" dirty="0" smtClean="0">
                <a:latin typeface="Helvetica" charset="0"/>
              </a:rPr>
              <a:t>productive </a:t>
            </a:r>
            <a:r>
              <a:rPr lang="en-US" altLang="ja-JP" dirty="0">
                <a:latin typeface="Helvetica" charset="0"/>
              </a:rPr>
              <a:t>wells, surrounded by large areas where wells produce far less gas</a:t>
            </a:r>
            <a:r>
              <a:rPr lang="en-US" altLang="ja-JP" dirty="0" smtClean="0">
                <a:latin typeface="Helvetica" charset="0"/>
              </a:rPr>
              <a:t>.</a:t>
            </a:r>
          </a:p>
          <a:p>
            <a:endParaRPr lang="en-US" altLang="ja-JP" dirty="0">
              <a:latin typeface="Helvetica" charset="0"/>
            </a:endParaRPr>
          </a:p>
          <a:p>
            <a:r>
              <a:rPr lang="en-US" altLang="ja-JP" dirty="0">
                <a:latin typeface="Helvetica" charset="0"/>
              </a:rPr>
              <a:t>Similar variability is seen in the Marcellus.  </a:t>
            </a:r>
          </a:p>
          <a:p>
            <a:endParaRPr lang="en-US" dirty="0">
              <a:latin typeface="Helvetica" charset="0"/>
            </a:endParaRPr>
          </a:p>
          <a:p>
            <a:endParaRPr lang="en-US" dirty="0">
              <a:latin typeface="Helvetica" charset="0"/>
            </a:endParaRPr>
          </a:p>
          <a:p>
            <a:endParaRPr lang="en-US" dirty="0">
              <a:latin typeface="Helvetica" charset="0"/>
            </a:endParaRPr>
          </a:p>
          <a:p>
            <a:endParaRPr lang="en-US" dirty="0">
              <a:latin typeface="Helvetica" charset="0"/>
            </a:endParaRPr>
          </a:p>
          <a:p>
            <a:endParaRPr lang="en-US" dirty="0">
              <a:latin typeface="Helvetica" charset="0"/>
            </a:endParaRPr>
          </a:p>
        </p:txBody>
      </p:sp>
      <p:sp>
        <p:nvSpPr>
          <p:cNvPr id="76803"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r>
              <a:rPr lang="en-US" sz="1200">
                <a:latin typeface="Helvetica" charset="0"/>
              </a:rPr>
              <a:t>July 2005</a:t>
            </a:r>
          </a:p>
        </p:txBody>
      </p:sp>
      <p:sp>
        <p:nvSpPr>
          <p:cNvPr id="76804"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fld id="{BAB097E1-4D27-E44E-81D7-EDABC0640408}" type="slidenum">
              <a:rPr lang="en-US" sz="1200">
                <a:latin typeface="Helvetica" charset="0"/>
              </a:rPr>
              <a:pPr/>
              <a:t>3</a:t>
            </a:fld>
            <a:endParaRPr lang="en-US" sz="1200">
              <a:latin typeface="Helvetic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Helvetica" charset="0"/>
              </a:rPr>
              <a:t>Natural fractures CAN</a:t>
            </a:r>
            <a:r>
              <a:rPr lang="en-US" baseline="0" dirty="0" smtClean="0">
                <a:latin typeface="Helvetica" charset="0"/>
              </a:rPr>
              <a:t> influence production, but they are difficult to sample in the subsurface.  </a:t>
            </a:r>
          </a:p>
          <a:p>
            <a:r>
              <a:rPr lang="en-US" baseline="0" dirty="0" smtClean="0">
                <a:latin typeface="Helvetica" charset="0"/>
              </a:rPr>
              <a:t>Outcrop fractures might provide insight into these subsurface fractures.  </a:t>
            </a:r>
          </a:p>
          <a:p>
            <a:endParaRPr lang="en-US" baseline="0" dirty="0" smtClean="0">
              <a:latin typeface="Helvetica" charset="0"/>
            </a:endParaRPr>
          </a:p>
          <a:p>
            <a:r>
              <a:rPr lang="en-US" baseline="0" dirty="0" smtClean="0">
                <a:latin typeface="Helvetica" charset="0"/>
              </a:rPr>
              <a:t>The main question motivating my research is whether outcrop fractures are a proxy for those in the subsurface.</a:t>
            </a:r>
          </a:p>
          <a:p>
            <a:endParaRPr lang="en-US" baseline="0" dirty="0" smtClean="0">
              <a:latin typeface="Helvetica" charset="0"/>
            </a:endParaRPr>
          </a:p>
          <a:p>
            <a:r>
              <a:rPr lang="en-US" baseline="0" dirty="0" smtClean="0">
                <a:latin typeface="Helvetica" charset="0"/>
              </a:rPr>
              <a:t>I will test this question using a number of methods to compare the outcrop and subsurface fractures including</a:t>
            </a:r>
          </a:p>
          <a:p>
            <a:endParaRPr lang="en-US" baseline="0" dirty="0" smtClean="0">
              <a:latin typeface="Helvetica" charset="0"/>
            </a:endParaRPr>
          </a:p>
          <a:p>
            <a:r>
              <a:rPr lang="en-US" baseline="0" dirty="0" smtClean="0">
                <a:latin typeface="Helvetica" charset="0"/>
              </a:rPr>
              <a:t>most studies have looked at orientation and do not investigate further. I will take a look at the info about </a:t>
            </a:r>
            <a:r>
              <a:rPr lang="en-US" baseline="0" dirty="0" err="1" smtClean="0">
                <a:latin typeface="Helvetica" charset="0"/>
              </a:rPr>
              <a:t>cmeents</a:t>
            </a:r>
            <a:r>
              <a:rPr lang="en-US" baseline="0" dirty="0" smtClean="0">
                <a:latin typeface="Helvetica" charset="0"/>
              </a:rPr>
              <a:t> </a:t>
            </a:r>
          </a:p>
        </p:txBody>
      </p:sp>
      <p:sp>
        <p:nvSpPr>
          <p:cNvPr id="23555"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r>
              <a:rPr lang="en-US" sz="1200">
                <a:latin typeface="Helvetica" charset="0"/>
              </a:rPr>
              <a:t>July 2005</a:t>
            </a:r>
          </a:p>
        </p:txBody>
      </p:sp>
      <p:sp>
        <p:nvSpPr>
          <p:cNvPr id="23556"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fld id="{827CDF4A-EF1C-2B46-8194-3B978660FC90}" type="slidenum">
              <a:rPr lang="en-US" sz="1200">
                <a:latin typeface="Helvetica" charset="0"/>
              </a:rPr>
              <a:pPr/>
              <a:t>4</a:t>
            </a:fld>
            <a:endParaRPr lang="en-US" sz="1200">
              <a:latin typeface="Helvetic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Helvetica" charset="0"/>
              </a:rPr>
              <a:t>Map</a:t>
            </a:r>
            <a:r>
              <a:rPr lang="en-US" baseline="0" dirty="0" smtClean="0">
                <a:latin typeface="Helvetica" charset="0"/>
              </a:rPr>
              <a:t> of core and outcrop study </a:t>
            </a:r>
            <a:r>
              <a:rPr lang="en-US" baseline="0" dirty="0" err="1" smtClean="0">
                <a:latin typeface="Helvetica" charset="0"/>
              </a:rPr>
              <a:t>locs</a:t>
            </a:r>
            <a:endParaRPr lang="en-US" baseline="0" dirty="0" smtClean="0">
              <a:latin typeface="Helvetica" charset="0"/>
            </a:endParaRPr>
          </a:p>
          <a:p>
            <a:endParaRPr lang="en-US" baseline="0" dirty="0" smtClean="0">
              <a:latin typeface="Helvetica" charset="0"/>
            </a:endParaRPr>
          </a:p>
          <a:p>
            <a:r>
              <a:rPr lang="en-US" baseline="0" dirty="0" smtClean="0">
                <a:latin typeface="Helvetica" charset="0"/>
              </a:rPr>
              <a:t>Inset map shows aerial extent of Marcellus</a:t>
            </a:r>
          </a:p>
          <a:p>
            <a:endParaRPr lang="en-US" baseline="0" dirty="0" smtClean="0">
              <a:latin typeface="Helvetica" charset="0"/>
            </a:endParaRPr>
          </a:p>
          <a:p>
            <a:r>
              <a:rPr lang="en-US" baseline="0" dirty="0" smtClean="0">
                <a:latin typeface="Helvetica" charset="0"/>
              </a:rPr>
              <a:t>See here that the outcrop is about 300 miles from the location of the wells, </a:t>
            </a:r>
            <a:endParaRPr lang="en-US" dirty="0">
              <a:latin typeface="Helvetica" charset="0"/>
            </a:endParaRPr>
          </a:p>
        </p:txBody>
      </p:sp>
      <p:sp>
        <p:nvSpPr>
          <p:cNvPr id="29699"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r>
              <a:rPr lang="en-US" sz="1200">
                <a:latin typeface="Helvetica" charset="0"/>
              </a:rPr>
              <a:t>July 2005</a:t>
            </a:r>
          </a:p>
        </p:txBody>
      </p:sp>
      <p:sp>
        <p:nvSpPr>
          <p:cNvPr id="29700"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fld id="{189CD49A-5933-8B4A-902C-813754D1BCF7}" type="slidenum">
              <a:rPr lang="en-US" sz="1200">
                <a:latin typeface="Helvetica" charset="0"/>
              </a:rPr>
              <a:pPr/>
              <a:t>5</a:t>
            </a:fld>
            <a:endParaRPr lang="en-US" sz="1200">
              <a:latin typeface="Helvetic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Helvetica" charset="0"/>
              </a:rPr>
              <a:t>This </a:t>
            </a:r>
            <a:r>
              <a:rPr lang="en-US" dirty="0">
                <a:latin typeface="Helvetica" charset="0"/>
              </a:rPr>
              <a:t>East to West cross section covers part of Ohio and </a:t>
            </a:r>
            <a:r>
              <a:rPr lang="en-US" dirty="0" smtClean="0">
                <a:latin typeface="Helvetica" charset="0"/>
              </a:rPr>
              <a:t>Pennsylvania.</a:t>
            </a:r>
            <a:r>
              <a:rPr lang="en-US" baseline="0" dirty="0" smtClean="0">
                <a:latin typeface="Helvetica" charset="0"/>
              </a:rPr>
              <a:t> </a:t>
            </a:r>
          </a:p>
          <a:p>
            <a:endParaRPr lang="en-US" baseline="0" dirty="0" smtClean="0">
              <a:latin typeface="Helvetica" charset="0"/>
            </a:endParaRPr>
          </a:p>
          <a:p>
            <a:r>
              <a:rPr lang="en-US" baseline="0" dirty="0" smtClean="0">
                <a:latin typeface="Helvetica" charset="0"/>
              </a:rPr>
              <a:t>My study locations lie outside of its scope, however it gives a good representation of the Devonian black </a:t>
            </a:r>
            <a:r>
              <a:rPr lang="en-US" baseline="0" dirty="0" err="1" smtClean="0">
                <a:latin typeface="Helvetica" charset="0"/>
              </a:rPr>
              <a:t>shales</a:t>
            </a:r>
            <a:r>
              <a:rPr lang="en-US" baseline="0" dirty="0" smtClean="0">
                <a:latin typeface="Helvetica" charset="0"/>
              </a:rPr>
              <a:t> and their </a:t>
            </a:r>
            <a:r>
              <a:rPr lang="en-US" baseline="0" dirty="0" err="1" smtClean="0">
                <a:latin typeface="Helvetica" charset="0"/>
              </a:rPr>
              <a:t>interfingering</a:t>
            </a:r>
            <a:r>
              <a:rPr lang="en-US" baseline="0" dirty="0" smtClean="0">
                <a:latin typeface="Helvetica" charset="0"/>
              </a:rPr>
              <a:t> with limestone units.</a:t>
            </a:r>
            <a:endParaRPr lang="en-US" dirty="0">
              <a:latin typeface="Helvetica" charset="0"/>
            </a:endParaRPr>
          </a:p>
          <a:p>
            <a:endParaRPr lang="en-US" dirty="0">
              <a:latin typeface="Helvetica" charset="0"/>
            </a:endParaRPr>
          </a:p>
        </p:txBody>
      </p:sp>
      <p:sp>
        <p:nvSpPr>
          <p:cNvPr id="317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fld id="{F1AD9CB4-7D20-0B44-9BB9-30C35C4ECE3E}" type="slidenum">
              <a:rPr lang="en-US" sz="1200">
                <a:solidFill>
                  <a:srgbClr val="000000"/>
                </a:solidFill>
                <a:latin typeface="Helvetica" charset="0"/>
              </a:rPr>
              <a:pPr/>
              <a:t>6</a:t>
            </a:fld>
            <a:endParaRPr lang="en-US" sz="1200">
              <a:solidFill>
                <a:srgbClr val="000000"/>
              </a:solidFill>
              <a:latin typeface="Helvetic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Helvetica" charset="0"/>
              </a:rPr>
              <a:t>The picture shows the typical Marcellus </a:t>
            </a:r>
            <a:r>
              <a:rPr lang="en-US" dirty="0" smtClean="0">
                <a:latin typeface="Helvetica" charset="0"/>
              </a:rPr>
              <a:t>outcrop fracture </a:t>
            </a:r>
            <a:r>
              <a:rPr lang="en-US" dirty="0">
                <a:latin typeface="Helvetica" charset="0"/>
              </a:rPr>
              <a:t>configuration, with two fracture sets that are roughly orthogonal, known as J1 and J2 in </a:t>
            </a:r>
            <a:r>
              <a:rPr lang="en-US" b="1" dirty="0">
                <a:latin typeface="Helvetica" charset="0"/>
              </a:rPr>
              <a:t>the literature</a:t>
            </a:r>
            <a:r>
              <a:rPr lang="en-US" dirty="0">
                <a:latin typeface="Helvetica" charset="0"/>
              </a:rPr>
              <a:t>.  </a:t>
            </a:r>
          </a:p>
          <a:p>
            <a:endParaRPr lang="en-US" dirty="0">
              <a:latin typeface="Helvetica" charset="0"/>
            </a:endParaRPr>
          </a:p>
          <a:p>
            <a:r>
              <a:rPr lang="en-US" dirty="0">
                <a:latin typeface="Helvetica" charset="0"/>
              </a:rPr>
              <a:t>J1 trends ENE and is observed to pre-date J2 using cross cutting </a:t>
            </a:r>
            <a:r>
              <a:rPr lang="en-US" dirty="0" smtClean="0">
                <a:latin typeface="Helvetica" charset="0"/>
              </a:rPr>
              <a:t>relationships</a:t>
            </a:r>
            <a:r>
              <a:rPr lang="en-US" dirty="0">
                <a:latin typeface="Helvetica" charset="0"/>
              </a:rPr>
              <a:t>.   </a:t>
            </a:r>
          </a:p>
          <a:p>
            <a:endParaRPr lang="en-US" dirty="0">
              <a:latin typeface="Helvetica" charset="0"/>
            </a:endParaRPr>
          </a:p>
          <a:p>
            <a:r>
              <a:rPr lang="en-US" dirty="0">
                <a:latin typeface="Helvetica" charset="0"/>
              </a:rPr>
              <a:t>Shown in the </a:t>
            </a:r>
            <a:r>
              <a:rPr lang="en-US" dirty="0" smtClean="0">
                <a:latin typeface="Helvetica" charset="0"/>
              </a:rPr>
              <a:t>upper right are </a:t>
            </a:r>
            <a:r>
              <a:rPr lang="en-US" dirty="0">
                <a:latin typeface="Helvetica" charset="0"/>
              </a:rPr>
              <a:t>my measurements of orientation from our field site.  </a:t>
            </a:r>
          </a:p>
          <a:p>
            <a:endParaRPr lang="en-US" dirty="0">
              <a:latin typeface="Helvetica" charset="0"/>
            </a:endParaRPr>
          </a:p>
        </p:txBody>
      </p:sp>
      <p:sp>
        <p:nvSpPr>
          <p:cNvPr id="35843"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r>
              <a:rPr lang="en-US" sz="1200">
                <a:latin typeface="Helvetica" charset="0"/>
              </a:rPr>
              <a:t>July 2005</a:t>
            </a:r>
          </a:p>
        </p:txBody>
      </p:sp>
      <p:sp>
        <p:nvSpPr>
          <p:cNvPr id="35844"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fld id="{E97E6DD7-CF9A-D847-A058-6F99DB854E59}" type="slidenum">
              <a:rPr lang="en-US" sz="1200">
                <a:latin typeface="Helvetica" charset="0"/>
              </a:rPr>
              <a:pPr/>
              <a:t>7</a:t>
            </a:fld>
            <a:endParaRPr lang="en-US" sz="1200">
              <a:latin typeface="Helvetic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Helvetica" charset="0"/>
              </a:rPr>
              <a:t>Map shows</a:t>
            </a:r>
            <a:r>
              <a:rPr lang="en-US" baseline="0" dirty="0" smtClean="0">
                <a:latin typeface="Helvetica" charset="0"/>
              </a:rPr>
              <a:t> J2 fracture orientations from wellbores in PA.</a:t>
            </a:r>
          </a:p>
          <a:p>
            <a:endParaRPr lang="en-US" baseline="0" dirty="0" smtClean="0">
              <a:latin typeface="Helvetica" charset="0"/>
            </a:endParaRPr>
          </a:p>
          <a:p>
            <a:r>
              <a:rPr lang="en-US" baseline="0" dirty="0" smtClean="0">
                <a:latin typeface="Helvetica" charset="0"/>
              </a:rPr>
              <a:t>I have overlain the inferred maximum horizontal stress for the </a:t>
            </a:r>
            <a:r>
              <a:rPr lang="en-US" baseline="0" dirty="0" err="1" smtClean="0">
                <a:latin typeface="Helvetica" charset="0"/>
              </a:rPr>
              <a:t>Alleghanian</a:t>
            </a:r>
            <a:r>
              <a:rPr lang="en-US" baseline="0" dirty="0" smtClean="0">
                <a:latin typeface="Helvetica" charset="0"/>
              </a:rPr>
              <a:t> deformation front. Notice that the </a:t>
            </a:r>
            <a:r>
              <a:rPr lang="en-US" baseline="0" dirty="0" err="1" smtClean="0">
                <a:latin typeface="Helvetica" charset="0"/>
              </a:rPr>
              <a:t>sh</a:t>
            </a:r>
            <a:r>
              <a:rPr lang="en-US" baseline="0" dirty="0" smtClean="0">
                <a:latin typeface="Helvetica" charset="0"/>
              </a:rPr>
              <a:t> max is approximately the same orientation as that of the J2 fractures. </a:t>
            </a:r>
          </a:p>
          <a:p>
            <a:endParaRPr lang="en-US" baseline="0" dirty="0" smtClean="0">
              <a:latin typeface="Helvetica" charset="0"/>
            </a:endParaRPr>
          </a:p>
          <a:p>
            <a:r>
              <a:rPr lang="en-US" baseline="0" dirty="0" smtClean="0">
                <a:latin typeface="Helvetica" charset="0"/>
              </a:rPr>
              <a:t>Previous work has suggested that J2 fractures formed in response to this predicted </a:t>
            </a:r>
            <a:r>
              <a:rPr lang="en-US" baseline="0" dirty="0" err="1" smtClean="0">
                <a:latin typeface="Helvetica" charset="0"/>
              </a:rPr>
              <a:t>Shmax</a:t>
            </a:r>
            <a:r>
              <a:rPr lang="en-US" baseline="0" dirty="0" smtClean="0">
                <a:latin typeface="Helvetica" charset="0"/>
              </a:rPr>
              <a:t> during the </a:t>
            </a:r>
            <a:r>
              <a:rPr lang="en-US" baseline="0" dirty="0" err="1" smtClean="0">
                <a:latin typeface="Helvetica" charset="0"/>
              </a:rPr>
              <a:t>Alleghanian</a:t>
            </a:r>
            <a:r>
              <a:rPr lang="en-US" baseline="0" dirty="0" smtClean="0">
                <a:latin typeface="Helvetica" charset="0"/>
              </a:rPr>
              <a:t>.</a:t>
            </a:r>
          </a:p>
          <a:p>
            <a:r>
              <a:rPr lang="en-US" baseline="0" dirty="0" smtClean="0">
                <a:latin typeface="Helvetica" charset="0"/>
              </a:rPr>
              <a:t>subsurface fracture orientations from a well in Washington county, near this well here.</a:t>
            </a:r>
          </a:p>
          <a:p>
            <a:endParaRPr lang="en-US" dirty="0" smtClean="0">
              <a:latin typeface="Helvetica" charset="0"/>
            </a:endParaRPr>
          </a:p>
          <a:p>
            <a:r>
              <a:rPr lang="en-US" dirty="0" smtClean="0">
                <a:latin typeface="Helvetica" charset="0"/>
              </a:rPr>
              <a:t>The J2 set on the map shows up strongly, but there</a:t>
            </a:r>
            <a:r>
              <a:rPr lang="en-US" baseline="0" dirty="0" smtClean="0">
                <a:latin typeface="Helvetica" charset="0"/>
              </a:rPr>
              <a:t> appear to be two other main fracture orientations, either of which could be J1</a:t>
            </a:r>
            <a:r>
              <a:rPr lang="en-US" dirty="0" smtClean="0">
                <a:latin typeface="Helvetica" charset="0"/>
              </a:rPr>
              <a:t>.  </a:t>
            </a:r>
            <a:endParaRPr lang="en-US" baseline="0" dirty="0" smtClean="0">
              <a:latin typeface="Helvetica" charset="0"/>
            </a:endParaRPr>
          </a:p>
          <a:p>
            <a:endParaRPr lang="en-US" baseline="0" dirty="0" smtClean="0">
              <a:latin typeface="Helvetica" charset="0"/>
            </a:endParaRPr>
          </a:p>
          <a:p>
            <a:r>
              <a:rPr lang="en-US" baseline="0" dirty="0" smtClean="0">
                <a:latin typeface="Helvetica" charset="0"/>
              </a:rPr>
              <a:t>Is the coincidence of the orientations of J2 and predicted </a:t>
            </a:r>
            <a:r>
              <a:rPr lang="en-US" baseline="0" dirty="0" err="1" smtClean="0">
                <a:latin typeface="Helvetica" charset="0"/>
              </a:rPr>
              <a:t>Shmax</a:t>
            </a:r>
            <a:r>
              <a:rPr lang="en-US" baseline="0" dirty="0" smtClean="0">
                <a:latin typeface="Helvetica" charset="0"/>
              </a:rPr>
              <a:t> during the </a:t>
            </a:r>
            <a:r>
              <a:rPr lang="en-US" baseline="0" dirty="0" err="1" smtClean="0">
                <a:latin typeface="Helvetica" charset="0"/>
              </a:rPr>
              <a:t>Alleghanian</a:t>
            </a:r>
            <a:r>
              <a:rPr lang="en-US" baseline="0" dirty="0" smtClean="0">
                <a:latin typeface="Helvetica" charset="0"/>
              </a:rPr>
              <a:t> enough to say when these fractures formed? </a:t>
            </a:r>
            <a:endParaRPr lang="en-US" dirty="0">
              <a:latin typeface="Helvetica" charset="0"/>
            </a:endParaRPr>
          </a:p>
        </p:txBody>
      </p:sp>
      <p:sp>
        <p:nvSpPr>
          <p:cNvPr id="82947"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r>
              <a:rPr lang="en-US" sz="1200">
                <a:latin typeface="Helvetica" charset="0"/>
              </a:rPr>
              <a:t>July 2005</a:t>
            </a:r>
          </a:p>
        </p:txBody>
      </p:sp>
      <p:sp>
        <p:nvSpPr>
          <p:cNvPr id="82948"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fld id="{E8CD04F9-6D8D-8F41-AECB-25DEBF89386F}" type="slidenum">
              <a:rPr lang="en-US" sz="1200">
                <a:latin typeface="Helvetica" charset="0"/>
              </a:rPr>
              <a:pPr/>
              <a:t>8</a:t>
            </a:fld>
            <a:endParaRPr lang="en-US" sz="1200">
              <a:latin typeface="Helvetic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smtClean="0">
                <a:latin typeface="Helvetica" charset="0"/>
              </a:rPr>
              <a:t>As you can see, the orientations in core and outcrop do not match and the timing is inconclusive.  </a:t>
            </a:r>
            <a:endParaRPr lang="en-US" b="0" dirty="0">
              <a:latin typeface="Helvetica" charset="0"/>
            </a:endParaRPr>
          </a:p>
          <a:p>
            <a:endParaRPr lang="en-US" dirty="0">
              <a:latin typeface="Helvetica" charset="0"/>
            </a:endParaRPr>
          </a:p>
          <a:p>
            <a:r>
              <a:rPr lang="en-US" dirty="0" smtClean="0">
                <a:latin typeface="Helvetica" charset="0"/>
              </a:rPr>
              <a:t>But</a:t>
            </a:r>
            <a:r>
              <a:rPr lang="en-US" baseline="0" dirty="0" smtClean="0">
                <a:latin typeface="Helvetica" charset="0"/>
              </a:rPr>
              <a:t> w</a:t>
            </a:r>
            <a:r>
              <a:rPr lang="en-US" dirty="0" smtClean="0">
                <a:latin typeface="Helvetica" charset="0"/>
              </a:rPr>
              <a:t>e can</a:t>
            </a:r>
            <a:r>
              <a:rPr lang="en-US" baseline="0" dirty="0" smtClean="0">
                <a:latin typeface="Helvetica" charset="0"/>
              </a:rPr>
              <a:t> </a:t>
            </a:r>
            <a:r>
              <a:rPr lang="en-US" dirty="0" smtClean="0">
                <a:latin typeface="Helvetica" charset="0"/>
              </a:rPr>
              <a:t>use </a:t>
            </a:r>
            <a:r>
              <a:rPr lang="en-US" dirty="0">
                <a:latin typeface="Helvetica" charset="0"/>
              </a:rPr>
              <a:t>fracture cement studies to tie fractures to burial history and extract timing information.  The next few slides will show how I am going to do this.</a:t>
            </a:r>
          </a:p>
        </p:txBody>
      </p:sp>
      <p:sp>
        <p:nvSpPr>
          <p:cNvPr id="25603"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r>
              <a:rPr lang="en-US" sz="1200">
                <a:latin typeface="Helvetica" charset="0"/>
              </a:rPr>
              <a:t>July 2005</a:t>
            </a:r>
          </a:p>
        </p:txBody>
      </p:sp>
      <p:sp>
        <p:nvSpPr>
          <p:cNvPr id="25604"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800">
                <a:solidFill>
                  <a:schemeClr val="tx1"/>
                </a:solidFill>
                <a:latin typeface="Arial" charset="0"/>
                <a:ea typeface="ＭＳ Ｐゴシック" charset="0"/>
                <a:cs typeface="ＭＳ Ｐゴシック" charset="0"/>
              </a:defRPr>
            </a:lvl1pPr>
            <a:lvl2pPr marL="742950" indent="-285750" defTabSz="920750" eaLnBrk="0" hangingPunct="0">
              <a:defRPr sz="2800">
                <a:solidFill>
                  <a:schemeClr val="tx1"/>
                </a:solidFill>
                <a:latin typeface="Arial" charset="0"/>
                <a:ea typeface="ＭＳ Ｐゴシック" charset="0"/>
              </a:defRPr>
            </a:lvl2pPr>
            <a:lvl3pPr marL="1143000" indent="-228600" defTabSz="920750" eaLnBrk="0" hangingPunct="0">
              <a:defRPr sz="2800">
                <a:solidFill>
                  <a:schemeClr val="tx1"/>
                </a:solidFill>
                <a:latin typeface="Arial" charset="0"/>
                <a:ea typeface="ＭＳ Ｐゴシック" charset="0"/>
              </a:defRPr>
            </a:lvl3pPr>
            <a:lvl4pPr marL="1600200" indent="-228600" defTabSz="920750" eaLnBrk="0" hangingPunct="0">
              <a:defRPr sz="2800">
                <a:solidFill>
                  <a:schemeClr val="tx1"/>
                </a:solidFill>
                <a:latin typeface="Arial" charset="0"/>
                <a:ea typeface="ＭＳ Ｐゴシック" charset="0"/>
              </a:defRPr>
            </a:lvl4pPr>
            <a:lvl5pPr marL="2057400" indent="-228600" defTabSz="920750" eaLnBrk="0" hangingPunct="0">
              <a:defRPr sz="2800">
                <a:solidFill>
                  <a:schemeClr val="tx1"/>
                </a:solidFill>
                <a:latin typeface="Arial" charset="0"/>
                <a:ea typeface="ＭＳ Ｐゴシック" charset="0"/>
              </a:defRPr>
            </a:lvl5pPr>
            <a:lvl6pPr marL="25146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defTabSz="92075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fld id="{F42296C4-2774-374D-8942-51F245B50B6E}" type="slidenum">
              <a:rPr lang="en-US" sz="1200">
                <a:latin typeface="Helvetica" charset="0"/>
              </a:rPr>
              <a:pPr/>
              <a:t>9</a:t>
            </a:fld>
            <a:endParaRPr lang="en-US" sz="1200">
              <a:latin typeface="Helvetic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12" name="Freeform 23"/>
            <p:cNvSpPr>
              <a:spLocks/>
            </p:cNvSpPr>
            <p:nvPr/>
          </p:nvSpPr>
          <p:spPr bwMode="hidden">
            <a:xfrm>
              <a:off x="5041" y="0"/>
              <a:ext cx="719" cy="845"/>
            </a:xfrm>
            <a:custGeom>
              <a:avLst/>
              <a:gdLst>
                <a:gd name="T0" fmla="*/ 791 w 717"/>
                <a:gd name="T1" fmla="*/ 845 h 845"/>
                <a:gd name="T2" fmla="*/ 791 w 717"/>
                <a:gd name="T3" fmla="*/ 821 h 845"/>
                <a:gd name="T4" fmla="*/ 648 w 717"/>
                <a:gd name="T5" fmla="*/ 605 h 845"/>
                <a:gd name="T6" fmla="*/ 443 w 717"/>
                <a:gd name="T7" fmla="*/ 396 h 845"/>
                <a:gd name="T8" fmla="*/ 258 w 717"/>
                <a:gd name="T9" fmla="*/ 192 h 845"/>
                <a:gd name="T10" fmla="*/ 17 w 717"/>
                <a:gd name="T11" fmla="*/ 0 h 845"/>
                <a:gd name="T12" fmla="*/ 0 w 717"/>
                <a:gd name="T13" fmla="*/ 0 h 845"/>
                <a:gd name="T14" fmla="*/ 246 w 717"/>
                <a:gd name="T15" fmla="*/ 198 h 845"/>
                <a:gd name="T16" fmla="*/ 437 w 717"/>
                <a:gd name="T17" fmla="*/ 408 h 845"/>
                <a:gd name="T18" fmla="*/ 642 w 717"/>
                <a:gd name="T19" fmla="*/ 623 h 845"/>
                <a:gd name="T20" fmla="*/ 791 w 717"/>
                <a:gd name="T21" fmla="*/ 845 h 845"/>
                <a:gd name="T22" fmla="*/ 79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44 w 407"/>
                <a:gd name="T1" fmla="*/ 414 h 414"/>
                <a:gd name="T2" fmla="*/ 444 w 407"/>
                <a:gd name="T3" fmla="*/ 396 h 414"/>
                <a:gd name="T4" fmla="*/ 259 w 407"/>
                <a:gd name="T5" fmla="*/ 192 h 414"/>
                <a:gd name="T6" fmla="*/ 12 w 407"/>
                <a:gd name="T7" fmla="*/ 0 h 414"/>
                <a:gd name="T8" fmla="*/ 0 w 407"/>
                <a:gd name="T9" fmla="*/ 0 h 414"/>
                <a:gd name="T10" fmla="*/ 108 w 407"/>
                <a:gd name="T11" fmla="*/ 102 h 414"/>
                <a:gd name="T12" fmla="*/ 253 w 407"/>
                <a:gd name="T13" fmla="*/ 204 h 414"/>
                <a:gd name="T14" fmla="*/ 444 w 407"/>
                <a:gd name="T15" fmla="*/ 414 h 414"/>
                <a:gd name="T16" fmla="*/ 444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15" name="Freeform 26"/>
            <p:cNvSpPr>
              <a:spLocks/>
            </p:cNvSpPr>
            <p:nvPr/>
          </p:nvSpPr>
          <p:spPr bwMode="hidden">
            <a:xfrm>
              <a:off x="6" y="0"/>
              <a:ext cx="588" cy="599"/>
            </a:xfrm>
            <a:custGeom>
              <a:avLst/>
              <a:gdLst>
                <a:gd name="T0" fmla="*/ 660 w 586"/>
                <a:gd name="T1" fmla="*/ 0 h 599"/>
                <a:gd name="T2" fmla="*/ 642 w 586"/>
                <a:gd name="T3" fmla="*/ 0 h 599"/>
                <a:gd name="T4" fmla="*/ 448 w 586"/>
                <a:gd name="T5" fmla="*/ 132 h 599"/>
                <a:gd name="T6" fmla="*/ 294 w 586"/>
                <a:gd name="T7" fmla="*/ 270 h 599"/>
                <a:gd name="T8" fmla="*/ 120 w 586"/>
                <a:gd name="T9" fmla="*/ 420 h 599"/>
                <a:gd name="T10" fmla="*/ 0 w 586"/>
                <a:gd name="T11" fmla="*/ 575 h 599"/>
                <a:gd name="T12" fmla="*/ 0 w 586"/>
                <a:gd name="T13" fmla="*/ 599 h 599"/>
                <a:gd name="T14" fmla="*/ 120 w 586"/>
                <a:gd name="T15" fmla="*/ 432 h 599"/>
                <a:gd name="T16" fmla="*/ 294 w 586"/>
                <a:gd name="T17" fmla="*/ 282 h 599"/>
                <a:gd name="T18" fmla="*/ 460 w 586"/>
                <a:gd name="T19" fmla="*/ 138 h 599"/>
                <a:gd name="T20" fmla="*/ 660 w 586"/>
                <a:gd name="T21" fmla="*/ 0 h 599"/>
                <a:gd name="T22" fmla="*/ 66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306 w 269"/>
                <a:gd name="T1" fmla="*/ 0 h 252"/>
                <a:gd name="T2" fmla="*/ 288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06 w 269"/>
                <a:gd name="T15" fmla="*/ 0 h 252"/>
                <a:gd name="T16" fmla="*/ 306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1" name="Picture 44" descr="Jackson_color cop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8700" y="5981700"/>
            <a:ext cx="195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9" name="Rectangle 39"/>
          <p:cNvSpPr>
            <a:spLocks noGrp="1" noChangeArrowheads="1"/>
          </p:cNvSpPr>
          <p:nvPr>
            <p:ph type="ctrTitle" sz="quarter"/>
          </p:nvPr>
        </p:nvSpPr>
        <p:spPr>
          <a:xfrm>
            <a:off x="685800" y="685800"/>
            <a:ext cx="7772400" cy="1736725"/>
          </a:xfrm>
        </p:spPr>
        <p:txBody>
          <a:bodyPr anchor="b"/>
          <a:lstStyle>
            <a:lvl1pPr>
              <a:defRPr sz="5400"/>
            </a:lvl1pPr>
          </a:lstStyle>
          <a:p>
            <a:pPr lvl="0"/>
            <a:r>
              <a:rPr lang="en-US" noProof="0" smtClean="0"/>
              <a:t>Click to edit Master title style</a:t>
            </a:r>
          </a:p>
        </p:txBody>
      </p:sp>
      <p:sp>
        <p:nvSpPr>
          <p:cNvPr id="5160" name="Rectangle 40"/>
          <p:cNvSpPr>
            <a:spLocks noGrp="1" noChangeArrowheads="1"/>
          </p:cNvSpPr>
          <p:nvPr>
            <p:ph type="subTitle" sz="quarter" idx="1"/>
          </p:nvPr>
        </p:nvSpPr>
        <p:spPr>
          <a:xfrm>
            <a:off x="1371600" y="32004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2" name="Rectangle 41"/>
          <p:cNvSpPr>
            <a:spLocks noGrp="1" noChangeArrowheads="1"/>
          </p:cNvSpPr>
          <p:nvPr>
            <p:ph type="dt" sz="quarter" idx="10"/>
          </p:nvPr>
        </p:nvSpPr>
        <p:spPr/>
        <p:txBody>
          <a:bodyPr/>
          <a:lstStyle>
            <a:lvl1pPr>
              <a:lnSpc>
                <a:spcPct val="90000"/>
              </a:lnSpc>
              <a:spcBef>
                <a:spcPct val="20000"/>
              </a:spcBef>
              <a:buFontTx/>
              <a:buChar char="•"/>
              <a:defRPr/>
            </a:lvl1pPr>
          </a:lstStyle>
          <a:p>
            <a:pPr>
              <a:defRPr/>
            </a:pPr>
            <a:endParaRPr lang="en-US"/>
          </a:p>
        </p:txBody>
      </p:sp>
      <p:sp>
        <p:nvSpPr>
          <p:cNvPr id="43" name="Rectangle 42"/>
          <p:cNvSpPr>
            <a:spLocks noGrp="1" noChangeArrowheads="1"/>
          </p:cNvSpPr>
          <p:nvPr>
            <p:ph type="ftr" sz="quarter" idx="11"/>
          </p:nvPr>
        </p:nvSpPr>
        <p:spPr/>
        <p:txBody>
          <a:bodyPr/>
          <a:lstStyle>
            <a:lvl1pPr>
              <a:lnSpc>
                <a:spcPct val="90000"/>
              </a:lnSpc>
              <a:spcBef>
                <a:spcPct val="20000"/>
              </a:spcBef>
              <a:buFontTx/>
              <a:buChar char="•"/>
              <a:defRPr/>
            </a:lvl1pPr>
          </a:lstStyle>
          <a:p>
            <a:pPr>
              <a:defRPr/>
            </a:pPr>
            <a:endParaRPr lang="en-US"/>
          </a:p>
        </p:txBody>
      </p:sp>
      <p:sp>
        <p:nvSpPr>
          <p:cNvPr id="44" name="Rectangle 43"/>
          <p:cNvSpPr>
            <a:spLocks noGrp="1" noChangeArrowheads="1"/>
          </p:cNvSpPr>
          <p:nvPr>
            <p:ph type="sldNum" sz="quarter" idx="12"/>
          </p:nvPr>
        </p:nvSpPr>
        <p:spPr/>
        <p:txBody>
          <a:bodyPr/>
          <a:lstStyle>
            <a:lvl1pPr>
              <a:lnSpc>
                <a:spcPct val="90000"/>
              </a:lnSpc>
              <a:spcBef>
                <a:spcPct val="20000"/>
              </a:spcBef>
              <a:buFontTx/>
              <a:buChar char="•"/>
              <a:defRPr smtClean="0">
                <a:latin typeface="Arial" charset="0"/>
              </a:defRPr>
            </a:lvl1pPr>
          </a:lstStyle>
          <a:p>
            <a:pPr>
              <a:defRPr/>
            </a:pPr>
            <a:fld id="{2B2686E0-6D69-084F-A622-F022C6258C1E}" type="slidenum">
              <a:rPr lang="en-US"/>
              <a:pPr>
                <a:defRPr/>
              </a:pPr>
              <a:t>‹#›</a:t>
            </a:fld>
            <a:endParaRPr lang="en-US"/>
          </a:p>
        </p:txBody>
      </p:sp>
    </p:spTree>
    <p:extLst>
      <p:ext uri="{BB962C8B-B14F-4D97-AF65-F5344CB8AC3E}">
        <p14:creationId xmlns:p14="http://schemas.microsoft.com/office/powerpoint/2010/main" val="3164887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lnSpc>
                <a:spcPct val="90000"/>
              </a:lnSpc>
              <a:spcBef>
                <a:spcPct val="20000"/>
              </a:spcBef>
              <a:buFontTx/>
              <a:buChar char="•"/>
              <a:defRPr/>
            </a:lvl1pPr>
          </a:lstStyle>
          <a:p>
            <a:pPr>
              <a:defRPr/>
            </a:pPr>
            <a:endParaRPr lang="en-US"/>
          </a:p>
        </p:txBody>
      </p:sp>
      <p:sp>
        <p:nvSpPr>
          <p:cNvPr id="5" name="Rectangle 41"/>
          <p:cNvSpPr>
            <a:spLocks noGrp="1" noChangeArrowheads="1"/>
          </p:cNvSpPr>
          <p:nvPr>
            <p:ph type="ftr" sz="quarter" idx="11"/>
          </p:nvPr>
        </p:nvSpPr>
        <p:spPr/>
        <p:txBody>
          <a:bodyPr/>
          <a:lstStyle>
            <a:lvl1pPr>
              <a:lnSpc>
                <a:spcPct val="90000"/>
              </a:lnSpc>
              <a:spcBef>
                <a:spcPct val="20000"/>
              </a:spcBef>
              <a:buFontTx/>
              <a:buChar char="•"/>
              <a:defRPr/>
            </a:lvl1pPr>
          </a:lstStyle>
          <a:p>
            <a:pPr>
              <a:defRPr/>
            </a:pPr>
            <a:endParaRPr lang="en-US"/>
          </a:p>
        </p:txBody>
      </p:sp>
      <p:sp>
        <p:nvSpPr>
          <p:cNvPr id="6" name="Rectangle 42"/>
          <p:cNvSpPr>
            <a:spLocks noGrp="1" noChangeArrowheads="1"/>
          </p:cNvSpPr>
          <p:nvPr>
            <p:ph type="sldNum" sz="quarter" idx="12"/>
          </p:nvPr>
        </p:nvSpPr>
        <p:spPr/>
        <p:txBody>
          <a:bodyPr/>
          <a:lstStyle>
            <a:lvl1pPr>
              <a:lnSpc>
                <a:spcPct val="90000"/>
              </a:lnSpc>
              <a:spcBef>
                <a:spcPct val="20000"/>
              </a:spcBef>
              <a:buFontTx/>
              <a:buChar char="•"/>
              <a:defRPr smtClean="0">
                <a:latin typeface="Arial" charset="0"/>
              </a:defRPr>
            </a:lvl1pPr>
          </a:lstStyle>
          <a:p>
            <a:pPr>
              <a:defRPr/>
            </a:pPr>
            <a:fld id="{BBB58D15-B699-6B4F-94EA-86285B9AA6CF}" type="slidenum">
              <a:rPr lang="en-US"/>
              <a:pPr>
                <a:defRPr/>
              </a:pPr>
              <a:t>‹#›</a:t>
            </a:fld>
            <a:endParaRPr lang="en-US"/>
          </a:p>
        </p:txBody>
      </p:sp>
    </p:spTree>
    <p:extLst>
      <p:ext uri="{BB962C8B-B14F-4D97-AF65-F5344CB8AC3E}">
        <p14:creationId xmlns:p14="http://schemas.microsoft.com/office/powerpoint/2010/main" val="235615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lnSpc>
                <a:spcPct val="90000"/>
              </a:lnSpc>
              <a:spcBef>
                <a:spcPct val="20000"/>
              </a:spcBef>
              <a:buFontTx/>
              <a:buChar char="•"/>
              <a:defRPr/>
            </a:lvl1pPr>
          </a:lstStyle>
          <a:p>
            <a:pPr>
              <a:defRPr/>
            </a:pPr>
            <a:endParaRPr lang="en-US"/>
          </a:p>
        </p:txBody>
      </p:sp>
      <p:sp>
        <p:nvSpPr>
          <p:cNvPr id="5" name="Rectangle 41"/>
          <p:cNvSpPr>
            <a:spLocks noGrp="1" noChangeArrowheads="1"/>
          </p:cNvSpPr>
          <p:nvPr>
            <p:ph type="ftr" sz="quarter" idx="11"/>
          </p:nvPr>
        </p:nvSpPr>
        <p:spPr/>
        <p:txBody>
          <a:bodyPr/>
          <a:lstStyle>
            <a:lvl1pPr>
              <a:lnSpc>
                <a:spcPct val="90000"/>
              </a:lnSpc>
              <a:spcBef>
                <a:spcPct val="20000"/>
              </a:spcBef>
              <a:buFontTx/>
              <a:buChar char="•"/>
              <a:defRPr/>
            </a:lvl1pPr>
          </a:lstStyle>
          <a:p>
            <a:pPr>
              <a:defRPr/>
            </a:pPr>
            <a:endParaRPr lang="en-US"/>
          </a:p>
        </p:txBody>
      </p:sp>
      <p:sp>
        <p:nvSpPr>
          <p:cNvPr id="6" name="Rectangle 42"/>
          <p:cNvSpPr>
            <a:spLocks noGrp="1" noChangeArrowheads="1"/>
          </p:cNvSpPr>
          <p:nvPr>
            <p:ph type="sldNum" sz="quarter" idx="12"/>
          </p:nvPr>
        </p:nvSpPr>
        <p:spPr/>
        <p:txBody>
          <a:bodyPr/>
          <a:lstStyle>
            <a:lvl1pPr>
              <a:lnSpc>
                <a:spcPct val="90000"/>
              </a:lnSpc>
              <a:spcBef>
                <a:spcPct val="20000"/>
              </a:spcBef>
              <a:buFontTx/>
              <a:buChar char="•"/>
              <a:defRPr smtClean="0">
                <a:latin typeface="Arial" charset="0"/>
              </a:defRPr>
            </a:lvl1pPr>
          </a:lstStyle>
          <a:p>
            <a:pPr>
              <a:defRPr/>
            </a:pPr>
            <a:fld id="{61F9825B-FC77-BE47-A218-4A1F8F0ECCB0}" type="slidenum">
              <a:rPr lang="en-US"/>
              <a:pPr>
                <a:defRPr/>
              </a:pPr>
              <a:t>‹#›</a:t>
            </a:fld>
            <a:endParaRPr lang="en-US"/>
          </a:p>
        </p:txBody>
      </p:sp>
    </p:spTree>
    <p:extLst>
      <p:ext uri="{BB962C8B-B14F-4D97-AF65-F5344CB8AC3E}">
        <p14:creationId xmlns:p14="http://schemas.microsoft.com/office/powerpoint/2010/main" val="1639980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686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0" y="6553200"/>
            <a:ext cx="3352800" cy="304800"/>
          </a:xfrm>
        </p:spPr>
        <p:txBody>
          <a:bodyPr/>
          <a:lstStyle>
            <a:lvl1pPr>
              <a:lnSpc>
                <a:spcPct val="90000"/>
              </a:lnSpc>
              <a:spcBef>
                <a:spcPct val="20000"/>
              </a:spcBef>
              <a:buFontTx/>
              <a:buChar char="•"/>
              <a:defRPr/>
            </a:lvl1pPr>
          </a:lstStyle>
          <a:p>
            <a:pPr>
              <a:defRPr/>
            </a:pPr>
            <a:endParaRPr lang="en-US" altLang="en-US"/>
          </a:p>
        </p:txBody>
      </p:sp>
      <p:sp>
        <p:nvSpPr>
          <p:cNvPr id="4" name="Slide Number Placeholder 3"/>
          <p:cNvSpPr>
            <a:spLocks noGrp="1"/>
          </p:cNvSpPr>
          <p:nvPr>
            <p:ph type="sldNum" sz="quarter" idx="11"/>
          </p:nvPr>
        </p:nvSpPr>
        <p:spPr>
          <a:xfrm>
            <a:off x="8686800" y="6553200"/>
            <a:ext cx="457200" cy="304800"/>
          </a:xfrm>
        </p:spPr>
        <p:txBody>
          <a:bodyPr/>
          <a:lstStyle>
            <a:lvl1pPr>
              <a:lnSpc>
                <a:spcPct val="90000"/>
              </a:lnSpc>
              <a:spcBef>
                <a:spcPct val="20000"/>
              </a:spcBef>
              <a:buFontTx/>
              <a:buChar char="•"/>
              <a:defRPr smtClean="0">
                <a:latin typeface="Arial" charset="0"/>
              </a:defRPr>
            </a:lvl1pPr>
          </a:lstStyle>
          <a:p>
            <a:pPr>
              <a:defRPr/>
            </a:pPr>
            <a:fld id="{37D6E7F3-5B49-0E4C-89EF-11062376CEC0}" type="slidenum">
              <a:rPr lang="en-US"/>
              <a:pPr>
                <a:defRPr/>
              </a:pPr>
              <a:t>‹#›</a:t>
            </a:fld>
            <a:endParaRPr lang="en-US"/>
          </a:p>
        </p:txBody>
      </p:sp>
    </p:spTree>
    <p:extLst>
      <p:ext uri="{BB962C8B-B14F-4D97-AF65-F5344CB8AC3E}">
        <p14:creationId xmlns:p14="http://schemas.microsoft.com/office/powerpoint/2010/main" val="145464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lnSpc>
                <a:spcPct val="90000"/>
              </a:lnSpc>
              <a:spcBef>
                <a:spcPct val="20000"/>
              </a:spcBef>
              <a:buFontTx/>
              <a:buChar char="•"/>
              <a:defRPr/>
            </a:lvl1pPr>
          </a:lstStyle>
          <a:p>
            <a:pPr>
              <a:defRPr/>
            </a:pPr>
            <a:endParaRPr lang="en-US"/>
          </a:p>
        </p:txBody>
      </p:sp>
      <p:sp>
        <p:nvSpPr>
          <p:cNvPr id="5" name="Rectangle 41"/>
          <p:cNvSpPr>
            <a:spLocks noGrp="1" noChangeArrowheads="1"/>
          </p:cNvSpPr>
          <p:nvPr>
            <p:ph type="ftr" sz="quarter" idx="11"/>
          </p:nvPr>
        </p:nvSpPr>
        <p:spPr/>
        <p:txBody>
          <a:bodyPr/>
          <a:lstStyle>
            <a:lvl1pPr>
              <a:lnSpc>
                <a:spcPct val="90000"/>
              </a:lnSpc>
              <a:spcBef>
                <a:spcPct val="20000"/>
              </a:spcBef>
              <a:buFontTx/>
              <a:buChar char="•"/>
              <a:defRPr/>
            </a:lvl1pPr>
          </a:lstStyle>
          <a:p>
            <a:pPr>
              <a:defRPr/>
            </a:pPr>
            <a:endParaRPr lang="en-US"/>
          </a:p>
        </p:txBody>
      </p:sp>
      <p:sp>
        <p:nvSpPr>
          <p:cNvPr id="6" name="Rectangle 42"/>
          <p:cNvSpPr>
            <a:spLocks noGrp="1" noChangeArrowheads="1"/>
          </p:cNvSpPr>
          <p:nvPr>
            <p:ph type="sldNum" sz="quarter" idx="12"/>
          </p:nvPr>
        </p:nvSpPr>
        <p:spPr/>
        <p:txBody>
          <a:bodyPr/>
          <a:lstStyle>
            <a:lvl1pPr>
              <a:lnSpc>
                <a:spcPct val="90000"/>
              </a:lnSpc>
              <a:spcBef>
                <a:spcPct val="20000"/>
              </a:spcBef>
              <a:buFontTx/>
              <a:buChar char="•"/>
              <a:defRPr smtClean="0">
                <a:latin typeface="Arial" charset="0"/>
              </a:defRPr>
            </a:lvl1pPr>
          </a:lstStyle>
          <a:p>
            <a:pPr>
              <a:defRPr/>
            </a:pPr>
            <a:fld id="{F1A29135-4789-3048-A11D-119890319497}" type="slidenum">
              <a:rPr lang="en-US"/>
              <a:pPr>
                <a:defRPr/>
              </a:pPr>
              <a:t>‹#›</a:t>
            </a:fld>
            <a:endParaRPr lang="en-US"/>
          </a:p>
        </p:txBody>
      </p:sp>
    </p:spTree>
    <p:extLst>
      <p:ext uri="{BB962C8B-B14F-4D97-AF65-F5344CB8AC3E}">
        <p14:creationId xmlns:p14="http://schemas.microsoft.com/office/powerpoint/2010/main" val="275399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p:txBody>
          <a:bodyPr/>
          <a:lstStyle>
            <a:lvl1pPr>
              <a:lnSpc>
                <a:spcPct val="90000"/>
              </a:lnSpc>
              <a:spcBef>
                <a:spcPct val="20000"/>
              </a:spcBef>
              <a:buFontTx/>
              <a:buChar char="•"/>
              <a:defRPr/>
            </a:lvl1pPr>
          </a:lstStyle>
          <a:p>
            <a:pPr>
              <a:defRPr/>
            </a:pPr>
            <a:endParaRPr lang="en-US"/>
          </a:p>
        </p:txBody>
      </p:sp>
      <p:sp>
        <p:nvSpPr>
          <p:cNvPr id="5" name="Rectangle 41"/>
          <p:cNvSpPr>
            <a:spLocks noGrp="1" noChangeArrowheads="1"/>
          </p:cNvSpPr>
          <p:nvPr>
            <p:ph type="ftr" sz="quarter" idx="11"/>
          </p:nvPr>
        </p:nvSpPr>
        <p:spPr/>
        <p:txBody>
          <a:bodyPr/>
          <a:lstStyle>
            <a:lvl1pPr>
              <a:lnSpc>
                <a:spcPct val="90000"/>
              </a:lnSpc>
              <a:spcBef>
                <a:spcPct val="20000"/>
              </a:spcBef>
              <a:buFontTx/>
              <a:buChar char="•"/>
              <a:defRPr/>
            </a:lvl1pPr>
          </a:lstStyle>
          <a:p>
            <a:pPr>
              <a:defRPr/>
            </a:pPr>
            <a:endParaRPr lang="en-US"/>
          </a:p>
        </p:txBody>
      </p:sp>
      <p:sp>
        <p:nvSpPr>
          <p:cNvPr id="6" name="Rectangle 42"/>
          <p:cNvSpPr>
            <a:spLocks noGrp="1" noChangeArrowheads="1"/>
          </p:cNvSpPr>
          <p:nvPr>
            <p:ph type="sldNum" sz="quarter" idx="12"/>
          </p:nvPr>
        </p:nvSpPr>
        <p:spPr/>
        <p:txBody>
          <a:bodyPr/>
          <a:lstStyle>
            <a:lvl1pPr>
              <a:lnSpc>
                <a:spcPct val="90000"/>
              </a:lnSpc>
              <a:spcBef>
                <a:spcPct val="20000"/>
              </a:spcBef>
              <a:buFontTx/>
              <a:buChar char="•"/>
              <a:defRPr smtClean="0">
                <a:latin typeface="Arial" charset="0"/>
              </a:defRPr>
            </a:lvl1pPr>
          </a:lstStyle>
          <a:p>
            <a:pPr>
              <a:defRPr/>
            </a:pPr>
            <a:fld id="{75128DB8-15DF-4C47-ACD8-D0E01B228966}" type="slidenum">
              <a:rPr lang="en-US"/>
              <a:pPr>
                <a:defRPr/>
              </a:pPr>
              <a:t>‹#›</a:t>
            </a:fld>
            <a:endParaRPr lang="en-US"/>
          </a:p>
        </p:txBody>
      </p:sp>
    </p:spTree>
    <p:extLst>
      <p:ext uri="{BB962C8B-B14F-4D97-AF65-F5344CB8AC3E}">
        <p14:creationId xmlns:p14="http://schemas.microsoft.com/office/powerpoint/2010/main" val="224516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p:txBody>
          <a:bodyPr/>
          <a:lstStyle>
            <a:lvl1pPr>
              <a:lnSpc>
                <a:spcPct val="90000"/>
              </a:lnSpc>
              <a:spcBef>
                <a:spcPct val="20000"/>
              </a:spcBef>
              <a:buFontTx/>
              <a:buChar char="•"/>
              <a:defRPr/>
            </a:lvl1pPr>
          </a:lstStyle>
          <a:p>
            <a:pPr>
              <a:defRPr/>
            </a:pPr>
            <a:endParaRPr lang="en-US"/>
          </a:p>
        </p:txBody>
      </p:sp>
      <p:sp>
        <p:nvSpPr>
          <p:cNvPr id="6" name="Rectangle 41"/>
          <p:cNvSpPr>
            <a:spLocks noGrp="1" noChangeArrowheads="1"/>
          </p:cNvSpPr>
          <p:nvPr>
            <p:ph type="ftr" sz="quarter" idx="11"/>
          </p:nvPr>
        </p:nvSpPr>
        <p:spPr/>
        <p:txBody>
          <a:bodyPr/>
          <a:lstStyle>
            <a:lvl1pPr>
              <a:lnSpc>
                <a:spcPct val="90000"/>
              </a:lnSpc>
              <a:spcBef>
                <a:spcPct val="20000"/>
              </a:spcBef>
              <a:buFontTx/>
              <a:buChar char="•"/>
              <a:defRPr/>
            </a:lvl1pPr>
          </a:lstStyle>
          <a:p>
            <a:pPr>
              <a:defRPr/>
            </a:pPr>
            <a:endParaRPr lang="en-US"/>
          </a:p>
        </p:txBody>
      </p:sp>
      <p:sp>
        <p:nvSpPr>
          <p:cNvPr id="7" name="Rectangle 42"/>
          <p:cNvSpPr>
            <a:spLocks noGrp="1" noChangeArrowheads="1"/>
          </p:cNvSpPr>
          <p:nvPr>
            <p:ph type="sldNum" sz="quarter" idx="12"/>
          </p:nvPr>
        </p:nvSpPr>
        <p:spPr/>
        <p:txBody>
          <a:bodyPr/>
          <a:lstStyle>
            <a:lvl1pPr>
              <a:lnSpc>
                <a:spcPct val="90000"/>
              </a:lnSpc>
              <a:spcBef>
                <a:spcPct val="20000"/>
              </a:spcBef>
              <a:buFontTx/>
              <a:buChar char="•"/>
              <a:defRPr smtClean="0">
                <a:latin typeface="Arial" charset="0"/>
              </a:defRPr>
            </a:lvl1pPr>
          </a:lstStyle>
          <a:p>
            <a:pPr>
              <a:defRPr/>
            </a:pPr>
            <a:fld id="{71FFED03-8221-6A40-8C84-A3C0C244325E}" type="slidenum">
              <a:rPr lang="en-US"/>
              <a:pPr>
                <a:defRPr/>
              </a:pPr>
              <a:t>‹#›</a:t>
            </a:fld>
            <a:endParaRPr lang="en-US"/>
          </a:p>
        </p:txBody>
      </p:sp>
    </p:spTree>
    <p:extLst>
      <p:ext uri="{BB962C8B-B14F-4D97-AF65-F5344CB8AC3E}">
        <p14:creationId xmlns:p14="http://schemas.microsoft.com/office/powerpoint/2010/main" val="336670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p:txBody>
          <a:bodyPr/>
          <a:lstStyle>
            <a:lvl1pPr>
              <a:lnSpc>
                <a:spcPct val="90000"/>
              </a:lnSpc>
              <a:spcBef>
                <a:spcPct val="20000"/>
              </a:spcBef>
              <a:buFontTx/>
              <a:buChar char="•"/>
              <a:defRPr/>
            </a:lvl1pPr>
          </a:lstStyle>
          <a:p>
            <a:pPr>
              <a:defRPr/>
            </a:pPr>
            <a:endParaRPr lang="en-US"/>
          </a:p>
        </p:txBody>
      </p:sp>
      <p:sp>
        <p:nvSpPr>
          <p:cNvPr id="8" name="Rectangle 41"/>
          <p:cNvSpPr>
            <a:spLocks noGrp="1" noChangeArrowheads="1"/>
          </p:cNvSpPr>
          <p:nvPr>
            <p:ph type="ftr" sz="quarter" idx="11"/>
          </p:nvPr>
        </p:nvSpPr>
        <p:spPr/>
        <p:txBody>
          <a:bodyPr/>
          <a:lstStyle>
            <a:lvl1pPr>
              <a:lnSpc>
                <a:spcPct val="90000"/>
              </a:lnSpc>
              <a:spcBef>
                <a:spcPct val="20000"/>
              </a:spcBef>
              <a:buFontTx/>
              <a:buChar char="•"/>
              <a:defRPr/>
            </a:lvl1pPr>
          </a:lstStyle>
          <a:p>
            <a:pPr>
              <a:defRPr/>
            </a:pPr>
            <a:endParaRPr lang="en-US"/>
          </a:p>
        </p:txBody>
      </p:sp>
      <p:sp>
        <p:nvSpPr>
          <p:cNvPr id="9" name="Rectangle 42"/>
          <p:cNvSpPr>
            <a:spLocks noGrp="1" noChangeArrowheads="1"/>
          </p:cNvSpPr>
          <p:nvPr>
            <p:ph type="sldNum" sz="quarter" idx="12"/>
          </p:nvPr>
        </p:nvSpPr>
        <p:spPr/>
        <p:txBody>
          <a:bodyPr/>
          <a:lstStyle>
            <a:lvl1pPr>
              <a:lnSpc>
                <a:spcPct val="90000"/>
              </a:lnSpc>
              <a:spcBef>
                <a:spcPct val="20000"/>
              </a:spcBef>
              <a:buFontTx/>
              <a:buChar char="•"/>
              <a:defRPr smtClean="0">
                <a:latin typeface="Arial" charset="0"/>
              </a:defRPr>
            </a:lvl1pPr>
          </a:lstStyle>
          <a:p>
            <a:pPr>
              <a:defRPr/>
            </a:pPr>
            <a:fld id="{5070C0F2-48A5-9D4C-BB51-4EC167E9121C}" type="slidenum">
              <a:rPr lang="en-US"/>
              <a:pPr>
                <a:defRPr/>
              </a:pPr>
              <a:t>‹#›</a:t>
            </a:fld>
            <a:endParaRPr lang="en-US"/>
          </a:p>
        </p:txBody>
      </p:sp>
    </p:spTree>
    <p:extLst>
      <p:ext uri="{BB962C8B-B14F-4D97-AF65-F5344CB8AC3E}">
        <p14:creationId xmlns:p14="http://schemas.microsoft.com/office/powerpoint/2010/main" val="419974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p:txBody>
          <a:bodyPr/>
          <a:lstStyle>
            <a:lvl1pPr>
              <a:lnSpc>
                <a:spcPct val="90000"/>
              </a:lnSpc>
              <a:spcBef>
                <a:spcPct val="20000"/>
              </a:spcBef>
              <a:buFontTx/>
              <a:buChar char="•"/>
              <a:defRPr/>
            </a:lvl1pPr>
          </a:lstStyle>
          <a:p>
            <a:pPr>
              <a:defRPr/>
            </a:pPr>
            <a:endParaRPr lang="en-US"/>
          </a:p>
        </p:txBody>
      </p:sp>
      <p:sp>
        <p:nvSpPr>
          <p:cNvPr id="4" name="Rectangle 41"/>
          <p:cNvSpPr>
            <a:spLocks noGrp="1" noChangeArrowheads="1"/>
          </p:cNvSpPr>
          <p:nvPr>
            <p:ph type="ftr" sz="quarter" idx="11"/>
          </p:nvPr>
        </p:nvSpPr>
        <p:spPr/>
        <p:txBody>
          <a:bodyPr/>
          <a:lstStyle>
            <a:lvl1pPr>
              <a:lnSpc>
                <a:spcPct val="90000"/>
              </a:lnSpc>
              <a:spcBef>
                <a:spcPct val="20000"/>
              </a:spcBef>
              <a:buFontTx/>
              <a:buChar char="•"/>
              <a:defRPr/>
            </a:lvl1pPr>
          </a:lstStyle>
          <a:p>
            <a:pPr>
              <a:defRPr/>
            </a:pPr>
            <a:endParaRPr lang="en-US"/>
          </a:p>
        </p:txBody>
      </p:sp>
      <p:sp>
        <p:nvSpPr>
          <p:cNvPr id="5" name="Rectangle 42"/>
          <p:cNvSpPr>
            <a:spLocks noGrp="1" noChangeArrowheads="1"/>
          </p:cNvSpPr>
          <p:nvPr>
            <p:ph type="sldNum" sz="quarter" idx="12"/>
          </p:nvPr>
        </p:nvSpPr>
        <p:spPr/>
        <p:txBody>
          <a:bodyPr/>
          <a:lstStyle>
            <a:lvl1pPr>
              <a:lnSpc>
                <a:spcPct val="90000"/>
              </a:lnSpc>
              <a:spcBef>
                <a:spcPct val="20000"/>
              </a:spcBef>
              <a:buFontTx/>
              <a:buChar char="•"/>
              <a:defRPr smtClean="0">
                <a:latin typeface="Arial" charset="0"/>
              </a:defRPr>
            </a:lvl1pPr>
          </a:lstStyle>
          <a:p>
            <a:pPr>
              <a:defRPr/>
            </a:pPr>
            <a:fld id="{D81D7E53-6408-7E41-AE79-C1C55D4C8B4D}" type="slidenum">
              <a:rPr lang="en-US"/>
              <a:pPr>
                <a:defRPr/>
              </a:pPr>
              <a:t>‹#›</a:t>
            </a:fld>
            <a:endParaRPr lang="en-US"/>
          </a:p>
        </p:txBody>
      </p:sp>
    </p:spTree>
    <p:extLst>
      <p:ext uri="{BB962C8B-B14F-4D97-AF65-F5344CB8AC3E}">
        <p14:creationId xmlns:p14="http://schemas.microsoft.com/office/powerpoint/2010/main" val="192610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p:txBody>
          <a:bodyPr/>
          <a:lstStyle>
            <a:lvl1pPr>
              <a:lnSpc>
                <a:spcPct val="90000"/>
              </a:lnSpc>
              <a:spcBef>
                <a:spcPct val="20000"/>
              </a:spcBef>
              <a:buFontTx/>
              <a:buChar char="•"/>
              <a:defRPr/>
            </a:lvl1pPr>
          </a:lstStyle>
          <a:p>
            <a:pPr>
              <a:defRPr/>
            </a:pPr>
            <a:endParaRPr lang="en-US"/>
          </a:p>
        </p:txBody>
      </p:sp>
      <p:sp>
        <p:nvSpPr>
          <p:cNvPr id="3" name="Rectangle 41"/>
          <p:cNvSpPr>
            <a:spLocks noGrp="1" noChangeArrowheads="1"/>
          </p:cNvSpPr>
          <p:nvPr>
            <p:ph type="ftr" sz="quarter" idx="11"/>
          </p:nvPr>
        </p:nvSpPr>
        <p:spPr/>
        <p:txBody>
          <a:bodyPr/>
          <a:lstStyle>
            <a:lvl1pPr>
              <a:lnSpc>
                <a:spcPct val="90000"/>
              </a:lnSpc>
              <a:spcBef>
                <a:spcPct val="20000"/>
              </a:spcBef>
              <a:buFontTx/>
              <a:buChar char="•"/>
              <a:defRPr/>
            </a:lvl1pPr>
          </a:lstStyle>
          <a:p>
            <a:pPr>
              <a:defRPr/>
            </a:pPr>
            <a:endParaRPr lang="en-US"/>
          </a:p>
        </p:txBody>
      </p:sp>
      <p:sp>
        <p:nvSpPr>
          <p:cNvPr id="4" name="Rectangle 42"/>
          <p:cNvSpPr>
            <a:spLocks noGrp="1" noChangeArrowheads="1"/>
          </p:cNvSpPr>
          <p:nvPr>
            <p:ph type="sldNum" sz="quarter" idx="12"/>
          </p:nvPr>
        </p:nvSpPr>
        <p:spPr/>
        <p:txBody>
          <a:bodyPr/>
          <a:lstStyle>
            <a:lvl1pPr>
              <a:lnSpc>
                <a:spcPct val="90000"/>
              </a:lnSpc>
              <a:spcBef>
                <a:spcPct val="20000"/>
              </a:spcBef>
              <a:buFontTx/>
              <a:buChar char="•"/>
              <a:defRPr smtClean="0">
                <a:latin typeface="Arial" charset="0"/>
              </a:defRPr>
            </a:lvl1pPr>
          </a:lstStyle>
          <a:p>
            <a:pPr>
              <a:defRPr/>
            </a:pPr>
            <a:fld id="{5AB40C9B-C776-8344-95D2-6A1596576DA6}" type="slidenum">
              <a:rPr lang="en-US"/>
              <a:pPr>
                <a:defRPr/>
              </a:pPr>
              <a:t>‹#›</a:t>
            </a:fld>
            <a:endParaRPr lang="en-US"/>
          </a:p>
        </p:txBody>
      </p:sp>
    </p:spTree>
    <p:extLst>
      <p:ext uri="{BB962C8B-B14F-4D97-AF65-F5344CB8AC3E}">
        <p14:creationId xmlns:p14="http://schemas.microsoft.com/office/powerpoint/2010/main" val="19842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lnSpc>
                <a:spcPct val="90000"/>
              </a:lnSpc>
              <a:spcBef>
                <a:spcPct val="20000"/>
              </a:spcBef>
              <a:buFontTx/>
              <a:buChar char="•"/>
              <a:defRPr/>
            </a:lvl1pPr>
          </a:lstStyle>
          <a:p>
            <a:pPr>
              <a:defRPr/>
            </a:pPr>
            <a:endParaRPr lang="en-US"/>
          </a:p>
        </p:txBody>
      </p:sp>
      <p:sp>
        <p:nvSpPr>
          <p:cNvPr id="6" name="Rectangle 41"/>
          <p:cNvSpPr>
            <a:spLocks noGrp="1" noChangeArrowheads="1"/>
          </p:cNvSpPr>
          <p:nvPr>
            <p:ph type="ftr" sz="quarter" idx="11"/>
          </p:nvPr>
        </p:nvSpPr>
        <p:spPr/>
        <p:txBody>
          <a:bodyPr/>
          <a:lstStyle>
            <a:lvl1pPr>
              <a:lnSpc>
                <a:spcPct val="90000"/>
              </a:lnSpc>
              <a:spcBef>
                <a:spcPct val="20000"/>
              </a:spcBef>
              <a:buFontTx/>
              <a:buChar char="•"/>
              <a:defRPr/>
            </a:lvl1pPr>
          </a:lstStyle>
          <a:p>
            <a:pPr>
              <a:defRPr/>
            </a:pPr>
            <a:endParaRPr lang="en-US"/>
          </a:p>
        </p:txBody>
      </p:sp>
      <p:sp>
        <p:nvSpPr>
          <p:cNvPr id="7" name="Rectangle 42"/>
          <p:cNvSpPr>
            <a:spLocks noGrp="1" noChangeArrowheads="1"/>
          </p:cNvSpPr>
          <p:nvPr>
            <p:ph type="sldNum" sz="quarter" idx="12"/>
          </p:nvPr>
        </p:nvSpPr>
        <p:spPr/>
        <p:txBody>
          <a:bodyPr/>
          <a:lstStyle>
            <a:lvl1pPr>
              <a:lnSpc>
                <a:spcPct val="90000"/>
              </a:lnSpc>
              <a:spcBef>
                <a:spcPct val="20000"/>
              </a:spcBef>
              <a:buFontTx/>
              <a:buChar char="•"/>
              <a:defRPr smtClean="0">
                <a:latin typeface="Arial" charset="0"/>
              </a:defRPr>
            </a:lvl1pPr>
          </a:lstStyle>
          <a:p>
            <a:pPr>
              <a:defRPr/>
            </a:pPr>
            <a:fld id="{D3C9A878-F93C-9745-ADB2-276FA98B449F}" type="slidenum">
              <a:rPr lang="en-US"/>
              <a:pPr>
                <a:defRPr/>
              </a:pPr>
              <a:t>‹#›</a:t>
            </a:fld>
            <a:endParaRPr lang="en-US"/>
          </a:p>
        </p:txBody>
      </p:sp>
    </p:spTree>
    <p:extLst>
      <p:ext uri="{BB962C8B-B14F-4D97-AF65-F5344CB8AC3E}">
        <p14:creationId xmlns:p14="http://schemas.microsoft.com/office/powerpoint/2010/main" val="345439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lnSpc>
                <a:spcPct val="90000"/>
              </a:lnSpc>
              <a:spcBef>
                <a:spcPct val="20000"/>
              </a:spcBef>
              <a:buFontTx/>
              <a:buChar char="•"/>
              <a:defRPr/>
            </a:lvl1pPr>
          </a:lstStyle>
          <a:p>
            <a:pPr>
              <a:defRPr/>
            </a:pPr>
            <a:endParaRPr lang="en-US"/>
          </a:p>
        </p:txBody>
      </p:sp>
      <p:sp>
        <p:nvSpPr>
          <p:cNvPr id="6" name="Rectangle 41"/>
          <p:cNvSpPr>
            <a:spLocks noGrp="1" noChangeArrowheads="1"/>
          </p:cNvSpPr>
          <p:nvPr>
            <p:ph type="ftr" sz="quarter" idx="11"/>
          </p:nvPr>
        </p:nvSpPr>
        <p:spPr/>
        <p:txBody>
          <a:bodyPr/>
          <a:lstStyle>
            <a:lvl1pPr>
              <a:lnSpc>
                <a:spcPct val="90000"/>
              </a:lnSpc>
              <a:spcBef>
                <a:spcPct val="20000"/>
              </a:spcBef>
              <a:buFontTx/>
              <a:buChar char="•"/>
              <a:defRPr/>
            </a:lvl1pPr>
          </a:lstStyle>
          <a:p>
            <a:pPr>
              <a:defRPr/>
            </a:pPr>
            <a:endParaRPr lang="en-US"/>
          </a:p>
        </p:txBody>
      </p:sp>
      <p:sp>
        <p:nvSpPr>
          <p:cNvPr id="7" name="Rectangle 42"/>
          <p:cNvSpPr>
            <a:spLocks noGrp="1" noChangeArrowheads="1"/>
          </p:cNvSpPr>
          <p:nvPr>
            <p:ph type="sldNum" sz="quarter" idx="12"/>
          </p:nvPr>
        </p:nvSpPr>
        <p:spPr/>
        <p:txBody>
          <a:bodyPr/>
          <a:lstStyle>
            <a:lvl1pPr>
              <a:lnSpc>
                <a:spcPct val="90000"/>
              </a:lnSpc>
              <a:spcBef>
                <a:spcPct val="20000"/>
              </a:spcBef>
              <a:buFontTx/>
              <a:buChar char="•"/>
              <a:defRPr smtClean="0">
                <a:latin typeface="Arial" charset="0"/>
              </a:defRPr>
            </a:lvl1pPr>
          </a:lstStyle>
          <a:p>
            <a:pPr>
              <a:defRPr/>
            </a:pPr>
            <a:fld id="{6E3F600C-62C2-5248-9EBA-5AFEC7CA40F3}" type="slidenum">
              <a:rPr lang="en-US"/>
              <a:pPr>
                <a:defRPr/>
              </a:pPr>
              <a:t>‹#›</a:t>
            </a:fld>
            <a:endParaRPr lang="en-US"/>
          </a:p>
        </p:txBody>
      </p:sp>
    </p:spTree>
    <p:extLst>
      <p:ext uri="{BB962C8B-B14F-4D97-AF65-F5344CB8AC3E}">
        <p14:creationId xmlns:p14="http://schemas.microsoft.com/office/powerpoint/2010/main" val="13030305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09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10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10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grpSp>
          <p:nvGrpSpPr>
            <p:cNvPr id="1036"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10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10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10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10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10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10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11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11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11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11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11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11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grpSp>
        <p:sp>
          <p:nvSpPr>
            <p:cNvPr id="411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11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411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1040" name="Freeform 23"/>
            <p:cNvSpPr>
              <a:spLocks/>
            </p:cNvSpPr>
            <p:nvPr/>
          </p:nvSpPr>
          <p:spPr bwMode="hidden">
            <a:xfrm>
              <a:off x="5041" y="0"/>
              <a:ext cx="719" cy="845"/>
            </a:xfrm>
            <a:custGeom>
              <a:avLst/>
              <a:gdLst>
                <a:gd name="T0" fmla="*/ 791 w 717"/>
                <a:gd name="T1" fmla="*/ 845 h 845"/>
                <a:gd name="T2" fmla="*/ 791 w 717"/>
                <a:gd name="T3" fmla="*/ 821 h 845"/>
                <a:gd name="T4" fmla="*/ 648 w 717"/>
                <a:gd name="T5" fmla="*/ 605 h 845"/>
                <a:gd name="T6" fmla="*/ 443 w 717"/>
                <a:gd name="T7" fmla="*/ 396 h 845"/>
                <a:gd name="T8" fmla="*/ 258 w 717"/>
                <a:gd name="T9" fmla="*/ 192 h 845"/>
                <a:gd name="T10" fmla="*/ 17 w 717"/>
                <a:gd name="T11" fmla="*/ 0 h 845"/>
                <a:gd name="T12" fmla="*/ 0 w 717"/>
                <a:gd name="T13" fmla="*/ 0 h 845"/>
                <a:gd name="T14" fmla="*/ 246 w 717"/>
                <a:gd name="T15" fmla="*/ 198 h 845"/>
                <a:gd name="T16" fmla="*/ 437 w 717"/>
                <a:gd name="T17" fmla="*/ 408 h 845"/>
                <a:gd name="T18" fmla="*/ 642 w 717"/>
                <a:gd name="T19" fmla="*/ 623 h 845"/>
                <a:gd name="T20" fmla="*/ 791 w 717"/>
                <a:gd name="T21" fmla="*/ 845 h 845"/>
                <a:gd name="T22" fmla="*/ 79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24"/>
            <p:cNvSpPr>
              <a:spLocks/>
            </p:cNvSpPr>
            <p:nvPr/>
          </p:nvSpPr>
          <p:spPr bwMode="hidden">
            <a:xfrm>
              <a:off x="5352" y="0"/>
              <a:ext cx="408" cy="414"/>
            </a:xfrm>
            <a:custGeom>
              <a:avLst/>
              <a:gdLst>
                <a:gd name="T0" fmla="*/ 444 w 407"/>
                <a:gd name="T1" fmla="*/ 414 h 414"/>
                <a:gd name="T2" fmla="*/ 444 w 407"/>
                <a:gd name="T3" fmla="*/ 396 h 414"/>
                <a:gd name="T4" fmla="*/ 259 w 407"/>
                <a:gd name="T5" fmla="*/ 192 h 414"/>
                <a:gd name="T6" fmla="*/ 12 w 407"/>
                <a:gd name="T7" fmla="*/ 0 h 414"/>
                <a:gd name="T8" fmla="*/ 0 w 407"/>
                <a:gd name="T9" fmla="*/ 0 h 414"/>
                <a:gd name="T10" fmla="*/ 108 w 407"/>
                <a:gd name="T11" fmla="*/ 102 h 414"/>
                <a:gd name="T12" fmla="*/ 253 w 407"/>
                <a:gd name="T13" fmla="*/ 204 h 414"/>
                <a:gd name="T14" fmla="*/ 444 w 407"/>
                <a:gd name="T15" fmla="*/ 414 h 414"/>
                <a:gd name="T16" fmla="*/ 444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p:spPr>
          <p:txBody>
            <a:bodyPr/>
            <a:lstStyle/>
            <a:p>
              <a:pPr eaLnBrk="0" hangingPunct="0">
                <a:lnSpc>
                  <a:spcPct val="100000"/>
                </a:lnSpc>
                <a:spcBef>
                  <a:spcPct val="0"/>
                </a:spcBef>
                <a:buFontTx/>
                <a:buNone/>
                <a:defRPr/>
              </a:pPr>
              <a:endParaRPr lang="en-US" sz="1800">
                <a:solidFill>
                  <a:srgbClr val="FFFFFF"/>
                </a:solidFill>
                <a:latin typeface="Verdana" pitchFamily="34" charset="0"/>
                <a:ea typeface="MS PGothic" pitchFamily="34" charset="-128"/>
                <a:cs typeface="+mn-cs"/>
              </a:endParaRPr>
            </a:p>
          </p:txBody>
        </p:sp>
        <p:sp>
          <p:nvSpPr>
            <p:cNvPr id="1043" name="Freeform 26"/>
            <p:cNvSpPr>
              <a:spLocks/>
            </p:cNvSpPr>
            <p:nvPr/>
          </p:nvSpPr>
          <p:spPr bwMode="hidden">
            <a:xfrm>
              <a:off x="6" y="0"/>
              <a:ext cx="588" cy="599"/>
            </a:xfrm>
            <a:custGeom>
              <a:avLst/>
              <a:gdLst>
                <a:gd name="T0" fmla="*/ 660 w 586"/>
                <a:gd name="T1" fmla="*/ 0 h 599"/>
                <a:gd name="T2" fmla="*/ 642 w 586"/>
                <a:gd name="T3" fmla="*/ 0 h 599"/>
                <a:gd name="T4" fmla="*/ 448 w 586"/>
                <a:gd name="T5" fmla="*/ 132 h 599"/>
                <a:gd name="T6" fmla="*/ 294 w 586"/>
                <a:gd name="T7" fmla="*/ 270 h 599"/>
                <a:gd name="T8" fmla="*/ 120 w 586"/>
                <a:gd name="T9" fmla="*/ 420 h 599"/>
                <a:gd name="T10" fmla="*/ 0 w 586"/>
                <a:gd name="T11" fmla="*/ 575 h 599"/>
                <a:gd name="T12" fmla="*/ 0 w 586"/>
                <a:gd name="T13" fmla="*/ 599 h 599"/>
                <a:gd name="T14" fmla="*/ 120 w 586"/>
                <a:gd name="T15" fmla="*/ 432 h 599"/>
                <a:gd name="T16" fmla="*/ 294 w 586"/>
                <a:gd name="T17" fmla="*/ 282 h 599"/>
                <a:gd name="T18" fmla="*/ 460 w 586"/>
                <a:gd name="T19" fmla="*/ 138 h 599"/>
                <a:gd name="T20" fmla="*/ 660 w 586"/>
                <a:gd name="T21" fmla="*/ 0 h 599"/>
                <a:gd name="T22" fmla="*/ 66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27"/>
            <p:cNvSpPr>
              <a:spLocks/>
            </p:cNvSpPr>
            <p:nvPr/>
          </p:nvSpPr>
          <p:spPr bwMode="hidden">
            <a:xfrm>
              <a:off x="6" y="0"/>
              <a:ext cx="270" cy="252"/>
            </a:xfrm>
            <a:custGeom>
              <a:avLst/>
              <a:gdLst>
                <a:gd name="T0" fmla="*/ 306 w 269"/>
                <a:gd name="T1" fmla="*/ 0 h 252"/>
                <a:gd name="T2" fmla="*/ 288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06 w 269"/>
                <a:gd name="T15" fmla="*/ 0 h 252"/>
                <a:gd name="T16" fmla="*/ 306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7"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8" name="Group 31"/>
            <p:cNvGrpSpPr>
              <a:grpSpLocks/>
            </p:cNvGrpSpPr>
            <p:nvPr/>
          </p:nvGrpSpPr>
          <p:grpSpPr bwMode="auto">
            <a:xfrm>
              <a:off x="1" y="392"/>
              <a:ext cx="5758" cy="1571"/>
              <a:chOff x="1" y="392"/>
              <a:chExt cx="5758" cy="1571"/>
            </a:xfrm>
          </p:grpSpPr>
          <p:sp>
            <p:nvSpPr>
              <p:cNvPr id="1051"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9"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0"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35" name="Rectangle 39"/>
          <p:cNvSpPr>
            <a:spLocks noGrp="1" noChangeArrowheads="1"/>
          </p:cNvSpPr>
          <p:nvPr>
            <p:ph type="title"/>
          </p:nvPr>
        </p:nvSpPr>
        <p:spPr bwMode="auto">
          <a:xfrm>
            <a:off x="457200" y="277813"/>
            <a:ext cx="8229600" cy="1139825"/>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000">
                <a:solidFill>
                  <a:srgbClr val="FFFFFF"/>
                </a:solidFill>
                <a:effectLst>
                  <a:outerShdw blurRad="38100" dist="38100" dir="2700000" algn="tl">
                    <a:srgbClr val="000000"/>
                  </a:outerShdw>
                </a:effectLst>
                <a:latin typeface="Verdana" pitchFamily="34" charset="0"/>
                <a:ea typeface="+mn-ea"/>
                <a:cs typeface="+mn-cs"/>
              </a:defRPr>
            </a:lvl1pPr>
          </a:lstStyle>
          <a:p>
            <a:pPr>
              <a:defRPr/>
            </a:pPr>
            <a:endParaRPr lang="en-US"/>
          </a:p>
        </p:txBody>
      </p:sp>
      <p:sp>
        <p:nvSpPr>
          <p:cNvPr id="4137" name="Rectangle 41"/>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sz="1000">
                <a:solidFill>
                  <a:srgbClr val="FFFFFF"/>
                </a:solidFill>
                <a:effectLst>
                  <a:outerShdw blurRad="38100" dist="38100" dir="2700000" algn="tl">
                    <a:srgbClr val="000000"/>
                  </a:outerShdw>
                </a:effectLst>
                <a:latin typeface="Verdana" pitchFamily="34" charset="0"/>
                <a:ea typeface="+mn-ea"/>
                <a:cs typeface="+mn-cs"/>
              </a:defRPr>
            </a:lvl1pPr>
          </a:lstStyle>
          <a:p>
            <a:pPr>
              <a:defRPr/>
            </a:pPr>
            <a:endParaRPr lang="en-US"/>
          </a:p>
        </p:txBody>
      </p:sp>
      <p:sp>
        <p:nvSpPr>
          <p:cNvPr id="4138" name="Rectangle 42"/>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000" smtClean="0">
                <a:solidFill>
                  <a:srgbClr val="FFFFFF"/>
                </a:solidFill>
                <a:effectLst>
                  <a:outerShdw blurRad="38100" dist="38100" dir="2700000" algn="tl">
                    <a:srgbClr val="000000"/>
                  </a:outerShdw>
                </a:effectLst>
                <a:latin typeface="Verdana" charset="0"/>
              </a:defRPr>
            </a:lvl1pPr>
          </a:lstStyle>
          <a:p>
            <a:pPr>
              <a:defRPr/>
            </a:pPr>
            <a:fld id="{E962918F-59F8-F54D-BD13-49928C5AB68A}" type="slidenum">
              <a:rPr lang="en-US"/>
              <a:pPr>
                <a:defRPr/>
              </a:pPr>
              <a:t>‹#›</a:t>
            </a:fld>
            <a:endParaRPr lang="en-US"/>
          </a:p>
        </p:txBody>
      </p:sp>
      <p:sp>
        <p:nvSpPr>
          <p:cNvPr id="4139" name="Rectangle 43"/>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44" descr="Jackson_color copy"/>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68700" y="5981700"/>
            <a:ext cx="195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5212" r:id="rId1"/>
    <p:sldLayoutId id="2147485213" r:id="rId2"/>
    <p:sldLayoutId id="2147485214" r:id="rId3"/>
    <p:sldLayoutId id="2147485215" r:id="rId4"/>
    <p:sldLayoutId id="2147485216" r:id="rId5"/>
    <p:sldLayoutId id="2147485217" r:id="rId6"/>
    <p:sldLayoutId id="2147485218" r:id="rId7"/>
    <p:sldLayoutId id="2147485219" r:id="rId8"/>
    <p:sldLayoutId id="2147485220" r:id="rId9"/>
    <p:sldLayoutId id="2147485221" r:id="rId10"/>
    <p:sldLayoutId id="2147485222" r:id="rId11"/>
    <p:sldLayoutId id="2147485223" r:id="rId12"/>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Calibri" pitchFamily="34" charset="0"/>
          <a:ea typeface="ＭＳ Ｐゴシック" charset="-128"/>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Calibri" pitchFamily="34" charset="0"/>
          <a:ea typeface="ＭＳ Ｐゴシック" charset="-128"/>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Calibri" pitchFamily="34" charset="0"/>
          <a:ea typeface="ＭＳ Ｐゴシック" charset="-128"/>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Calibri" pitchFamily="34" charset="0"/>
          <a:ea typeface="ＭＳ Ｐゴシック" charset="-128"/>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128"/>
          <a:cs typeface="ＭＳ Ｐゴシック" charset="-128"/>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79400"/>
            <a:ext cx="9144000" cy="2692400"/>
          </a:xfrm>
        </p:spPr>
        <p:txBody>
          <a:bodyPr/>
          <a:lstStyle/>
          <a:p>
            <a:pPr eaLnBrk="1" hangingPunct="1">
              <a:defRPr/>
            </a:pPr>
            <a:r>
              <a:rPr lang="en-US" sz="4800" dirty="0" smtClean="0">
                <a:latin typeface="Calibri" charset="0"/>
                <a:ea typeface="ＭＳ Ｐゴシック" charset="0"/>
              </a:rPr>
              <a:t>Using Structural Diagenesis to Infer the Timing of Natural </a:t>
            </a:r>
            <a:r>
              <a:rPr lang="en-US" sz="4800" dirty="0">
                <a:latin typeface="Calibri" charset="0"/>
                <a:ea typeface="ＭＳ Ｐゴシック" charset="0"/>
              </a:rPr>
              <a:t>F</a:t>
            </a:r>
            <a:r>
              <a:rPr lang="en-US" sz="4800" dirty="0" smtClean="0">
                <a:latin typeface="Calibri" charset="0"/>
                <a:ea typeface="ＭＳ Ｐゴシック" charset="0"/>
              </a:rPr>
              <a:t>ractures in the Marcellus Shale</a:t>
            </a:r>
            <a:endParaRPr lang="en-US" sz="3600" dirty="0">
              <a:solidFill>
                <a:srgbClr val="FFFF00"/>
              </a:solidFill>
              <a:latin typeface="Calibri" charset="0"/>
              <a:ea typeface="ＭＳ Ｐゴシック" charset="0"/>
            </a:endParaRPr>
          </a:p>
        </p:txBody>
      </p:sp>
      <p:sp>
        <p:nvSpPr>
          <p:cNvPr id="2051" name="Rectangle 3"/>
          <p:cNvSpPr>
            <a:spLocks noGrp="1" noChangeArrowheads="1"/>
          </p:cNvSpPr>
          <p:nvPr>
            <p:ph type="subTitle" idx="1"/>
          </p:nvPr>
        </p:nvSpPr>
        <p:spPr>
          <a:xfrm>
            <a:off x="1343025" y="2717800"/>
            <a:ext cx="6400800" cy="2838450"/>
          </a:xfrm>
        </p:spPr>
        <p:txBody>
          <a:bodyPr>
            <a:normAutofit fontScale="85000" lnSpcReduction="20000"/>
          </a:bodyPr>
          <a:lstStyle/>
          <a:p>
            <a:pPr eaLnBrk="1" hangingPunct="1">
              <a:buFont typeface="Wingdings" charset="0"/>
              <a:buNone/>
              <a:defRPr/>
            </a:pPr>
            <a:r>
              <a:rPr lang="en-US" sz="3900" dirty="0">
                <a:latin typeface="Calibri" charset="0"/>
                <a:ea typeface="ＭＳ Ｐゴシック" charset="0"/>
              </a:rPr>
              <a:t>Laura </a:t>
            </a:r>
            <a:r>
              <a:rPr lang="en-US" sz="3900" dirty="0" err="1">
                <a:latin typeface="Calibri" charset="0"/>
                <a:ea typeface="ＭＳ Ｐゴシック" charset="0"/>
              </a:rPr>
              <a:t>Pommer</a:t>
            </a:r>
            <a:endParaRPr lang="en-US" sz="3900" dirty="0">
              <a:latin typeface="Calibri" charset="0"/>
              <a:ea typeface="ＭＳ Ｐゴシック" charset="0"/>
            </a:endParaRPr>
          </a:p>
          <a:p>
            <a:pPr eaLnBrk="1" hangingPunct="1">
              <a:buFont typeface="Wingdings" charset="0"/>
              <a:buNone/>
              <a:defRPr/>
            </a:pPr>
            <a:r>
              <a:rPr lang="en-US" sz="3900" dirty="0">
                <a:latin typeface="Calibri" charset="0"/>
                <a:ea typeface="ＭＳ Ｐゴシック" charset="0"/>
              </a:rPr>
              <a:t>M.S. Candidate in </a:t>
            </a:r>
            <a:r>
              <a:rPr lang="en-US" sz="3900" dirty="0" smtClean="0">
                <a:latin typeface="Calibri" charset="0"/>
                <a:ea typeface="ＭＳ Ｐゴシック" charset="0"/>
              </a:rPr>
              <a:t>Geology</a:t>
            </a:r>
          </a:p>
          <a:p>
            <a:pPr eaLnBrk="1" hangingPunct="1">
              <a:buFont typeface="Wingdings" charset="0"/>
              <a:buNone/>
              <a:defRPr/>
            </a:pPr>
            <a:endParaRPr lang="en-US" sz="2400" dirty="0" smtClean="0">
              <a:latin typeface="Calibri" charset="0"/>
              <a:ea typeface="ＭＳ Ｐゴシック" charset="0"/>
            </a:endParaRPr>
          </a:p>
          <a:p>
            <a:pPr eaLnBrk="1" hangingPunct="1">
              <a:buFont typeface="Wingdings" charset="0"/>
              <a:buNone/>
              <a:defRPr/>
            </a:pPr>
            <a:r>
              <a:rPr lang="en-US" sz="2600" dirty="0" smtClean="0">
                <a:latin typeface="Calibri" charset="0"/>
                <a:ea typeface="ＭＳ Ｐゴシック" charset="0"/>
              </a:rPr>
              <a:t>Julia Gale, Peter </a:t>
            </a:r>
            <a:r>
              <a:rPr lang="en-US" sz="2600" dirty="0" err="1" smtClean="0">
                <a:latin typeface="Calibri" charset="0"/>
                <a:ea typeface="ＭＳ Ｐゴシック" charset="0"/>
              </a:rPr>
              <a:t>Eichhubl</a:t>
            </a:r>
            <a:r>
              <a:rPr lang="en-US" sz="2600" dirty="0" smtClean="0">
                <a:latin typeface="Calibri" charset="0"/>
                <a:ea typeface="ＭＳ Ｐゴシック" charset="0"/>
              </a:rPr>
              <a:t>, </a:t>
            </a:r>
            <a:r>
              <a:rPr lang="en-US" sz="2600" dirty="0" err="1" smtClean="0">
                <a:latin typeface="Calibri" charset="0"/>
                <a:ea typeface="ＭＳ Ｐゴシック" charset="0"/>
              </a:rPr>
              <a:t>Andras</a:t>
            </a:r>
            <a:r>
              <a:rPr lang="en-US" sz="2600" dirty="0" smtClean="0">
                <a:latin typeface="Calibri" charset="0"/>
                <a:ea typeface="ＭＳ Ｐゴシック" charset="0"/>
              </a:rPr>
              <a:t> Fall, Steve </a:t>
            </a:r>
            <a:r>
              <a:rPr lang="en-US" sz="2600" dirty="0" err="1" smtClean="0">
                <a:latin typeface="Calibri" charset="0"/>
                <a:ea typeface="ＭＳ Ｐゴシック" charset="0"/>
              </a:rPr>
              <a:t>Laubach</a:t>
            </a:r>
            <a:endParaRPr lang="en-US" sz="2600" dirty="0">
              <a:latin typeface="Calibri" charset="0"/>
              <a:ea typeface="ＭＳ Ｐゴシック" charset="0"/>
            </a:endParaRPr>
          </a:p>
          <a:p>
            <a:pPr eaLnBrk="1" hangingPunct="1">
              <a:buFont typeface="Wingdings" charset="0"/>
              <a:buNone/>
              <a:defRPr/>
            </a:pPr>
            <a:r>
              <a:rPr lang="en-US" sz="2600" dirty="0">
                <a:latin typeface="Calibri" charset="0"/>
                <a:ea typeface="ＭＳ Ｐゴシック" charset="0"/>
              </a:rPr>
              <a:t/>
            </a:r>
            <a:br>
              <a:rPr lang="en-US" sz="2600" dirty="0">
                <a:latin typeface="Calibri" charset="0"/>
                <a:ea typeface="ＭＳ Ｐゴシック" charset="0"/>
              </a:rPr>
            </a:br>
            <a:r>
              <a:rPr lang="en-US" sz="2600" dirty="0">
                <a:latin typeface="Calibri" charset="0"/>
                <a:ea typeface="ＭＳ Ｐゴシック" charset="0"/>
              </a:rPr>
              <a:t>Fracture Research and Applications Consortium (FRAC</a:t>
            </a:r>
            <a:r>
              <a:rPr lang="en-US" sz="2600" dirty="0" smtClean="0">
                <a:latin typeface="Calibri" charset="0"/>
                <a:ea typeface="ＭＳ Ｐゴシック" charset="0"/>
              </a:rPr>
              <a:t>)</a:t>
            </a:r>
          </a:p>
          <a:p>
            <a:pPr eaLnBrk="1" hangingPunct="1">
              <a:buFont typeface="Wingdings" charset="0"/>
              <a:buNone/>
              <a:defRPr/>
            </a:pPr>
            <a:r>
              <a:rPr lang="en-US" sz="2600" dirty="0" smtClean="0">
                <a:latin typeface="Calibri" charset="0"/>
                <a:ea typeface="ＭＳ Ｐゴシック" charset="0"/>
              </a:rPr>
              <a:t> </a:t>
            </a:r>
            <a:r>
              <a:rPr lang="en-US" sz="2600" dirty="0">
                <a:latin typeface="Calibri" charset="0"/>
                <a:ea typeface="ＭＳ Ｐゴシック" charset="0"/>
              </a:rPr>
              <a:t>Bureau of Economic Geology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0"/>
            <a:ext cx="9779000" cy="1139825"/>
          </a:xfrm>
        </p:spPr>
        <p:txBody>
          <a:bodyPr/>
          <a:lstStyle/>
          <a:p>
            <a:pPr>
              <a:defRPr/>
            </a:pPr>
            <a:r>
              <a:rPr lang="en-US" dirty="0">
                <a:latin typeface="Calibri" charset="0"/>
                <a:ea typeface="ＭＳ Ｐゴシック" charset="0"/>
              </a:rPr>
              <a:t>Core </a:t>
            </a:r>
            <a:r>
              <a:rPr lang="en-US" dirty="0" smtClean="0">
                <a:latin typeface="Calibri" charset="0"/>
                <a:ea typeface="ＭＳ Ｐゴシック" charset="0"/>
              </a:rPr>
              <a:t>Samples-Sub-vertical Fractures</a:t>
            </a:r>
            <a:endParaRPr lang="en-US" dirty="0">
              <a:latin typeface="Calibri" charset="0"/>
              <a:ea typeface="ＭＳ Ｐゴシック" charset="0"/>
            </a:endParaRPr>
          </a:p>
        </p:txBody>
      </p:sp>
      <p:pic>
        <p:nvPicPr>
          <p:cNvPr id="8" name="Picture 7"/>
          <p:cNvPicPr>
            <a:picLocks noChangeAspect="1"/>
          </p:cNvPicPr>
          <p:nvPr/>
        </p:nvPicPr>
        <p:blipFill>
          <a:blip r:embed="rId3"/>
          <a:stretch>
            <a:fillRect/>
          </a:stretch>
        </p:blipFill>
        <p:spPr>
          <a:xfrm>
            <a:off x="82549" y="1028699"/>
            <a:ext cx="8340528" cy="5746103"/>
          </a:xfrm>
          <a:prstGeom prst="rect">
            <a:avLst/>
          </a:prstGeom>
        </p:spPr>
      </p:pic>
      <p:sp>
        <p:nvSpPr>
          <p:cNvPr id="3" name="TextBox 2"/>
          <p:cNvSpPr txBox="1"/>
          <p:nvPr/>
        </p:nvSpPr>
        <p:spPr>
          <a:xfrm>
            <a:off x="98425" y="5848062"/>
            <a:ext cx="6030242" cy="713016"/>
          </a:xfrm>
          <a:prstGeom prst="rect">
            <a:avLst/>
          </a:prstGeom>
          <a:noFill/>
        </p:spPr>
        <p:txBody>
          <a:bodyPr wrap="none" rtlCol="0">
            <a:spAutoFit/>
          </a:bodyPr>
          <a:lstStyle/>
          <a:p>
            <a:pPr>
              <a:buNone/>
            </a:pPr>
            <a:r>
              <a:rPr lang="en-US" sz="2000" dirty="0" smtClean="0">
                <a:solidFill>
                  <a:srgbClr val="292929"/>
                </a:solidFill>
              </a:rPr>
              <a:t>Note: Only Paxton Isaac core was oriented</a:t>
            </a:r>
          </a:p>
          <a:p>
            <a:pPr>
              <a:buNone/>
            </a:pPr>
            <a:r>
              <a:rPr lang="en-US" sz="2000" dirty="0" smtClean="0">
                <a:solidFill>
                  <a:srgbClr val="292929"/>
                </a:solidFill>
              </a:rPr>
              <a:t>J1 and J2 are not broken out for subsurface studies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199232" y="0"/>
            <a:ext cx="9445625" cy="1139825"/>
          </a:xfrm>
        </p:spPr>
        <p:txBody>
          <a:bodyPr/>
          <a:lstStyle/>
          <a:p>
            <a:pPr>
              <a:defRPr/>
            </a:pPr>
            <a:r>
              <a:rPr lang="en-US" dirty="0" smtClean="0">
                <a:latin typeface="Calibri" charset="0"/>
                <a:ea typeface="ＭＳ Ｐゴシック" charset="0"/>
              </a:rPr>
              <a:t>Cement textures in sub-vertical outcrop fractures</a:t>
            </a:r>
            <a:endParaRPr lang="en-US" dirty="0">
              <a:latin typeface="Calibri" charset="0"/>
              <a:ea typeface="ＭＳ Ｐゴシック" charset="0"/>
            </a:endParaRPr>
          </a:p>
        </p:txBody>
      </p:sp>
      <p:pic>
        <p:nvPicPr>
          <p:cNvPr id="39938" name="Picture 3"/>
          <p:cNvPicPr>
            <a:picLocks noChangeAspect="1"/>
          </p:cNvPicPr>
          <p:nvPr/>
        </p:nvPicPr>
        <p:blipFill>
          <a:blip r:embed="rId3">
            <a:extLst>
              <a:ext uri="{28A0092B-C50C-407E-A947-70E740481C1C}">
                <a14:useLocalDpi xmlns:a14="http://schemas.microsoft.com/office/drawing/2010/main" val="0"/>
              </a:ext>
            </a:extLst>
          </a:blip>
          <a:srcRect l="900"/>
          <a:stretch>
            <a:fillRect/>
          </a:stretch>
        </p:blipFill>
        <p:spPr bwMode="auto">
          <a:xfrm>
            <a:off x="762000" y="1295400"/>
            <a:ext cx="76898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500" y="5508913"/>
            <a:ext cx="8953500" cy="1349087"/>
          </a:xfrm>
          <a:prstGeom prst="rect">
            <a:avLst/>
          </a:prstGeom>
          <a:noFill/>
        </p:spPr>
        <p:txBody>
          <a:bodyPr wrap="square">
            <a:spAutoFit/>
          </a:bodyPr>
          <a:lstStyle/>
          <a:p>
            <a:pPr algn="ctr">
              <a:buFontTx/>
              <a:buNone/>
              <a:defRPr/>
            </a:pPr>
            <a:r>
              <a:rPr lang="en-US" dirty="0">
                <a:solidFill>
                  <a:srgbClr val="FFFF00"/>
                </a:solidFill>
                <a:effectLst>
                  <a:outerShdw blurRad="38100" dist="38100" dir="2700000" algn="tl">
                    <a:srgbClr val="000000"/>
                  </a:outerShdw>
                </a:effectLst>
                <a:latin typeface="Calibri" charset="0"/>
              </a:rPr>
              <a:t>J1 Outcrop Sample WQ4</a:t>
            </a:r>
          </a:p>
          <a:p>
            <a:pPr algn="ctr">
              <a:buFontTx/>
              <a:buNone/>
              <a:defRPr/>
            </a:pPr>
            <a:r>
              <a:rPr lang="en-US" dirty="0">
                <a:effectLst>
                  <a:outerShdw blurRad="38100" dist="38100" dir="2700000" algn="tl">
                    <a:srgbClr val="000000"/>
                  </a:outerShdw>
                </a:effectLst>
                <a:latin typeface="Calibri" charset="0"/>
              </a:rPr>
              <a:t>Crack seal marks phases of fracture opening and cement precipitation</a:t>
            </a:r>
          </a:p>
        </p:txBody>
      </p:sp>
      <p:sp>
        <p:nvSpPr>
          <p:cNvPr id="8" name="Line Callout 1 7"/>
          <p:cNvSpPr>
            <a:spLocks/>
          </p:cNvSpPr>
          <p:nvPr/>
        </p:nvSpPr>
        <p:spPr bwMode="auto">
          <a:xfrm>
            <a:off x="6750050" y="3098800"/>
            <a:ext cx="1527175" cy="701675"/>
          </a:xfrm>
          <a:prstGeom prst="borderCallout1">
            <a:avLst>
              <a:gd name="adj1" fmla="val 44079"/>
              <a:gd name="adj2" fmla="val -366"/>
              <a:gd name="adj3" fmla="val -3750"/>
              <a:gd name="adj4" fmla="val -53523"/>
            </a:avLst>
          </a:prstGeom>
          <a:solidFill>
            <a:srgbClr val="FFFFCC">
              <a:alpha val="65097"/>
            </a:srgbClr>
          </a:solidFill>
          <a:ln w="28575">
            <a:solidFill>
              <a:srgbClr val="FFFF00"/>
            </a:solidFill>
            <a:miter lim="800000"/>
            <a:headEnd/>
            <a:tailEnd/>
          </a:ln>
          <a:effectLst>
            <a:outerShdw blurRad="50800" dist="50800" dir="5400000" algn="ctr" rotWithShape="0">
              <a:srgbClr val="000000">
                <a:alpha val="95000"/>
              </a:srgbClr>
            </a:outerShdw>
          </a:effectLst>
        </p:spPr>
        <p:txBody>
          <a:bodyPr/>
          <a:lstStyle/>
          <a:p>
            <a:pPr algn="ctr">
              <a:buFontTx/>
              <a:buNone/>
              <a:defRPr/>
            </a:pPr>
            <a:r>
              <a:rPr lang="en-US" sz="2400" b="1" dirty="0">
                <a:solidFill>
                  <a:schemeClr val="bg1"/>
                </a:solidFill>
                <a:latin typeface="+mj-lt"/>
                <a:ea typeface="+mn-ea"/>
                <a:cs typeface="Arial" pitchFamily="34" charset="0"/>
              </a:rPr>
              <a:t>Blocky Calcite</a:t>
            </a:r>
          </a:p>
        </p:txBody>
      </p:sp>
      <p:sp>
        <p:nvSpPr>
          <p:cNvPr id="9" name="Line Callout 1 8"/>
          <p:cNvSpPr>
            <a:spLocks/>
          </p:cNvSpPr>
          <p:nvPr/>
        </p:nvSpPr>
        <p:spPr bwMode="auto">
          <a:xfrm>
            <a:off x="5397500" y="1993900"/>
            <a:ext cx="2652713" cy="419100"/>
          </a:xfrm>
          <a:prstGeom prst="borderCallout1">
            <a:avLst>
              <a:gd name="adj1" fmla="val 2065"/>
              <a:gd name="adj2" fmla="val -74"/>
              <a:gd name="adj3" fmla="val 63725"/>
              <a:gd name="adj4" fmla="val -60128"/>
            </a:avLst>
          </a:prstGeom>
          <a:solidFill>
            <a:srgbClr val="FFFFCC">
              <a:alpha val="65097"/>
            </a:srgbClr>
          </a:solidFill>
          <a:ln w="28575">
            <a:solidFill>
              <a:srgbClr val="FFFF00"/>
            </a:solidFill>
            <a:miter lim="800000"/>
            <a:headEnd/>
            <a:tailEnd/>
          </a:ln>
          <a:effectLst>
            <a:outerShdw blurRad="50800" dist="50800" dir="5400000" algn="ctr" rotWithShape="0">
              <a:srgbClr val="000000">
                <a:alpha val="95000"/>
              </a:srgbClr>
            </a:outerShdw>
          </a:effectLst>
        </p:spPr>
        <p:txBody>
          <a:bodyPr/>
          <a:lstStyle/>
          <a:p>
            <a:pPr algn="ctr">
              <a:buFontTx/>
              <a:buNone/>
              <a:defRPr/>
            </a:pPr>
            <a:r>
              <a:rPr lang="en-US" sz="2400" b="1" dirty="0">
                <a:solidFill>
                  <a:schemeClr val="bg1"/>
                </a:solidFill>
                <a:latin typeface="+mj-lt"/>
                <a:ea typeface="+mn-ea"/>
                <a:cs typeface="Arial" pitchFamily="34" charset="0"/>
              </a:rPr>
              <a:t>Crack Seal Texture</a:t>
            </a:r>
          </a:p>
        </p:txBody>
      </p:sp>
      <p:sp>
        <p:nvSpPr>
          <p:cNvPr id="3" name="TextBox 2"/>
          <p:cNvSpPr txBox="1"/>
          <p:nvPr/>
        </p:nvSpPr>
        <p:spPr>
          <a:xfrm>
            <a:off x="1155700" y="1346201"/>
            <a:ext cx="1803400" cy="430887"/>
          </a:xfrm>
          <a:prstGeom prst="rect">
            <a:avLst/>
          </a:prstGeom>
          <a:solidFill>
            <a:schemeClr val="bg1"/>
          </a:solidFill>
          <a:ln w="41275">
            <a:solidFill>
              <a:schemeClr val="tx2"/>
            </a:solidFill>
          </a:ln>
        </p:spPr>
        <p:txBody>
          <a:bodyPr wrap="square" rtlCol="0">
            <a:spAutoFit/>
          </a:bodyPr>
          <a:lstStyle/>
          <a:p>
            <a:pPr>
              <a:buNone/>
            </a:pPr>
            <a:r>
              <a:rPr lang="en-US" sz="2400" dirty="0" smtClean="0">
                <a:latin typeface="+mj-lt"/>
              </a:rPr>
              <a:t>Fracture wall</a:t>
            </a:r>
          </a:p>
        </p:txBody>
      </p:sp>
      <p:sp>
        <p:nvSpPr>
          <p:cNvPr id="11" name="TextBox 10"/>
          <p:cNvSpPr txBox="1"/>
          <p:nvPr/>
        </p:nvSpPr>
        <p:spPr>
          <a:xfrm>
            <a:off x="3695700" y="4546601"/>
            <a:ext cx="1803400" cy="430887"/>
          </a:xfrm>
          <a:prstGeom prst="rect">
            <a:avLst/>
          </a:prstGeom>
          <a:solidFill>
            <a:schemeClr val="bg1"/>
          </a:solidFill>
          <a:ln w="41275">
            <a:solidFill>
              <a:schemeClr val="tx2"/>
            </a:solidFill>
          </a:ln>
        </p:spPr>
        <p:txBody>
          <a:bodyPr wrap="square" rtlCol="0">
            <a:spAutoFit/>
          </a:bodyPr>
          <a:lstStyle/>
          <a:p>
            <a:pPr>
              <a:buNone/>
            </a:pPr>
            <a:r>
              <a:rPr lang="en-US" sz="2400" dirty="0" smtClean="0">
                <a:latin typeface="+mj-lt"/>
              </a:rPr>
              <a:t>Fracture wall</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0"/>
            <a:ext cx="9404350" cy="1139825"/>
          </a:xfrm>
        </p:spPr>
        <p:txBody>
          <a:bodyPr>
            <a:normAutofit fontScale="90000"/>
          </a:bodyPr>
          <a:lstStyle/>
          <a:p>
            <a:pPr>
              <a:defRPr/>
            </a:pPr>
            <a:r>
              <a:rPr lang="en-US" dirty="0" smtClean="0">
                <a:latin typeface="Calibri" charset="0"/>
                <a:ea typeface="ＭＳ Ｐゴシック" charset="0"/>
              </a:rPr>
              <a:t>Outcrop vs. </a:t>
            </a:r>
            <a:r>
              <a:rPr lang="en-US" dirty="0">
                <a:latin typeface="Calibri" charset="0"/>
                <a:ea typeface="ＭＳ Ｐゴシック" charset="0"/>
              </a:rPr>
              <a:t>s</a:t>
            </a:r>
            <a:r>
              <a:rPr lang="en-US" dirty="0" smtClean="0">
                <a:latin typeface="Calibri" charset="0"/>
                <a:ea typeface="ＭＳ Ｐゴシック" charset="0"/>
              </a:rPr>
              <a:t>ubsurface cement textures sub-vertical fractures</a:t>
            </a:r>
            <a:endParaRPr lang="en-US" dirty="0">
              <a:latin typeface="Calibri" charset="0"/>
              <a:ea typeface="ＭＳ Ｐゴシック" charset="0"/>
            </a:endParaRPr>
          </a:p>
        </p:txBody>
      </p:sp>
      <p:sp>
        <p:nvSpPr>
          <p:cNvPr id="6" name="TextBox 5"/>
          <p:cNvSpPr txBox="1"/>
          <p:nvPr/>
        </p:nvSpPr>
        <p:spPr>
          <a:xfrm>
            <a:off x="4914900" y="1191366"/>
            <a:ext cx="4048125" cy="5152180"/>
          </a:xfrm>
          <a:prstGeom prst="rect">
            <a:avLst/>
          </a:prstGeom>
          <a:noFill/>
        </p:spPr>
        <p:txBody>
          <a:bodyPr wrap="square">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pPr eaLnBrk="1" hangingPunct="1">
              <a:buFontTx/>
              <a:buNone/>
              <a:defRPr/>
            </a:pPr>
            <a:r>
              <a:rPr lang="en-US" sz="2400" dirty="0" smtClean="0">
                <a:effectLst>
                  <a:outerShdw blurRad="38100" dist="38100" dir="2700000" algn="tl">
                    <a:srgbClr val="000000"/>
                  </a:outerShdw>
                </a:effectLst>
                <a:latin typeface="Calibri" charset="0"/>
              </a:rPr>
              <a:t>Outcrop Fractures</a:t>
            </a:r>
          </a:p>
          <a:p>
            <a:pPr eaLnBrk="1" hangingPunct="1">
              <a:buNone/>
              <a:defRPr/>
            </a:pPr>
            <a:r>
              <a:rPr lang="en-US" sz="2400" dirty="0" smtClean="0">
                <a:effectLst>
                  <a:outerShdw blurRad="38100" dist="38100" dir="2700000" algn="tl">
                    <a:srgbClr val="000000"/>
                  </a:outerShdw>
                </a:effectLst>
                <a:latin typeface="Calibri" charset="0"/>
              </a:rPr>
              <a:t>	J1: Early crack seal 	cement</a:t>
            </a:r>
          </a:p>
          <a:p>
            <a:pPr eaLnBrk="1" hangingPunct="1">
              <a:buNone/>
              <a:defRPr/>
            </a:pPr>
            <a:r>
              <a:rPr lang="en-US" sz="2400" dirty="0" smtClean="0">
                <a:effectLst>
                  <a:outerShdw blurRad="38100" dist="38100" dir="2700000" algn="tl">
                    <a:srgbClr val="000000"/>
                  </a:outerShdw>
                </a:effectLst>
                <a:latin typeface="Calibri" charset="0"/>
              </a:rPr>
              <a:t>	Later blocky cement</a:t>
            </a:r>
          </a:p>
          <a:p>
            <a:pPr eaLnBrk="1" hangingPunct="1">
              <a:buFontTx/>
              <a:buNone/>
              <a:defRPr/>
            </a:pPr>
            <a:endParaRPr lang="en-US" sz="2400" dirty="0" smtClean="0">
              <a:effectLst>
                <a:outerShdw blurRad="38100" dist="38100" dir="2700000" algn="tl">
                  <a:srgbClr val="000000"/>
                </a:outerShdw>
              </a:effectLst>
              <a:latin typeface="Calibri" charset="0"/>
            </a:endParaRPr>
          </a:p>
          <a:p>
            <a:pPr eaLnBrk="1" hangingPunct="1">
              <a:buFontTx/>
              <a:buNone/>
              <a:defRPr/>
            </a:pPr>
            <a:r>
              <a:rPr lang="en-US" sz="2400" dirty="0" smtClean="0">
                <a:effectLst>
                  <a:outerShdw blurRad="38100" dist="38100" dir="2700000" algn="tl">
                    <a:srgbClr val="000000"/>
                  </a:outerShdw>
                </a:effectLst>
                <a:latin typeface="Calibri" charset="0"/>
              </a:rPr>
              <a:t>	J2: No </a:t>
            </a:r>
            <a:r>
              <a:rPr lang="en-US" sz="2400" dirty="0">
                <a:effectLst>
                  <a:outerShdw blurRad="38100" dist="38100" dir="2700000" algn="tl">
                    <a:srgbClr val="000000"/>
                  </a:outerShdw>
                </a:effectLst>
                <a:latin typeface="Calibri" charset="0"/>
              </a:rPr>
              <a:t>crack seal</a:t>
            </a:r>
          </a:p>
          <a:p>
            <a:pPr eaLnBrk="1" hangingPunct="1">
              <a:buFontTx/>
              <a:buNone/>
              <a:defRPr/>
            </a:pPr>
            <a:r>
              <a:rPr lang="en-US" sz="2400" dirty="0" smtClean="0">
                <a:effectLst>
                  <a:outerShdw blurRad="38100" dist="38100" dir="2700000" algn="tl">
                    <a:srgbClr val="000000"/>
                  </a:outerShdw>
                </a:effectLst>
                <a:latin typeface="Calibri" charset="0"/>
              </a:rPr>
              <a:t>	Blocky cement</a:t>
            </a:r>
          </a:p>
          <a:p>
            <a:pPr eaLnBrk="1" hangingPunct="1">
              <a:buFontTx/>
              <a:buNone/>
              <a:defRPr/>
            </a:pPr>
            <a:r>
              <a:rPr lang="en-US" sz="2400" dirty="0" smtClean="0">
                <a:effectLst>
                  <a:outerShdw blurRad="38100" dist="38100" dir="2700000" algn="tl">
                    <a:srgbClr val="000000"/>
                  </a:outerShdw>
                </a:effectLst>
                <a:latin typeface="Calibri" charset="0"/>
              </a:rPr>
              <a:t>	</a:t>
            </a:r>
            <a:endParaRPr lang="en-US" sz="2400" dirty="0">
              <a:effectLst>
                <a:outerShdw blurRad="38100" dist="38100" dir="2700000" algn="tl">
                  <a:srgbClr val="000000"/>
                </a:outerShdw>
              </a:effectLst>
              <a:latin typeface="Calibri" charset="0"/>
            </a:endParaRPr>
          </a:p>
          <a:p>
            <a:pPr eaLnBrk="1" hangingPunct="1">
              <a:buFontTx/>
              <a:buNone/>
              <a:defRPr/>
            </a:pPr>
            <a:r>
              <a:rPr lang="en-US" sz="2400" dirty="0" smtClean="0">
                <a:effectLst>
                  <a:outerShdw blurRad="38100" dist="38100" dir="2700000" algn="tl">
                    <a:srgbClr val="000000"/>
                  </a:outerShdw>
                </a:effectLst>
                <a:latin typeface="Calibri" charset="0"/>
              </a:rPr>
              <a:t>Subsurface</a:t>
            </a:r>
          </a:p>
          <a:p>
            <a:pPr eaLnBrk="1" hangingPunct="1">
              <a:buFontTx/>
              <a:buNone/>
              <a:defRPr/>
            </a:pPr>
            <a:r>
              <a:rPr lang="en-US" sz="2400" dirty="0" smtClean="0">
                <a:effectLst>
                  <a:outerShdw blurRad="38100" dist="38100" dir="2700000" algn="tl">
                    <a:srgbClr val="000000"/>
                  </a:outerShdw>
                </a:effectLst>
                <a:latin typeface="Calibri" charset="0"/>
              </a:rPr>
              <a:t>	One or two increments 	of blocky cement</a:t>
            </a:r>
          </a:p>
          <a:p>
            <a:pPr eaLnBrk="1" hangingPunct="1">
              <a:buFontTx/>
              <a:buNone/>
              <a:defRPr/>
            </a:pPr>
            <a:r>
              <a:rPr lang="en-US" sz="2400" dirty="0" smtClean="0">
                <a:effectLst>
                  <a:outerShdw blurRad="38100" dist="38100" dir="2700000" algn="tl">
                    <a:srgbClr val="000000"/>
                  </a:outerShdw>
                </a:effectLst>
                <a:latin typeface="Calibri" charset="0"/>
              </a:rPr>
              <a:t>	No crack seal</a:t>
            </a:r>
          </a:p>
          <a:p>
            <a:pPr eaLnBrk="1" hangingPunct="1">
              <a:buFontTx/>
              <a:buNone/>
              <a:defRPr/>
            </a:pPr>
            <a:r>
              <a:rPr lang="en-US" sz="2400" dirty="0" smtClean="0">
                <a:effectLst>
                  <a:outerShdw blurRad="38100" dist="38100" dir="2700000" algn="tl">
                    <a:srgbClr val="000000"/>
                  </a:outerShdw>
                </a:effectLst>
                <a:latin typeface="Calibri" charset="0"/>
              </a:rPr>
              <a:t>	Fibrous fill common</a:t>
            </a:r>
          </a:p>
        </p:txBody>
      </p:sp>
      <p:pic>
        <p:nvPicPr>
          <p:cNvPr id="5" name="Picture 4"/>
          <p:cNvPicPr>
            <a:picLocks noChangeAspect="1"/>
          </p:cNvPicPr>
          <p:nvPr/>
        </p:nvPicPr>
        <p:blipFill rotWithShape="1">
          <a:blip r:embed="rId3"/>
          <a:srcRect r="26472" b="446"/>
          <a:stretch/>
        </p:blipFill>
        <p:spPr>
          <a:xfrm>
            <a:off x="221567" y="1191366"/>
            <a:ext cx="4579034" cy="56666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44463"/>
            <a:ext cx="7543800" cy="1189038"/>
          </a:xfrm>
        </p:spPr>
        <p:txBody>
          <a:bodyPr/>
          <a:lstStyle/>
          <a:p>
            <a:pPr eaLnBrk="1" hangingPunct="1">
              <a:defRPr/>
            </a:pPr>
            <a:r>
              <a:rPr lang="en-US" dirty="0" smtClean="0">
                <a:latin typeface="Calibri" charset="0"/>
                <a:ea typeface="ＭＳ Ｐゴシック" charset="0"/>
              </a:rPr>
              <a:t>Core </a:t>
            </a:r>
            <a:r>
              <a:rPr lang="en-US" dirty="0" smtClean="0">
                <a:latin typeface="Calibri" charset="0"/>
                <a:ea typeface="ＭＳ Ｐゴシック" charset="0"/>
              </a:rPr>
              <a:t>Samples-Other Fractures</a:t>
            </a:r>
            <a:endParaRPr lang="en-US" dirty="0">
              <a:latin typeface="Calibri" charset="0"/>
              <a:ea typeface="ＭＳ Ｐゴシック" charset="0"/>
            </a:endParaRPr>
          </a:p>
        </p:txBody>
      </p:sp>
      <p:pic>
        <p:nvPicPr>
          <p:cNvPr id="3" name="Picture 2"/>
          <p:cNvPicPr>
            <a:picLocks noChangeAspect="1"/>
          </p:cNvPicPr>
          <p:nvPr/>
        </p:nvPicPr>
        <p:blipFill>
          <a:blip r:embed="rId3"/>
          <a:stretch>
            <a:fillRect/>
          </a:stretch>
        </p:blipFill>
        <p:spPr>
          <a:xfrm>
            <a:off x="212100" y="901700"/>
            <a:ext cx="8792199" cy="5575300"/>
          </a:xfrm>
          <a:prstGeom prst="rect">
            <a:avLst/>
          </a:prstGeom>
        </p:spPr>
      </p:pic>
      <p:sp>
        <p:nvSpPr>
          <p:cNvPr id="4" name="TextBox 3"/>
          <p:cNvSpPr txBox="1"/>
          <p:nvPr/>
        </p:nvSpPr>
        <p:spPr>
          <a:xfrm>
            <a:off x="5003800" y="4851400"/>
            <a:ext cx="2108200" cy="1428083"/>
          </a:xfrm>
          <a:prstGeom prst="rect">
            <a:avLst/>
          </a:prstGeom>
          <a:noFill/>
        </p:spPr>
        <p:txBody>
          <a:bodyPr wrap="square" rtlCol="0">
            <a:spAutoFit/>
          </a:bodyPr>
          <a:lstStyle/>
          <a:p>
            <a:pPr>
              <a:buNone/>
            </a:pPr>
            <a:r>
              <a:rPr lang="en-US" sz="2400" b="1" dirty="0" smtClean="0">
                <a:solidFill>
                  <a:srgbClr val="292929"/>
                </a:solidFill>
              </a:rPr>
              <a:t>Only observed in core samples</a:t>
            </a:r>
            <a:endParaRPr lang="en-US" sz="2400" b="1" dirty="0">
              <a:solidFill>
                <a:srgbClr val="292929"/>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29600" cy="1139825"/>
          </a:xfrm>
        </p:spPr>
        <p:txBody>
          <a:bodyPr/>
          <a:lstStyle/>
          <a:p>
            <a:pPr>
              <a:defRPr/>
            </a:pPr>
            <a:r>
              <a:rPr lang="en-US" dirty="0" smtClean="0">
                <a:latin typeface="Calibri" charset="0"/>
                <a:ea typeface="ＭＳ Ｐゴシック" charset="0"/>
              </a:rPr>
              <a:t>Timing </a:t>
            </a:r>
            <a:r>
              <a:rPr lang="en-US" dirty="0">
                <a:latin typeface="Calibri" charset="0"/>
                <a:ea typeface="ＭＳ Ｐゴシック" charset="0"/>
              </a:rPr>
              <a:t>from </a:t>
            </a:r>
            <a:r>
              <a:rPr lang="en-US" dirty="0" smtClean="0">
                <a:latin typeface="Calibri" charset="0"/>
                <a:ea typeface="ＭＳ Ｐゴシック" charset="0"/>
              </a:rPr>
              <a:t>Fracture Cements</a:t>
            </a:r>
            <a:endParaRPr lang="en-US" dirty="0">
              <a:latin typeface="Calibri" charset="0"/>
              <a:ea typeface="ＭＳ Ｐゴシック" charset="0"/>
            </a:endParaRPr>
          </a:p>
        </p:txBody>
      </p:sp>
      <p:sp>
        <p:nvSpPr>
          <p:cNvPr id="3" name="Content Placeholder 2"/>
          <p:cNvSpPr>
            <a:spLocks noGrp="1"/>
          </p:cNvSpPr>
          <p:nvPr>
            <p:ph sz="half" idx="1"/>
          </p:nvPr>
        </p:nvSpPr>
        <p:spPr>
          <a:xfrm>
            <a:off x="228600" y="1225550"/>
            <a:ext cx="8440738" cy="5008563"/>
          </a:xfrm>
        </p:spPr>
        <p:txBody>
          <a:bodyPr/>
          <a:lstStyle/>
          <a:p>
            <a:pPr>
              <a:lnSpc>
                <a:spcPct val="120000"/>
              </a:lnSpc>
              <a:defRPr/>
            </a:pPr>
            <a:r>
              <a:rPr lang="en-US" dirty="0" smtClean="0">
                <a:latin typeface="Calibri" charset="0"/>
                <a:ea typeface="ＭＳ Ｐゴシック" charset="0"/>
              </a:rPr>
              <a:t>Fracture morphologies vary between outcrop and core</a:t>
            </a:r>
          </a:p>
          <a:p>
            <a:pPr lvl="1">
              <a:lnSpc>
                <a:spcPct val="120000"/>
              </a:lnSpc>
              <a:defRPr/>
            </a:pPr>
            <a:r>
              <a:rPr lang="en-US" dirty="0" smtClean="0">
                <a:latin typeface="Calibri" charset="0"/>
                <a:ea typeface="ＭＳ Ｐゴシック" charset="0"/>
              </a:rPr>
              <a:t>Petrography gives little timing information</a:t>
            </a:r>
          </a:p>
          <a:p>
            <a:pPr>
              <a:lnSpc>
                <a:spcPct val="120000"/>
              </a:lnSpc>
              <a:defRPr/>
            </a:pPr>
            <a:r>
              <a:rPr lang="en-US" dirty="0" smtClean="0">
                <a:latin typeface="Calibri" charset="0"/>
                <a:ea typeface="ＭＳ Ｐゴシック" charset="0"/>
              </a:rPr>
              <a:t>Geochemistry </a:t>
            </a:r>
            <a:r>
              <a:rPr lang="en-US" dirty="0">
                <a:latin typeface="Calibri" charset="0"/>
                <a:ea typeface="ＭＳ Ｐゴシック" charset="0"/>
              </a:rPr>
              <a:t>of cement </a:t>
            </a:r>
          </a:p>
          <a:p>
            <a:pPr lvl="1">
              <a:lnSpc>
                <a:spcPct val="120000"/>
              </a:lnSpc>
              <a:defRPr/>
            </a:pPr>
            <a:r>
              <a:rPr lang="en-US" b="1" dirty="0">
                <a:solidFill>
                  <a:srgbClr val="FFFFFF"/>
                </a:solidFill>
                <a:latin typeface="Calibri" charset="0"/>
                <a:ea typeface="ＭＳ Ｐゴシック" charset="0"/>
              </a:rPr>
              <a:t>Fluid inclusion </a:t>
            </a:r>
            <a:r>
              <a:rPr lang="en-US" b="1" dirty="0" smtClean="0">
                <a:solidFill>
                  <a:srgbClr val="FFFFFF"/>
                </a:solidFill>
                <a:latin typeface="Calibri" charset="0"/>
                <a:ea typeface="ＭＳ Ｐゴシック" charset="0"/>
              </a:rPr>
              <a:t>analysis</a:t>
            </a:r>
          </a:p>
          <a:p>
            <a:pPr lvl="2">
              <a:lnSpc>
                <a:spcPct val="120000"/>
              </a:lnSpc>
              <a:defRPr/>
            </a:pPr>
            <a:r>
              <a:rPr lang="en-US" b="1" dirty="0" smtClean="0">
                <a:solidFill>
                  <a:srgbClr val="FFFFFF"/>
                </a:solidFill>
                <a:latin typeface="Calibri" charset="0"/>
                <a:ea typeface="ＭＳ Ｐゴシック" charset="0"/>
              </a:rPr>
              <a:t>Inclusion types; trapping temperatures</a:t>
            </a:r>
          </a:p>
          <a:p>
            <a:pPr lvl="1">
              <a:lnSpc>
                <a:spcPct val="120000"/>
              </a:lnSpc>
              <a:defRPr/>
            </a:pPr>
            <a:r>
              <a:rPr lang="en-US" b="1" dirty="0" smtClean="0">
                <a:solidFill>
                  <a:srgbClr val="FFFFFF"/>
                </a:solidFill>
                <a:latin typeface="Calibri" charset="0"/>
                <a:ea typeface="ＭＳ Ｐゴシック" charset="0"/>
              </a:rPr>
              <a:t>Stable isotope analysis</a:t>
            </a:r>
          </a:p>
          <a:p>
            <a:pPr lvl="2">
              <a:lnSpc>
                <a:spcPct val="120000"/>
              </a:lnSpc>
              <a:defRPr/>
            </a:pPr>
            <a:r>
              <a:rPr lang="en-US" b="1" dirty="0" smtClean="0">
                <a:solidFill>
                  <a:srgbClr val="FFFFFF"/>
                </a:solidFill>
                <a:latin typeface="Calibri" charset="0"/>
                <a:ea typeface="ＭＳ Ｐゴシック" charset="0"/>
              </a:rPr>
              <a:t>Pore fluid chemistry; </a:t>
            </a:r>
            <a:r>
              <a:rPr lang="en-US" b="1" dirty="0" err="1" smtClean="0">
                <a:solidFill>
                  <a:srgbClr val="FFFFFF"/>
                </a:solidFill>
                <a:latin typeface="Calibri" charset="0"/>
                <a:ea typeface="ＭＳ Ｐゴシック" charset="0"/>
              </a:rPr>
              <a:t>paleo</a:t>
            </a:r>
            <a:r>
              <a:rPr lang="en-US" b="1" dirty="0" smtClean="0">
                <a:solidFill>
                  <a:srgbClr val="FFFFFF"/>
                </a:solidFill>
                <a:latin typeface="Calibri" charset="0"/>
                <a:ea typeface="ＭＳ Ｐゴシック" charset="0"/>
              </a:rPr>
              <a:t>-temperature</a:t>
            </a:r>
            <a:endParaRPr lang="en-US" b="1" dirty="0">
              <a:solidFill>
                <a:srgbClr val="FFFFFF"/>
              </a:solidFill>
              <a:latin typeface="Calibri" charset="0"/>
              <a:ea typeface="ＭＳ Ｐゴシック" charset="0"/>
            </a:endParaRPr>
          </a:p>
          <a:p>
            <a:pPr>
              <a:lnSpc>
                <a:spcPct val="120000"/>
              </a:lnSpc>
              <a:defRPr/>
            </a:pPr>
            <a:r>
              <a:rPr lang="en-US" dirty="0" smtClean="0">
                <a:solidFill>
                  <a:srgbClr val="FFFF00"/>
                </a:solidFill>
                <a:latin typeface="Calibri" charset="0"/>
                <a:ea typeface="ＭＳ Ｐゴシック" charset="0"/>
              </a:rPr>
              <a:t>Insights into conditions of cement precipitation</a:t>
            </a:r>
          </a:p>
          <a:p>
            <a:pPr>
              <a:lnSpc>
                <a:spcPct val="120000"/>
              </a:lnSpc>
              <a:defRPr/>
            </a:pPr>
            <a:r>
              <a:rPr lang="en-US" dirty="0" smtClean="0">
                <a:solidFill>
                  <a:srgbClr val="FFFF00"/>
                </a:solidFill>
                <a:latin typeface="Calibri" charset="0"/>
                <a:ea typeface="ＭＳ Ｐゴシック" charset="0"/>
              </a:rPr>
              <a:t>Timing through correlation with burial history curve</a:t>
            </a:r>
            <a:endParaRPr lang="en-US" dirty="0">
              <a:solidFill>
                <a:srgbClr val="FFFF00"/>
              </a:solidFill>
              <a:latin typeface="Calibri"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738" y="16027"/>
            <a:ext cx="10458450" cy="1139825"/>
          </a:xfrm>
        </p:spPr>
        <p:txBody>
          <a:bodyPr/>
          <a:lstStyle/>
          <a:p>
            <a:r>
              <a:rPr lang="en-US" sz="4000" dirty="0"/>
              <a:t>Secondary, </a:t>
            </a:r>
            <a:r>
              <a:rPr lang="en-US" sz="4000" dirty="0" smtClean="0"/>
              <a:t>two-phase aqueous inclusions</a:t>
            </a:r>
            <a:endParaRPr lang="en-US" sz="4000"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231124"/>
            <a:ext cx="6230384" cy="496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97600" y="749300"/>
            <a:ext cx="3048000" cy="6137064"/>
          </a:xfrm>
          <a:prstGeom prst="rect">
            <a:avLst/>
          </a:prstGeom>
          <a:noFill/>
        </p:spPr>
        <p:txBody>
          <a:bodyPr wrap="square" rtlCol="0">
            <a:spAutoFit/>
          </a:bodyPr>
          <a:lstStyle/>
          <a:p>
            <a:pPr marL="342900" indent="-342900" eaLnBrk="0" hangingPunct="0">
              <a:lnSpc>
                <a:spcPct val="120000"/>
              </a:lnSpc>
              <a:defRPr/>
            </a:pPr>
            <a:r>
              <a:rPr lang="en-US" sz="2400" dirty="0" smtClean="0">
                <a:effectLst>
                  <a:outerShdw blurRad="38100" dist="38100" dir="2700000" algn="tl">
                    <a:srgbClr val="000000"/>
                  </a:outerShdw>
                </a:effectLst>
                <a:latin typeface="Calibri" charset="0"/>
              </a:rPr>
              <a:t>Subsurface and outcrop</a:t>
            </a:r>
          </a:p>
          <a:p>
            <a:pPr marL="342900" indent="-342900" eaLnBrk="0" hangingPunct="0">
              <a:lnSpc>
                <a:spcPct val="120000"/>
              </a:lnSpc>
              <a:defRPr/>
            </a:pPr>
            <a:r>
              <a:rPr lang="en-US" sz="2400" dirty="0" smtClean="0">
                <a:effectLst>
                  <a:outerShdw blurRad="38100" dist="38100" dir="2700000" algn="tl">
                    <a:srgbClr val="000000"/>
                  </a:outerShdw>
                </a:effectLst>
                <a:latin typeface="Calibri" charset="0"/>
              </a:rPr>
              <a:t>Post-date cement precipitation</a:t>
            </a:r>
          </a:p>
          <a:p>
            <a:pPr marL="342900" indent="-342900" eaLnBrk="0" hangingPunct="0">
              <a:lnSpc>
                <a:spcPct val="120000"/>
              </a:lnSpc>
              <a:defRPr/>
            </a:pPr>
            <a:r>
              <a:rPr lang="en-US" sz="2400" dirty="0" smtClean="0">
                <a:effectLst>
                  <a:outerShdw blurRad="38100" dist="38100" dir="2700000" algn="tl">
                    <a:srgbClr val="000000"/>
                  </a:outerShdw>
                </a:effectLst>
                <a:latin typeface="Calibri" charset="0"/>
              </a:rPr>
              <a:t>Appear </a:t>
            </a:r>
            <a:r>
              <a:rPr lang="en-US" sz="2400" dirty="0">
                <a:effectLst>
                  <a:outerShdw blurRad="38100" dist="38100" dir="2700000" algn="tl">
                    <a:srgbClr val="000000"/>
                  </a:outerShdw>
                </a:effectLst>
                <a:latin typeface="Calibri" charset="0"/>
              </a:rPr>
              <a:t>as small </a:t>
            </a:r>
            <a:r>
              <a:rPr lang="en-US" sz="2400" dirty="0" smtClean="0">
                <a:effectLst>
                  <a:outerShdw blurRad="38100" dist="38100" dir="2700000" algn="tl">
                    <a:srgbClr val="000000"/>
                  </a:outerShdw>
                </a:effectLst>
                <a:latin typeface="Calibri" charset="0"/>
              </a:rPr>
              <a:t>planes</a:t>
            </a:r>
          </a:p>
          <a:p>
            <a:pPr marL="342900" indent="-342900" eaLnBrk="0" hangingPunct="0">
              <a:lnSpc>
                <a:spcPct val="120000"/>
              </a:lnSpc>
              <a:defRPr/>
            </a:pPr>
            <a:r>
              <a:rPr lang="en-US" sz="2400" dirty="0" smtClean="0">
                <a:effectLst>
                  <a:outerShdw blurRad="38100" dist="38100" dir="2700000" algn="tl">
                    <a:srgbClr val="000000"/>
                  </a:outerShdw>
                </a:effectLst>
                <a:latin typeface="Calibri" charset="0"/>
              </a:rPr>
              <a:t>Wide </a:t>
            </a:r>
            <a:r>
              <a:rPr lang="en-US" sz="2400" dirty="0">
                <a:effectLst>
                  <a:outerShdw blurRad="38100" dist="38100" dir="2700000" algn="tl">
                    <a:srgbClr val="000000"/>
                  </a:outerShdw>
                </a:effectLst>
                <a:latin typeface="Calibri" charset="0"/>
              </a:rPr>
              <a:t>range of </a:t>
            </a:r>
            <a:r>
              <a:rPr lang="en-US" sz="2400" dirty="0" err="1">
                <a:effectLst>
                  <a:outerShdw blurRad="38100" dist="38100" dir="2700000" algn="tl">
                    <a:srgbClr val="000000"/>
                  </a:outerShdw>
                </a:effectLst>
                <a:latin typeface="Calibri" charset="0"/>
              </a:rPr>
              <a:t>T</a:t>
            </a:r>
            <a:r>
              <a:rPr lang="en-US" sz="2400" baseline="-25000" dirty="0" err="1">
                <a:effectLst>
                  <a:outerShdw blurRad="38100" dist="38100" dir="2700000" algn="tl">
                    <a:srgbClr val="000000"/>
                  </a:outerShdw>
                </a:effectLst>
                <a:latin typeface="Calibri" charset="0"/>
              </a:rPr>
              <a:t>h</a:t>
            </a:r>
            <a:r>
              <a:rPr lang="en-US" sz="2400" baseline="-25000" dirty="0">
                <a:effectLst>
                  <a:outerShdw blurRad="38100" dist="38100" dir="2700000" algn="tl">
                    <a:srgbClr val="000000"/>
                  </a:outerShdw>
                </a:effectLst>
                <a:latin typeface="Calibri" charset="0"/>
              </a:rPr>
              <a:t> </a:t>
            </a:r>
            <a:r>
              <a:rPr lang="en-US" sz="2400" dirty="0">
                <a:effectLst>
                  <a:outerShdw blurRad="38100" dist="38100" dir="2700000" algn="tl">
                    <a:srgbClr val="000000"/>
                  </a:outerShdw>
                </a:effectLst>
                <a:latin typeface="Calibri" charset="0"/>
              </a:rPr>
              <a:t>from partial </a:t>
            </a:r>
            <a:r>
              <a:rPr lang="en-US" sz="2400" dirty="0" smtClean="0">
                <a:effectLst>
                  <a:outerShdw blurRad="38100" dist="38100" dir="2700000" algn="tl">
                    <a:srgbClr val="000000"/>
                  </a:outerShdw>
                </a:effectLst>
                <a:latin typeface="Calibri" charset="0"/>
              </a:rPr>
              <a:t>resetting, </a:t>
            </a:r>
            <a:r>
              <a:rPr lang="en-US" sz="2400" dirty="0" smtClean="0">
                <a:solidFill>
                  <a:srgbClr val="FFFF00"/>
                </a:solidFill>
                <a:effectLst>
                  <a:outerShdw blurRad="38100" dist="38100" dir="2700000" algn="tl">
                    <a:srgbClr val="000000"/>
                  </a:outerShdw>
                </a:effectLst>
                <a:latin typeface="Calibri" charset="0"/>
              </a:rPr>
              <a:t>average 100° </a:t>
            </a:r>
            <a:r>
              <a:rPr lang="en-US" sz="2400" dirty="0" smtClean="0">
                <a:solidFill>
                  <a:srgbClr val="FFFF00"/>
                </a:solidFill>
                <a:effectLst>
                  <a:outerShdw blurRad="38100" dist="38100" dir="2700000" algn="tl">
                    <a:srgbClr val="000000"/>
                  </a:outerShdw>
                </a:effectLst>
                <a:latin typeface="Calibri" charset="0"/>
              </a:rPr>
              <a:t>C</a:t>
            </a:r>
          </a:p>
          <a:p>
            <a:pPr marL="342900" indent="-342900" eaLnBrk="0" hangingPunct="0">
              <a:lnSpc>
                <a:spcPct val="120000"/>
              </a:lnSpc>
              <a:defRPr/>
            </a:pPr>
            <a:r>
              <a:rPr lang="en-US" sz="2400" dirty="0" smtClean="0">
                <a:effectLst>
                  <a:outerShdw blurRad="38100" dist="38100" dir="2700000" algn="tl">
                    <a:srgbClr val="000000"/>
                  </a:outerShdw>
                </a:effectLst>
                <a:latin typeface="Calibri" charset="0"/>
                <a:sym typeface="Wingdings"/>
              </a:rPr>
              <a:t> temperature at which fluids were trapped</a:t>
            </a:r>
            <a:endParaRPr lang="en-US" sz="2400" dirty="0">
              <a:effectLst>
                <a:outerShdw blurRad="38100" dist="38100" dir="2700000" algn="tl">
                  <a:srgbClr val="000000"/>
                </a:outerShdw>
              </a:effectLst>
              <a:latin typeface="Calibri" charset="0"/>
            </a:endParaRPr>
          </a:p>
        </p:txBody>
      </p:sp>
    </p:spTree>
    <p:extLst>
      <p:ext uri="{BB962C8B-B14F-4D97-AF65-F5344CB8AC3E}">
        <p14:creationId xmlns:p14="http://schemas.microsoft.com/office/powerpoint/2010/main" val="31779568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9825"/>
          </a:xfrm>
        </p:spPr>
        <p:txBody>
          <a:bodyPr/>
          <a:lstStyle/>
          <a:p>
            <a:r>
              <a:rPr lang="en-US" dirty="0" smtClean="0"/>
              <a:t>Secondary, single-phase oil inclusions</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8347" y="933449"/>
            <a:ext cx="8931055"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 y="4660900"/>
            <a:ext cx="2895600" cy="487313"/>
          </a:xfrm>
          <a:prstGeom prst="rect">
            <a:avLst/>
          </a:prstGeom>
          <a:noFill/>
        </p:spPr>
        <p:txBody>
          <a:bodyPr wrap="square" rtlCol="0">
            <a:spAutoFit/>
          </a:bodyPr>
          <a:lstStyle/>
          <a:p>
            <a:pPr>
              <a:buNone/>
            </a:pPr>
            <a:r>
              <a:rPr lang="en-US" dirty="0" smtClean="0">
                <a:solidFill>
                  <a:srgbClr val="292929"/>
                </a:solidFill>
              </a:rPr>
              <a:t>Subsurface only</a:t>
            </a:r>
            <a:endParaRPr lang="en-US" dirty="0">
              <a:solidFill>
                <a:srgbClr val="292929"/>
              </a:solidFill>
            </a:endParaRPr>
          </a:p>
        </p:txBody>
      </p:sp>
    </p:spTree>
    <p:extLst>
      <p:ext uri="{BB962C8B-B14F-4D97-AF65-F5344CB8AC3E}">
        <p14:creationId xmlns:p14="http://schemas.microsoft.com/office/powerpoint/2010/main" val="29923374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0"/>
            <a:ext cx="8229600" cy="1139825"/>
          </a:xfrm>
        </p:spPr>
        <p:txBody>
          <a:bodyPr/>
          <a:lstStyle/>
          <a:p>
            <a:r>
              <a:rPr lang="en-US" dirty="0" smtClean="0"/>
              <a:t>Fluid Inclusion Analysis</a:t>
            </a:r>
            <a:endParaRPr lang="en-US" dirty="0"/>
          </a:p>
        </p:txBody>
      </p:sp>
      <p:sp>
        <p:nvSpPr>
          <p:cNvPr id="3" name="Content Placeholder 2"/>
          <p:cNvSpPr>
            <a:spLocks noGrp="1"/>
          </p:cNvSpPr>
          <p:nvPr>
            <p:ph idx="1"/>
          </p:nvPr>
        </p:nvSpPr>
        <p:spPr>
          <a:xfrm>
            <a:off x="476250" y="1000126"/>
            <a:ext cx="8229600" cy="5724524"/>
          </a:xfrm>
        </p:spPr>
        <p:txBody>
          <a:bodyPr>
            <a:normAutofit/>
          </a:bodyPr>
          <a:lstStyle/>
          <a:p>
            <a:r>
              <a:rPr lang="en-US" dirty="0" smtClean="0"/>
              <a:t>Homogenization temperature of secondary aqueous inclusions 73-151</a:t>
            </a:r>
            <a:r>
              <a:rPr lang="en-US" dirty="0" smtClean="0">
                <a:latin typeface="Calibri"/>
                <a:cs typeface="Calibri"/>
              </a:rPr>
              <a:t>°C for WQ3b</a:t>
            </a:r>
          </a:p>
          <a:p>
            <a:pPr lvl="1"/>
            <a:r>
              <a:rPr lang="en-US" dirty="0" smtClean="0">
                <a:solidFill>
                  <a:srgbClr val="FFFF00"/>
                </a:solidFill>
                <a:latin typeface="Calibri"/>
                <a:cs typeface="Calibri"/>
              </a:rPr>
              <a:t>Average </a:t>
            </a:r>
            <a:r>
              <a:rPr lang="en-US" dirty="0" err="1" smtClean="0">
                <a:solidFill>
                  <a:srgbClr val="FFFF00"/>
                </a:solidFill>
                <a:latin typeface="Calibri"/>
                <a:cs typeface="Calibri"/>
              </a:rPr>
              <a:t>T</a:t>
            </a:r>
            <a:r>
              <a:rPr lang="en-US" baseline="-25000" dirty="0" err="1" smtClean="0">
                <a:solidFill>
                  <a:srgbClr val="FFFF00"/>
                </a:solidFill>
                <a:latin typeface="Calibri"/>
                <a:cs typeface="Calibri"/>
              </a:rPr>
              <a:t>h</a:t>
            </a:r>
            <a:r>
              <a:rPr lang="en-US" dirty="0" smtClean="0">
                <a:solidFill>
                  <a:srgbClr val="FFFF00"/>
                </a:solidFill>
                <a:latin typeface="Calibri"/>
                <a:cs typeface="Calibri"/>
              </a:rPr>
              <a:t> ~100°C</a:t>
            </a:r>
            <a:endParaRPr lang="en-US" dirty="0" smtClean="0">
              <a:solidFill>
                <a:srgbClr val="FFFF00"/>
              </a:solidFill>
            </a:endParaRPr>
          </a:p>
          <a:p>
            <a:r>
              <a:rPr lang="en-US" dirty="0" smtClean="0"/>
              <a:t>Secondary inclusions </a:t>
            </a:r>
            <a:r>
              <a:rPr lang="en-US" dirty="0" smtClean="0">
                <a:solidFill>
                  <a:srgbClr val="FFFF00"/>
                </a:solidFill>
              </a:rPr>
              <a:t>post-date</a:t>
            </a:r>
            <a:r>
              <a:rPr lang="en-US" dirty="0" smtClean="0"/>
              <a:t> fracture opening and cementation</a:t>
            </a:r>
          </a:p>
          <a:p>
            <a:pPr lvl="1"/>
            <a:r>
              <a:rPr lang="en-US" dirty="0" smtClean="0"/>
              <a:t>Subsequent heating and partial resetting of fluid inclusions</a:t>
            </a:r>
          </a:p>
          <a:p>
            <a:pPr lvl="1"/>
            <a:r>
              <a:rPr lang="en-US" dirty="0" smtClean="0"/>
              <a:t>Minimum trapping temperature of the fluids</a:t>
            </a:r>
          </a:p>
          <a:p>
            <a:pPr lvl="1"/>
            <a:r>
              <a:rPr lang="en-US" dirty="0" smtClean="0"/>
              <a:t>Hydrocarbons migrated after initial fracture formation</a:t>
            </a:r>
          </a:p>
          <a:p>
            <a:pPr lvl="1"/>
            <a:endParaRPr lang="en-US" dirty="0"/>
          </a:p>
        </p:txBody>
      </p:sp>
    </p:spTree>
    <p:extLst>
      <p:ext uri="{BB962C8B-B14F-4D97-AF65-F5344CB8AC3E}">
        <p14:creationId xmlns:p14="http://schemas.microsoft.com/office/powerpoint/2010/main" val="20282627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29600" cy="1139825"/>
          </a:xfrm>
        </p:spPr>
        <p:txBody>
          <a:bodyPr/>
          <a:lstStyle/>
          <a:p>
            <a:pPr>
              <a:defRPr/>
            </a:pPr>
            <a:r>
              <a:rPr lang="en-US" dirty="0">
                <a:latin typeface="Calibri" charset="0"/>
                <a:ea typeface="ＭＳ Ｐゴシック" charset="0"/>
              </a:rPr>
              <a:t>Stable Isotope Analysis</a:t>
            </a:r>
          </a:p>
        </p:txBody>
      </p:sp>
      <p:sp>
        <p:nvSpPr>
          <p:cNvPr id="4" name="Content Placeholder 3"/>
          <p:cNvSpPr>
            <a:spLocks noGrp="1"/>
          </p:cNvSpPr>
          <p:nvPr>
            <p:ph idx="1"/>
          </p:nvPr>
        </p:nvSpPr>
        <p:spPr>
          <a:xfrm>
            <a:off x="482600" y="939800"/>
            <a:ext cx="8191500" cy="5803899"/>
          </a:xfrm>
        </p:spPr>
        <p:txBody>
          <a:bodyPr>
            <a:normAutofit/>
          </a:bodyPr>
          <a:lstStyle/>
          <a:p>
            <a:pPr>
              <a:defRPr/>
            </a:pPr>
            <a:r>
              <a:rPr lang="en-US" dirty="0" smtClean="0"/>
              <a:t>δ</a:t>
            </a:r>
            <a:r>
              <a:rPr lang="en-US" baseline="30000" dirty="0" smtClean="0"/>
              <a:t>18</a:t>
            </a:r>
            <a:r>
              <a:rPr lang="en-US" dirty="0" smtClean="0"/>
              <a:t>O</a:t>
            </a:r>
          </a:p>
          <a:p>
            <a:pPr lvl="1">
              <a:defRPr/>
            </a:pPr>
            <a:r>
              <a:rPr lang="en-US" dirty="0"/>
              <a:t>Controlled by rock/water </a:t>
            </a:r>
            <a:r>
              <a:rPr lang="en-US" dirty="0" smtClean="0"/>
              <a:t>interactions</a:t>
            </a:r>
          </a:p>
          <a:p>
            <a:pPr lvl="1">
              <a:defRPr/>
            </a:pPr>
            <a:r>
              <a:rPr lang="en-US" dirty="0" smtClean="0"/>
              <a:t>Calcite precipitation temperature </a:t>
            </a:r>
          </a:p>
          <a:p>
            <a:pPr lvl="2">
              <a:defRPr/>
            </a:pPr>
            <a:r>
              <a:rPr lang="en-US" dirty="0" smtClean="0"/>
              <a:t>Compare with homogenization temperatures from fluid inclusions</a:t>
            </a:r>
          </a:p>
          <a:p>
            <a:pPr lvl="2">
              <a:defRPr/>
            </a:pPr>
            <a:r>
              <a:rPr lang="en-US" dirty="0" smtClean="0"/>
              <a:t>Apply brackets to burial curve</a:t>
            </a:r>
          </a:p>
          <a:p>
            <a:pPr>
              <a:defRPr/>
            </a:pPr>
            <a:r>
              <a:rPr lang="en-US" dirty="0" smtClean="0"/>
              <a:t>δ</a:t>
            </a:r>
            <a:r>
              <a:rPr lang="en-US" baseline="30000" dirty="0" smtClean="0"/>
              <a:t>13</a:t>
            </a:r>
            <a:r>
              <a:rPr lang="en-US" dirty="0" smtClean="0"/>
              <a:t>C</a:t>
            </a:r>
          </a:p>
          <a:p>
            <a:pPr lvl="1">
              <a:defRPr/>
            </a:pPr>
            <a:r>
              <a:rPr lang="en-US" dirty="0"/>
              <a:t>Controlled by </a:t>
            </a:r>
            <a:endParaRPr lang="en-US" dirty="0" smtClean="0"/>
          </a:p>
          <a:p>
            <a:pPr lvl="2">
              <a:defRPr/>
            </a:pPr>
            <a:r>
              <a:rPr lang="en-US" dirty="0"/>
              <a:t>I</a:t>
            </a:r>
            <a:r>
              <a:rPr lang="en-US" dirty="0" smtClean="0"/>
              <a:t>nteractions </a:t>
            </a:r>
            <a:r>
              <a:rPr lang="en-US" dirty="0"/>
              <a:t>between microbes and organic </a:t>
            </a:r>
            <a:r>
              <a:rPr lang="en-US" dirty="0" smtClean="0"/>
              <a:t>matter</a:t>
            </a:r>
          </a:p>
          <a:p>
            <a:pPr lvl="2">
              <a:defRPr/>
            </a:pPr>
            <a:r>
              <a:rPr lang="en-US" dirty="0" smtClean="0"/>
              <a:t>Inorganic carbon from carbonate</a:t>
            </a:r>
          </a:p>
          <a:p>
            <a:pPr lvl="1">
              <a:defRPr/>
            </a:pPr>
            <a:r>
              <a:rPr lang="en-US" dirty="0" smtClean="0"/>
              <a:t>Source of carbon in the carbonate</a:t>
            </a:r>
          </a:p>
          <a:p>
            <a:pPr marL="0" indent="0">
              <a:buNone/>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736600"/>
            <a:ext cx="9144000" cy="607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90500"/>
            <a:ext cx="8229600" cy="1139825"/>
          </a:xfrm>
        </p:spPr>
        <p:txBody>
          <a:bodyPr/>
          <a:lstStyle/>
          <a:p>
            <a:r>
              <a:rPr lang="en-US" dirty="0" smtClean="0"/>
              <a:t>Stable Isotope Analysis</a:t>
            </a:r>
            <a:endParaRPr lang="en-US" dirty="0"/>
          </a:p>
        </p:txBody>
      </p:sp>
      <p:sp>
        <p:nvSpPr>
          <p:cNvPr id="10" name="TextBox 9"/>
          <p:cNvSpPr txBox="1"/>
          <p:nvPr/>
        </p:nvSpPr>
        <p:spPr>
          <a:xfrm>
            <a:off x="4572000" y="1838754"/>
            <a:ext cx="2228850" cy="369332"/>
          </a:xfrm>
          <a:prstGeom prst="rect">
            <a:avLst/>
          </a:prstGeom>
          <a:noFill/>
        </p:spPr>
        <p:txBody>
          <a:bodyPr wrap="square" rtlCol="0">
            <a:spAutoFit/>
          </a:bodyPr>
          <a:lstStyle/>
          <a:p>
            <a:pPr>
              <a:buNone/>
            </a:pPr>
            <a:r>
              <a:rPr lang="en-US" sz="2000" dirty="0" smtClean="0">
                <a:solidFill>
                  <a:srgbClr val="292929"/>
                </a:solidFill>
              </a:rPr>
              <a:t>Outcrop Samples</a:t>
            </a:r>
            <a:endParaRPr lang="en-US" sz="2000" dirty="0">
              <a:solidFill>
                <a:srgbClr val="292929"/>
              </a:solidFill>
            </a:endParaRPr>
          </a:p>
        </p:txBody>
      </p:sp>
      <p:sp>
        <p:nvSpPr>
          <p:cNvPr id="11" name="TextBox 10"/>
          <p:cNvSpPr txBox="1"/>
          <p:nvPr/>
        </p:nvSpPr>
        <p:spPr>
          <a:xfrm>
            <a:off x="1114425" y="4437614"/>
            <a:ext cx="2714627" cy="369332"/>
          </a:xfrm>
          <a:prstGeom prst="rect">
            <a:avLst/>
          </a:prstGeom>
          <a:noFill/>
        </p:spPr>
        <p:txBody>
          <a:bodyPr wrap="square" rtlCol="0">
            <a:spAutoFit/>
          </a:bodyPr>
          <a:lstStyle/>
          <a:p>
            <a:pPr>
              <a:buNone/>
            </a:pPr>
            <a:r>
              <a:rPr lang="en-US" sz="2000" dirty="0" smtClean="0">
                <a:solidFill>
                  <a:srgbClr val="292929"/>
                </a:solidFill>
              </a:rPr>
              <a:t>Subsurface Samples</a:t>
            </a:r>
            <a:endParaRPr lang="en-US" sz="2000" dirty="0">
              <a:solidFill>
                <a:srgbClr val="292929"/>
              </a:solidFill>
            </a:endParaRPr>
          </a:p>
        </p:txBody>
      </p:sp>
      <p:sp>
        <p:nvSpPr>
          <p:cNvPr id="8" name="Rectangle 7"/>
          <p:cNvSpPr/>
          <p:nvPr/>
        </p:nvSpPr>
        <p:spPr bwMode="auto">
          <a:xfrm>
            <a:off x="2076450" y="1714500"/>
            <a:ext cx="3238500" cy="4895850"/>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12" name="TextBox 11"/>
          <p:cNvSpPr txBox="1"/>
          <p:nvPr/>
        </p:nvSpPr>
        <p:spPr>
          <a:xfrm>
            <a:off x="3069430" y="2904337"/>
            <a:ext cx="1350169" cy="810478"/>
          </a:xfrm>
          <a:prstGeom prst="rect">
            <a:avLst/>
          </a:prstGeom>
          <a:solidFill>
            <a:schemeClr val="bg1">
              <a:lumMod val="20000"/>
              <a:lumOff val="80000"/>
            </a:schemeClr>
          </a:solidFill>
        </p:spPr>
        <p:txBody>
          <a:bodyPr wrap="square" rtlCol="0">
            <a:spAutoFit/>
          </a:bodyPr>
          <a:lstStyle/>
          <a:p>
            <a:pPr>
              <a:buNone/>
            </a:pPr>
            <a:r>
              <a:rPr lang="en-US" sz="1600" dirty="0" smtClean="0">
                <a:solidFill>
                  <a:srgbClr val="292929"/>
                </a:solidFill>
                <a:latin typeface="Arial" pitchFamily="34" charset="0"/>
                <a:cs typeface="Arial" pitchFamily="34" charset="0"/>
              </a:rPr>
              <a:t>Cement precipitation </a:t>
            </a:r>
          </a:p>
          <a:p>
            <a:pPr>
              <a:buNone/>
            </a:pPr>
            <a:r>
              <a:rPr lang="en-US" sz="1600" dirty="0" smtClean="0">
                <a:solidFill>
                  <a:srgbClr val="292929"/>
                </a:solidFill>
                <a:latin typeface="Arial" pitchFamily="34" charset="0"/>
                <a:cs typeface="Arial" pitchFamily="34" charset="0"/>
              </a:rPr>
              <a:t>50-100°C</a:t>
            </a:r>
          </a:p>
        </p:txBody>
      </p:sp>
      <p:sp>
        <p:nvSpPr>
          <p:cNvPr id="3" name="TextBox 2"/>
          <p:cNvSpPr txBox="1"/>
          <p:nvPr/>
        </p:nvSpPr>
        <p:spPr>
          <a:xfrm>
            <a:off x="6883400" y="6400800"/>
            <a:ext cx="2023736" cy="261610"/>
          </a:xfrm>
          <a:prstGeom prst="rect">
            <a:avLst/>
          </a:prstGeom>
          <a:noFill/>
        </p:spPr>
        <p:txBody>
          <a:bodyPr wrap="none" rtlCol="0">
            <a:spAutoFit/>
          </a:bodyPr>
          <a:lstStyle/>
          <a:p>
            <a:pPr>
              <a:buNone/>
            </a:pPr>
            <a:r>
              <a:rPr lang="en-US" sz="1200" dirty="0" smtClean="0">
                <a:solidFill>
                  <a:srgbClr val="292929"/>
                </a:solidFill>
              </a:rPr>
              <a:t>Friedman and O’Neil, 1977</a:t>
            </a:r>
            <a:endParaRPr lang="en-US" sz="1200" dirty="0">
              <a:solidFill>
                <a:srgbClr val="292929"/>
              </a:solidFill>
            </a:endParaRPr>
          </a:p>
        </p:txBody>
      </p:sp>
    </p:spTree>
    <p:extLst>
      <p:ext uri="{BB962C8B-B14F-4D97-AF65-F5344CB8AC3E}">
        <p14:creationId xmlns:p14="http://schemas.microsoft.com/office/powerpoint/2010/main" val="3812541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7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7315200" cy="544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763"/>
            <a:ext cx="8229600" cy="1139825"/>
          </a:xfrm>
        </p:spPr>
        <p:txBody>
          <a:bodyPr/>
          <a:lstStyle/>
          <a:p>
            <a:pPr>
              <a:defRPr/>
            </a:pPr>
            <a:r>
              <a:rPr lang="en-US" dirty="0" smtClean="0">
                <a:latin typeface="Calibri" charset="0"/>
                <a:ea typeface="ＭＳ Ｐゴシック" charset="0"/>
              </a:rPr>
              <a:t>Unconventional Plays: Shale Gas</a:t>
            </a:r>
            <a:endParaRPr lang="en-US" dirty="0">
              <a:latin typeface="Calibri" charset="0"/>
              <a:ea typeface="ＭＳ Ｐゴシック" charset="0"/>
            </a:endParaRPr>
          </a:p>
        </p:txBody>
      </p:sp>
      <p:sp>
        <p:nvSpPr>
          <p:cNvPr id="79875" name="TextBox 2"/>
          <p:cNvSpPr txBox="1">
            <a:spLocks noChangeArrowheads="1"/>
          </p:cNvSpPr>
          <p:nvPr/>
        </p:nvSpPr>
        <p:spPr bwMode="auto">
          <a:xfrm>
            <a:off x="7454900" y="58404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pPr algn="ctr" eaLnBrk="1" hangingPunct="1">
              <a:lnSpc>
                <a:spcPct val="100000"/>
              </a:lnSpc>
              <a:spcBef>
                <a:spcPct val="0"/>
              </a:spcBef>
              <a:buFontTx/>
              <a:buNone/>
            </a:pPr>
            <a:r>
              <a:rPr lang="en-US" sz="1800">
                <a:solidFill>
                  <a:srgbClr val="FFFFFF"/>
                </a:solidFill>
                <a:latin typeface="Calibri" charset="0"/>
              </a:rPr>
              <a:t>2011</a:t>
            </a:r>
          </a:p>
        </p:txBody>
      </p:sp>
      <p:sp>
        <p:nvSpPr>
          <p:cNvPr id="19" name="Line Callout 2 18"/>
          <p:cNvSpPr>
            <a:spLocks/>
          </p:cNvSpPr>
          <p:nvPr/>
        </p:nvSpPr>
        <p:spPr bwMode="auto">
          <a:xfrm>
            <a:off x="3448050" y="2228850"/>
            <a:ext cx="2330450" cy="387350"/>
          </a:xfrm>
          <a:prstGeom prst="borderCallout2">
            <a:avLst>
              <a:gd name="adj1" fmla="val 100718"/>
              <a:gd name="adj2" fmla="val 98713"/>
              <a:gd name="adj3" fmla="val 159736"/>
              <a:gd name="adj4" fmla="val 104856"/>
              <a:gd name="adj5" fmla="val 230243"/>
              <a:gd name="adj6" fmla="val 133622"/>
            </a:avLst>
          </a:prstGeom>
          <a:solidFill>
            <a:schemeClr val="bg1"/>
          </a:solidFill>
          <a:ln w="25400">
            <a:solidFill>
              <a:schemeClr val="tx2"/>
            </a:solidFill>
            <a:miter lim="800000"/>
            <a:headEnd/>
            <a:tailEnd type="arrow" w="med" len="med"/>
          </a:ln>
          <a:effectLst>
            <a:outerShdw blurRad="50800" dist="50800" dir="2700000" algn="ctr" rotWithShape="0">
              <a:srgbClr val="000000">
                <a:alpha val="39998"/>
              </a:srgbClr>
            </a:outerShdw>
          </a:effectLst>
        </p:spPr>
        <p:txBody>
          <a:bodyPr/>
          <a:lstStyle/>
          <a:p>
            <a:pPr algn="ctr">
              <a:buFontTx/>
              <a:buNone/>
              <a:defRPr/>
            </a:pPr>
            <a:r>
              <a:rPr lang="en-US" sz="2000" b="1" dirty="0">
                <a:ea typeface="+mn-ea"/>
                <a:cs typeface="+mn-cs"/>
              </a:rPr>
              <a:t>Marcellus Shale</a:t>
            </a:r>
          </a:p>
        </p:txBody>
      </p:sp>
      <p:sp>
        <p:nvSpPr>
          <p:cNvPr id="3" name="TextBox 2"/>
          <p:cNvSpPr txBox="1">
            <a:spLocks noChangeArrowheads="1"/>
          </p:cNvSpPr>
          <p:nvPr/>
        </p:nvSpPr>
        <p:spPr bwMode="auto">
          <a:xfrm>
            <a:off x="2730500" y="3257550"/>
            <a:ext cx="2820988" cy="374650"/>
          </a:xfrm>
          <a:prstGeom prst="rect">
            <a:avLst/>
          </a:prstGeom>
          <a:solidFill>
            <a:schemeClr val="bg1"/>
          </a:solidFill>
          <a:ln w="25400">
            <a:solidFill>
              <a:schemeClr val="tx2"/>
            </a:solidFill>
            <a:miter lim="800000"/>
            <a:headEnd/>
            <a:tailEnd/>
          </a:ln>
          <a:effectLst>
            <a:outerShdw blurRad="50800" dist="38100" dir="2700000" algn="tl" rotWithShape="0">
              <a:srgbClr val="000000">
                <a:alpha val="39998"/>
              </a:srgbClr>
            </a:outerShdw>
          </a:effectLst>
        </p:spPr>
        <p:txBody>
          <a:bodyPr>
            <a:spAutoFit/>
          </a:bodyPr>
          <a:lstStyle/>
          <a:p>
            <a:pPr algn="ctr">
              <a:buFontTx/>
              <a:buNone/>
              <a:defRPr/>
            </a:pPr>
            <a:r>
              <a:rPr lang="en-US" sz="2000" b="1" dirty="0">
                <a:latin typeface="Arial" pitchFamily="34" charset="0"/>
                <a:ea typeface="ＭＳ Ｐゴシック" pitchFamily="34" charset="-128"/>
                <a:cs typeface="+mn-cs"/>
              </a:rPr>
              <a:t>84 TCF Natural Gas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937" y="920750"/>
            <a:ext cx="8966124" cy="593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199" y="0"/>
            <a:ext cx="8229600" cy="1139825"/>
          </a:xfrm>
        </p:spPr>
        <p:txBody>
          <a:bodyPr/>
          <a:lstStyle/>
          <a:p>
            <a:r>
              <a:rPr lang="en-US" dirty="0" smtClean="0"/>
              <a:t>Stable Isotope Analysis</a:t>
            </a:r>
            <a:endParaRPr lang="en-US" dirty="0"/>
          </a:p>
        </p:txBody>
      </p:sp>
      <p:sp>
        <p:nvSpPr>
          <p:cNvPr id="6" name="TextBox 5"/>
          <p:cNvSpPr txBox="1"/>
          <p:nvPr/>
        </p:nvSpPr>
        <p:spPr>
          <a:xfrm>
            <a:off x="4110038" y="1952625"/>
            <a:ext cx="2228850" cy="369332"/>
          </a:xfrm>
          <a:prstGeom prst="rect">
            <a:avLst/>
          </a:prstGeom>
          <a:noFill/>
        </p:spPr>
        <p:txBody>
          <a:bodyPr wrap="square" rtlCol="0">
            <a:spAutoFit/>
          </a:bodyPr>
          <a:lstStyle/>
          <a:p>
            <a:pPr>
              <a:buNone/>
            </a:pPr>
            <a:r>
              <a:rPr lang="en-US" sz="2000" dirty="0" smtClean="0">
                <a:solidFill>
                  <a:srgbClr val="292929"/>
                </a:solidFill>
              </a:rPr>
              <a:t>Outcrop Samples</a:t>
            </a:r>
            <a:endParaRPr lang="en-US" sz="2000" dirty="0">
              <a:solidFill>
                <a:srgbClr val="292929"/>
              </a:solidFill>
            </a:endParaRPr>
          </a:p>
        </p:txBody>
      </p:sp>
      <p:sp>
        <p:nvSpPr>
          <p:cNvPr id="7" name="TextBox 6"/>
          <p:cNvSpPr txBox="1"/>
          <p:nvPr/>
        </p:nvSpPr>
        <p:spPr>
          <a:xfrm>
            <a:off x="2124072" y="4335935"/>
            <a:ext cx="2714627" cy="369332"/>
          </a:xfrm>
          <a:prstGeom prst="rect">
            <a:avLst/>
          </a:prstGeom>
          <a:noFill/>
        </p:spPr>
        <p:txBody>
          <a:bodyPr wrap="square" rtlCol="0">
            <a:spAutoFit/>
          </a:bodyPr>
          <a:lstStyle/>
          <a:p>
            <a:pPr>
              <a:buNone/>
            </a:pPr>
            <a:r>
              <a:rPr lang="en-US" sz="2000" dirty="0" smtClean="0">
                <a:solidFill>
                  <a:srgbClr val="292929"/>
                </a:solidFill>
              </a:rPr>
              <a:t>Subsurface Samples</a:t>
            </a:r>
            <a:endParaRPr lang="en-US" sz="2000" dirty="0">
              <a:solidFill>
                <a:srgbClr val="292929"/>
              </a:solidFill>
            </a:endParaRPr>
          </a:p>
        </p:txBody>
      </p:sp>
      <p:sp>
        <p:nvSpPr>
          <p:cNvPr id="3" name="Rectangle 2"/>
          <p:cNvSpPr/>
          <p:nvPr/>
        </p:nvSpPr>
        <p:spPr bwMode="auto">
          <a:xfrm>
            <a:off x="6405563" y="1838325"/>
            <a:ext cx="2090737" cy="4676776"/>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4" name="Oval 3"/>
          <p:cNvSpPr/>
          <p:nvPr/>
        </p:nvSpPr>
        <p:spPr bwMode="auto">
          <a:xfrm>
            <a:off x="1009650" y="5010150"/>
            <a:ext cx="5186363" cy="1676399"/>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5" name="TextBox 4"/>
          <p:cNvSpPr txBox="1"/>
          <p:nvPr/>
        </p:nvSpPr>
        <p:spPr>
          <a:xfrm>
            <a:off x="6710362" y="3846570"/>
            <a:ext cx="1119187" cy="978729"/>
          </a:xfrm>
          <a:prstGeom prst="rect">
            <a:avLst/>
          </a:prstGeom>
          <a:solidFill>
            <a:schemeClr val="bg1">
              <a:lumMod val="20000"/>
              <a:lumOff val="80000"/>
            </a:schemeClr>
          </a:solidFill>
        </p:spPr>
        <p:txBody>
          <a:bodyPr wrap="square" rtlCol="0">
            <a:spAutoFit/>
          </a:bodyPr>
          <a:lstStyle/>
          <a:p>
            <a:pPr>
              <a:buNone/>
            </a:pPr>
            <a:r>
              <a:rPr lang="en-US" sz="1600" dirty="0" smtClean="0">
                <a:solidFill>
                  <a:srgbClr val="292929"/>
                </a:solidFill>
              </a:rPr>
              <a:t>Likely inorganic carbon source</a:t>
            </a:r>
            <a:endParaRPr lang="en-US" sz="1600" dirty="0">
              <a:solidFill>
                <a:srgbClr val="292929"/>
              </a:solidFill>
            </a:endParaRPr>
          </a:p>
        </p:txBody>
      </p:sp>
      <p:sp>
        <p:nvSpPr>
          <p:cNvPr id="17" name="TextBox 16"/>
          <p:cNvSpPr txBox="1"/>
          <p:nvPr/>
        </p:nvSpPr>
        <p:spPr>
          <a:xfrm>
            <a:off x="8043864" y="2780121"/>
            <a:ext cx="919162" cy="757130"/>
          </a:xfrm>
          <a:prstGeom prst="rect">
            <a:avLst/>
          </a:prstGeom>
          <a:solidFill>
            <a:schemeClr val="bg1">
              <a:lumMod val="20000"/>
              <a:lumOff val="80000"/>
            </a:schemeClr>
          </a:solidFill>
        </p:spPr>
        <p:txBody>
          <a:bodyPr wrap="square" rtlCol="0">
            <a:spAutoFit/>
          </a:bodyPr>
          <a:lstStyle/>
          <a:p>
            <a:pPr>
              <a:buNone/>
            </a:pPr>
            <a:r>
              <a:rPr lang="en-US" sz="1600" dirty="0" smtClean="0">
                <a:solidFill>
                  <a:srgbClr val="292929"/>
                </a:solidFill>
              </a:rPr>
              <a:t>Organic carbon source?</a:t>
            </a:r>
            <a:endParaRPr lang="en-US" sz="1600" dirty="0">
              <a:solidFill>
                <a:srgbClr val="292929"/>
              </a:solidFill>
            </a:endParaRPr>
          </a:p>
        </p:txBody>
      </p:sp>
      <p:sp>
        <p:nvSpPr>
          <p:cNvPr id="18" name="TextBox 17"/>
          <p:cNvSpPr txBox="1"/>
          <p:nvPr/>
        </p:nvSpPr>
        <p:spPr>
          <a:xfrm>
            <a:off x="1788319" y="5305032"/>
            <a:ext cx="1259681" cy="535531"/>
          </a:xfrm>
          <a:prstGeom prst="rect">
            <a:avLst/>
          </a:prstGeom>
          <a:solidFill>
            <a:schemeClr val="bg1">
              <a:lumMod val="20000"/>
              <a:lumOff val="80000"/>
            </a:schemeClr>
          </a:solidFill>
        </p:spPr>
        <p:txBody>
          <a:bodyPr wrap="square" rtlCol="0">
            <a:spAutoFit/>
          </a:bodyPr>
          <a:lstStyle/>
          <a:p>
            <a:pPr>
              <a:buNone/>
            </a:pPr>
            <a:r>
              <a:rPr lang="en-US" sz="1600" dirty="0" smtClean="0">
                <a:solidFill>
                  <a:srgbClr val="292929"/>
                </a:solidFill>
              </a:rPr>
              <a:t>Fractures in concretions</a:t>
            </a:r>
            <a:endParaRPr lang="en-US" sz="1600" dirty="0">
              <a:solidFill>
                <a:srgbClr val="292929"/>
              </a:solidFill>
            </a:endParaRPr>
          </a:p>
        </p:txBody>
      </p:sp>
    </p:spTree>
    <p:extLst>
      <p:ext uri="{BB962C8B-B14F-4D97-AF65-F5344CB8AC3E}">
        <p14:creationId xmlns:p14="http://schemas.microsoft.com/office/powerpoint/2010/main" val="3872089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Stable Isotope Analysis</a:t>
            </a:r>
            <a:endParaRPr lang="en-US" dirty="0"/>
          </a:p>
        </p:txBody>
      </p:sp>
      <p:sp>
        <p:nvSpPr>
          <p:cNvPr id="3" name="Content Placeholder 2"/>
          <p:cNvSpPr>
            <a:spLocks noGrp="1"/>
          </p:cNvSpPr>
          <p:nvPr>
            <p:ph idx="1"/>
          </p:nvPr>
        </p:nvSpPr>
        <p:spPr>
          <a:xfrm>
            <a:off x="447675" y="1581150"/>
            <a:ext cx="8229600" cy="4530725"/>
          </a:xfrm>
        </p:spPr>
        <p:txBody>
          <a:bodyPr>
            <a:normAutofit/>
          </a:bodyPr>
          <a:lstStyle/>
          <a:p>
            <a:r>
              <a:rPr lang="en-US" dirty="0" smtClean="0">
                <a:solidFill>
                  <a:srgbClr val="FFFF00"/>
                </a:solidFill>
              </a:rPr>
              <a:t>Oxygen isotopes indicate cement precipitation temperatures between 50-100</a:t>
            </a:r>
            <a:r>
              <a:rPr lang="en-US" dirty="0" smtClean="0">
                <a:solidFill>
                  <a:srgbClr val="FFFF00"/>
                </a:solidFill>
                <a:latin typeface="Calibri"/>
                <a:cs typeface="Calibri"/>
              </a:rPr>
              <a:t>°C</a:t>
            </a:r>
            <a:endParaRPr lang="en-US" dirty="0" smtClean="0">
              <a:solidFill>
                <a:srgbClr val="FFFF00"/>
              </a:solidFill>
            </a:endParaRPr>
          </a:p>
          <a:p>
            <a:pPr lvl="1"/>
            <a:r>
              <a:rPr lang="en-US" dirty="0" smtClean="0"/>
              <a:t>Assuming marine pore water composition</a:t>
            </a:r>
          </a:p>
          <a:p>
            <a:r>
              <a:rPr lang="en-US" dirty="0" smtClean="0"/>
              <a:t>Carbon isotopes are consistent with inorganic carbon source</a:t>
            </a:r>
          </a:p>
          <a:p>
            <a:r>
              <a:rPr lang="en-US" dirty="0" smtClean="0"/>
              <a:t>Outcrop and core data align </a:t>
            </a:r>
          </a:p>
          <a:p>
            <a:pPr lvl="1"/>
            <a:r>
              <a:rPr lang="en-US" dirty="0" smtClean="0"/>
              <a:t>Excepting concretions</a:t>
            </a:r>
          </a:p>
        </p:txBody>
      </p:sp>
    </p:spTree>
    <p:extLst>
      <p:ext uri="{BB962C8B-B14F-4D97-AF65-F5344CB8AC3E}">
        <p14:creationId xmlns:p14="http://schemas.microsoft.com/office/powerpoint/2010/main" val="10879546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302000" y="717116"/>
            <a:ext cx="5041900" cy="6140884"/>
          </a:xfrm>
          <a:prstGeom prst="rect">
            <a:avLst/>
          </a:prstGeom>
        </p:spPr>
      </p:pic>
      <p:sp>
        <p:nvSpPr>
          <p:cNvPr id="5" name="TextBox 4"/>
          <p:cNvSpPr txBox="1"/>
          <p:nvPr/>
        </p:nvSpPr>
        <p:spPr>
          <a:xfrm>
            <a:off x="4505325" y="6321492"/>
            <a:ext cx="1266825" cy="203133"/>
          </a:xfrm>
          <a:prstGeom prst="rect">
            <a:avLst/>
          </a:prstGeom>
          <a:noFill/>
        </p:spPr>
        <p:txBody>
          <a:bodyPr wrap="square" rtlCol="0">
            <a:spAutoFit/>
          </a:bodyPr>
          <a:lstStyle/>
          <a:p>
            <a:pPr>
              <a:buNone/>
            </a:pPr>
            <a:r>
              <a:rPr lang="en-US" sz="800" dirty="0" smtClean="0">
                <a:solidFill>
                  <a:srgbClr val="292929"/>
                </a:solidFill>
              </a:rPr>
              <a:t>Evans, 1995</a:t>
            </a:r>
            <a:endParaRPr lang="en-US" sz="800" dirty="0">
              <a:solidFill>
                <a:srgbClr val="292929"/>
              </a:solidFill>
            </a:endParaRPr>
          </a:p>
        </p:txBody>
      </p:sp>
      <p:sp>
        <p:nvSpPr>
          <p:cNvPr id="6" name="Title 5"/>
          <p:cNvSpPr>
            <a:spLocks noGrp="1"/>
          </p:cNvSpPr>
          <p:nvPr>
            <p:ph type="title"/>
          </p:nvPr>
        </p:nvSpPr>
        <p:spPr>
          <a:xfrm>
            <a:off x="466725" y="-211211"/>
            <a:ext cx="8229600" cy="1139825"/>
          </a:xfrm>
        </p:spPr>
        <p:txBody>
          <a:bodyPr/>
          <a:lstStyle/>
          <a:p>
            <a:r>
              <a:rPr lang="en-US" dirty="0" smtClean="0"/>
              <a:t>Fracture Timing</a:t>
            </a:r>
            <a:endParaRPr lang="en-US" dirty="0"/>
          </a:p>
        </p:txBody>
      </p:sp>
      <p:sp>
        <p:nvSpPr>
          <p:cNvPr id="2" name="TextBox 1"/>
          <p:cNvSpPr txBox="1"/>
          <p:nvPr/>
        </p:nvSpPr>
        <p:spPr>
          <a:xfrm>
            <a:off x="0" y="3641725"/>
            <a:ext cx="3404396" cy="875111"/>
          </a:xfrm>
          <a:prstGeom prst="rect">
            <a:avLst/>
          </a:prstGeom>
          <a:noFill/>
        </p:spPr>
        <p:txBody>
          <a:bodyPr wrap="square" rtlCol="0">
            <a:spAutoFit/>
          </a:bodyPr>
          <a:lstStyle/>
          <a:p>
            <a:pPr>
              <a:buNone/>
            </a:pPr>
            <a:r>
              <a:rPr lang="en-US" dirty="0">
                <a:solidFill>
                  <a:schemeClr val="bg1">
                    <a:lumMod val="60000"/>
                    <a:lumOff val="40000"/>
                  </a:schemeClr>
                </a:solidFill>
                <a:effectLst>
                  <a:outerShdw blurRad="38100" dist="38100" dir="2700000" algn="tl">
                    <a:srgbClr val="000000"/>
                  </a:outerShdw>
                </a:effectLst>
                <a:latin typeface="+mn-lt"/>
                <a:ea typeface="ＭＳ Ｐゴシック" charset="-128"/>
              </a:rPr>
              <a:t>Minimum </a:t>
            </a:r>
            <a:r>
              <a:rPr lang="en-US" dirty="0" err="1">
                <a:solidFill>
                  <a:schemeClr val="bg1">
                    <a:lumMod val="60000"/>
                    <a:lumOff val="40000"/>
                  </a:schemeClr>
                </a:solidFill>
                <a:effectLst>
                  <a:outerShdw blurRad="38100" dist="38100" dir="2700000" algn="tl">
                    <a:srgbClr val="000000"/>
                  </a:outerShdw>
                </a:effectLst>
                <a:latin typeface="+mn-lt"/>
                <a:ea typeface="ＭＳ Ｐゴシック" charset="-128"/>
              </a:rPr>
              <a:t>T</a:t>
            </a:r>
            <a:r>
              <a:rPr lang="en-US" baseline="-25000" dirty="0" err="1">
                <a:solidFill>
                  <a:schemeClr val="bg1">
                    <a:lumMod val="60000"/>
                    <a:lumOff val="40000"/>
                  </a:schemeClr>
                </a:solidFill>
                <a:effectLst>
                  <a:outerShdw blurRad="38100" dist="38100" dir="2700000" algn="tl">
                    <a:srgbClr val="000000"/>
                  </a:outerShdw>
                </a:effectLst>
                <a:latin typeface="+mn-lt"/>
                <a:ea typeface="ＭＳ Ｐゴシック" charset="-128"/>
              </a:rPr>
              <a:t>h</a:t>
            </a:r>
            <a:r>
              <a:rPr lang="en-US" dirty="0">
                <a:solidFill>
                  <a:schemeClr val="bg1">
                    <a:lumMod val="60000"/>
                    <a:lumOff val="40000"/>
                  </a:schemeClr>
                </a:solidFill>
                <a:effectLst>
                  <a:outerShdw blurRad="38100" dist="38100" dir="2700000" algn="tl">
                    <a:srgbClr val="000000"/>
                  </a:outerShdw>
                </a:effectLst>
                <a:latin typeface="+mn-lt"/>
                <a:ea typeface="ＭＳ Ｐゴシック" charset="-128"/>
              </a:rPr>
              <a:t> of secondary inclusions</a:t>
            </a:r>
          </a:p>
        </p:txBody>
      </p:sp>
      <p:sp>
        <p:nvSpPr>
          <p:cNvPr id="7" name="TextBox 6"/>
          <p:cNvSpPr txBox="1"/>
          <p:nvPr/>
        </p:nvSpPr>
        <p:spPr>
          <a:xfrm>
            <a:off x="0" y="2437048"/>
            <a:ext cx="3403600" cy="1262910"/>
          </a:xfrm>
          <a:prstGeom prst="rect">
            <a:avLst/>
          </a:prstGeom>
          <a:noFill/>
        </p:spPr>
        <p:txBody>
          <a:bodyPr wrap="square" rtlCol="0">
            <a:spAutoFit/>
          </a:bodyPr>
          <a:lstStyle/>
          <a:p>
            <a:pPr>
              <a:buNone/>
            </a:pPr>
            <a:r>
              <a:rPr lang="en-US" dirty="0">
                <a:solidFill>
                  <a:srgbClr val="FF0000"/>
                </a:solidFill>
                <a:effectLst>
                  <a:outerShdw blurRad="38100" dist="38100" dir="2700000" algn="tl">
                    <a:srgbClr val="000000"/>
                  </a:outerShdw>
                </a:effectLst>
                <a:latin typeface="+mn-lt"/>
                <a:ea typeface="ＭＳ Ｐゴシック" charset="-128"/>
              </a:rPr>
              <a:t>Cement precipitation temperatures from </a:t>
            </a:r>
            <a:r>
              <a:rPr lang="el-GR" dirty="0">
                <a:solidFill>
                  <a:srgbClr val="FF0000"/>
                </a:solidFill>
                <a:effectLst>
                  <a:outerShdw blurRad="38100" dist="38100" dir="2700000" algn="tl">
                    <a:srgbClr val="000000"/>
                  </a:outerShdw>
                </a:effectLst>
                <a:latin typeface="+mn-lt"/>
                <a:ea typeface="ＭＳ Ｐゴシック" charset="-128"/>
              </a:rPr>
              <a:t>δ</a:t>
            </a:r>
            <a:r>
              <a:rPr lang="en-US" baseline="30000" dirty="0">
                <a:solidFill>
                  <a:srgbClr val="FF0000"/>
                </a:solidFill>
                <a:effectLst>
                  <a:outerShdw blurRad="38100" dist="38100" dir="2700000" algn="tl">
                    <a:srgbClr val="000000"/>
                  </a:outerShdw>
                </a:effectLst>
                <a:latin typeface="+mn-lt"/>
                <a:ea typeface="ＭＳ Ｐゴシック" charset="-128"/>
              </a:rPr>
              <a:t>18</a:t>
            </a:r>
            <a:r>
              <a:rPr lang="en-US" dirty="0">
                <a:solidFill>
                  <a:srgbClr val="FF0000"/>
                </a:solidFill>
                <a:effectLst>
                  <a:outerShdw blurRad="38100" dist="38100" dir="2700000" algn="tl">
                    <a:srgbClr val="000000"/>
                  </a:outerShdw>
                </a:effectLst>
                <a:latin typeface="+mn-lt"/>
                <a:ea typeface="ＭＳ Ｐゴシック" charset="-128"/>
              </a:rPr>
              <a:t>O</a:t>
            </a:r>
          </a:p>
        </p:txBody>
      </p:sp>
      <p:sp>
        <p:nvSpPr>
          <p:cNvPr id="8" name="TextBox 7"/>
          <p:cNvSpPr txBox="1"/>
          <p:nvPr/>
        </p:nvSpPr>
        <p:spPr>
          <a:xfrm>
            <a:off x="0" y="728524"/>
            <a:ext cx="3403600" cy="1650708"/>
          </a:xfrm>
          <a:prstGeom prst="rect">
            <a:avLst/>
          </a:prstGeom>
          <a:noFill/>
        </p:spPr>
        <p:txBody>
          <a:bodyPr wrap="square" rtlCol="0">
            <a:spAutoFit/>
          </a:bodyPr>
          <a:lstStyle/>
          <a:p>
            <a:pPr>
              <a:buNone/>
            </a:pPr>
            <a:r>
              <a:rPr lang="en-US" dirty="0">
                <a:solidFill>
                  <a:srgbClr val="008000"/>
                </a:solidFill>
                <a:effectLst>
                  <a:outerShdw blurRad="38100" dist="38100" dir="2700000" algn="tl">
                    <a:srgbClr val="000000"/>
                  </a:outerShdw>
                </a:effectLst>
                <a:latin typeface="+mn-lt"/>
                <a:ea typeface="ＭＳ Ｐゴシック" charset="-128"/>
              </a:rPr>
              <a:t>Fracture opening before or simultaneous with cement precipitation</a:t>
            </a:r>
          </a:p>
        </p:txBody>
      </p:sp>
      <p:sp>
        <p:nvSpPr>
          <p:cNvPr id="3" name="TextBox 2"/>
          <p:cNvSpPr txBox="1"/>
          <p:nvPr/>
        </p:nvSpPr>
        <p:spPr>
          <a:xfrm>
            <a:off x="266700" y="5888087"/>
            <a:ext cx="8750300" cy="543739"/>
          </a:xfrm>
          <a:prstGeom prst="rect">
            <a:avLst/>
          </a:prstGeom>
          <a:solidFill>
            <a:schemeClr val="bg1">
              <a:lumMod val="75000"/>
            </a:schemeClr>
          </a:solidFill>
        </p:spPr>
        <p:txBody>
          <a:bodyPr wrap="square" rtlCol="0">
            <a:spAutoFit/>
          </a:bodyPr>
          <a:lstStyle/>
          <a:p>
            <a:pPr>
              <a:buNone/>
            </a:pPr>
            <a:r>
              <a:rPr lang="en-US" sz="3200" dirty="0">
                <a:solidFill>
                  <a:srgbClr val="FFFF00"/>
                </a:solidFill>
                <a:effectLst>
                  <a:outerShdw blurRad="38100" dist="38100" dir="2700000" algn="tl">
                    <a:srgbClr val="000000"/>
                  </a:outerShdw>
                </a:effectLst>
                <a:latin typeface="Calibri" charset="0"/>
              </a:rPr>
              <a:t>Fractures formed during Acadian-early </a:t>
            </a:r>
            <a:r>
              <a:rPr lang="en-US" sz="3200" dirty="0" err="1">
                <a:solidFill>
                  <a:srgbClr val="FFFF00"/>
                </a:solidFill>
                <a:effectLst>
                  <a:outerShdw blurRad="38100" dist="38100" dir="2700000" algn="tl">
                    <a:srgbClr val="000000"/>
                  </a:outerShdw>
                </a:effectLst>
                <a:latin typeface="Calibri" charset="0"/>
              </a:rPr>
              <a:t>Alleghanian</a:t>
            </a:r>
            <a:endParaRPr lang="en-US" sz="3200" dirty="0">
              <a:solidFill>
                <a:srgbClr val="FFFF00"/>
              </a:solidFill>
              <a:effectLst>
                <a:outerShdw blurRad="38100" dist="38100" dir="2700000" algn="tl">
                  <a:srgbClr val="000000"/>
                </a:outerShdw>
              </a:effectLst>
              <a:latin typeface="Calibri" charset="0"/>
            </a:endParaRPr>
          </a:p>
        </p:txBody>
      </p:sp>
    </p:spTree>
    <p:extLst>
      <p:ext uri="{BB962C8B-B14F-4D97-AF65-F5344CB8AC3E}">
        <p14:creationId xmlns:p14="http://schemas.microsoft.com/office/powerpoint/2010/main" val="2189655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0"/>
            <a:ext cx="8229600" cy="1139825"/>
          </a:xfrm>
        </p:spPr>
        <p:txBody>
          <a:bodyPr/>
          <a:lstStyle/>
          <a:p>
            <a:pPr>
              <a:defRPr/>
            </a:pPr>
            <a:r>
              <a:rPr lang="en-US" dirty="0">
                <a:latin typeface="Calibri" charset="0"/>
                <a:ea typeface="ＭＳ Ｐゴシック" charset="0"/>
              </a:rPr>
              <a:t>Conclusions</a:t>
            </a:r>
          </a:p>
        </p:txBody>
      </p:sp>
      <p:sp>
        <p:nvSpPr>
          <p:cNvPr id="3" name="Content Placeholder 2"/>
          <p:cNvSpPr>
            <a:spLocks noGrp="1"/>
          </p:cNvSpPr>
          <p:nvPr>
            <p:ph idx="1"/>
          </p:nvPr>
        </p:nvSpPr>
        <p:spPr>
          <a:xfrm>
            <a:off x="490538" y="922338"/>
            <a:ext cx="8229600" cy="5678487"/>
          </a:xfrm>
        </p:spPr>
        <p:txBody>
          <a:bodyPr>
            <a:normAutofit fontScale="92500" lnSpcReduction="10000"/>
          </a:bodyPr>
          <a:lstStyle/>
          <a:p>
            <a:pPr>
              <a:defRPr/>
            </a:pPr>
            <a:r>
              <a:rPr lang="en-US" dirty="0">
                <a:latin typeface="Calibri" charset="0"/>
                <a:ea typeface="ＭＳ Ｐゴシック" charset="0"/>
              </a:rPr>
              <a:t>Fracture sets</a:t>
            </a:r>
          </a:p>
          <a:p>
            <a:pPr lvl="1">
              <a:defRPr/>
            </a:pPr>
            <a:r>
              <a:rPr lang="en-US" dirty="0">
                <a:latin typeface="Calibri" charset="0"/>
                <a:ea typeface="ＭＳ Ｐゴシック" charset="0"/>
              </a:rPr>
              <a:t>Outcrop: Two vertical sets, barren or calcite filled </a:t>
            </a:r>
          </a:p>
          <a:p>
            <a:pPr lvl="1">
              <a:defRPr/>
            </a:pPr>
            <a:r>
              <a:rPr lang="en-US" dirty="0">
                <a:latin typeface="Calibri" charset="0"/>
                <a:ea typeface="ＭＳ Ｐゴシック" charset="0"/>
              </a:rPr>
              <a:t>Core: Three vertical sets, mainly calcite filled</a:t>
            </a:r>
            <a:r>
              <a:rPr lang="en-US" dirty="0" smtClean="0">
                <a:latin typeface="Calibri" charset="0"/>
                <a:ea typeface="ＭＳ Ｐゴシック" charset="0"/>
              </a:rPr>
              <a:t>; horizontal; in concretions</a:t>
            </a:r>
            <a:endParaRPr lang="en-US" dirty="0">
              <a:latin typeface="Calibri" charset="0"/>
              <a:ea typeface="ＭＳ Ｐゴシック" charset="0"/>
            </a:endParaRPr>
          </a:p>
          <a:p>
            <a:pPr>
              <a:defRPr/>
            </a:pPr>
            <a:r>
              <a:rPr lang="en-US" dirty="0">
                <a:latin typeface="Calibri" charset="0"/>
                <a:ea typeface="ＭＳ Ｐゴシック" charset="0"/>
              </a:rPr>
              <a:t>Fluid inclusions</a:t>
            </a:r>
          </a:p>
          <a:p>
            <a:pPr lvl="1">
              <a:defRPr/>
            </a:pPr>
            <a:r>
              <a:rPr lang="en-US" dirty="0" smtClean="0">
                <a:latin typeface="Calibri" charset="0"/>
                <a:ea typeface="ＭＳ Ｐゴシック" charset="0"/>
              </a:rPr>
              <a:t>Secondary inclusion minimum trapping temperatures ~ 100°C </a:t>
            </a:r>
          </a:p>
          <a:p>
            <a:pPr>
              <a:defRPr/>
            </a:pPr>
            <a:r>
              <a:rPr lang="en-US" dirty="0">
                <a:latin typeface="Calibri" charset="0"/>
                <a:ea typeface="ＭＳ Ｐゴシック" charset="0"/>
              </a:rPr>
              <a:t>Stable isotopes</a:t>
            </a:r>
          </a:p>
          <a:p>
            <a:pPr lvl="1">
              <a:defRPr/>
            </a:pPr>
            <a:r>
              <a:rPr lang="en-US" dirty="0"/>
              <a:t>δ</a:t>
            </a:r>
            <a:r>
              <a:rPr lang="en-US" baseline="30000" dirty="0"/>
              <a:t>18</a:t>
            </a:r>
            <a:r>
              <a:rPr lang="en-US" dirty="0"/>
              <a:t>O</a:t>
            </a:r>
            <a:r>
              <a:rPr lang="en-US" dirty="0">
                <a:latin typeface="Calibri" charset="0"/>
                <a:ea typeface="ＭＳ Ｐゴシック" charset="0"/>
              </a:rPr>
              <a:t> is comparable for outcrop and core </a:t>
            </a:r>
          </a:p>
          <a:p>
            <a:pPr lvl="2">
              <a:defRPr/>
            </a:pPr>
            <a:r>
              <a:rPr lang="en-US" dirty="0">
                <a:latin typeface="Calibri" charset="0"/>
                <a:ea typeface="ＭＳ Ｐゴシック" charset="0"/>
              </a:rPr>
              <a:t>Gives precipitation temperatures of 50-100°C</a:t>
            </a:r>
          </a:p>
          <a:p>
            <a:pPr lvl="1">
              <a:defRPr/>
            </a:pPr>
            <a:r>
              <a:rPr lang="en-US" dirty="0"/>
              <a:t>δ</a:t>
            </a:r>
            <a:r>
              <a:rPr lang="en-US" baseline="30000" dirty="0"/>
              <a:t>13</a:t>
            </a:r>
            <a:r>
              <a:rPr lang="en-US" dirty="0"/>
              <a:t>C</a:t>
            </a:r>
            <a:r>
              <a:rPr lang="en-US" dirty="0">
                <a:latin typeface="Calibri" charset="0"/>
                <a:ea typeface="ＭＳ Ｐゴシック" charset="0"/>
              </a:rPr>
              <a:t> is comparable for outcrop and core in most samples </a:t>
            </a:r>
          </a:p>
          <a:p>
            <a:pPr lvl="2">
              <a:defRPr/>
            </a:pPr>
            <a:r>
              <a:rPr lang="en-US" dirty="0">
                <a:latin typeface="Calibri" charset="0"/>
                <a:ea typeface="ＭＳ Ｐゴシック" charset="0"/>
              </a:rPr>
              <a:t>Suggests a dominant inorganic carbon </a:t>
            </a:r>
            <a:r>
              <a:rPr lang="en-US" dirty="0" smtClean="0">
                <a:latin typeface="Calibri" charset="0"/>
                <a:ea typeface="ＭＳ Ｐゴシック" charset="0"/>
              </a:rPr>
              <a:t>source</a:t>
            </a:r>
            <a:endParaRPr lang="en-US" dirty="0">
              <a:latin typeface="Calibri"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0"/>
            <a:ext cx="8229600" cy="1139825"/>
          </a:xfrm>
        </p:spPr>
        <p:txBody>
          <a:bodyPr/>
          <a:lstStyle/>
          <a:p>
            <a:r>
              <a:rPr lang="en-US" dirty="0" smtClean="0"/>
              <a:t>Conclusions</a:t>
            </a:r>
            <a:endParaRPr lang="en-US" dirty="0"/>
          </a:p>
        </p:txBody>
      </p:sp>
      <p:sp>
        <p:nvSpPr>
          <p:cNvPr id="3" name="Content Placeholder 2"/>
          <p:cNvSpPr>
            <a:spLocks noGrp="1"/>
          </p:cNvSpPr>
          <p:nvPr>
            <p:ph idx="1"/>
          </p:nvPr>
        </p:nvSpPr>
        <p:spPr>
          <a:xfrm>
            <a:off x="447675" y="1009650"/>
            <a:ext cx="8229600" cy="5581650"/>
          </a:xfrm>
        </p:spPr>
        <p:txBody>
          <a:bodyPr>
            <a:normAutofit/>
          </a:bodyPr>
          <a:lstStyle/>
          <a:p>
            <a:pPr marL="342900" lvl="1" indent="-342900">
              <a:buClr>
                <a:schemeClr val="hlink"/>
              </a:buClr>
              <a:buSzPct val="60000"/>
              <a:buFont typeface="Wingdings" charset="0"/>
              <a:buChar char="n"/>
              <a:defRPr/>
            </a:pPr>
            <a:r>
              <a:rPr lang="en-US" sz="3200" dirty="0" smtClean="0">
                <a:latin typeface="Calibri" charset="0"/>
                <a:ea typeface="ＭＳ Ｐゴシック" charset="0"/>
              </a:rPr>
              <a:t>Constrain </a:t>
            </a:r>
            <a:r>
              <a:rPr lang="en-US" sz="3200" dirty="0">
                <a:latin typeface="Calibri" charset="0"/>
                <a:ea typeface="ＭＳ Ｐゴシック" charset="0"/>
              </a:rPr>
              <a:t>timing of fractures to Acadian and/or early </a:t>
            </a:r>
            <a:r>
              <a:rPr lang="en-US" sz="3200" dirty="0" err="1">
                <a:latin typeface="Calibri" charset="0"/>
                <a:ea typeface="ＭＳ Ｐゴシック" charset="0"/>
              </a:rPr>
              <a:t>Alleghanian</a:t>
            </a:r>
            <a:r>
              <a:rPr lang="en-US" sz="3200" dirty="0">
                <a:latin typeface="Calibri" charset="0"/>
                <a:ea typeface="ＭＳ Ｐゴシック" charset="0"/>
              </a:rPr>
              <a:t> during </a:t>
            </a:r>
            <a:r>
              <a:rPr lang="en-US" sz="3200" dirty="0" smtClean="0">
                <a:latin typeface="Calibri" charset="0"/>
                <a:ea typeface="ＭＳ Ｐゴシック" charset="0"/>
              </a:rPr>
              <a:t>burial</a:t>
            </a:r>
          </a:p>
          <a:p>
            <a:pPr marL="742950" lvl="2" indent="-342900">
              <a:buClr>
                <a:schemeClr val="hlink"/>
              </a:buClr>
              <a:defRPr/>
            </a:pPr>
            <a:r>
              <a:rPr lang="en-US" sz="2800" dirty="0">
                <a:latin typeface="Calibri" charset="0"/>
                <a:ea typeface="ＭＳ Ｐゴシック" charset="0"/>
              </a:rPr>
              <a:t>Fractures are not </a:t>
            </a:r>
            <a:r>
              <a:rPr lang="en-US" sz="2800" dirty="0" smtClean="0">
                <a:latin typeface="Calibri" charset="0"/>
                <a:ea typeface="ＭＳ Ｐゴシック" charset="0"/>
              </a:rPr>
              <a:t>neo-tectonic</a:t>
            </a:r>
            <a:endParaRPr lang="en-US" sz="2800" dirty="0">
              <a:latin typeface="Calibri" charset="0"/>
              <a:ea typeface="ＭＳ Ｐゴシック" charset="0"/>
            </a:endParaRPr>
          </a:p>
          <a:p>
            <a:pPr>
              <a:defRPr/>
            </a:pPr>
            <a:r>
              <a:rPr lang="en-US" dirty="0" smtClean="0">
                <a:solidFill>
                  <a:srgbClr val="FFFF00"/>
                </a:solidFill>
                <a:latin typeface="Calibri" charset="0"/>
                <a:ea typeface="ＭＳ Ｐゴシック" charset="0"/>
              </a:rPr>
              <a:t>Tall</a:t>
            </a:r>
            <a:r>
              <a:rPr lang="en-US" dirty="0">
                <a:solidFill>
                  <a:srgbClr val="FFFF00"/>
                </a:solidFill>
                <a:latin typeface="Calibri" charset="0"/>
                <a:ea typeface="ＭＳ Ｐゴシック" charset="0"/>
              </a:rPr>
              <a:t>, cemented </a:t>
            </a:r>
            <a:r>
              <a:rPr lang="en-US" dirty="0" smtClean="0">
                <a:solidFill>
                  <a:srgbClr val="FFFF00"/>
                </a:solidFill>
                <a:latin typeface="Calibri" charset="0"/>
                <a:ea typeface="ＭＳ Ｐゴシック" charset="0"/>
              </a:rPr>
              <a:t>fractures </a:t>
            </a:r>
            <a:r>
              <a:rPr lang="en-US" dirty="0">
                <a:solidFill>
                  <a:srgbClr val="FFFF00"/>
                </a:solidFill>
                <a:latin typeface="Calibri" charset="0"/>
                <a:ea typeface="ＭＳ Ｐゴシック" charset="0"/>
              </a:rPr>
              <a:t>in outcrop appear </a:t>
            </a:r>
            <a:r>
              <a:rPr lang="en-US" dirty="0" smtClean="0">
                <a:solidFill>
                  <a:srgbClr val="FFFF00"/>
                </a:solidFill>
                <a:latin typeface="Calibri" charset="0"/>
                <a:ea typeface="ＭＳ Ｐゴシック" charset="0"/>
              </a:rPr>
              <a:t>analogous to subsurface </a:t>
            </a:r>
            <a:r>
              <a:rPr lang="en-US" dirty="0">
                <a:solidFill>
                  <a:srgbClr val="FFFF00"/>
                </a:solidFill>
                <a:latin typeface="Calibri" charset="0"/>
                <a:ea typeface="ＭＳ Ｐゴシック" charset="0"/>
              </a:rPr>
              <a:t>fractures </a:t>
            </a:r>
            <a:endParaRPr lang="en-US" dirty="0" smtClean="0">
              <a:solidFill>
                <a:srgbClr val="FFFF00"/>
              </a:solidFill>
              <a:latin typeface="Calibri" charset="0"/>
              <a:ea typeface="ＭＳ Ｐゴシック" charset="0"/>
            </a:endParaRPr>
          </a:p>
          <a:p>
            <a:pPr>
              <a:defRPr/>
            </a:pPr>
            <a:r>
              <a:rPr lang="en-US" dirty="0" smtClean="0">
                <a:latin typeface="Calibri" charset="0"/>
                <a:ea typeface="ＭＳ Ｐゴシック" charset="0"/>
              </a:rPr>
              <a:t>BUT</a:t>
            </a:r>
            <a:endParaRPr lang="en-US" dirty="0">
              <a:latin typeface="Calibri" charset="0"/>
              <a:ea typeface="ＭＳ Ｐゴシック" charset="0"/>
            </a:endParaRPr>
          </a:p>
          <a:p>
            <a:pPr lvl="1">
              <a:defRPr/>
            </a:pPr>
            <a:r>
              <a:rPr lang="en-US" dirty="0">
                <a:latin typeface="Calibri" charset="0"/>
                <a:ea typeface="ＭＳ Ｐゴシック" charset="0"/>
              </a:rPr>
              <a:t>Other fractures are present in core; some have different isotopic signatures</a:t>
            </a:r>
          </a:p>
          <a:p>
            <a:pPr lvl="1">
              <a:defRPr/>
            </a:pPr>
            <a:r>
              <a:rPr lang="en-US" dirty="0">
                <a:latin typeface="Calibri" charset="0"/>
                <a:ea typeface="ＭＳ Ｐゴシック" charset="0"/>
              </a:rPr>
              <a:t>Orientations do not always </a:t>
            </a:r>
            <a:r>
              <a:rPr lang="en-US" dirty="0" smtClean="0">
                <a:latin typeface="Calibri" charset="0"/>
                <a:ea typeface="ＭＳ Ｐゴシック" charset="0"/>
              </a:rPr>
              <a:t>match</a:t>
            </a:r>
            <a:endParaRPr lang="en-US" dirty="0">
              <a:latin typeface="Calibri" charset="0"/>
              <a:ea typeface="ＭＳ Ｐゴシック" charset="0"/>
            </a:endParaRPr>
          </a:p>
        </p:txBody>
      </p:sp>
    </p:spTree>
    <p:extLst>
      <p:ext uri="{BB962C8B-B14F-4D97-AF65-F5344CB8AC3E}">
        <p14:creationId xmlns:p14="http://schemas.microsoft.com/office/powerpoint/2010/main" val="23973752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3" y="0"/>
            <a:ext cx="8229600" cy="1139825"/>
          </a:xfrm>
        </p:spPr>
        <p:txBody>
          <a:bodyPr/>
          <a:lstStyle/>
          <a:p>
            <a:pPr>
              <a:defRPr/>
            </a:pPr>
            <a:r>
              <a:rPr lang="en-US">
                <a:latin typeface="Calibri" charset="0"/>
                <a:ea typeface="ＭＳ Ｐゴシック" charset="0"/>
              </a:rPr>
              <a:t>Acknowledgements</a:t>
            </a:r>
          </a:p>
        </p:txBody>
      </p:sp>
      <p:sp>
        <p:nvSpPr>
          <p:cNvPr id="4" name="Subtitle 3"/>
          <p:cNvSpPr>
            <a:spLocks noGrp="1"/>
          </p:cNvSpPr>
          <p:nvPr>
            <p:ph sz="half" idx="1"/>
          </p:nvPr>
        </p:nvSpPr>
        <p:spPr>
          <a:xfrm>
            <a:off x="382588" y="1243013"/>
            <a:ext cx="4038600" cy="4530725"/>
          </a:xfrm>
        </p:spPr>
        <p:txBody>
          <a:bodyPr/>
          <a:lstStyle/>
          <a:p>
            <a:pPr marL="0" indent="0" algn="ctr">
              <a:lnSpc>
                <a:spcPct val="110000"/>
              </a:lnSpc>
              <a:buFont typeface="Wingdings" pitchFamily="2" charset="2"/>
              <a:buNone/>
              <a:defRPr/>
            </a:pPr>
            <a:r>
              <a:rPr lang="en-US" sz="2400" dirty="0" smtClean="0">
                <a:ea typeface="MS PGothic" pitchFamily="34" charset="-128"/>
              </a:rPr>
              <a:t>Jackson School of Geosciences</a:t>
            </a:r>
          </a:p>
          <a:p>
            <a:pPr marL="0" indent="0" algn="ctr">
              <a:lnSpc>
                <a:spcPct val="110000"/>
              </a:lnSpc>
              <a:buFont typeface="Wingdings" pitchFamily="2" charset="2"/>
              <a:buNone/>
              <a:defRPr/>
            </a:pPr>
            <a:r>
              <a:rPr lang="en-US" sz="2400" dirty="0" smtClean="0">
                <a:ea typeface="MS PGothic" pitchFamily="34" charset="-128"/>
              </a:rPr>
              <a:t>Bureau of Economic Geology</a:t>
            </a:r>
          </a:p>
          <a:p>
            <a:pPr marL="0" indent="0" algn="ctr">
              <a:lnSpc>
                <a:spcPct val="110000"/>
              </a:lnSpc>
              <a:buFont typeface="Wingdings" pitchFamily="2" charset="2"/>
              <a:buNone/>
              <a:defRPr/>
            </a:pPr>
            <a:r>
              <a:rPr lang="en-US" sz="2400" dirty="0" smtClean="0">
                <a:ea typeface="MS PGothic" pitchFamily="34" charset="-128"/>
              </a:rPr>
              <a:t>FRAC</a:t>
            </a:r>
          </a:p>
          <a:p>
            <a:pPr marL="0" indent="0" algn="ctr">
              <a:lnSpc>
                <a:spcPct val="110000"/>
              </a:lnSpc>
              <a:buFont typeface="Wingdings" pitchFamily="2" charset="2"/>
              <a:buNone/>
              <a:defRPr/>
            </a:pPr>
            <a:r>
              <a:rPr lang="en-US" sz="2400" dirty="0" smtClean="0">
                <a:ea typeface="MS PGothic" pitchFamily="34" charset="-128"/>
              </a:rPr>
              <a:t>Range Resources</a:t>
            </a:r>
          </a:p>
          <a:p>
            <a:pPr marL="0" indent="0" algn="ctr">
              <a:lnSpc>
                <a:spcPct val="110000"/>
              </a:lnSpc>
              <a:buFont typeface="Wingdings" pitchFamily="2" charset="2"/>
              <a:buNone/>
              <a:defRPr/>
            </a:pPr>
            <a:r>
              <a:rPr lang="en-US" sz="2400" dirty="0" smtClean="0">
                <a:ea typeface="MS PGothic" pitchFamily="34" charset="-128"/>
              </a:rPr>
              <a:t>Anadarko Petroleum</a:t>
            </a:r>
          </a:p>
          <a:p>
            <a:pPr marL="0" indent="0" algn="ctr">
              <a:lnSpc>
                <a:spcPct val="110000"/>
              </a:lnSpc>
              <a:buFont typeface="Wingdings" pitchFamily="2" charset="2"/>
              <a:buNone/>
              <a:defRPr/>
            </a:pPr>
            <a:r>
              <a:rPr lang="en-US" sz="2400" dirty="0" smtClean="0">
                <a:ea typeface="MS PGothic" pitchFamily="34" charset="-128"/>
              </a:rPr>
              <a:t>GTI</a:t>
            </a:r>
          </a:p>
          <a:p>
            <a:pPr marL="0" indent="0" algn="ctr">
              <a:lnSpc>
                <a:spcPct val="110000"/>
              </a:lnSpc>
              <a:buFont typeface="Wingdings" pitchFamily="2" charset="2"/>
              <a:buNone/>
              <a:defRPr/>
            </a:pPr>
            <a:r>
              <a:rPr lang="en-US" sz="2400" dirty="0" smtClean="0">
                <a:ea typeface="MS PGothic" pitchFamily="34" charset="-128"/>
              </a:rPr>
              <a:t>Dr. Julia Gale</a:t>
            </a:r>
          </a:p>
          <a:p>
            <a:pPr marL="0" indent="0" algn="ctr">
              <a:lnSpc>
                <a:spcPct val="110000"/>
              </a:lnSpc>
              <a:buNone/>
              <a:defRPr/>
            </a:pPr>
            <a:r>
              <a:rPr lang="en-US" sz="2400" dirty="0">
                <a:ea typeface="MS PGothic" pitchFamily="34" charset="-128"/>
              </a:rPr>
              <a:t> Dr. Peter </a:t>
            </a:r>
            <a:r>
              <a:rPr lang="en-US" sz="2400" dirty="0" err="1" smtClean="0">
                <a:ea typeface="MS PGothic" pitchFamily="34" charset="-128"/>
              </a:rPr>
              <a:t>Eichhubl</a:t>
            </a:r>
            <a:endParaRPr lang="en-US" sz="2400" dirty="0" smtClean="0">
              <a:ea typeface="MS PGothic" pitchFamily="34" charset="-128"/>
            </a:endParaRPr>
          </a:p>
          <a:p>
            <a:pPr marL="0" indent="0" algn="ctr">
              <a:lnSpc>
                <a:spcPct val="110000"/>
              </a:lnSpc>
              <a:buFont typeface="Wingdings" pitchFamily="2" charset="2"/>
              <a:buNone/>
              <a:defRPr/>
            </a:pPr>
            <a:r>
              <a:rPr lang="en-US" sz="2400" dirty="0" smtClean="0">
                <a:ea typeface="MS PGothic" pitchFamily="34" charset="-128"/>
              </a:rPr>
              <a:t>Dr. Steve </a:t>
            </a:r>
            <a:r>
              <a:rPr lang="en-US" sz="2400" dirty="0" err="1" smtClean="0">
                <a:ea typeface="MS PGothic" pitchFamily="34" charset="-128"/>
              </a:rPr>
              <a:t>Laubach</a:t>
            </a:r>
            <a:endParaRPr lang="en-US" sz="2400" dirty="0" smtClean="0">
              <a:ea typeface="MS PGothic" pitchFamily="34" charset="-128"/>
            </a:endParaRPr>
          </a:p>
          <a:p>
            <a:pPr marL="0" indent="0" algn="ctr">
              <a:buFont typeface="Wingdings" pitchFamily="2" charset="2"/>
              <a:buNone/>
              <a:defRPr/>
            </a:pPr>
            <a:endParaRPr lang="en-US" sz="2400" dirty="0">
              <a:ea typeface="MS PGothic" pitchFamily="34" charset="-128"/>
            </a:endParaRPr>
          </a:p>
          <a:p>
            <a:pPr marL="0" indent="0" algn="ctr">
              <a:buFont typeface="Wingdings" pitchFamily="2" charset="2"/>
              <a:buNone/>
              <a:defRPr/>
            </a:pPr>
            <a:endParaRPr lang="en-US" sz="2400" dirty="0" smtClean="0">
              <a:ea typeface="MS PGothic" pitchFamily="34" charset="-128"/>
            </a:endParaRPr>
          </a:p>
        </p:txBody>
      </p:sp>
      <p:sp>
        <p:nvSpPr>
          <p:cNvPr id="2" name="Content Placeholder 1"/>
          <p:cNvSpPr>
            <a:spLocks noGrp="1"/>
          </p:cNvSpPr>
          <p:nvPr>
            <p:ph sz="half" idx="2"/>
          </p:nvPr>
        </p:nvSpPr>
        <p:spPr>
          <a:xfrm>
            <a:off x="4595813" y="1233488"/>
            <a:ext cx="4038600" cy="4530725"/>
          </a:xfrm>
        </p:spPr>
        <p:txBody>
          <a:bodyPr/>
          <a:lstStyle/>
          <a:p>
            <a:pPr marL="0" indent="0" algn="ctr">
              <a:lnSpc>
                <a:spcPct val="120000"/>
              </a:lnSpc>
              <a:buFont typeface="Wingdings" charset="0"/>
              <a:buNone/>
              <a:defRPr/>
            </a:pPr>
            <a:r>
              <a:rPr lang="en-US" sz="2400" dirty="0">
                <a:latin typeface="Calibri" charset="0"/>
                <a:ea typeface="ＭＳ Ｐゴシック" charset="0"/>
              </a:rPr>
              <a:t>RPSEA</a:t>
            </a:r>
          </a:p>
          <a:p>
            <a:pPr marL="0" indent="0" algn="ctr">
              <a:lnSpc>
                <a:spcPct val="80000"/>
              </a:lnSpc>
              <a:buFont typeface="Wingdings" charset="0"/>
              <a:buNone/>
              <a:defRPr/>
            </a:pPr>
            <a:r>
              <a:rPr lang="en-US" sz="1200" dirty="0">
                <a:latin typeface="Calibri" charset="0"/>
                <a:ea typeface="ＭＳ Ｐゴシック" charset="0"/>
              </a:rPr>
              <a:t>Funding for this project is provided by RPSEA through the </a:t>
            </a:r>
            <a:r>
              <a:rPr lang="ja-JP" altLang="en-US" sz="1200" dirty="0">
                <a:latin typeface="Calibri" charset="0"/>
                <a:ea typeface="ＭＳ Ｐゴシック" charset="0"/>
              </a:rPr>
              <a:t>“</a:t>
            </a:r>
            <a:r>
              <a:rPr lang="en-US" altLang="ja-JP" sz="1200" dirty="0">
                <a:latin typeface="Calibri" charset="0"/>
                <a:ea typeface="ＭＳ Ｐゴシック" charset="0"/>
              </a:rPr>
              <a:t>Ultra-</a:t>
            </a:r>
            <a:r>
              <a:rPr lang="en-US" altLang="ja-JP" sz="1200" dirty="0" err="1">
                <a:latin typeface="Calibri" charset="0"/>
                <a:ea typeface="ＭＳ Ｐゴシック" charset="0"/>
              </a:rPr>
              <a:t>Deepwater</a:t>
            </a:r>
            <a:r>
              <a:rPr lang="en-US" altLang="ja-JP" sz="1200" dirty="0">
                <a:latin typeface="Calibri" charset="0"/>
                <a:ea typeface="ＭＳ Ｐゴシック" charset="0"/>
              </a:rPr>
              <a:t> and Unconventional Natural Gas and Other Petroleum Resources</a:t>
            </a:r>
            <a:r>
              <a:rPr lang="ja-JP" altLang="en-US" sz="1200" dirty="0">
                <a:latin typeface="Calibri" charset="0"/>
                <a:ea typeface="ＭＳ Ｐゴシック" charset="0"/>
              </a:rPr>
              <a:t>”</a:t>
            </a:r>
            <a:r>
              <a:rPr lang="en-US" altLang="ja-JP" sz="1200" dirty="0">
                <a:latin typeface="Calibri" charset="0"/>
                <a:ea typeface="ＭＳ Ｐゴシック" charset="0"/>
              </a:rPr>
              <a:t> program authorized by the U.S. Energy Policy Act of 2005.  RPSEA (www.rpsea.org)  is a nonprofit corporation whose mission is to provide a stewardship role in ensuring the focused research, development and deployment of safe and environmentally responsible technology that can effectively deliver hydrocarbons from domestic resources to the citizens of the United States.  RPSEA, operating as a consortium of premier U.S. energy research universities, industry, and independent research organizations, manages the program under a contract with the U.S. Department of Energy</a:t>
            </a:r>
            <a:r>
              <a:rPr lang="ja-JP" altLang="en-US" sz="1200" dirty="0">
                <a:latin typeface="Calibri" charset="0"/>
                <a:ea typeface="ＭＳ Ｐゴシック" charset="0"/>
              </a:rPr>
              <a:t>’</a:t>
            </a:r>
            <a:r>
              <a:rPr lang="en-US" altLang="ja-JP" sz="1200" dirty="0">
                <a:latin typeface="Calibri" charset="0"/>
                <a:ea typeface="ＭＳ Ｐゴシック" charset="0"/>
              </a:rPr>
              <a:t>s National Energy Technology Laboratory.</a:t>
            </a:r>
          </a:p>
          <a:p>
            <a:pPr marL="0" indent="0" algn="ctr">
              <a:lnSpc>
                <a:spcPct val="120000"/>
              </a:lnSpc>
              <a:buFont typeface="Wingdings" charset="0"/>
              <a:buNone/>
              <a:defRPr/>
            </a:pPr>
            <a:r>
              <a:rPr lang="en-US" sz="2400" dirty="0">
                <a:latin typeface="Calibri" charset="0"/>
                <a:ea typeface="ＭＳ Ｐゴシック" charset="0"/>
              </a:rPr>
              <a:t>Dr. </a:t>
            </a:r>
            <a:r>
              <a:rPr lang="en-US" sz="2400" dirty="0" err="1">
                <a:latin typeface="Calibri" charset="0"/>
                <a:ea typeface="ＭＳ Ｐゴシック" charset="0"/>
              </a:rPr>
              <a:t>Andras</a:t>
            </a:r>
            <a:r>
              <a:rPr lang="en-US" sz="2400" dirty="0">
                <a:latin typeface="Calibri" charset="0"/>
                <a:ea typeface="ＭＳ Ｐゴシック" charset="0"/>
              </a:rPr>
              <a:t> Fall</a:t>
            </a:r>
          </a:p>
          <a:p>
            <a:pPr marL="0" indent="0" algn="ctr">
              <a:lnSpc>
                <a:spcPct val="120000"/>
              </a:lnSpc>
              <a:buFont typeface="Wingdings" charset="0"/>
              <a:buNone/>
              <a:defRPr/>
            </a:pPr>
            <a:r>
              <a:rPr lang="en-US" sz="2400" dirty="0">
                <a:latin typeface="Calibri" charset="0"/>
                <a:ea typeface="ＭＳ Ｐゴシック" charset="0"/>
              </a:rPr>
              <a:t>Dr. Tobias </a:t>
            </a:r>
            <a:r>
              <a:rPr lang="en-US" sz="2400" dirty="0" err="1">
                <a:latin typeface="Calibri" charset="0"/>
                <a:ea typeface="ＭＳ Ｐゴシック" charset="0"/>
              </a:rPr>
              <a:t>Weisenberger</a:t>
            </a:r>
            <a:endParaRPr lang="en-US" sz="2400" dirty="0">
              <a:latin typeface="Calibri" charset="0"/>
              <a:ea typeface="ＭＳ Ｐゴシック" charset="0"/>
            </a:endParaRPr>
          </a:p>
          <a:p>
            <a:pPr marL="0" indent="0" algn="ctr">
              <a:lnSpc>
                <a:spcPct val="120000"/>
              </a:lnSpc>
              <a:buFont typeface="Wingdings" charset="0"/>
              <a:buNone/>
              <a:defRPr/>
            </a:pPr>
            <a:r>
              <a:rPr lang="en-US" sz="2400" dirty="0">
                <a:latin typeface="Calibri" charset="0"/>
                <a:ea typeface="ＭＳ Ｐゴシック" charset="0"/>
              </a:rPr>
              <a:t>Dr. Kitty Milliken</a:t>
            </a:r>
          </a:p>
          <a:p>
            <a:pPr marL="0" indent="0" algn="ctr">
              <a:lnSpc>
                <a:spcPct val="120000"/>
              </a:lnSpc>
              <a:buFont typeface="Wingdings" charset="0"/>
              <a:buNone/>
              <a:defRPr/>
            </a:pPr>
            <a:r>
              <a:rPr lang="en-US" sz="2400" dirty="0">
                <a:latin typeface="Calibri" charset="0"/>
                <a:ea typeface="ＭＳ Ｐゴシック" charset="0"/>
              </a:rPr>
              <a:t>Larry Wolfe</a:t>
            </a:r>
          </a:p>
          <a:p>
            <a:pPr marL="0" indent="0" algn="ctr">
              <a:buFont typeface="Wingdings" charset="0"/>
              <a:buNone/>
              <a:defRPr/>
            </a:pPr>
            <a:endParaRPr lang="en-US" sz="2400" dirty="0">
              <a:latin typeface="Calibri" charset="0"/>
              <a:ea typeface="ＭＳ Ｐゴシック" charset="0"/>
            </a:endParaRPr>
          </a:p>
          <a:p>
            <a:pPr marL="0" indent="0" algn="ctr">
              <a:buFont typeface="Wingdings" charset="0"/>
              <a:buNone/>
              <a:defRPr/>
            </a:pPr>
            <a:endParaRPr lang="en-US" dirty="0">
              <a:latin typeface="Calibri"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173163"/>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677863" y="325438"/>
            <a:ext cx="7772400" cy="641350"/>
          </a:xfrm>
          <a:prstGeom prst="rect">
            <a:avLst/>
          </a:prstGeom>
          <a:noFill/>
          <a:ln>
            <a:noFill/>
          </a:ln>
          <a:effectLst/>
          <a:extLst/>
        </p:spPr>
        <p:txBody>
          <a:bodyPr anchor="ctr" anchorCtr="1"/>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pPr algn="ctr">
              <a:spcBef>
                <a:spcPct val="0"/>
              </a:spcBef>
              <a:buFontTx/>
              <a:buNone/>
              <a:defRPr/>
            </a:pPr>
            <a:r>
              <a:rPr lang="en-US" sz="4400" smtClean="0">
                <a:solidFill>
                  <a:schemeClr val="tx2"/>
                </a:solidFill>
                <a:effectLst>
                  <a:outerShdw blurRad="38100" dist="38100" dir="2700000" algn="tl">
                    <a:srgbClr val="000000"/>
                  </a:outerShdw>
                </a:effectLst>
                <a:latin typeface="Calibri" charset="0"/>
              </a:rPr>
              <a:t>Production Variablility</a:t>
            </a:r>
          </a:p>
        </p:txBody>
      </p:sp>
      <p:pic>
        <p:nvPicPr>
          <p:cNvPr id="757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160463"/>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5" descr="http://graphics8.nytimes.com/packages/images/newsgraphics/2011/0617-natural-gas-maps/Barnettke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3275" y="4810125"/>
            <a:ext cx="14573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7" descr="http://graphics8.nytimes.com/packages/images/newsgraphics/2011/0617-natural-gas-maps/Haynesvilleke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4675" y="4822825"/>
            <a:ext cx="14573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9" descr="http://graphics8.nytimes.com/packages/images/newsgraphics/2011/0617-natural-gas-maps/Haynesvilleinset.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84613" y="4425950"/>
            <a:ext cx="67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11" descr="http://graphics8.nytimes.com/packages/images/newsgraphics/2011/0617-natural-gas-maps/Barnettinset.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923213" y="4400550"/>
            <a:ext cx="67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TextBox 3"/>
          <p:cNvSpPr txBox="1">
            <a:spLocks noChangeArrowheads="1"/>
          </p:cNvSpPr>
          <p:nvPr/>
        </p:nvSpPr>
        <p:spPr bwMode="auto">
          <a:xfrm>
            <a:off x="765175" y="1411288"/>
            <a:ext cx="1454150" cy="3413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pPr eaLnBrk="1" hangingPunct="1">
              <a:buFontTx/>
              <a:buNone/>
            </a:pPr>
            <a:r>
              <a:rPr lang="en-US" sz="1800" b="1">
                <a:solidFill>
                  <a:srgbClr val="595959"/>
                </a:solidFill>
              </a:rPr>
              <a:t>Haynesville</a:t>
            </a:r>
          </a:p>
        </p:txBody>
      </p:sp>
      <p:sp>
        <p:nvSpPr>
          <p:cNvPr id="75785" name="TextBox 10"/>
          <p:cNvSpPr txBox="1">
            <a:spLocks noChangeArrowheads="1"/>
          </p:cNvSpPr>
          <p:nvPr/>
        </p:nvSpPr>
        <p:spPr bwMode="auto">
          <a:xfrm>
            <a:off x="7610475" y="1398588"/>
            <a:ext cx="992188" cy="3413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pPr eaLnBrk="1" hangingPunct="1">
              <a:buFontTx/>
              <a:buNone/>
            </a:pPr>
            <a:r>
              <a:rPr lang="en-US" sz="1800" b="1">
                <a:solidFill>
                  <a:srgbClr val="595959"/>
                </a:solidFill>
              </a:rPr>
              <a:t>Barnett</a:t>
            </a:r>
          </a:p>
        </p:txBody>
      </p:sp>
      <p:sp>
        <p:nvSpPr>
          <p:cNvPr id="75787" name="Right Arrow 7"/>
          <p:cNvSpPr>
            <a:spLocks noChangeArrowheads="1"/>
          </p:cNvSpPr>
          <p:nvPr/>
        </p:nvSpPr>
        <p:spPr bwMode="auto">
          <a:xfrm>
            <a:off x="2219325" y="4013200"/>
            <a:ext cx="358775" cy="387350"/>
          </a:xfrm>
          <a:prstGeom prst="right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3300"/>
              </a:solidFill>
            </a:endParaRPr>
          </a:p>
        </p:txBody>
      </p:sp>
      <p:sp>
        <p:nvSpPr>
          <p:cNvPr id="18" name="TextBox 4"/>
          <p:cNvSpPr txBox="1">
            <a:spLocks noChangeArrowheads="1"/>
          </p:cNvSpPr>
          <p:nvPr/>
        </p:nvSpPr>
        <p:spPr bwMode="auto">
          <a:xfrm>
            <a:off x="7131050" y="5216525"/>
            <a:ext cx="1700255" cy="261610"/>
          </a:xfrm>
          <a:prstGeom prst="rect">
            <a:avLst/>
          </a:prstGeom>
          <a:noFill/>
          <a:ln>
            <a:noFill/>
          </a:ln>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buChar char="•"/>
              <a:defRPr sz="2800">
                <a:solidFill>
                  <a:schemeClr val="tx1"/>
                </a:solidFill>
                <a:latin typeface="Arial" charset="0"/>
              </a:defRPr>
            </a:lvl6pPr>
            <a:lvl7pPr marL="2971800" indent="-228600" eaLnBrk="0" fontAlgn="base" hangingPunct="0">
              <a:lnSpc>
                <a:spcPct val="90000"/>
              </a:lnSpc>
              <a:spcBef>
                <a:spcPct val="20000"/>
              </a:spcBef>
              <a:spcAft>
                <a:spcPct val="0"/>
              </a:spcAft>
              <a:buChar char="•"/>
              <a:defRPr sz="2800">
                <a:solidFill>
                  <a:schemeClr val="tx1"/>
                </a:solidFill>
                <a:latin typeface="Arial" charset="0"/>
              </a:defRPr>
            </a:lvl7pPr>
            <a:lvl8pPr marL="3429000" indent="-228600" eaLnBrk="0" fontAlgn="base" hangingPunct="0">
              <a:lnSpc>
                <a:spcPct val="90000"/>
              </a:lnSpc>
              <a:spcBef>
                <a:spcPct val="20000"/>
              </a:spcBef>
              <a:spcAft>
                <a:spcPct val="0"/>
              </a:spcAft>
              <a:buChar char="•"/>
              <a:defRPr sz="2800">
                <a:solidFill>
                  <a:schemeClr val="tx1"/>
                </a:solidFill>
                <a:latin typeface="Arial" charset="0"/>
              </a:defRPr>
            </a:lvl8pPr>
            <a:lvl9pPr marL="3886200" indent="-228600" eaLnBrk="0" fontAlgn="base" hangingPunct="0">
              <a:lnSpc>
                <a:spcPct val="90000"/>
              </a:lnSpc>
              <a:spcBef>
                <a:spcPct val="20000"/>
              </a:spcBef>
              <a:spcAft>
                <a:spcPct val="0"/>
              </a:spcAft>
              <a:buChar char="•"/>
              <a:defRPr sz="2800">
                <a:solidFill>
                  <a:schemeClr val="tx1"/>
                </a:solidFill>
                <a:latin typeface="Arial" charset="0"/>
              </a:defRPr>
            </a:lvl9pPr>
          </a:lstStyle>
          <a:p>
            <a:pPr eaLnBrk="1" hangingPunct="1">
              <a:buFontTx/>
              <a:buNone/>
              <a:defRPr/>
            </a:pPr>
            <a:r>
              <a:rPr lang="en-US" sz="1200" dirty="0" smtClean="0">
                <a:latin typeface="+mj-lt"/>
                <a:ea typeface="Times" charset="0"/>
                <a:cs typeface="Times" charset="0"/>
              </a:rPr>
              <a:t>NY Times</a:t>
            </a:r>
            <a:r>
              <a:rPr lang="en-US" sz="1200" dirty="0" smtClean="0">
                <a:latin typeface="+mj-lt"/>
                <a:ea typeface="+mn-ea"/>
                <a:cs typeface="+mn-cs"/>
              </a:rPr>
              <a:t>, June 26, 2011</a:t>
            </a:r>
          </a:p>
        </p:txBody>
      </p:sp>
      <p:sp>
        <p:nvSpPr>
          <p:cNvPr id="2" name="TextBox 1"/>
          <p:cNvSpPr txBox="1"/>
          <p:nvPr/>
        </p:nvSpPr>
        <p:spPr>
          <a:xfrm>
            <a:off x="-203200" y="5473700"/>
            <a:ext cx="9639300" cy="1023357"/>
          </a:xfrm>
          <a:prstGeom prst="rect">
            <a:avLst/>
          </a:prstGeom>
          <a:noFill/>
        </p:spPr>
        <p:txBody>
          <a:bodyPr wrap="square" rtlCol="0">
            <a:spAutoFit/>
          </a:bodyPr>
          <a:lstStyle/>
          <a:p>
            <a:pPr algn="ctr">
              <a:buNone/>
            </a:pPr>
            <a:r>
              <a:rPr lang="en-US" sz="3000" dirty="0" smtClean="0">
                <a:effectLst>
                  <a:outerShdw blurRad="38100" dist="38100" dir="2700000" algn="tl">
                    <a:srgbClr val="000000"/>
                  </a:outerShdw>
                </a:effectLst>
                <a:latin typeface="+mn-lt"/>
                <a:ea typeface="ＭＳ Ｐゴシック" charset="-128"/>
              </a:rPr>
              <a:t>“Sweet spots” in unconventional plays</a:t>
            </a:r>
          </a:p>
          <a:p>
            <a:pPr algn="ctr">
              <a:buNone/>
            </a:pPr>
            <a:r>
              <a:rPr lang="en-US" sz="3000" dirty="0" smtClean="0">
                <a:solidFill>
                  <a:srgbClr val="FFFF00"/>
                </a:solidFill>
                <a:effectLst>
                  <a:outerShdw blurRad="38100" dist="38100" dir="2700000" algn="tl">
                    <a:srgbClr val="000000"/>
                  </a:outerShdw>
                </a:effectLst>
                <a:latin typeface="+mn-lt"/>
                <a:ea typeface="ＭＳ Ｐゴシック" charset="-128"/>
              </a:rPr>
              <a:t>Common </a:t>
            </a:r>
            <a:r>
              <a:rPr lang="en-US" sz="3000" dirty="0">
                <a:solidFill>
                  <a:srgbClr val="FFFF00"/>
                </a:solidFill>
                <a:effectLst>
                  <a:outerShdw blurRad="38100" dist="38100" dir="2700000" algn="tl">
                    <a:srgbClr val="000000"/>
                  </a:outerShdw>
                </a:effectLst>
                <a:latin typeface="+mn-lt"/>
                <a:ea typeface="ＭＳ Ｐゴシック" charset="-128"/>
              </a:rPr>
              <a:t>symptom of natural fracture presence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a:defRPr/>
            </a:pPr>
            <a:r>
              <a:rPr lang="en-US" dirty="0" smtClean="0">
                <a:latin typeface="Calibri" charset="0"/>
                <a:ea typeface="ＭＳ Ｐゴシック" charset="0"/>
              </a:rPr>
              <a:t>Question &amp; Methods</a:t>
            </a:r>
            <a:endParaRPr lang="en-US" dirty="0">
              <a:latin typeface="Calibri" charset="0"/>
              <a:ea typeface="ＭＳ Ｐゴシック" charset="0"/>
            </a:endParaRPr>
          </a:p>
        </p:txBody>
      </p:sp>
      <p:sp>
        <p:nvSpPr>
          <p:cNvPr id="3" name="Content Placeholder 2"/>
          <p:cNvSpPr>
            <a:spLocks noGrp="1"/>
          </p:cNvSpPr>
          <p:nvPr>
            <p:ph idx="1"/>
          </p:nvPr>
        </p:nvSpPr>
        <p:spPr>
          <a:xfrm>
            <a:off x="304800" y="1143000"/>
            <a:ext cx="8382000" cy="5524500"/>
          </a:xfrm>
        </p:spPr>
        <p:txBody>
          <a:bodyPr>
            <a:normAutofit fontScale="92500"/>
          </a:bodyPr>
          <a:lstStyle/>
          <a:p>
            <a:pPr>
              <a:lnSpc>
                <a:spcPct val="115000"/>
              </a:lnSpc>
              <a:defRPr/>
            </a:pPr>
            <a:r>
              <a:rPr lang="en-US" altLang="zh-CN" dirty="0" smtClean="0">
                <a:ea typeface="SimSun" pitchFamily="2" charset="-122"/>
                <a:cs typeface="MS PGothic" charset="0"/>
              </a:rPr>
              <a:t>Natural fractures influence production</a:t>
            </a:r>
          </a:p>
          <a:p>
            <a:pPr lvl="1">
              <a:lnSpc>
                <a:spcPct val="115000"/>
              </a:lnSpc>
              <a:defRPr/>
            </a:pPr>
            <a:r>
              <a:rPr lang="en-US" altLang="zh-CN" dirty="0">
                <a:ea typeface="SimSun" pitchFamily="2" charset="-122"/>
                <a:cs typeface="MS PGothic" charset="0"/>
              </a:rPr>
              <a:t>D</a:t>
            </a:r>
            <a:r>
              <a:rPr lang="en-US" altLang="zh-CN" dirty="0" smtClean="0">
                <a:ea typeface="SimSun" pitchFamily="2" charset="-122"/>
                <a:cs typeface="MS PGothic" charset="0"/>
              </a:rPr>
              <a:t>ifficult </a:t>
            </a:r>
            <a:r>
              <a:rPr lang="en-US" altLang="zh-CN" dirty="0">
                <a:ea typeface="SimSun" pitchFamily="2" charset="-122"/>
                <a:cs typeface="MS PGothic" charset="0"/>
              </a:rPr>
              <a:t>to sample in </a:t>
            </a:r>
            <a:r>
              <a:rPr lang="en-US" altLang="zh-CN" dirty="0" smtClean="0">
                <a:ea typeface="SimSun" pitchFamily="2" charset="-122"/>
                <a:cs typeface="MS PGothic" charset="0"/>
              </a:rPr>
              <a:t>subsurface </a:t>
            </a:r>
            <a:endParaRPr lang="en-US" altLang="zh-CN" dirty="0">
              <a:ea typeface="SimSun" pitchFamily="2" charset="-122"/>
              <a:cs typeface="MS PGothic" charset="0"/>
            </a:endParaRPr>
          </a:p>
          <a:p>
            <a:pPr lvl="1">
              <a:lnSpc>
                <a:spcPct val="115000"/>
              </a:lnSpc>
              <a:defRPr/>
            </a:pPr>
            <a:r>
              <a:rPr lang="en-US" altLang="zh-CN" dirty="0">
                <a:ea typeface="SimSun" pitchFamily="2" charset="-122"/>
                <a:cs typeface="MS PGothic" charset="0"/>
              </a:rPr>
              <a:t>O</a:t>
            </a:r>
            <a:r>
              <a:rPr lang="en-US" altLang="zh-CN" dirty="0" smtClean="0">
                <a:ea typeface="SimSun" pitchFamily="2" charset="-122"/>
                <a:cs typeface="MS PGothic" charset="0"/>
              </a:rPr>
              <a:t>utcrop fractures might provide insight into subsurface </a:t>
            </a:r>
          </a:p>
          <a:p>
            <a:pPr>
              <a:lnSpc>
                <a:spcPct val="115000"/>
              </a:lnSpc>
              <a:defRPr/>
            </a:pPr>
            <a:r>
              <a:rPr lang="en-US" dirty="0" smtClean="0">
                <a:solidFill>
                  <a:srgbClr val="FFFF00"/>
                </a:solidFill>
              </a:rPr>
              <a:t>Are outcrop fractures in the Marcellus a valid proxy for subsurface fractures?</a:t>
            </a:r>
          </a:p>
          <a:p>
            <a:pPr>
              <a:buFont typeface="Wingdings" pitchFamily="2" charset="2"/>
              <a:buChar char="n"/>
              <a:defRPr/>
            </a:pPr>
            <a:r>
              <a:rPr lang="en-US" dirty="0" smtClean="0"/>
              <a:t>Outcrop/subsurface comparison of </a:t>
            </a:r>
          </a:p>
          <a:p>
            <a:pPr lvl="1">
              <a:buFont typeface="Arial"/>
              <a:buChar char="•"/>
              <a:defRPr/>
            </a:pPr>
            <a:r>
              <a:rPr lang="en-US" dirty="0" smtClean="0"/>
              <a:t>Fracture orientation</a:t>
            </a:r>
          </a:p>
          <a:p>
            <a:pPr lvl="1">
              <a:buFont typeface="Arial"/>
              <a:buChar char="•"/>
              <a:defRPr/>
            </a:pPr>
            <a:r>
              <a:rPr lang="en-US" dirty="0" smtClean="0"/>
              <a:t>Fracture cement texture</a:t>
            </a:r>
          </a:p>
          <a:p>
            <a:pPr lvl="1">
              <a:buFont typeface="Arial"/>
              <a:buChar char="•"/>
              <a:defRPr/>
            </a:pPr>
            <a:r>
              <a:rPr lang="en-US" dirty="0" smtClean="0"/>
              <a:t>Cement fluid inclusion properties</a:t>
            </a:r>
          </a:p>
          <a:p>
            <a:pPr lvl="1">
              <a:buFont typeface="Arial"/>
              <a:buChar char="•"/>
              <a:defRPr/>
            </a:pPr>
            <a:r>
              <a:rPr lang="en-US" dirty="0" smtClean="0"/>
              <a:t>Cement isotopic composition</a:t>
            </a:r>
          </a:p>
          <a:p>
            <a:pPr lvl="1">
              <a:defRPr/>
            </a:pPr>
            <a:endParaRPr lang="en-US" dirty="0" smtClean="0"/>
          </a:p>
          <a:p>
            <a:pPr>
              <a:buFont typeface="Wingdings" pitchFamily="2" charset="2"/>
              <a:buChar char="n"/>
              <a:defRPr/>
            </a:pP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6726" y="1057275"/>
            <a:ext cx="8106804"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38150" y="-161925"/>
            <a:ext cx="8229600" cy="1139825"/>
          </a:xfrm>
        </p:spPr>
        <p:txBody>
          <a:bodyPr/>
          <a:lstStyle/>
          <a:p>
            <a:pPr>
              <a:defRPr/>
            </a:pPr>
            <a:r>
              <a:rPr lang="en-US" dirty="0">
                <a:latin typeface="Calibri" charset="0"/>
                <a:ea typeface="ＭＳ Ｐゴシック" charset="0"/>
              </a:rPr>
              <a:t>Sample Locations</a:t>
            </a:r>
          </a:p>
        </p:txBody>
      </p:sp>
      <p:pic>
        <p:nvPicPr>
          <p:cNvPr id="28675" name="Picture 3"/>
          <p:cNvPicPr>
            <a:picLocks noChangeAspect="1"/>
          </p:cNvPicPr>
          <p:nvPr/>
        </p:nvPicPr>
        <p:blipFill>
          <a:blip r:embed="rId4">
            <a:extLst>
              <a:ext uri="{28A0092B-C50C-407E-A947-70E740481C1C}">
                <a14:useLocalDpi xmlns:a14="http://schemas.microsoft.com/office/drawing/2010/main" val="0"/>
              </a:ext>
            </a:extLst>
          </a:blip>
          <a:srcRect l="62730" t="20686" r="694" b="39809"/>
          <a:stretch>
            <a:fillRect/>
          </a:stretch>
        </p:blipFill>
        <p:spPr bwMode="auto">
          <a:xfrm>
            <a:off x="228600" y="800517"/>
            <a:ext cx="2674938"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101767" y="854141"/>
            <a:ext cx="1830950" cy="203133"/>
          </a:xfrm>
          <a:prstGeom prst="rect">
            <a:avLst/>
          </a:prstGeom>
          <a:noFill/>
        </p:spPr>
        <p:txBody>
          <a:bodyPr wrap="none" rtlCol="0">
            <a:spAutoFit/>
          </a:bodyPr>
          <a:lstStyle/>
          <a:p>
            <a:pPr>
              <a:buNone/>
            </a:pPr>
            <a:r>
              <a:rPr lang="en-US" sz="800" dirty="0" smtClean="0"/>
              <a:t>Data for GIS map from USGS, 2012</a:t>
            </a:r>
            <a:endParaRPr lang="en-US" sz="800" dirty="0"/>
          </a:p>
        </p:txBody>
      </p:sp>
      <p:sp>
        <p:nvSpPr>
          <p:cNvPr id="4" name="TextBox 3"/>
          <p:cNvSpPr txBox="1"/>
          <p:nvPr/>
        </p:nvSpPr>
        <p:spPr>
          <a:xfrm>
            <a:off x="2263059" y="2747277"/>
            <a:ext cx="639919" cy="203133"/>
          </a:xfrm>
          <a:prstGeom prst="rect">
            <a:avLst/>
          </a:prstGeom>
          <a:noFill/>
        </p:spPr>
        <p:txBody>
          <a:bodyPr wrap="none" rtlCol="0">
            <a:spAutoFit/>
          </a:bodyPr>
          <a:lstStyle/>
          <a:p>
            <a:pPr>
              <a:buNone/>
            </a:pPr>
            <a:r>
              <a:rPr lang="en-US" sz="800" dirty="0" smtClean="0">
                <a:solidFill>
                  <a:srgbClr val="292929"/>
                </a:solidFill>
              </a:rPr>
              <a:t>EIA, 2012</a:t>
            </a:r>
            <a:endParaRPr lang="en-US" sz="800" dirty="0">
              <a:solidFill>
                <a:srgbClr val="292929"/>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885826"/>
            <a:ext cx="9143999" cy="570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84137"/>
            <a:ext cx="9677400" cy="1139825"/>
          </a:xfrm>
        </p:spPr>
        <p:txBody>
          <a:bodyPr/>
          <a:lstStyle/>
          <a:p>
            <a:pPr>
              <a:defRPr/>
            </a:pPr>
            <a:r>
              <a:rPr lang="en-US" dirty="0">
                <a:latin typeface="Calibri" charset="0"/>
                <a:ea typeface="ＭＳ Ｐゴシック" charset="0"/>
              </a:rPr>
              <a:t>Geologic </a:t>
            </a:r>
            <a:r>
              <a:rPr lang="en-US" dirty="0" smtClean="0">
                <a:latin typeface="Calibri" charset="0"/>
                <a:ea typeface="ＭＳ Ｐゴシック" charset="0"/>
              </a:rPr>
              <a:t>Setting</a:t>
            </a:r>
            <a:endParaRPr lang="en-US" dirty="0">
              <a:latin typeface="Calibri" charset="0"/>
              <a:ea typeface="ＭＳ Ｐゴシック" charset="0"/>
            </a:endParaRPr>
          </a:p>
        </p:txBody>
      </p:sp>
      <p:sp>
        <p:nvSpPr>
          <p:cNvPr id="7" name="TextBox 6"/>
          <p:cNvSpPr txBox="1"/>
          <p:nvPr/>
        </p:nvSpPr>
        <p:spPr>
          <a:xfrm>
            <a:off x="8410575" y="6177382"/>
            <a:ext cx="913154" cy="424732"/>
          </a:xfrm>
          <a:prstGeom prst="rect">
            <a:avLst/>
          </a:prstGeom>
          <a:noFill/>
        </p:spPr>
        <p:txBody>
          <a:bodyPr wrap="square" rtlCol="0">
            <a:spAutoFit/>
          </a:bodyPr>
          <a:lstStyle/>
          <a:p>
            <a:pPr>
              <a:buNone/>
            </a:pPr>
            <a:r>
              <a:rPr lang="en-US" sz="800" dirty="0" smtClean="0">
                <a:solidFill>
                  <a:srgbClr val="292929"/>
                </a:solidFill>
              </a:rPr>
              <a:t>Harper and </a:t>
            </a:r>
            <a:r>
              <a:rPr lang="en-US" sz="800" dirty="0" err="1" smtClean="0">
                <a:solidFill>
                  <a:srgbClr val="292929"/>
                </a:solidFill>
              </a:rPr>
              <a:t>Koestelnik</a:t>
            </a:r>
            <a:r>
              <a:rPr lang="en-US" sz="800" dirty="0" smtClean="0">
                <a:solidFill>
                  <a:srgbClr val="292929"/>
                </a:solidFill>
              </a:rPr>
              <a:t>, 2009</a:t>
            </a:r>
            <a:endParaRPr lang="en-US" sz="800" dirty="0">
              <a:solidFill>
                <a:srgbClr val="292929"/>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539" y="-234950"/>
            <a:ext cx="8229600" cy="1139825"/>
          </a:xfrm>
        </p:spPr>
        <p:txBody>
          <a:bodyPr/>
          <a:lstStyle/>
          <a:p>
            <a:pPr>
              <a:defRPr/>
            </a:pPr>
            <a:r>
              <a:rPr lang="en-US" dirty="0">
                <a:latin typeface="Calibri" charset="0"/>
                <a:ea typeface="ＭＳ Ｐゴシック" charset="0"/>
              </a:rPr>
              <a:t>Outcrop Fracture Orientations</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4850" y="640405"/>
            <a:ext cx="7572375" cy="621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03300" y="6285214"/>
            <a:ext cx="3721100" cy="430887"/>
          </a:xfrm>
          <a:prstGeom prst="rect">
            <a:avLst/>
          </a:prstGeom>
          <a:noFill/>
        </p:spPr>
        <p:txBody>
          <a:bodyPr wrap="square" rtlCol="0">
            <a:spAutoFit/>
          </a:bodyPr>
          <a:lstStyle/>
          <a:p>
            <a:pPr>
              <a:buNone/>
            </a:pPr>
            <a:r>
              <a:rPr lang="en-US" sz="2400" b="1" dirty="0" smtClean="0">
                <a:solidFill>
                  <a:srgbClr val="292929"/>
                </a:solidFill>
              </a:rPr>
              <a:t>J1 fractures predate J2</a:t>
            </a:r>
            <a:endParaRPr lang="en-US" sz="2400" b="1" dirty="0">
              <a:solidFill>
                <a:srgbClr val="292929"/>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29068" y="1462055"/>
            <a:ext cx="6683836" cy="479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Callout 2 7"/>
          <p:cNvSpPr>
            <a:spLocks/>
          </p:cNvSpPr>
          <p:nvPr/>
        </p:nvSpPr>
        <p:spPr bwMode="auto">
          <a:xfrm>
            <a:off x="4961570" y="4429435"/>
            <a:ext cx="2437297" cy="612465"/>
          </a:xfrm>
          <a:prstGeom prst="borderCallout2">
            <a:avLst>
              <a:gd name="adj1" fmla="val 18750"/>
              <a:gd name="adj2" fmla="val -1111"/>
              <a:gd name="adj3" fmla="val 18750"/>
              <a:gd name="adj4" fmla="val -16667"/>
              <a:gd name="adj5" fmla="val -90757"/>
              <a:gd name="adj6" fmla="val -34458"/>
            </a:avLst>
          </a:prstGeom>
          <a:solidFill>
            <a:schemeClr val="bg1">
              <a:alpha val="74117"/>
            </a:schemeClr>
          </a:solidFill>
          <a:ln w="25400">
            <a:solidFill>
              <a:schemeClr val="tx2"/>
            </a:solidFill>
            <a:miter lim="800000"/>
            <a:headEnd/>
            <a:tailEnd type="arrow" w="med" len="med"/>
          </a:ln>
          <a:effectLst>
            <a:outerShdw blurRad="50800" dist="50800" dir="5400000" algn="ctr" rotWithShape="0">
              <a:srgbClr val="000000">
                <a:alpha val="95000"/>
              </a:srgbClr>
            </a:outerShdw>
          </a:effectLst>
        </p:spPr>
        <p:txBody>
          <a:bodyPr/>
          <a:lstStyle/>
          <a:p>
            <a:pPr algn="ctr">
              <a:buFontTx/>
              <a:buNone/>
              <a:defRPr/>
            </a:pPr>
            <a:r>
              <a:rPr lang="en-US" sz="2000" b="1" dirty="0" err="1" smtClean="0">
                <a:ea typeface="+mn-ea"/>
                <a:cs typeface="+mn-cs"/>
              </a:rPr>
              <a:t>Alleghanian</a:t>
            </a:r>
            <a:r>
              <a:rPr lang="en-US" sz="2000" b="1" dirty="0" smtClean="0">
                <a:ea typeface="+mn-ea"/>
                <a:cs typeface="+mn-cs"/>
              </a:rPr>
              <a:t> Deformation front</a:t>
            </a:r>
          </a:p>
          <a:p>
            <a:pPr algn="ctr">
              <a:buFontTx/>
              <a:buNone/>
              <a:defRPr/>
            </a:pPr>
            <a:endParaRPr lang="en-US" sz="2000" b="1" dirty="0">
              <a:ea typeface="+mn-ea"/>
              <a:cs typeface="+mn-cs"/>
            </a:endParaRPr>
          </a:p>
        </p:txBody>
      </p:sp>
      <p:sp>
        <p:nvSpPr>
          <p:cNvPr id="81923" name="Freeform 12"/>
          <p:cNvSpPr>
            <a:spLocks/>
          </p:cNvSpPr>
          <p:nvPr/>
        </p:nvSpPr>
        <p:spPr bwMode="auto">
          <a:xfrm>
            <a:off x="3160764" y="2929690"/>
            <a:ext cx="4212703" cy="2452041"/>
          </a:xfrm>
          <a:custGeom>
            <a:avLst/>
            <a:gdLst>
              <a:gd name="T0" fmla="*/ 12101 w 4864100"/>
              <a:gd name="T1" fmla="*/ 1309511 h 2857720"/>
              <a:gd name="T2" fmla="*/ 36300 w 4864100"/>
              <a:gd name="T3" fmla="*/ 1255205 h 2857720"/>
              <a:gd name="T4" fmla="*/ 60499 w 4864100"/>
              <a:gd name="T5" fmla="*/ 1200898 h 2857720"/>
              <a:gd name="T6" fmla="*/ 90749 w 4864100"/>
              <a:gd name="T7" fmla="*/ 1134521 h 2857720"/>
              <a:gd name="T8" fmla="*/ 127047 w 4864100"/>
              <a:gd name="T9" fmla="*/ 1062111 h 2857720"/>
              <a:gd name="T10" fmla="*/ 145197 w 4864100"/>
              <a:gd name="T11" fmla="*/ 1025907 h 2857720"/>
              <a:gd name="T12" fmla="*/ 163346 w 4864100"/>
              <a:gd name="T13" fmla="*/ 989701 h 2857720"/>
              <a:gd name="T14" fmla="*/ 199646 w 4864100"/>
              <a:gd name="T15" fmla="*/ 905225 h 2857720"/>
              <a:gd name="T16" fmla="*/ 229896 w 4864100"/>
              <a:gd name="T17" fmla="*/ 850917 h 2857720"/>
              <a:gd name="T18" fmla="*/ 254095 w 4864100"/>
              <a:gd name="T19" fmla="*/ 790575 h 2857720"/>
              <a:gd name="T20" fmla="*/ 272245 w 4864100"/>
              <a:gd name="T21" fmla="*/ 754370 h 2857720"/>
              <a:gd name="T22" fmla="*/ 320644 w 4864100"/>
              <a:gd name="T23" fmla="*/ 706098 h 2857720"/>
              <a:gd name="T24" fmla="*/ 399293 w 4864100"/>
              <a:gd name="T25" fmla="*/ 633688 h 2857720"/>
              <a:gd name="T26" fmla="*/ 465841 w 4864100"/>
              <a:gd name="T27" fmla="*/ 567313 h 2857720"/>
              <a:gd name="T28" fmla="*/ 496090 w 4864100"/>
              <a:gd name="T29" fmla="*/ 531108 h 2857720"/>
              <a:gd name="T30" fmla="*/ 550540 w 4864100"/>
              <a:gd name="T31" fmla="*/ 500937 h 2857720"/>
              <a:gd name="T32" fmla="*/ 598938 w 4864100"/>
              <a:gd name="T33" fmla="*/ 464733 h 2857720"/>
              <a:gd name="T34" fmla="*/ 653388 w 4864100"/>
              <a:gd name="T35" fmla="*/ 428528 h 2857720"/>
              <a:gd name="T36" fmla="*/ 762285 w 4864100"/>
              <a:gd name="T37" fmla="*/ 368189 h 2857720"/>
              <a:gd name="T38" fmla="*/ 798584 w 4864100"/>
              <a:gd name="T39" fmla="*/ 350085 h 2857720"/>
              <a:gd name="T40" fmla="*/ 871183 w 4864100"/>
              <a:gd name="T41" fmla="*/ 307845 h 2857720"/>
              <a:gd name="T42" fmla="*/ 925632 w 4864100"/>
              <a:gd name="T43" fmla="*/ 277675 h 2857720"/>
              <a:gd name="T44" fmla="*/ 998231 w 4864100"/>
              <a:gd name="T45" fmla="*/ 247504 h 2857720"/>
              <a:gd name="T46" fmla="*/ 1034531 w 4864100"/>
              <a:gd name="T47" fmla="*/ 229401 h 2857720"/>
              <a:gd name="T48" fmla="*/ 1082929 w 4864100"/>
              <a:gd name="T49" fmla="*/ 211299 h 2857720"/>
              <a:gd name="T50" fmla="*/ 1143428 w 4864100"/>
              <a:gd name="T51" fmla="*/ 193196 h 2857720"/>
              <a:gd name="T52" fmla="*/ 1197878 w 4864100"/>
              <a:gd name="T53" fmla="*/ 175094 h 2857720"/>
              <a:gd name="T54" fmla="*/ 1252325 w 4864100"/>
              <a:gd name="T55" fmla="*/ 163026 h 2857720"/>
              <a:gd name="T56" fmla="*/ 1367274 w 4864100"/>
              <a:gd name="T57" fmla="*/ 138888 h 2857720"/>
              <a:gd name="T58" fmla="*/ 1433822 w 4864100"/>
              <a:gd name="T59" fmla="*/ 120788 h 2857720"/>
              <a:gd name="T60" fmla="*/ 1566920 w 4864100"/>
              <a:gd name="T61" fmla="*/ 96651 h 2857720"/>
              <a:gd name="T62" fmla="*/ 1669769 w 4864100"/>
              <a:gd name="T63" fmla="*/ 78548 h 2857720"/>
              <a:gd name="T64" fmla="*/ 1760514 w 4864100"/>
              <a:gd name="T65" fmla="*/ 60447 h 2857720"/>
              <a:gd name="T66" fmla="*/ 1869414 w 4864100"/>
              <a:gd name="T67" fmla="*/ 48377 h 2857720"/>
              <a:gd name="T68" fmla="*/ 1960161 w 4864100"/>
              <a:gd name="T69" fmla="*/ 36310 h 2857720"/>
              <a:gd name="T70" fmla="*/ 2075111 w 4864100"/>
              <a:gd name="T71" fmla="*/ 24242 h 2857720"/>
              <a:gd name="T72" fmla="*/ 2214257 w 4864100"/>
              <a:gd name="T73" fmla="*/ 6139 h 28577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64100"/>
              <a:gd name="T112" fmla="*/ 0 h 2857720"/>
              <a:gd name="T113" fmla="*/ 4864100 w 4864100"/>
              <a:gd name="T114" fmla="*/ 2857720 h 28577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64100" h="2857720">
                <a:moveTo>
                  <a:pt x="0" y="2857720"/>
                </a:moveTo>
                <a:cubicBezTo>
                  <a:pt x="7454" y="2820449"/>
                  <a:pt x="10755" y="2790291"/>
                  <a:pt x="25400" y="2756120"/>
                </a:cubicBezTo>
                <a:cubicBezTo>
                  <a:pt x="32858" y="2738719"/>
                  <a:pt x="43111" y="2722620"/>
                  <a:pt x="50800" y="2705320"/>
                </a:cubicBezTo>
                <a:cubicBezTo>
                  <a:pt x="60059" y="2684488"/>
                  <a:pt x="66005" y="2662210"/>
                  <a:pt x="76200" y="2641820"/>
                </a:cubicBezTo>
                <a:cubicBezTo>
                  <a:pt x="83026" y="2628168"/>
                  <a:pt x="95401" y="2617668"/>
                  <a:pt x="101600" y="2603720"/>
                </a:cubicBezTo>
                <a:cubicBezTo>
                  <a:pt x="112474" y="2579254"/>
                  <a:pt x="115026" y="2551467"/>
                  <a:pt x="127000" y="2527520"/>
                </a:cubicBezTo>
                <a:cubicBezTo>
                  <a:pt x="143933" y="2493653"/>
                  <a:pt x="165826" y="2461841"/>
                  <a:pt x="177800" y="2425920"/>
                </a:cubicBezTo>
                <a:cubicBezTo>
                  <a:pt x="182033" y="2413220"/>
                  <a:pt x="184960" y="2400007"/>
                  <a:pt x="190500" y="2387820"/>
                </a:cubicBezTo>
                <a:cubicBezTo>
                  <a:pt x="206168" y="2353350"/>
                  <a:pt x="224367" y="2320087"/>
                  <a:pt x="241300" y="2286220"/>
                </a:cubicBezTo>
                <a:cubicBezTo>
                  <a:pt x="249767" y="2269287"/>
                  <a:pt x="260713" y="2253381"/>
                  <a:pt x="266700" y="2235420"/>
                </a:cubicBezTo>
                <a:cubicBezTo>
                  <a:pt x="270933" y="2222720"/>
                  <a:pt x="273413" y="2209294"/>
                  <a:pt x="279400" y="2197320"/>
                </a:cubicBezTo>
                <a:cubicBezTo>
                  <a:pt x="286226" y="2183668"/>
                  <a:pt x="297974" y="2172872"/>
                  <a:pt x="304800" y="2159220"/>
                </a:cubicBezTo>
                <a:cubicBezTo>
                  <a:pt x="310787" y="2147246"/>
                  <a:pt x="311513" y="2133094"/>
                  <a:pt x="317500" y="2121120"/>
                </a:cubicBezTo>
                <a:cubicBezTo>
                  <a:pt x="324326" y="2107468"/>
                  <a:pt x="336074" y="2096672"/>
                  <a:pt x="342900" y="2083020"/>
                </a:cubicBezTo>
                <a:cubicBezTo>
                  <a:pt x="391384" y="1986053"/>
                  <a:pt x="301572" y="2116957"/>
                  <a:pt x="393700" y="1994120"/>
                </a:cubicBezTo>
                <a:cubicBezTo>
                  <a:pt x="397769" y="1977844"/>
                  <a:pt x="409990" y="1923440"/>
                  <a:pt x="419100" y="1905220"/>
                </a:cubicBezTo>
                <a:cubicBezTo>
                  <a:pt x="425926" y="1891568"/>
                  <a:pt x="437674" y="1880772"/>
                  <a:pt x="444500" y="1867120"/>
                </a:cubicBezTo>
                <a:cubicBezTo>
                  <a:pt x="497080" y="1761960"/>
                  <a:pt x="409807" y="1900109"/>
                  <a:pt x="482600" y="1790920"/>
                </a:cubicBezTo>
                <a:cubicBezTo>
                  <a:pt x="509031" y="1685194"/>
                  <a:pt x="476847" y="1789725"/>
                  <a:pt x="520700" y="1702020"/>
                </a:cubicBezTo>
                <a:cubicBezTo>
                  <a:pt x="526687" y="1690046"/>
                  <a:pt x="527413" y="1675894"/>
                  <a:pt x="533400" y="1663920"/>
                </a:cubicBezTo>
                <a:cubicBezTo>
                  <a:pt x="540226" y="1650268"/>
                  <a:pt x="551974" y="1639472"/>
                  <a:pt x="558800" y="1625820"/>
                </a:cubicBezTo>
                <a:cubicBezTo>
                  <a:pt x="564787" y="1613846"/>
                  <a:pt x="564074" y="1598859"/>
                  <a:pt x="571500" y="1587720"/>
                </a:cubicBezTo>
                <a:cubicBezTo>
                  <a:pt x="581463" y="1572776"/>
                  <a:pt x="598102" y="1563418"/>
                  <a:pt x="609600" y="1549620"/>
                </a:cubicBezTo>
                <a:cubicBezTo>
                  <a:pt x="662517" y="1486120"/>
                  <a:pt x="603250" y="1532687"/>
                  <a:pt x="673100" y="1486120"/>
                </a:cubicBezTo>
                <a:cubicBezTo>
                  <a:pt x="760965" y="1354323"/>
                  <a:pt x="620396" y="1551524"/>
                  <a:pt x="749300" y="1422620"/>
                </a:cubicBezTo>
                <a:cubicBezTo>
                  <a:pt x="851195" y="1320725"/>
                  <a:pt x="751989" y="1362457"/>
                  <a:pt x="838200" y="1333720"/>
                </a:cubicBezTo>
                <a:cubicBezTo>
                  <a:pt x="890539" y="1255211"/>
                  <a:pt x="832427" y="1331796"/>
                  <a:pt x="901700" y="1270220"/>
                </a:cubicBezTo>
                <a:cubicBezTo>
                  <a:pt x="928548" y="1246355"/>
                  <a:pt x="952500" y="1219420"/>
                  <a:pt x="977900" y="1194020"/>
                </a:cubicBezTo>
                <a:cubicBezTo>
                  <a:pt x="990600" y="1181320"/>
                  <a:pt x="1006037" y="1170864"/>
                  <a:pt x="1016000" y="1155920"/>
                </a:cubicBezTo>
                <a:cubicBezTo>
                  <a:pt x="1024467" y="1143220"/>
                  <a:pt x="1029481" y="1127355"/>
                  <a:pt x="1041400" y="1117820"/>
                </a:cubicBezTo>
                <a:cubicBezTo>
                  <a:pt x="1051853" y="1109457"/>
                  <a:pt x="1067798" y="1111621"/>
                  <a:pt x="1079500" y="1105120"/>
                </a:cubicBezTo>
                <a:cubicBezTo>
                  <a:pt x="1106185" y="1090295"/>
                  <a:pt x="1130300" y="1071253"/>
                  <a:pt x="1155700" y="1054320"/>
                </a:cubicBezTo>
                <a:lnTo>
                  <a:pt x="1193800" y="1028920"/>
                </a:lnTo>
                <a:cubicBezTo>
                  <a:pt x="1240732" y="958522"/>
                  <a:pt x="1192348" y="1014204"/>
                  <a:pt x="1257300" y="978120"/>
                </a:cubicBezTo>
                <a:cubicBezTo>
                  <a:pt x="1283985" y="963295"/>
                  <a:pt x="1308100" y="944253"/>
                  <a:pt x="1333500" y="927320"/>
                </a:cubicBezTo>
                <a:cubicBezTo>
                  <a:pt x="1346200" y="918853"/>
                  <a:pt x="1357120" y="906747"/>
                  <a:pt x="1371600" y="901920"/>
                </a:cubicBezTo>
                <a:cubicBezTo>
                  <a:pt x="1397000" y="893453"/>
                  <a:pt x="1425523" y="891372"/>
                  <a:pt x="1447800" y="876520"/>
                </a:cubicBezTo>
                <a:lnTo>
                  <a:pt x="1600200" y="774920"/>
                </a:lnTo>
                <a:cubicBezTo>
                  <a:pt x="1612900" y="766453"/>
                  <a:pt x="1623820" y="754347"/>
                  <a:pt x="1638300" y="749520"/>
                </a:cubicBezTo>
                <a:cubicBezTo>
                  <a:pt x="1651000" y="745287"/>
                  <a:pt x="1664698" y="743321"/>
                  <a:pt x="1676400" y="736820"/>
                </a:cubicBezTo>
                <a:cubicBezTo>
                  <a:pt x="1703085" y="721995"/>
                  <a:pt x="1723640" y="695673"/>
                  <a:pt x="1752600" y="686020"/>
                </a:cubicBezTo>
                <a:cubicBezTo>
                  <a:pt x="1848365" y="654098"/>
                  <a:pt x="1730323" y="697159"/>
                  <a:pt x="1828800" y="647920"/>
                </a:cubicBezTo>
                <a:cubicBezTo>
                  <a:pt x="1840774" y="641933"/>
                  <a:pt x="1855198" y="641721"/>
                  <a:pt x="1866900" y="635220"/>
                </a:cubicBezTo>
                <a:cubicBezTo>
                  <a:pt x="1893585" y="620395"/>
                  <a:pt x="1914140" y="594073"/>
                  <a:pt x="1943100" y="584420"/>
                </a:cubicBezTo>
                <a:cubicBezTo>
                  <a:pt x="2082051" y="538103"/>
                  <a:pt x="1871584" y="611972"/>
                  <a:pt x="2019300" y="546320"/>
                </a:cubicBezTo>
                <a:cubicBezTo>
                  <a:pt x="2043766" y="535446"/>
                  <a:pt x="2073223" y="535772"/>
                  <a:pt x="2095500" y="520920"/>
                </a:cubicBezTo>
                <a:cubicBezTo>
                  <a:pt x="2108200" y="512453"/>
                  <a:pt x="2119948" y="502346"/>
                  <a:pt x="2133600" y="495520"/>
                </a:cubicBezTo>
                <a:cubicBezTo>
                  <a:pt x="2145574" y="489533"/>
                  <a:pt x="2159165" y="487520"/>
                  <a:pt x="2171700" y="482820"/>
                </a:cubicBezTo>
                <a:cubicBezTo>
                  <a:pt x="2193046" y="474815"/>
                  <a:pt x="2213854" y="465425"/>
                  <a:pt x="2235200" y="457420"/>
                </a:cubicBezTo>
                <a:cubicBezTo>
                  <a:pt x="2247735" y="452720"/>
                  <a:pt x="2260995" y="449993"/>
                  <a:pt x="2273300" y="444720"/>
                </a:cubicBezTo>
                <a:cubicBezTo>
                  <a:pt x="2290701" y="437262"/>
                  <a:pt x="2305966" y="424760"/>
                  <a:pt x="2324100" y="419320"/>
                </a:cubicBezTo>
                <a:cubicBezTo>
                  <a:pt x="2348764" y="411921"/>
                  <a:pt x="2375318" y="412865"/>
                  <a:pt x="2400300" y="406620"/>
                </a:cubicBezTo>
                <a:cubicBezTo>
                  <a:pt x="2426275" y="400126"/>
                  <a:pt x="2451100" y="389687"/>
                  <a:pt x="2476500" y="381220"/>
                </a:cubicBezTo>
                <a:lnTo>
                  <a:pt x="2514600" y="368520"/>
                </a:lnTo>
                <a:cubicBezTo>
                  <a:pt x="2527300" y="364287"/>
                  <a:pt x="2539495" y="358021"/>
                  <a:pt x="2552700" y="355820"/>
                </a:cubicBezTo>
                <a:cubicBezTo>
                  <a:pt x="2578100" y="351587"/>
                  <a:pt x="2603763" y="348706"/>
                  <a:pt x="2628900" y="343120"/>
                </a:cubicBezTo>
                <a:cubicBezTo>
                  <a:pt x="2641968" y="340216"/>
                  <a:pt x="2653932" y="333324"/>
                  <a:pt x="2667000" y="330420"/>
                </a:cubicBezTo>
                <a:cubicBezTo>
                  <a:pt x="2736202" y="315042"/>
                  <a:pt x="2801076" y="315361"/>
                  <a:pt x="2870200" y="292320"/>
                </a:cubicBezTo>
                <a:cubicBezTo>
                  <a:pt x="2957291" y="263290"/>
                  <a:pt x="2849197" y="297571"/>
                  <a:pt x="2971800" y="266920"/>
                </a:cubicBezTo>
                <a:cubicBezTo>
                  <a:pt x="2984787" y="263673"/>
                  <a:pt x="2996913" y="257467"/>
                  <a:pt x="3009900" y="254220"/>
                </a:cubicBezTo>
                <a:cubicBezTo>
                  <a:pt x="3074598" y="238046"/>
                  <a:pt x="3116576" y="236723"/>
                  <a:pt x="3187700" y="228820"/>
                </a:cubicBezTo>
                <a:cubicBezTo>
                  <a:pt x="3221567" y="220353"/>
                  <a:pt x="3254742" y="208357"/>
                  <a:pt x="3289300" y="203420"/>
                </a:cubicBezTo>
                <a:cubicBezTo>
                  <a:pt x="3331997" y="197320"/>
                  <a:pt x="3410347" y="186831"/>
                  <a:pt x="3454400" y="178020"/>
                </a:cubicBezTo>
                <a:cubicBezTo>
                  <a:pt x="3471516" y="174597"/>
                  <a:pt x="3488084" y="168743"/>
                  <a:pt x="3505200" y="165320"/>
                </a:cubicBezTo>
                <a:cubicBezTo>
                  <a:pt x="3643058" y="137748"/>
                  <a:pt x="3522312" y="167162"/>
                  <a:pt x="3644900" y="139920"/>
                </a:cubicBezTo>
                <a:cubicBezTo>
                  <a:pt x="3661939" y="136134"/>
                  <a:pt x="3678399" y="129527"/>
                  <a:pt x="3695700" y="127220"/>
                </a:cubicBezTo>
                <a:cubicBezTo>
                  <a:pt x="3742049" y="121040"/>
                  <a:pt x="3788927" y="119684"/>
                  <a:pt x="3835400" y="114520"/>
                </a:cubicBezTo>
                <a:cubicBezTo>
                  <a:pt x="3865151" y="111214"/>
                  <a:pt x="3894597" y="105533"/>
                  <a:pt x="3924300" y="101820"/>
                </a:cubicBezTo>
                <a:cubicBezTo>
                  <a:pt x="3962338" y="97065"/>
                  <a:pt x="4000602" y="94186"/>
                  <a:pt x="4038600" y="89120"/>
                </a:cubicBezTo>
                <a:cubicBezTo>
                  <a:pt x="4064124" y="85717"/>
                  <a:pt x="4089550" y="81470"/>
                  <a:pt x="4114800" y="76420"/>
                </a:cubicBezTo>
                <a:cubicBezTo>
                  <a:pt x="4131916" y="72997"/>
                  <a:pt x="4148241" y="65547"/>
                  <a:pt x="4165600" y="63720"/>
                </a:cubicBezTo>
                <a:cubicBezTo>
                  <a:pt x="4228891" y="57058"/>
                  <a:pt x="4292600" y="55253"/>
                  <a:pt x="4356100" y="51020"/>
                </a:cubicBezTo>
                <a:cubicBezTo>
                  <a:pt x="4492600" y="23720"/>
                  <a:pt x="4343741" y="50982"/>
                  <a:pt x="4572000" y="25620"/>
                </a:cubicBezTo>
                <a:cubicBezTo>
                  <a:pt x="4597593" y="22776"/>
                  <a:pt x="4622648" y="16114"/>
                  <a:pt x="4648200" y="12920"/>
                </a:cubicBezTo>
                <a:cubicBezTo>
                  <a:pt x="4773389" y="-2729"/>
                  <a:pt x="4754455" y="220"/>
                  <a:pt x="4864100" y="220"/>
                </a:cubicBezTo>
              </a:path>
            </a:pathLst>
          </a:custGeom>
          <a:noFill/>
          <a:ln w="5080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Title 1"/>
          <p:cNvSpPr>
            <a:spLocks noGrp="1"/>
          </p:cNvSpPr>
          <p:nvPr>
            <p:ph type="title"/>
          </p:nvPr>
        </p:nvSpPr>
        <p:spPr>
          <a:xfrm>
            <a:off x="439738" y="-152400"/>
            <a:ext cx="8229600" cy="1139825"/>
          </a:xfrm>
        </p:spPr>
        <p:txBody>
          <a:bodyPr/>
          <a:lstStyle/>
          <a:p>
            <a:pPr>
              <a:defRPr/>
            </a:pPr>
            <a:r>
              <a:rPr lang="en-US" dirty="0">
                <a:latin typeface="Calibri" charset="0"/>
                <a:ea typeface="ＭＳ Ｐゴシック" charset="0"/>
              </a:rPr>
              <a:t>Subsurface Fracture Orientation</a:t>
            </a:r>
          </a:p>
        </p:txBody>
      </p:sp>
      <p:sp>
        <p:nvSpPr>
          <p:cNvPr id="81927" name="TextBox 18"/>
          <p:cNvSpPr txBox="1">
            <a:spLocks noChangeArrowheads="1"/>
          </p:cNvSpPr>
          <p:nvPr/>
        </p:nvSpPr>
        <p:spPr bwMode="auto">
          <a:xfrm rot="10800000" flipV="1">
            <a:off x="6947294" y="5254731"/>
            <a:ext cx="98941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pPr eaLnBrk="1" hangingPunct="1">
              <a:buFontTx/>
              <a:buNone/>
            </a:pPr>
            <a:r>
              <a:rPr lang="en-US" sz="800" dirty="0" smtClean="0">
                <a:solidFill>
                  <a:srgbClr val="292929"/>
                </a:solidFill>
                <a:latin typeface="Verdana" charset="0"/>
              </a:rPr>
              <a:t>EGSP</a:t>
            </a:r>
            <a:r>
              <a:rPr lang="en-US" sz="800" dirty="0">
                <a:solidFill>
                  <a:srgbClr val="292929"/>
                </a:solidFill>
                <a:latin typeface="Verdana" charset="0"/>
              </a:rPr>
              <a:t>, 1981 </a:t>
            </a:r>
            <a:r>
              <a:rPr lang="en-US" sz="800" dirty="0" smtClean="0">
                <a:solidFill>
                  <a:srgbClr val="292929"/>
                </a:solidFill>
                <a:latin typeface="Verdana" charset="0"/>
              </a:rPr>
              <a:t>modified by </a:t>
            </a:r>
            <a:r>
              <a:rPr lang="en-US" sz="800" dirty="0">
                <a:solidFill>
                  <a:srgbClr val="292929"/>
                </a:solidFill>
                <a:latin typeface="Verdana" charset="0"/>
              </a:rPr>
              <a:t>Harper, J., 2009</a:t>
            </a:r>
          </a:p>
        </p:txBody>
      </p:sp>
      <p:grpSp>
        <p:nvGrpSpPr>
          <p:cNvPr id="6" name="Group 5"/>
          <p:cNvGrpSpPr>
            <a:grpSpLocks/>
          </p:cNvGrpSpPr>
          <p:nvPr/>
        </p:nvGrpSpPr>
        <p:grpSpPr bwMode="auto">
          <a:xfrm>
            <a:off x="2965579" y="2919069"/>
            <a:ext cx="1555478" cy="810873"/>
            <a:chOff x="2780904" y="3005740"/>
            <a:chExt cx="1667185" cy="876888"/>
          </a:xfrm>
        </p:grpSpPr>
        <p:cxnSp>
          <p:nvCxnSpPr>
            <p:cNvPr id="25616" name="Straight Arrow Connector 9"/>
            <p:cNvCxnSpPr>
              <a:cxnSpLocks noChangeShapeType="1"/>
            </p:cNvCxnSpPr>
            <p:nvPr/>
          </p:nvCxnSpPr>
          <p:spPr bwMode="auto">
            <a:xfrm flipH="1" flipV="1">
              <a:off x="3240282" y="3262160"/>
              <a:ext cx="636418" cy="620468"/>
            </a:xfrm>
            <a:prstGeom prst="straightConnector1">
              <a:avLst/>
            </a:prstGeom>
            <a:noFill/>
            <a:ln w="38100">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81936" name="TextBox 11"/>
            <p:cNvSpPr txBox="1">
              <a:spLocks noChangeArrowheads="1"/>
            </p:cNvSpPr>
            <p:nvPr/>
          </p:nvSpPr>
          <p:spPr bwMode="auto">
            <a:xfrm rot="2636525">
              <a:off x="2780904" y="3005740"/>
              <a:ext cx="1667185" cy="40494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pPr eaLnBrk="1" hangingPunct="1">
                <a:buFontTx/>
                <a:buNone/>
              </a:pPr>
              <a:r>
                <a:rPr lang="en-US" sz="2000" dirty="0" err="1" smtClean="0">
                  <a:solidFill>
                    <a:srgbClr val="333333"/>
                  </a:solidFill>
                </a:rPr>
                <a:t>Paleo</a:t>
              </a:r>
              <a:r>
                <a:rPr lang="en-US" sz="2000" dirty="0" smtClean="0">
                  <a:solidFill>
                    <a:srgbClr val="333333"/>
                  </a:solidFill>
                </a:rPr>
                <a:t> </a:t>
              </a:r>
              <a:r>
                <a:rPr lang="en-US" sz="2000" dirty="0" err="1" smtClean="0">
                  <a:solidFill>
                    <a:srgbClr val="333333"/>
                  </a:solidFill>
                </a:rPr>
                <a:t>S</a:t>
              </a:r>
              <a:r>
                <a:rPr lang="en-US" sz="2000" baseline="-25000" dirty="0" err="1" smtClean="0">
                  <a:solidFill>
                    <a:srgbClr val="333333"/>
                  </a:solidFill>
                </a:rPr>
                <a:t>Hmax</a:t>
              </a:r>
              <a:endParaRPr lang="en-US" sz="2000" baseline="-25000" dirty="0">
                <a:solidFill>
                  <a:srgbClr val="333333"/>
                </a:solidFill>
              </a:endParaRPr>
            </a:p>
          </p:txBody>
        </p:sp>
      </p:grpSp>
      <p:sp>
        <p:nvSpPr>
          <p:cNvPr id="3" name="Rectangle 2"/>
          <p:cNvSpPr/>
          <p:nvPr/>
        </p:nvSpPr>
        <p:spPr>
          <a:xfrm>
            <a:off x="444500" y="717569"/>
            <a:ext cx="8699500" cy="611706"/>
          </a:xfrm>
          <a:prstGeom prst="rect">
            <a:avLst/>
          </a:prstGeom>
          <a:noFill/>
          <a:ln>
            <a:noFill/>
          </a:ln>
        </p:spPr>
        <p:txBody>
          <a:bodyPr wrap="square">
            <a:spAutoFit/>
          </a:bodyPr>
          <a:lstStyle/>
          <a:p>
            <a:pPr eaLnBrk="0" hangingPunct="0">
              <a:lnSpc>
                <a:spcPct val="115000"/>
              </a:lnSpc>
              <a:buClr>
                <a:schemeClr val="hlink"/>
              </a:buClr>
              <a:buSzPct val="60000"/>
              <a:buNone/>
              <a:defRPr/>
            </a:pPr>
            <a:r>
              <a:rPr lang="en-US" sz="3000" dirty="0" smtClean="0">
                <a:effectLst>
                  <a:outerShdw blurRad="38100" dist="38100" dir="2700000" algn="tl">
                    <a:srgbClr val="000000"/>
                  </a:outerShdw>
                </a:effectLst>
                <a:latin typeface="+mn-lt"/>
                <a:ea typeface="SimSun" pitchFamily="2" charset="-122"/>
                <a:cs typeface="MS PGothic" charset="0"/>
              </a:rPr>
              <a:t>J2 </a:t>
            </a:r>
            <a:r>
              <a:rPr lang="en-US" sz="3000" dirty="0">
                <a:effectLst>
                  <a:outerShdw blurRad="38100" dist="38100" dir="2700000" algn="tl">
                    <a:srgbClr val="000000"/>
                  </a:outerShdw>
                </a:effectLst>
                <a:latin typeface="+mn-lt"/>
                <a:ea typeface="SimSun" pitchFamily="2" charset="-122"/>
                <a:cs typeface="MS PGothic" charset="0"/>
              </a:rPr>
              <a:t>fracture orientation and Alleghanian </a:t>
            </a:r>
            <a:r>
              <a:rPr lang="en-US" sz="3000" dirty="0" err="1">
                <a:effectLst>
                  <a:outerShdw blurRad="38100" dist="38100" dir="2700000" algn="tl">
                    <a:srgbClr val="000000"/>
                  </a:outerShdw>
                </a:effectLst>
                <a:latin typeface="+mn-lt"/>
                <a:ea typeface="SimSun" pitchFamily="2" charset="-122"/>
                <a:cs typeface="MS PGothic" charset="0"/>
              </a:rPr>
              <a:t>S</a:t>
            </a:r>
            <a:r>
              <a:rPr lang="en-US" sz="3000" baseline="-25000" dirty="0" err="1">
                <a:effectLst>
                  <a:outerShdw blurRad="38100" dist="38100" dir="2700000" algn="tl">
                    <a:srgbClr val="000000"/>
                  </a:outerShdw>
                </a:effectLst>
                <a:latin typeface="+mn-lt"/>
                <a:ea typeface="SimSun" pitchFamily="2" charset="-122"/>
                <a:cs typeface="MS PGothic" charset="0"/>
              </a:rPr>
              <a:t>Hmax</a:t>
            </a:r>
            <a:r>
              <a:rPr lang="en-US" sz="3000" dirty="0">
                <a:effectLst>
                  <a:outerShdw blurRad="38100" dist="38100" dir="2700000" algn="tl">
                    <a:srgbClr val="000000"/>
                  </a:outerShdw>
                </a:effectLst>
                <a:latin typeface="+mn-lt"/>
                <a:ea typeface="SimSun" pitchFamily="2" charset="-122"/>
                <a:cs typeface="MS PGothic" charset="0"/>
              </a:rPr>
              <a:t>  </a:t>
            </a:r>
            <a:r>
              <a:rPr lang="en-US" sz="3000" dirty="0" smtClean="0">
                <a:effectLst>
                  <a:outerShdw blurRad="38100" dist="38100" dir="2700000" algn="tl">
                    <a:srgbClr val="000000"/>
                  </a:outerShdw>
                </a:effectLst>
                <a:latin typeface="+mn-lt"/>
                <a:ea typeface="SimSun" pitchFamily="2" charset="-122"/>
                <a:cs typeface="MS PGothic" charset="0"/>
              </a:rPr>
              <a:t>similar</a:t>
            </a:r>
            <a:endParaRPr lang="en-US" sz="3000" dirty="0">
              <a:effectLst>
                <a:outerShdw blurRad="38100" dist="38100" dir="2700000" algn="tl">
                  <a:srgbClr val="000000"/>
                </a:outerShdw>
              </a:effectLst>
              <a:latin typeface="+mn-lt"/>
              <a:ea typeface="SimSun" pitchFamily="2" charset="-122"/>
              <a:cs typeface="MS PGothic" charset="0"/>
            </a:endParaRPr>
          </a:p>
        </p:txBody>
      </p:sp>
      <p:sp>
        <p:nvSpPr>
          <p:cNvPr id="4" name="Rectangle 3"/>
          <p:cNvSpPr/>
          <p:nvPr/>
        </p:nvSpPr>
        <p:spPr>
          <a:xfrm>
            <a:off x="0" y="6232047"/>
            <a:ext cx="9220200" cy="507831"/>
          </a:xfrm>
          <a:prstGeom prst="rect">
            <a:avLst/>
          </a:prstGeom>
        </p:spPr>
        <p:txBody>
          <a:bodyPr wrap="square">
            <a:spAutoFit/>
          </a:bodyPr>
          <a:lstStyle/>
          <a:p>
            <a:pPr eaLnBrk="0" hangingPunct="0">
              <a:lnSpc>
                <a:spcPct val="115000"/>
              </a:lnSpc>
              <a:buClr>
                <a:schemeClr val="hlink"/>
              </a:buClr>
              <a:buSzPct val="60000"/>
              <a:buNone/>
              <a:defRPr/>
            </a:pPr>
            <a:r>
              <a:rPr lang="en-US" sz="2400" dirty="0" smtClean="0">
                <a:solidFill>
                  <a:srgbClr val="FFFF00"/>
                </a:solidFill>
                <a:effectLst>
                  <a:outerShdw blurRad="38100" dist="38100" dir="2700000" algn="tl">
                    <a:srgbClr val="000000"/>
                  </a:outerShdw>
                </a:effectLst>
                <a:ea typeface="SimSun" pitchFamily="2" charset="-122"/>
                <a:cs typeface="MS PGothic" charset="0"/>
              </a:rPr>
              <a:t>Coincidence of orientations enough </a:t>
            </a:r>
            <a:r>
              <a:rPr lang="en-US" sz="2400" dirty="0">
                <a:solidFill>
                  <a:srgbClr val="FFFF00"/>
                </a:solidFill>
                <a:effectLst>
                  <a:outerShdw blurRad="38100" dist="38100" dir="2700000" algn="tl">
                    <a:srgbClr val="000000"/>
                  </a:outerShdw>
                </a:effectLst>
                <a:ea typeface="SimSun" pitchFamily="2" charset="-122"/>
                <a:cs typeface="MS PGothic" charset="0"/>
              </a:rPr>
              <a:t>to </a:t>
            </a:r>
            <a:r>
              <a:rPr lang="en-US" sz="2400" dirty="0" smtClean="0">
                <a:solidFill>
                  <a:srgbClr val="FFFF00"/>
                </a:solidFill>
                <a:effectLst>
                  <a:outerShdw blurRad="38100" dist="38100" dir="2700000" algn="tl">
                    <a:srgbClr val="000000"/>
                  </a:outerShdw>
                </a:effectLst>
                <a:ea typeface="SimSun" pitchFamily="2" charset="-122"/>
                <a:cs typeface="MS PGothic" charset="0"/>
              </a:rPr>
              <a:t>determine fracture </a:t>
            </a:r>
            <a:r>
              <a:rPr lang="en-US" sz="2400" dirty="0">
                <a:solidFill>
                  <a:srgbClr val="FFFF00"/>
                </a:solidFill>
                <a:effectLst>
                  <a:outerShdw blurRad="38100" dist="38100" dir="2700000" algn="tl">
                    <a:srgbClr val="000000"/>
                  </a:outerShdw>
                </a:effectLst>
                <a:ea typeface="SimSun" pitchFamily="2" charset="-122"/>
                <a:cs typeface="MS PGothic" charset="0"/>
              </a:rPr>
              <a:t>timing?</a:t>
            </a:r>
          </a:p>
        </p:txBody>
      </p:sp>
      <p:sp>
        <p:nvSpPr>
          <p:cNvPr id="23" name="Oval 22"/>
          <p:cNvSpPr/>
          <p:nvPr/>
        </p:nvSpPr>
        <p:spPr bwMode="auto">
          <a:xfrm>
            <a:off x="1849438" y="4604531"/>
            <a:ext cx="209550" cy="220663"/>
          </a:xfrm>
          <a:prstGeom prst="ellipse">
            <a:avLst/>
          </a:prstGeom>
          <a:solidFill>
            <a:srgbClr val="FF3300"/>
          </a:solidFill>
          <a:ln w="9525" cap="flat" cmpd="sng" algn="ctr">
            <a:noFill/>
            <a:prstDash val="solid"/>
            <a:round/>
            <a:headEnd type="none" w="med" len="med"/>
            <a:tailEnd type="none" w="med" len="med"/>
          </a:ln>
          <a:effectLst/>
          <a:extLst/>
        </p:spPr>
        <p:txBody>
          <a:bodyPr/>
          <a:lstStyle/>
          <a:p>
            <a:pPr eaLnBrk="0" hangingPunct="0">
              <a:lnSpc>
                <a:spcPct val="100000"/>
              </a:lnSpc>
              <a:spcBef>
                <a:spcPct val="0"/>
              </a:spcBef>
              <a:buFontTx/>
              <a:buNone/>
              <a:defRPr/>
            </a:pPr>
            <a:endParaRPr lang="en-US" sz="1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34" charset="0"/>
              <a:ea typeface="+mn-ea"/>
              <a:cs typeface="+mn-cs"/>
            </a:endParaRPr>
          </a:p>
        </p:txBody>
      </p:sp>
      <p:cxnSp>
        <p:nvCxnSpPr>
          <p:cNvPr id="24" name="Straight Arrow Connector 3"/>
          <p:cNvCxnSpPr>
            <a:cxnSpLocks noChangeShapeType="1"/>
            <a:stCxn id="23" idx="0"/>
          </p:cNvCxnSpPr>
          <p:nvPr/>
        </p:nvCxnSpPr>
        <p:spPr bwMode="auto">
          <a:xfrm flipH="1" flipV="1">
            <a:off x="1689100" y="3708400"/>
            <a:ext cx="265113" cy="896131"/>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nvGrpSpPr>
          <p:cNvPr id="25" name="Group 24"/>
          <p:cNvGrpSpPr/>
          <p:nvPr/>
        </p:nvGrpSpPr>
        <p:grpSpPr>
          <a:xfrm>
            <a:off x="153988" y="1335088"/>
            <a:ext cx="2360612" cy="2360612"/>
            <a:chOff x="161803" y="1439284"/>
            <a:chExt cx="2844801" cy="2844800"/>
          </a:xfrm>
        </p:grpSpPr>
        <p:pic>
          <p:nvPicPr>
            <p:cNvPr id="26"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1803" y="1439284"/>
              <a:ext cx="2844801" cy="2844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cxnSp>
          <p:nvCxnSpPr>
            <p:cNvPr id="27" name="Straight Connector 18"/>
            <p:cNvCxnSpPr>
              <a:cxnSpLocks noChangeShapeType="1"/>
            </p:cNvCxnSpPr>
            <p:nvPr/>
          </p:nvCxnSpPr>
          <p:spPr bwMode="auto">
            <a:xfrm flipV="1">
              <a:off x="871415" y="1907596"/>
              <a:ext cx="1438275" cy="19050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28" name="Straight Connector 25"/>
            <p:cNvCxnSpPr>
              <a:cxnSpLocks noChangeShapeType="1"/>
            </p:cNvCxnSpPr>
            <p:nvPr/>
          </p:nvCxnSpPr>
          <p:spPr bwMode="auto">
            <a:xfrm flipV="1">
              <a:off x="376115" y="2745797"/>
              <a:ext cx="2400300" cy="228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cxnSp>
          <p:nvCxnSpPr>
            <p:cNvPr id="29" name="Straight Connector 26"/>
            <p:cNvCxnSpPr>
              <a:cxnSpLocks noChangeShapeType="1"/>
            </p:cNvCxnSpPr>
            <p:nvPr/>
          </p:nvCxnSpPr>
          <p:spPr bwMode="auto">
            <a:xfrm flipH="1" flipV="1">
              <a:off x="719015" y="1983797"/>
              <a:ext cx="1743075" cy="17399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cxnSp>
        <p:sp>
          <p:nvSpPr>
            <p:cNvPr id="30" name="TextBox 31"/>
            <p:cNvSpPr txBox="1">
              <a:spLocks noChangeArrowheads="1"/>
            </p:cNvSpPr>
            <p:nvPr/>
          </p:nvSpPr>
          <p:spPr bwMode="auto">
            <a:xfrm>
              <a:off x="1828124" y="2223633"/>
              <a:ext cx="1164515" cy="58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pPr eaLnBrk="1" hangingPunct="1">
                <a:buFontTx/>
                <a:buNone/>
              </a:pPr>
              <a:r>
                <a:rPr lang="en-US" b="1" dirty="0">
                  <a:solidFill>
                    <a:srgbClr val="292929"/>
                  </a:solidFill>
                </a:rPr>
                <a:t>J1?</a:t>
              </a:r>
            </a:p>
          </p:txBody>
        </p:sp>
        <p:sp>
          <p:nvSpPr>
            <p:cNvPr id="31" name="TextBox 32"/>
            <p:cNvSpPr txBox="1">
              <a:spLocks noChangeArrowheads="1"/>
            </p:cNvSpPr>
            <p:nvPr/>
          </p:nvSpPr>
          <p:spPr bwMode="auto">
            <a:xfrm>
              <a:off x="860303" y="1785359"/>
              <a:ext cx="7953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6pPr>
              <a:lvl7pPr marL="29718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7pPr>
              <a:lvl8pPr marL="34290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8pPr>
              <a:lvl9pPr marL="3886200" indent="-228600" eaLnBrk="0" fontAlgn="base" hangingPunct="0">
                <a:lnSpc>
                  <a:spcPct val="90000"/>
                </a:lnSpc>
                <a:spcBef>
                  <a:spcPct val="20000"/>
                </a:spcBef>
                <a:spcAft>
                  <a:spcPct val="0"/>
                </a:spcAft>
                <a:buChar char="•"/>
                <a:defRPr sz="2800">
                  <a:solidFill>
                    <a:schemeClr val="tx1"/>
                  </a:solidFill>
                  <a:latin typeface="Arial" charset="0"/>
                  <a:ea typeface="ＭＳ Ｐゴシック" charset="0"/>
                </a:defRPr>
              </a:lvl9pPr>
            </a:lstStyle>
            <a:p>
              <a:pPr eaLnBrk="1" hangingPunct="1">
                <a:buFontTx/>
                <a:buNone/>
              </a:pPr>
              <a:r>
                <a:rPr lang="en-US" b="1" dirty="0">
                  <a:solidFill>
                    <a:srgbClr val="292929"/>
                  </a:solidFill>
                </a:rPr>
                <a:t>J2</a:t>
              </a:r>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192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188"/>
            <a:ext cx="8229600" cy="1139825"/>
          </a:xfrm>
        </p:spPr>
        <p:txBody>
          <a:bodyPr/>
          <a:lstStyle/>
          <a:p>
            <a:pPr>
              <a:defRPr/>
            </a:pPr>
            <a:r>
              <a:rPr lang="en-US">
                <a:latin typeface="Calibri" charset="0"/>
                <a:ea typeface="ＭＳ Ｐゴシック" charset="0"/>
              </a:rPr>
              <a:t>Fracture Timing</a:t>
            </a:r>
          </a:p>
        </p:txBody>
      </p:sp>
      <p:sp>
        <p:nvSpPr>
          <p:cNvPr id="3" name="Content Placeholder 2"/>
          <p:cNvSpPr>
            <a:spLocks noGrp="1"/>
          </p:cNvSpPr>
          <p:nvPr>
            <p:ph idx="1"/>
          </p:nvPr>
        </p:nvSpPr>
        <p:spPr>
          <a:xfrm>
            <a:off x="457200" y="1390650"/>
            <a:ext cx="8229600" cy="4530725"/>
          </a:xfrm>
        </p:spPr>
        <p:txBody>
          <a:bodyPr/>
          <a:lstStyle/>
          <a:p>
            <a:pPr>
              <a:defRPr/>
            </a:pPr>
            <a:r>
              <a:rPr lang="en-US" dirty="0">
                <a:latin typeface="Calibri" charset="0"/>
                <a:ea typeface="ＭＳ Ｐゴシック" charset="0"/>
              </a:rPr>
              <a:t>C</a:t>
            </a:r>
            <a:r>
              <a:rPr lang="en-US" dirty="0" smtClean="0">
                <a:latin typeface="Calibri" charset="0"/>
                <a:ea typeface="ＭＳ Ｐゴシック" charset="0"/>
              </a:rPr>
              <a:t>ore </a:t>
            </a:r>
            <a:r>
              <a:rPr lang="en-US" dirty="0">
                <a:latin typeface="Calibri" charset="0"/>
                <a:ea typeface="ＭＳ Ｐゴシック" charset="0"/>
              </a:rPr>
              <a:t>and outcrop </a:t>
            </a:r>
            <a:r>
              <a:rPr lang="en-US" dirty="0" smtClean="0">
                <a:latin typeface="Calibri" charset="0"/>
                <a:ea typeface="ＭＳ Ｐゴシック" charset="0"/>
              </a:rPr>
              <a:t>fractures not an exact match</a:t>
            </a:r>
          </a:p>
          <a:p>
            <a:pPr lvl="1">
              <a:defRPr/>
            </a:pPr>
            <a:r>
              <a:rPr lang="en-US" dirty="0" smtClean="0">
                <a:latin typeface="Calibri" charset="0"/>
                <a:ea typeface="ＭＳ Ｐゴシック" charset="0"/>
              </a:rPr>
              <a:t>Orientations vary</a:t>
            </a:r>
          </a:p>
          <a:p>
            <a:pPr lvl="1">
              <a:defRPr/>
            </a:pPr>
            <a:r>
              <a:rPr lang="en-US" dirty="0" smtClean="0">
                <a:latin typeface="Calibri" charset="0"/>
                <a:ea typeface="ＭＳ Ｐゴシック" charset="0"/>
              </a:rPr>
              <a:t>Number of fracture sets are different</a:t>
            </a:r>
          </a:p>
          <a:p>
            <a:pPr lvl="1">
              <a:defRPr/>
            </a:pPr>
            <a:r>
              <a:rPr lang="en-US" dirty="0" smtClean="0">
                <a:latin typeface="Calibri" charset="0"/>
                <a:ea typeface="ＭＳ Ｐゴシック" charset="0"/>
              </a:rPr>
              <a:t>Fracture timing from geometry </a:t>
            </a:r>
            <a:r>
              <a:rPr lang="en-US" dirty="0" smtClean="0">
                <a:latin typeface="Calibri" charset="0"/>
                <a:ea typeface="ＭＳ Ｐゴシック" charset="0"/>
              </a:rPr>
              <a:t>inconclusive</a:t>
            </a:r>
          </a:p>
          <a:p>
            <a:pPr marL="342900" lvl="1" indent="-342900">
              <a:buClr>
                <a:schemeClr val="hlink"/>
              </a:buClr>
              <a:buSzPct val="60000"/>
              <a:buFont typeface="Wingdings" charset="0"/>
              <a:buChar char="n"/>
              <a:defRPr/>
            </a:pPr>
            <a:r>
              <a:rPr lang="en-US" sz="3200" dirty="0">
                <a:latin typeface="Calibri" charset="0"/>
                <a:ea typeface="ＭＳ Ｐゴシック" charset="0"/>
              </a:rPr>
              <a:t>Fracture morphologies and </a:t>
            </a:r>
            <a:r>
              <a:rPr lang="en-US" sz="3200" dirty="0" smtClean="0">
                <a:latin typeface="Calibri" charset="0"/>
                <a:ea typeface="ＭＳ Ｐゴシック" charset="0"/>
              </a:rPr>
              <a:t>petrography</a:t>
            </a:r>
            <a:endParaRPr lang="en-US" sz="3200" dirty="0">
              <a:latin typeface="Calibri" charset="0"/>
              <a:ea typeface="ＭＳ Ｐゴシック" charset="0"/>
            </a:endParaRPr>
          </a:p>
          <a:p>
            <a:pPr>
              <a:defRPr/>
            </a:pPr>
            <a:r>
              <a:rPr lang="en-US" dirty="0" smtClean="0">
                <a:latin typeface="Calibri" charset="0"/>
                <a:ea typeface="ＭＳ Ｐゴシック" charset="0"/>
              </a:rPr>
              <a:t>Fracture cement geochemistry </a:t>
            </a:r>
            <a:r>
              <a:rPr lang="en-US" dirty="0">
                <a:latin typeface="Calibri" charset="0"/>
                <a:ea typeface="ＭＳ Ｐゴシック" charset="0"/>
              </a:rPr>
              <a:t>tied to burial history </a:t>
            </a:r>
            <a:endParaRPr lang="en-US" dirty="0">
              <a:latin typeface="Calibri" charset="0"/>
              <a:ea typeface="ＭＳ Ｐゴシック" charset="0"/>
              <a:sym typeface="Wingdings" charset="0"/>
            </a:endParaRPr>
          </a:p>
          <a:p>
            <a:pPr lvl="1">
              <a:defRPr/>
            </a:pPr>
            <a:r>
              <a:rPr lang="en-US" dirty="0" smtClean="0">
                <a:solidFill>
                  <a:srgbClr val="FFFF00"/>
                </a:solidFill>
                <a:latin typeface="Calibri" charset="0"/>
                <a:ea typeface="ＭＳ Ｐゴシック" charset="0"/>
              </a:rPr>
              <a:t>Fracture </a:t>
            </a:r>
            <a:r>
              <a:rPr lang="en-US" dirty="0" smtClean="0">
                <a:solidFill>
                  <a:srgbClr val="FFFF00"/>
                </a:solidFill>
                <a:latin typeface="Calibri" charset="0"/>
                <a:ea typeface="ＭＳ Ｐゴシック" charset="0"/>
              </a:rPr>
              <a:t>timing information independent of </a:t>
            </a:r>
            <a:r>
              <a:rPr lang="en-US" dirty="0" smtClean="0">
                <a:solidFill>
                  <a:srgbClr val="FFFF00"/>
                </a:solidFill>
                <a:latin typeface="Calibri" charset="0"/>
                <a:ea typeface="ＭＳ Ｐゴシック" charset="0"/>
              </a:rPr>
              <a:t>geometry</a:t>
            </a:r>
            <a:endParaRPr lang="en-US" dirty="0">
              <a:solidFill>
                <a:srgbClr val="FFFF00"/>
              </a:solidFill>
              <a:latin typeface="Calibri" charset="0"/>
              <a:ea typeface="ＭＳ Ｐゴシック" charset="0"/>
            </a:endParaRPr>
          </a:p>
        </p:txBody>
      </p:sp>
    </p:spTree>
    <p:extLst>
      <p:ext uri="{BB962C8B-B14F-4D97-AF65-F5344CB8AC3E}">
        <p14:creationId xmlns:p14="http://schemas.microsoft.com/office/powerpoint/2010/main" val="29118149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28871</TotalTime>
  <Words>2204</Words>
  <Application>Microsoft Macintosh PowerPoint</Application>
  <PresentationFormat>On-screen Show (4:3)</PresentationFormat>
  <Paragraphs>311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Globe</vt:lpstr>
      <vt:lpstr>Using Structural Diagenesis to Infer the Timing of Natural Fractures in the Marcellus Shale</vt:lpstr>
      <vt:lpstr>Unconventional Plays: Shale Gas</vt:lpstr>
      <vt:lpstr>PowerPoint Presentation</vt:lpstr>
      <vt:lpstr>Question &amp; Methods</vt:lpstr>
      <vt:lpstr>Sample Locations</vt:lpstr>
      <vt:lpstr>Geologic Setting</vt:lpstr>
      <vt:lpstr>Outcrop Fracture Orientations</vt:lpstr>
      <vt:lpstr>Subsurface Fracture Orientation</vt:lpstr>
      <vt:lpstr>Fracture Timing</vt:lpstr>
      <vt:lpstr>Core Samples-Sub-vertical Fractures</vt:lpstr>
      <vt:lpstr>Cement textures in sub-vertical outcrop fractures</vt:lpstr>
      <vt:lpstr>Outcrop vs. subsurface cement textures sub-vertical fractures</vt:lpstr>
      <vt:lpstr>Core Samples-Other Fractures</vt:lpstr>
      <vt:lpstr>Timing from Fracture Cements</vt:lpstr>
      <vt:lpstr>Secondary, two-phase aqueous inclusions</vt:lpstr>
      <vt:lpstr>Secondary, single-phase oil inclusions</vt:lpstr>
      <vt:lpstr>Fluid Inclusion Analysis</vt:lpstr>
      <vt:lpstr>Stable Isotope Analysis</vt:lpstr>
      <vt:lpstr>Stable Isotope Analysis</vt:lpstr>
      <vt:lpstr>Stable Isotope Analysis</vt:lpstr>
      <vt:lpstr>Stable Isotope Analysis</vt:lpstr>
      <vt:lpstr>Fracture Timing</vt:lpstr>
      <vt:lpstr>Conclusions</vt:lpstr>
      <vt:lpstr>Conclusions</vt:lpstr>
      <vt:lpstr>Acknowledgements</vt:lpstr>
    </vt:vector>
  </TitlesOfParts>
  <Company>Bureau of Economic Geology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AAPG DL tour 2011</dc:title>
  <dc:creator>Steve Laubach</dc:creator>
  <cp:keywords>AAPG</cp:keywords>
  <cp:lastModifiedBy>Office 2004 Test Drive User</cp:lastModifiedBy>
  <cp:revision>1273</cp:revision>
  <cp:lastPrinted>2012-09-23T22:28:04Z</cp:lastPrinted>
  <dcterms:created xsi:type="dcterms:W3CDTF">1999-09-08T21:32:35Z</dcterms:created>
  <dcterms:modified xsi:type="dcterms:W3CDTF">2012-11-04T19:35:14Z</dcterms:modified>
  <cp:category>DL tour</cp:category>
</cp:coreProperties>
</file>