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Lst>
  <p:sldSz cx="43891200" cy="36576000"/>
  <p:notesSz cx="6858000" cy="9144000"/>
  <p:defaultTextStyle>
    <a:defPPr>
      <a:defRPr lang="en-US"/>
    </a:defPPr>
    <a:lvl1pPr marL="0" algn="l" defTabSz="4909968" rtl="0" eaLnBrk="1" latinLnBrk="0" hangingPunct="1">
      <a:defRPr sz="9600" kern="1200">
        <a:solidFill>
          <a:schemeClr val="tx1"/>
        </a:solidFill>
        <a:latin typeface="+mn-lt"/>
        <a:ea typeface="+mn-ea"/>
        <a:cs typeface="+mn-cs"/>
      </a:defRPr>
    </a:lvl1pPr>
    <a:lvl2pPr marL="2454984" algn="l" defTabSz="4909968" rtl="0" eaLnBrk="1" latinLnBrk="0" hangingPunct="1">
      <a:defRPr sz="9600" kern="1200">
        <a:solidFill>
          <a:schemeClr val="tx1"/>
        </a:solidFill>
        <a:latin typeface="+mn-lt"/>
        <a:ea typeface="+mn-ea"/>
        <a:cs typeface="+mn-cs"/>
      </a:defRPr>
    </a:lvl2pPr>
    <a:lvl3pPr marL="4909968" algn="l" defTabSz="4909968" rtl="0" eaLnBrk="1" latinLnBrk="0" hangingPunct="1">
      <a:defRPr sz="9600" kern="1200">
        <a:solidFill>
          <a:schemeClr val="tx1"/>
        </a:solidFill>
        <a:latin typeface="+mn-lt"/>
        <a:ea typeface="+mn-ea"/>
        <a:cs typeface="+mn-cs"/>
      </a:defRPr>
    </a:lvl3pPr>
    <a:lvl4pPr marL="7364952" algn="l" defTabSz="4909968" rtl="0" eaLnBrk="1" latinLnBrk="0" hangingPunct="1">
      <a:defRPr sz="9600" kern="1200">
        <a:solidFill>
          <a:schemeClr val="tx1"/>
        </a:solidFill>
        <a:latin typeface="+mn-lt"/>
        <a:ea typeface="+mn-ea"/>
        <a:cs typeface="+mn-cs"/>
      </a:defRPr>
    </a:lvl4pPr>
    <a:lvl5pPr marL="9819931" algn="l" defTabSz="4909968" rtl="0" eaLnBrk="1" latinLnBrk="0" hangingPunct="1">
      <a:defRPr sz="9600" kern="1200">
        <a:solidFill>
          <a:schemeClr val="tx1"/>
        </a:solidFill>
        <a:latin typeface="+mn-lt"/>
        <a:ea typeface="+mn-ea"/>
        <a:cs typeface="+mn-cs"/>
      </a:defRPr>
    </a:lvl5pPr>
    <a:lvl6pPr marL="12274915" algn="l" defTabSz="4909968" rtl="0" eaLnBrk="1" latinLnBrk="0" hangingPunct="1">
      <a:defRPr sz="9600" kern="1200">
        <a:solidFill>
          <a:schemeClr val="tx1"/>
        </a:solidFill>
        <a:latin typeface="+mn-lt"/>
        <a:ea typeface="+mn-ea"/>
        <a:cs typeface="+mn-cs"/>
      </a:defRPr>
    </a:lvl6pPr>
    <a:lvl7pPr marL="14729900" algn="l" defTabSz="4909968" rtl="0" eaLnBrk="1" latinLnBrk="0" hangingPunct="1">
      <a:defRPr sz="9600" kern="1200">
        <a:solidFill>
          <a:schemeClr val="tx1"/>
        </a:solidFill>
        <a:latin typeface="+mn-lt"/>
        <a:ea typeface="+mn-ea"/>
        <a:cs typeface="+mn-cs"/>
      </a:defRPr>
    </a:lvl7pPr>
    <a:lvl8pPr marL="17184884" algn="l" defTabSz="4909968" rtl="0" eaLnBrk="1" latinLnBrk="0" hangingPunct="1">
      <a:defRPr sz="9600" kern="1200">
        <a:solidFill>
          <a:schemeClr val="tx1"/>
        </a:solidFill>
        <a:latin typeface="+mn-lt"/>
        <a:ea typeface="+mn-ea"/>
        <a:cs typeface="+mn-cs"/>
      </a:defRPr>
    </a:lvl8pPr>
    <a:lvl9pPr marL="19639868" algn="l" defTabSz="4909968" rtl="0" eaLnBrk="1" latinLnBrk="0" hangingPunct="1">
      <a:defRPr sz="9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a:srgbClr val="FF7C80"/>
    <a:srgbClr val="0F6FC6"/>
    <a:srgbClr val="990033"/>
    <a:srgbClr val="660033"/>
    <a:srgbClr val="FFCC00"/>
    <a:srgbClr val="FFFF66"/>
    <a:srgbClr val="FD9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5" autoAdjust="0"/>
    <p:restoredTop sz="94660"/>
  </p:normalViewPr>
  <p:slideViewPr>
    <p:cSldViewPr>
      <p:cViewPr>
        <p:scale>
          <a:sx n="50" d="100"/>
          <a:sy n="50" d="100"/>
        </p:scale>
        <p:origin x="-72" y="750"/>
      </p:cViewPr>
      <p:guideLst>
        <p:guide orient="horz" pos="11520"/>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2560320" y="7315200"/>
            <a:ext cx="37687910" cy="9753600"/>
          </a:xfrm>
          <a:ln>
            <a:noFill/>
          </a:ln>
        </p:spPr>
        <p:txBody>
          <a:bodyPr vert="horz" tIns="0" rIns="9196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8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560320" y="17218859"/>
            <a:ext cx="37702541" cy="9347200"/>
          </a:xfrm>
        </p:spPr>
        <p:txBody>
          <a:bodyPr lIns="0" rIns="91961"/>
          <a:lstStyle>
            <a:lvl1pPr marL="0" marR="229903" indent="0" algn="r">
              <a:buNone/>
              <a:defRPr>
                <a:solidFill>
                  <a:schemeClr val="tx1"/>
                </a:solidFill>
              </a:defRPr>
            </a:lvl1pPr>
            <a:lvl2pPr marL="2299030" indent="0" algn="ctr">
              <a:buNone/>
            </a:lvl2pPr>
            <a:lvl3pPr marL="4598060" indent="0" algn="ctr">
              <a:buNone/>
            </a:lvl3pPr>
            <a:lvl4pPr marL="6897091" indent="0" algn="ctr">
              <a:buNone/>
            </a:lvl4pPr>
            <a:lvl5pPr marL="9196121" indent="0" algn="ctr">
              <a:buNone/>
            </a:lvl5pPr>
            <a:lvl6pPr marL="11495151" indent="0" algn="ctr">
              <a:buNone/>
            </a:lvl6pPr>
            <a:lvl7pPr marL="13794181" indent="0" algn="ctr">
              <a:buNone/>
            </a:lvl7pPr>
            <a:lvl8pPr marL="16093211" indent="0" algn="ctr">
              <a:buNone/>
            </a:lvl8pPr>
            <a:lvl9pPr marL="18392242"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5C60FAD-2794-4AD7-93DE-05A16C704B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60FAD-2794-4AD7-93DE-05A16C704B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4876808"/>
            <a:ext cx="9875520" cy="2779606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4876808"/>
            <a:ext cx="28895040" cy="2779606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60FAD-2794-4AD7-93DE-05A16C704B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60FAD-2794-4AD7-93DE-05A16C704B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45690" y="7022592"/>
            <a:ext cx="37307520" cy="726643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8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45690" y="14424875"/>
            <a:ext cx="37307520" cy="8051797"/>
          </a:xfrm>
        </p:spPr>
        <p:txBody>
          <a:bodyPr lIns="229903" rIns="229903" anchor="t"/>
          <a:lstStyle>
            <a:lvl1pPr marL="0" indent="0">
              <a:buNone/>
              <a:defRPr sz="11100">
                <a:solidFill>
                  <a:schemeClr val="tx1"/>
                </a:solidFill>
              </a:defRPr>
            </a:lvl1pPr>
            <a:lvl2pPr>
              <a:buNone/>
              <a:defRPr sz="9100">
                <a:solidFill>
                  <a:schemeClr val="tx1">
                    <a:tint val="75000"/>
                  </a:schemeClr>
                </a:solidFill>
              </a:defRPr>
            </a:lvl2pPr>
            <a:lvl3pPr>
              <a:buNone/>
              <a:defRPr sz="8000">
                <a:solidFill>
                  <a:schemeClr val="tx1">
                    <a:tint val="75000"/>
                  </a:schemeClr>
                </a:solidFill>
              </a:defRPr>
            </a:lvl3pPr>
            <a:lvl4pPr>
              <a:buNone/>
              <a:defRPr sz="7000">
                <a:solidFill>
                  <a:schemeClr val="tx1">
                    <a:tint val="75000"/>
                  </a:schemeClr>
                </a:solidFill>
              </a:defRPr>
            </a:lvl4pPr>
            <a:lvl5pPr>
              <a:buNone/>
              <a:defRPr sz="7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60FAD-2794-4AD7-93DE-05A16C704B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3755136"/>
            <a:ext cx="39502080" cy="6096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194560" y="10240453"/>
            <a:ext cx="19385280" cy="23652480"/>
          </a:xfrm>
        </p:spPr>
        <p:txBody>
          <a:bodyPr/>
          <a:lstStyle>
            <a:lvl1pPr>
              <a:defRPr sz="13100"/>
            </a:lvl1pPr>
            <a:lvl2pPr>
              <a:defRPr sz="12100"/>
            </a:lvl2pPr>
            <a:lvl3pPr>
              <a:defRPr sz="10100"/>
            </a:lvl3pPr>
            <a:lvl4pPr>
              <a:defRPr sz="9100"/>
            </a:lvl4pPr>
            <a:lvl5pPr>
              <a:defRPr sz="9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2311360" y="10240453"/>
            <a:ext cx="19385280" cy="23652480"/>
          </a:xfrm>
        </p:spPr>
        <p:txBody>
          <a:bodyPr/>
          <a:lstStyle>
            <a:lvl1pPr>
              <a:defRPr sz="13100"/>
            </a:lvl1pPr>
            <a:lvl2pPr>
              <a:defRPr sz="12100"/>
            </a:lvl2pPr>
            <a:lvl3pPr>
              <a:defRPr sz="10100"/>
            </a:lvl3pPr>
            <a:lvl4pPr>
              <a:defRPr sz="9100"/>
            </a:lvl4pPr>
            <a:lvl5pPr>
              <a:defRPr sz="9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60FAD-2794-4AD7-93DE-05A16C704B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3755136"/>
            <a:ext cx="39502080" cy="6096000"/>
          </a:xfrm>
        </p:spPr>
        <p:txBody>
          <a:bodyPr tIns="229903"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94560" y="9894656"/>
            <a:ext cx="19392902" cy="3516544"/>
          </a:xfrm>
        </p:spPr>
        <p:txBody>
          <a:bodyPr lIns="229903" tIns="0" rIns="229903" bIns="0" anchor="ctr">
            <a:noAutofit/>
          </a:bodyPr>
          <a:lstStyle>
            <a:lvl1pPr marL="0" indent="0">
              <a:buNone/>
              <a:defRPr sz="12100" b="1" cap="none" baseline="0">
                <a:solidFill>
                  <a:schemeClr val="tx2"/>
                </a:solidFill>
                <a:effectLst/>
              </a:defRPr>
            </a:lvl1pPr>
            <a:lvl2pPr>
              <a:buNone/>
              <a:defRPr sz="10100" b="1"/>
            </a:lvl2pPr>
            <a:lvl3pPr>
              <a:buNone/>
              <a:defRPr sz="9100" b="1"/>
            </a:lvl3pPr>
            <a:lvl4pPr>
              <a:buNone/>
              <a:defRPr sz="8000" b="1"/>
            </a:lvl4pPr>
            <a:lvl5pPr>
              <a:buNone/>
              <a:defRPr sz="80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2296122" y="9918707"/>
            <a:ext cx="19400520" cy="3492496"/>
          </a:xfrm>
        </p:spPr>
        <p:txBody>
          <a:bodyPr lIns="229903" tIns="0" rIns="229903" bIns="0" anchor="ctr"/>
          <a:lstStyle>
            <a:lvl1pPr marL="0" indent="0">
              <a:buNone/>
              <a:defRPr sz="12100" b="1" cap="none" baseline="0">
                <a:solidFill>
                  <a:schemeClr val="tx2"/>
                </a:solidFill>
                <a:effectLst/>
              </a:defRPr>
            </a:lvl1pPr>
            <a:lvl2pPr>
              <a:buNone/>
              <a:defRPr sz="10100" b="1"/>
            </a:lvl2pPr>
            <a:lvl3pPr>
              <a:buNone/>
              <a:defRPr sz="9100" b="1"/>
            </a:lvl3pPr>
            <a:lvl4pPr>
              <a:buNone/>
              <a:defRPr sz="8000" b="1"/>
            </a:lvl4pPr>
            <a:lvl5pPr>
              <a:buNone/>
              <a:defRPr sz="80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4560" y="13411200"/>
            <a:ext cx="19392902" cy="20510507"/>
          </a:xfrm>
        </p:spPr>
        <p:txBody>
          <a:bodyPr tIns="0"/>
          <a:lstStyle>
            <a:lvl1pPr>
              <a:defRPr sz="11100"/>
            </a:lvl1pPr>
            <a:lvl2pPr>
              <a:defRPr sz="10100"/>
            </a:lvl2pPr>
            <a:lvl3pPr>
              <a:defRPr sz="9100"/>
            </a:lvl3pPr>
            <a:lvl4pPr>
              <a:defRPr sz="8000"/>
            </a:lvl4pPr>
            <a:lvl5pPr>
              <a:defRPr sz="8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296122" y="13411200"/>
            <a:ext cx="19400520" cy="20510507"/>
          </a:xfrm>
        </p:spPr>
        <p:txBody>
          <a:bodyPr tIns="0"/>
          <a:lstStyle>
            <a:lvl1pPr>
              <a:defRPr sz="11100"/>
            </a:lvl1pPr>
            <a:lvl2pPr>
              <a:defRPr sz="10100"/>
            </a:lvl2pPr>
            <a:lvl3pPr>
              <a:defRPr sz="9100"/>
            </a:lvl3pPr>
            <a:lvl4pPr>
              <a:defRPr sz="8000"/>
            </a:lvl4pPr>
            <a:lvl5pPr>
              <a:defRPr sz="8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60FAD-2794-4AD7-93DE-05A16C704B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3755136"/>
            <a:ext cx="39867840" cy="6096000"/>
          </a:xfrm>
        </p:spPr>
        <p:txBody>
          <a:bodyPr vert="horz" tIns="22990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51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60FAD-2794-4AD7-93DE-05A16C704B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60FAD-2794-4AD7-93DE-05A16C704B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1840" y="2743211"/>
            <a:ext cx="13167360" cy="6197600"/>
          </a:xfrm>
        </p:spPr>
        <p:txBody>
          <a:bodyPr lIns="0" anchor="b">
            <a:noAutofit/>
          </a:bodyPr>
          <a:lstStyle>
            <a:lvl1pPr algn="l" rtl="0">
              <a:spcBef>
                <a:spcPct val="0"/>
              </a:spcBef>
              <a:buNone/>
              <a:defRPr sz="131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291840" y="8940800"/>
            <a:ext cx="13167360" cy="24384000"/>
          </a:xfrm>
        </p:spPr>
        <p:txBody>
          <a:bodyPr lIns="91961" rIns="91961"/>
          <a:lstStyle>
            <a:lvl1pPr marL="0" indent="0" algn="l">
              <a:buNone/>
              <a:defRPr sz="7000"/>
            </a:lvl1pPr>
            <a:lvl2pPr indent="0" algn="l">
              <a:buNone/>
              <a:defRPr sz="6000"/>
            </a:lvl2pPr>
            <a:lvl3pPr indent="0" algn="l">
              <a:buNone/>
              <a:defRPr sz="5000"/>
            </a:lvl3pPr>
            <a:lvl4pPr indent="0" algn="l">
              <a:buNone/>
              <a:defRPr sz="4500"/>
            </a:lvl4pPr>
            <a:lvl5pPr indent="0" algn="l">
              <a:buNone/>
              <a:defRPr sz="45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7160240" y="8940800"/>
            <a:ext cx="24536400" cy="24384000"/>
          </a:xfrm>
        </p:spPr>
        <p:txBody>
          <a:bodyPr tIns="0"/>
          <a:lstStyle>
            <a:lvl1pPr>
              <a:defRPr sz="14100"/>
            </a:lvl1pPr>
            <a:lvl2pPr>
              <a:defRPr sz="13100"/>
            </a:lvl2pPr>
            <a:lvl3pPr>
              <a:defRPr sz="12100"/>
            </a:lvl3pPr>
            <a:lvl4pPr>
              <a:defRPr sz="10100"/>
            </a:lvl4pPr>
            <a:lvl5pPr>
              <a:defRPr sz="9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60FAD-2794-4AD7-93DE-05A16C704B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5195614" y="5909744"/>
            <a:ext cx="25237440" cy="219456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59806" tIns="229903" rIns="459806" bIns="229903" rtlCol="0" anchor="ctr"/>
          <a:lstStyle/>
          <a:p>
            <a:pPr algn="ctr" eaLnBrk="1" latinLnBrk="0" hangingPunct="1"/>
            <a:endParaRPr kumimoji="0" lang="en-US"/>
          </a:p>
        </p:txBody>
      </p:sp>
      <p:sp>
        <p:nvSpPr>
          <p:cNvPr id="12" name="Right Triangle 11"/>
          <p:cNvSpPr/>
          <p:nvPr/>
        </p:nvSpPr>
        <p:spPr>
          <a:xfrm rot="420000" flipV="1">
            <a:off x="38419843" y="28585435"/>
            <a:ext cx="746150" cy="82905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59806" tIns="229903" rIns="459806" bIns="229903" rtlCol="0" anchor="ctr"/>
          <a:lstStyle/>
          <a:p>
            <a:pPr algn="ctr" eaLnBrk="1" latinLnBrk="0" hangingPunct="1"/>
            <a:endParaRPr kumimoji="0" lang="en-US"/>
          </a:p>
        </p:txBody>
      </p:sp>
      <p:sp>
        <p:nvSpPr>
          <p:cNvPr id="2" name="Title 1"/>
          <p:cNvSpPr>
            <a:spLocks noGrp="1"/>
          </p:cNvSpPr>
          <p:nvPr>
            <p:ph type="title"/>
          </p:nvPr>
        </p:nvSpPr>
        <p:spPr>
          <a:xfrm>
            <a:off x="2926080" y="6277315"/>
            <a:ext cx="10621670" cy="8440645"/>
          </a:xfrm>
        </p:spPr>
        <p:txBody>
          <a:bodyPr vert="horz" lIns="229903" tIns="229903" rIns="229903" bIns="229903" anchor="b"/>
          <a:lstStyle>
            <a:lvl1pPr algn="l">
              <a:buNone/>
              <a:defRPr sz="101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926080" y="15086853"/>
            <a:ext cx="10607040" cy="11623040"/>
          </a:xfrm>
        </p:spPr>
        <p:txBody>
          <a:bodyPr lIns="321864" rIns="229903" bIns="229903" anchor="t"/>
          <a:lstStyle>
            <a:lvl1pPr marL="0" indent="0" algn="l">
              <a:spcBef>
                <a:spcPts val="1257"/>
              </a:spcBef>
              <a:buFontTx/>
              <a:buNone/>
              <a:defRPr sz="6500"/>
            </a:lvl1pPr>
            <a:lvl2pPr>
              <a:defRPr sz="6000"/>
            </a:lvl2pPr>
            <a:lvl3pPr>
              <a:defRPr sz="5000"/>
            </a:lvl3pPr>
            <a:lvl4pPr>
              <a:defRPr sz="4500"/>
            </a:lvl4pPr>
            <a:lvl5pPr>
              <a:defRPr sz="45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85E283-9CFB-40A7-9082-1970531411A4}"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8770560" y="33900536"/>
            <a:ext cx="2926080" cy="1947333"/>
          </a:xfrm>
        </p:spPr>
        <p:txBody>
          <a:bodyPr/>
          <a:lstStyle/>
          <a:p>
            <a:fld id="{05C60FAD-2794-4AD7-93DE-05A16C704BA5}" type="slidenum">
              <a:rPr lang="en-US" smtClean="0"/>
              <a:pPr/>
              <a:t>‹#›</a:t>
            </a:fld>
            <a:endParaRPr lang="en-US"/>
          </a:p>
        </p:txBody>
      </p:sp>
      <p:sp>
        <p:nvSpPr>
          <p:cNvPr id="3" name="Picture Placeholder 2"/>
          <p:cNvSpPr>
            <a:spLocks noGrp="1"/>
          </p:cNvSpPr>
          <p:nvPr>
            <p:ph type="pic" idx="1"/>
          </p:nvPr>
        </p:nvSpPr>
        <p:spPr>
          <a:xfrm rot="420000">
            <a:off x="16731806" y="6397424"/>
            <a:ext cx="22165056" cy="20970240"/>
          </a:xfrm>
          <a:prstGeom prst="rect">
            <a:avLst/>
          </a:prstGeom>
          <a:solidFill>
            <a:schemeClr val="bg2"/>
          </a:solidFill>
          <a:ln w="3000" cap="rnd">
            <a:solidFill>
              <a:srgbClr val="C0C0C0"/>
            </a:solidFill>
            <a:round/>
          </a:ln>
          <a:effectLst/>
        </p:spPr>
        <p:txBody>
          <a:bodyPr/>
          <a:lstStyle>
            <a:lvl1pPr marL="0" indent="0">
              <a:buNone/>
              <a:defRPr sz="16100"/>
            </a:lvl1pPr>
          </a:lstStyle>
          <a:p>
            <a:r>
              <a:rPr kumimoji="0" lang="en-US" smtClean="0"/>
              <a:t>Click icon to add picture</a:t>
            </a:r>
            <a:endParaRPr kumimoji="0" lang="en-US" dirty="0"/>
          </a:p>
        </p:txBody>
      </p:sp>
      <p:sp>
        <p:nvSpPr>
          <p:cNvPr id="10" name="Freeform 9"/>
          <p:cNvSpPr>
            <a:spLocks/>
          </p:cNvSpPr>
          <p:nvPr/>
        </p:nvSpPr>
        <p:spPr bwMode="auto">
          <a:xfrm flipV="1">
            <a:off x="-45720" y="31021867"/>
            <a:ext cx="43982640" cy="55541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59806" tIns="229903" rIns="459806" bIns="229903"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21031200" y="33172403"/>
            <a:ext cx="22860000" cy="34036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59806" tIns="229903" rIns="459806" bIns="229903"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45720" y="-38101"/>
            <a:ext cx="43982640" cy="55541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59806" tIns="229903" rIns="459806" bIns="229903"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21031200" y="-38099"/>
            <a:ext cx="22860000" cy="34036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59806" tIns="229903" rIns="459806" bIns="229903"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2194560" y="3755136"/>
            <a:ext cx="39502080" cy="6096000"/>
          </a:xfrm>
          <a:prstGeom prst="rect">
            <a:avLst/>
          </a:prstGeom>
        </p:spPr>
        <p:txBody>
          <a:bodyPr vert="horz" lIns="0" tIns="229903"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2194560" y="10322560"/>
            <a:ext cx="39502080" cy="23408640"/>
          </a:xfrm>
          <a:prstGeom prst="rect">
            <a:avLst/>
          </a:prstGeom>
        </p:spPr>
        <p:txBody>
          <a:bodyPr vert="horz" lIns="459806" tIns="229903" rIns="459806" bIns="22990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2194560" y="33900536"/>
            <a:ext cx="10241280" cy="1947333"/>
          </a:xfrm>
          <a:prstGeom prst="rect">
            <a:avLst/>
          </a:prstGeom>
        </p:spPr>
        <p:txBody>
          <a:bodyPr vert="horz" lIns="0" tIns="0" rIns="0" bIns="0" anchor="b"/>
          <a:lstStyle>
            <a:lvl1pPr algn="l" eaLnBrk="1" latinLnBrk="0" hangingPunct="1">
              <a:defRPr kumimoji="0" sz="6000">
                <a:solidFill>
                  <a:schemeClr val="tx2">
                    <a:shade val="90000"/>
                  </a:schemeClr>
                </a:solidFill>
              </a:defRPr>
            </a:lvl1pPr>
          </a:lstStyle>
          <a:p>
            <a:fld id="{F785E283-9CFB-40A7-9082-1970531411A4}" type="datetimeFigureOut">
              <a:rPr lang="en-US" smtClean="0"/>
              <a:pPr/>
              <a:t>11/15/2012</a:t>
            </a:fld>
            <a:endParaRPr lang="en-US"/>
          </a:p>
        </p:txBody>
      </p:sp>
      <p:sp>
        <p:nvSpPr>
          <p:cNvPr id="22" name="Footer Placeholder 21"/>
          <p:cNvSpPr>
            <a:spLocks noGrp="1"/>
          </p:cNvSpPr>
          <p:nvPr>
            <p:ph type="ftr" sz="quarter" idx="3"/>
          </p:nvPr>
        </p:nvSpPr>
        <p:spPr>
          <a:xfrm>
            <a:off x="12801600" y="33900536"/>
            <a:ext cx="16093440" cy="1947333"/>
          </a:xfrm>
          <a:prstGeom prst="rect">
            <a:avLst/>
          </a:prstGeom>
        </p:spPr>
        <p:txBody>
          <a:bodyPr vert="horz" lIns="0" tIns="0" rIns="0" bIns="0" anchor="b"/>
          <a:lstStyle>
            <a:lvl1pPr algn="l" eaLnBrk="1" latinLnBrk="0" hangingPunct="1">
              <a:defRPr kumimoji="0" sz="60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38039040" y="33900536"/>
            <a:ext cx="3657600" cy="1947333"/>
          </a:xfrm>
          <a:prstGeom prst="rect">
            <a:avLst/>
          </a:prstGeom>
        </p:spPr>
        <p:txBody>
          <a:bodyPr vert="horz" lIns="0" tIns="0" rIns="0" bIns="0" anchor="b"/>
          <a:lstStyle>
            <a:lvl1pPr algn="r" eaLnBrk="1" latinLnBrk="0" hangingPunct="1">
              <a:defRPr kumimoji="0" sz="6000">
                <a:solidFill>
                  <a:schemeClr val="tx2">
                    <a:shade val="90000"/>
                  </a:schemeClr>
                </a:solidFill>
              </a:defRPr>
            </a:lvl1pPr>
          </a:lstStyle>
          <a:p>
            <a:fld id="{05C60FAD-2794-4AD7-93DE-05A16C704BA5}" type="slidenum">
              <a:rPr lang="en-US" smtClean="0"/>
              <a:pPr/>
              <a:t>‹#›</a:t>
            </a:fld>
            <a:endParaRPr lang="en-US"/>
          </a:p>
        </p:txBody>
      </p:sp>
      <p:grpSp>
        <p:nvGrpSpPr>
          <p:cNvPr id="2" name="Group 1"/>
          <p:cNvGrpSpPr/>
          <p:nvPr/>
        </p:nvGrpSpPr>
        <p:grpSpPr>
          <a:xfrm>
            <a:off x="-91281" y="1079509"/>
            <a:ext cx="44066630" cy="346252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25100" b="0" kern="1200">
          <a:ln>
            <a:noFill/>
          </a:ln>
          <a:solidFill>
            <a:schemeClr val="tx2"/>
          </a:solidFill>
          <a:effectLst/>
          <a:latin typeface="+mj-lt"/>
          <a:ea typeface="+mj-ea"/>
          <a:cs typeface="+mj-cs"/>
        </a:defRPr>
      </a:lvl1pPr>
    </p:titleStyle>
    <p:bodyStyle>
      <a:lvl1pPr marL="1379418" indent="-1379418" algn="l" rtl="0" eaLnBrk="1" latinLnBrk="0" hangingPunct="1">
        <a:spcBef>
          <a:spcPct val="20000"/>
        </a:spcBef>
        <a:buClr>
          <a:schemeClr val="accent3"/>
        </a:buClr>
        <a:buSzPct val="95000"/>
        <a:buFont typeface="Wingdings 2"/>
        <a:buChar char=""/>
        <a:defRPr kumimoji="0" sz="13100" kern="1200">
          <a:solidFill>
            <a:schemeClr val="tx1"/>
          </a:solidFill>
          <a:latin typeface="+mn-lt"/>
          <a:ea typeface="+mn-ea"/>
          <a:cs typeface="+mn-cs"/>
        </a:defRPr>
      </a:lvl1pPr>
      <a:lvl2pPr marL="3218642" indent="-1241476" algn="l" rtl="0" eaLnBrk="1" latinLnBrk="0" hangingPunct="1">
        <a:spcBef>
          <a:spcPct val="20000"/>
        </a:spcBef>
        <a:buClr>
          <a:schemeClr val="accent1"/>
        </a:buClr>
        <a:buSzPct val="85000"/>
        <a:buFont typeface="Wingdings 2"/>
        <a:buChar char=""/>
        <a:defRPr kumimoji="0" sz="12100" kern="1200">
          <a:solidFill>
            <a:schemeClr val="tx1"/>
          </a:solidFill>
          <a:latin typeface="+mn-lt"/>
          <a:ea typeface="+mn-ea"/>
          <a:cs typeface="+mn-cs"/>
        </a:defRPr>
      </a:lvl2pPr>
      <a:lvl3pPr marL="4598060" indent="-1241476" algn="l" rtl="0" eaLnBrk="1" latinLnBrk="0" hangingPunct="1">
        <a:spcBef>
          <a:spcPct val="20000"/>
        </a:spcBef>
        <a:buClr>
          <a:schemeClr val="accent2"/>
        </a:buClr>
        <a:buSzPct val="70000"/>
        <a:buFont typeface="Wingdings 2"/>
        <a:buChar char=""/>
        <a:defRPr kumimoji="0" sz="10600" kern="1200">
          <a:solidFill>
            <a:schemeClr val="tx1"/>
          </a:solidFill>
          <a:latin typeface="+mn-lt"/>
          <a:ea typeface="+mn-ea"/>
          <a:cs typeface="+mn-cs"/>
        </a:defRPr>
      </a:lvl3pPr>
      <a:lvl4pPr marL="5977479" indent="-1057554" algn="l" rtl="0" eaLnBrk="1" latinLnBrk="0" hangingPunct="1">
        <a:spcBef>
          <a:spcPct val="20000"/>
        </a:spcBef>
        <a:buClr>
          <a:schemeClr val="accent3"/>
        </a:buClr>
        <a:buSzPct val="65000"/>
        <a:buFont typeface="Wingdings 2"/>
        <a:buChar char=""/>
        <a:defRPr kumimoji="0" sz="10100" kern="1200">
          <a:solidFill>
            <a:schemeClr val="tx1"/>
          </a:solidFill>
          <a:latin typeface="+mn-lt"/>
          <a:ea typeface="+mn-ea"/>
          <a:cs typeface="+mn-cs"/>
        </a:defRPr>
      </a:lvl4pPr>
      <a:lvl5pPr marL="7356897" indent="-1057554" algn="l" rtl="0" eaLnBrk="1" latinLnBrk="0" hangingPunct="1">
        <a:spcBef>
          <a:spcPct val="20000"/>
        </a:spcBef>
        <a:buClr>
          <a:schemeClr val="accent4"/>
        </a:buClr>
        <a:buSzPct val="65000"/>
        <a:buFont typeface="Wingdings 2"/>
        <a:buChar char=""/>
        <a:defRPr kumimoji="0" sz="10100" kern="1200">
          <a:solidFill>
            <a:schemeClr val="tx1"/>
          </a:solidFill>
          <a:latin typeface="+mn-lt"/>
          <a:ea typeface="+mn-ea"/>
          <a:cs typeface="+mn-cs"/>
        </a:defRPr>
      </a:lvl5pPr>
      <a:lvl6pPr marL="8736315" indent="-1057554" algn="l" rtl="0" eaLnBrk="1" latinLnBrk="0" hangingPunct="1">
        <a:spcBef>
          <a:spcPct val="20000"/>
        </a:spcBef>
        <a:buClr>
          <a:schemeClr val="accent5"/>
        </a:buClr>
        <a:buSzPct val="80000"/>
        <a:buFont typeface="Wingdings 2"/>
        <a:buChar char=""/>
        <a:defRPr kumimoji="0" sz="9100" kern="1200">
          <a:solidFill>
            <a:schemeClr val="tx1"/>
          </a:solidFill>
          <a:latin typeface="+mn-lt"/>
          <a:ea typeface="+mn-ea"/>
          <a:cs typeface="+mn-cs"/>
        </a:defRPr>
      </a:lvl6pPr>
      <a:lvl7pPr marL="9655927" indent="-919612" algn="l" rtl="0" eaLnBrk="1" latinLnBrk="0" hangingPunct="1">
        <a:spcBef>
          <a:spcPct val="20000"/>
        </a:spcBef>
        <a:buClr>
          <a:schemeClr val="accent6"/>
        </a:buClr>
        <a:buSzPct val="80000"/>
        <a:buFont typeface="Wingdings 2"/>
        <a:buChar char=""/>
        <a:defRPr kumimoji="0" sz="8000" kern="1200" baseline="0">
          <a:solidFill>
            <a:schemeClr val="tx1"/>
          </a:solidFill>
          <a:latin typeface="+mn-lt"/>
          <a:ea typeface="+mn-ea"/>
          <a:cs typeface="+mn-cs"/>
        </a:defRPr>
      </a:lvl7pPr>
      <a:lvl8pPr marL="11035345" indent="-919612" algn="l" rtl="0" eaLnBrk="1" latinLnBrk="0" hangingPunct="1">
        <a:spcBef>
          <a:spcPct val="20000"/>
        </a:spcBef>
        <a:buClr>
          <a:schemeClr val="tx2"/>
        </a:buClr>
        <a:buChar char="•"/>
        <a:defRPr kumimoji="0" sz="8000" kern="1200">
          <a:solidFill>
            <a:schemeClr val="tx1"/>
          </a:solidFill>
          <a:latin typeface="+mn-lt"/>
          <a:ea typeface="+mn-ea"/>
          <a:cs typeface="+mn-cs"/>
        </a:defRPr>
      </a:lvl8pPr>
      <a:lvl9pPr marL="12414763" indent="-919612" algn="l" rtl="0" eaLnBrk="1" latinLnBrk="0" hangingPunct="1">
        <a:spcBef>
          <a:spcPct val="20000"/>
        </a:spcBef>
        <a:buClr>
          <a:schemeClr val="tx2"/>
        </a:buClr>
        <a:buFontTx/>
        <a:buChar char="•"/>
        <a:defRPr kumimoji="0" sz="7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299030" algn="l" rtl="0" eaLnBrk="1" latinLnBrk="0" hangingPunct="1">
        <a:defRPr kumimoji="0" kern="1200">
          <a:solidFill>
            <a:schemeClr val="tx1"/>
          </a:solidFill>
          <a:latin typeface="+mn-lt"/>
          <a:ea typeface="+mn-ea"/>
          <a:cs typeface="+mn-cs"/>
        </a:defRPr>
      </a:lvl2pPr>
      <a:lvl3pPr marL="4598060" algn="l" rtl="0" eaLnBrk="1" latinLnBrk="0" hangingPunct="1">
        <a:defRPr kumimoji="0" kern="1200">
          <a:solidFill>
            <a:schemeClr val="tx1"/>
          </a:solidFill>
          <a:latin typeface="+mn-lt"/>
          <a:ea typeface="+mn-ea"/>
          <a:cs typeface="+mn-cs"/>
        </a:defRPr>
      </a:lvl3pPr>
      <a:lvl4pPr marL="6897091" algn="l" rtl="0" eaLnBrk="1" latinLnBrk="0" hangingPunct="1">
        <a:defRPr kumimoji="0" kern="1200">
          <a:solidFill>
            <a:schemeClr val="tx1"/>
          </a:solidFill>
          <a:latin typeface="+mn-lt"/>
          <a:ea typeface="+mn-ea"/>
          <a:cs typeface="+mn-cs"/>
        </a:defRPr>
      </a:lvl4pPr>
      <a:lvl5pPr marL="9196121" algn="l" rtl="0" eaLnBrk="1" latinLnBrk="0" hangingPunct="1">
        <a:defRPr kumimoji="0" kern="1200">
          <a:solidFill>
            <a:schemeClr val="tx1"/>
          </a:solidFill>
          <a:latin typeface="+mn-lt"/>
          <a:ea typeface="+mn-ea"/>
          <a:cs typeface="+mn-cs"/>
        </a:defRPr>
      </a:lvl5pPr>
      <a:lvl6pPr marL="11495151" algn="l" rtl="0" eaLnBrk="1" latinLnBrk="0" hangingPunct="1">
        <a:defRPr kumimoji="0" kern="1200">
          <a:solidFill>
            <a:schemeClr val="tx1"/>
          </a:solidFill>
          <a:latin typeface="+mn-lt"/>
          <a:ea typeface="+mn-ea"/>
          <a:cs typeface="+mn-cs"/>
        </a:defRPr>
      </a:lvl6pPr>
      <a:lvl7pPr marL="13794181" algn="l" rtl="0" eaLnBrk="1" latinLnBrk="0" hangingPunct="1">
        <a:defRPr kumimoji="0" kern="1200">
          <a:solidFill>
            <a:schemeClr val="tx1"/>
          </a:solidFill>
          <a:latin typeface="+mn-lt"/>
          <a:ea typeface="+mn-ea"/>
          <a:cs typeface="+mn-cs"/>
        </a:defRPr>
      </a:lvl7pPr>
      <a:lvl8pPr marL="16093211" algn="l" rtl="0" eaLnBrk="1" latinLnBrk="0" hangingPunct="1">
        <a:defRPr kumimoji="0" kern="1200">
          <a:solidFill>
            <a:schemeClr val="tx1"/>
          </a:solidFill>
          <a:latin typeface="+mn-lt"/>
          <a:ea typeface="+mn-ea"/>
          <a:cs typeface="+mn-cs"/>
        </a:defRPr>
      </a:lvl8pPr>
      <a:lvl9pPr marL="1839224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RefoldedFol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19254" y="2483364"/>
            <a:ext cx="21141791" cy="6709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Freeform 24"/>
          <p:cNvSpPr/>
          <p:nvPr/>
        </p:nvSpPr>
        <p:spPr bwMode="auto">
          <a:xfrm>
            <a:off x="20375414" y="5989992"/>
            <a:ext cx="11326174" cy="1528388"/>
          </a:xfrm>
          <a:custGeom>
            <a:avLst/>
            <a:gdLst>
              <a:gd name="connsiteX0" fmla="*/ 4691063 w 4691063"/>
              <a:gd name="connsiteY0" fmla="*/ 847725 h 847725"/>
              <a:gd name="connsiteX1" fmla="*/ 3781425 w 4691063"/>
              <a:gd name="connsiteY1" fmla="*/ 681037 h 847725"/>
              <a:gd name="connsiteX2" fmla="*/ 2571750 w 4691063"/>
              <a:gd name="connsiteY2" fmla="*/ 457200 h 847725"/>
              <a:gd name="connsiteX3" fmla="*/ 1057275 w 4691063"/>
              <a:gd name="connsiteY3" fmla="*/ 185737 h 847725"/>
              <a:gd name="connsiteX4" fmla="*/ 0 w 4691063"/>
              <a:gd name="connsiteY4" fmla="*/ 0 h 847725"/>
              <a:gd name="connsiteX0" fmla="*/ 7472363 w 7472363"/>
              <a:gd name="connsiteY0" fmla="*/ 1076326 h 1076326"/>
              <a:gd name="connsiteX1" fmla="*/ 6562725 w 7472363"/>
              <a:gd name="connsiteY1" fmla="*/ 909638 h 1076326"/>
              <a:gd name="connsiteX2" fmla="*/ 5353050 w 7472363"/>
              <a:gd name="connsiteY2" fmla="*/ 685801 h 1076326"/>
              <a:gd name="connsiteX3" fmla="*/ 3838575 w 7472363"/>
              <a:gd name="connsiteY3" fmla="*/ 414338 h 1076326"/>
              <a:gd name="connsiteX4" fmla="*/ 0 w 7472363"/>
              <a:gd name="connsiteY4" fmla="*/ 0 h 1076326"/>
              <a:gd name="connsiteX0" fmla="*/ 7472363 w 7472363"/>
              <a:gd name="connsiteY0" fmla="*/ 1076326 h 1076326"/>
              <a:gd name="connsiteX1" fmla="*/ 6562725 w 7472363"/>
              <a:gd name="connsiteY1" fmla="*/ 909638 h 1076326"/>
              <a:gd name="connsiteX2" fmla="*/ 5353050 w 7472363"/>
              <a:gd name="connsiteY2" fmla="*/ 685801 h 1076326"/>
              <a:gd name="connsiteX3" fmla="*/ 3838575 w 7472363"/>
              <a:gd name="connsiteY3" fmla="*/ 414338 h 1076326"/>
              <a:gd name="connsiteX4" fmla="*/ 0 w 7472363"/>
              <a:gd name="connsiteY4" fmla="*/ 0 h 1076326"/>
              <a:gd name="connsiteX0" fmla="*/ 7472363 w 7472363"/>
              <a:gd name="connsiteY0" fmla="*/ 1076326 h 1076326"/>
              <a:gd name="connsiteX1" fmla="*/ 6562725 w 7472363"/>
              <a:gd name="connsiteY1" fmla="*/ 909638 h 1076326"/>
              <a:gd name="connsiteX2" fmla="*/ 5353050 w 7472363"/>
              <a:gd name="connsiteY2" fmla="*/ 685801 h 1076326"/>
              <a:gd name="connsiteX3" fmla="*/ 2733674 w 7472363"/>
              <a:gd name="connsiteY3" fmla="*/ 242888 h 1076326"/>
              <a:gd name="connsiteX4" fmla="*/ 0 w 7472363"/>
              <a:gd name="connsiteY4" fmla="*/ 0 h 1076326"/>
              <a:gd name="connsiteX0" fmla="*/ 7643812 w 7643812"/>
              <a:gd name="connsiteY0" fmla="*/ 1076326 h 1076326"/>
              <a:gd name="connsiteX1" fmla="*/ 6562725 w 7643812"/>
              <a:gd name="connsiteY1" fmla="*/ 909638 h 1076326"/>
              <a:gd name="connsiteX2" fmla="*/ 5353050 w 7643812"/>
              <a:gd name="connsiteY2" fmla="*/ 685801 h 1076326"/>
              <a:gd name="connsiteX3" fmla="*/ 2733674 w 7643812"/>
              <a:gd name="connsiteY3" fmla="*/ 242888 h 1076326"/>
              <a:gd name="connsiteX4" fmla="*/ 0 w 7643812"/>
              <a:gd name="connsiteY4" fmla="*/ 0 h 107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812" h="1076326">
                <a:moveTo>
                  <a:pt x="7643812" y="1076326"/>
                </a:moveTo>
                <a:lnTo>
                  <a:pt x="6562725" y="909638"/>
                </a:lnTo>
                <a:lnTo>
                  <a:pt x="5353050" y="685801"/>
                </a:lnTo>
                <a:lnTo>
                  <a:pt x="2733674" y="242888"/>
                </a:lnTo>
                <a:cubicBezTo>
                  <a:pt x="1454149" y="104775"/>
                  <a:pt x="1317625" y="100012"/>
                  <a:pt x="0" y="0"/>
                </a:cubicBezTo>
              </a:path>
            </a:pathLst>
          </a:custGeom>
          <a:ln>
            <a:prstDash val="lgDash"/>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501332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smtClean="0">
              <a:ln>
                <a:noFill/>
              </a:ln>
              <a:solidFill>
                <a:schemeClr val="tx1"/>
              </a:solidFill>
              <a:effectLst/>
              <a:latin typeface="Arial" charset="0"/>
            </a:endParaRPr>
          </a:p>
        </p:txBody>
      </p:sp>
      <p:sp>
        <p:nvSpPr>
          <p:cNvPr id="26" name="TextBox 25"/>
          <p:cNvSpPr txBox="1"/>
          <p:nvPr/>
        </p:nvSpPr>
        <p:spPr>
          <a:xfrm rot="448543">
            <a:off x="29200643" y="6916744"/>
            <a:ext cx="677453" cy="524453"/>
          </a:xfrm>
          <a:prstGeom prst="rect">
            <a:avLst/>
          </a:prstGeom>
          <a:solidFill>
            <a:schemeClr val="accent1">
              <a:lumMod val="20000"/>
              <a:lumOff val="80000"/>
            </a:schemeClr>
          </a:solidFill>
        </p:spPr>
        <p:txBody>
          <a:bodyPr wrap="square" rtlCol="0">
            <a:spAutoFit/>
          </a:bodyPr>
          <a:lstStyle/>
          <a:p>
            <a:r>
              <a:rPr lang="en-US" sz="1800" b="1" dirty="0" smtClean="0">
                <a:solidFill>
                  <a:schemeClr val="accent2">
                    <a:lumMod val="75000"/>
                  </a:schemeClr>
                </a:solidFill>
              </a:rPr>
              <a:t>F2</a:t>
            </a:r>
            <a:endParaRPr lang="en-US" sz="1800" b="1" dirty="0">
              <a:solidFill>
                <a:schemeClr val="accent2">
                  <a:lumMod val="75000"/>
                </a:schemeClr>
              </a:solidFill>
            </a:endParaRPr>
          </a:p>
        </p:txBody>
      </p:sp>
      <p:sp>
        <p:nvSpPr>
          <p:cNvPr id="27" name="Freeform 26"/>
          <p:cNvSpPr/>
          <p:nvPr/>
        </p:nvSpPr>
        <p:spPr bwMode="auto">
          <a:xfrm>
            <a:off x="15590898" y="3785330"/>
            <a:ext cx="2963859" cy="2434599"/>
          </a:xfrm>
          <a:custGeom>
            <a:avLst/>
            <a:gdLst>
              <a:gd name="connsiteX0" fmla="*/ 0 w 2000250"/>
              <a:gd name="connsiteY0" fmla="*/ 0 h 1714500"/>
              <a:gd name="connsiteX1" fmla="*/ 838200 w 2000250"/>
              <a:gd name="connsiteY1" fmla="*/ 676275 h 1714500"/>
              <a:gd name="connsiteX2" fmla="*/ 1809750 w 2000250"/>
              <a:gd name="connsiteY2" fmla="*/ 1485900 h 1714500"/>
              <a:gd name="connsiteX3" fmla="*/ 2000250 w 2000250"/>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2000250" h="1714500">
                <a:moveTo>
                  <a:pt x="0" y="0"/>
                </a:moveTo>
                <a:lnTo>
                  <a:pt x="838200" y="676275"/>
                </a:lnTo>
                <a:lnTo>
                  <a:pt x="1809750" y="1485900"/>
                </a:lnTo>
                <a:lnTo>
                  <a:pt x="2000250" y="1714500"/>
                </a:lnTo>
              </a:path>
            </a:pathLst>
          </a:custGeom>
          <a:ln>
            <a:solidFill>
              <a:srgbClr val="FF7C80"/>
            </a:solidFill>
            <a:prstDash val="lgDash"/>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501332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smtClean="0">
              <a:ln>
                <a:noFill/>
              </a:ln>
              <a:solidFill>
                <a:schemeClr val="tx1"/>
              </a:solidFill>
              <a:effectLst/>
              <a:latin typeface="Arial" charset="0"/>
            </a:endParaRPr>
          </a:p>
        </p:txBody>
      </p:sp>
      <p:sp>
        <p:nvSpPr>
          <p:cNvPr id="28" name="Freeform 27"/>
          <p:cNvSpPr/>
          <p:nvPr/>
        </p:nvSpPr>
        <p:spPr bwMode="auto">
          <a:xfrm>
            <a:off x="21903232" y="4287598"/>
            <a:ext cx="2187610" cy="1717743"/>
          </a:xfrm>
          <a:custGeom>
            <a:avLst/>
            <a:gdLst>
              <a:gd name="connsiteX0" fmla="*/ 0 w 2000250"/>
              <a:gd name="connsiteY0" fmla="*/ 0 h 1714500"/>
              <a:gd name="connsiteX1" fmla="*/ 838200 w 2000250"/>
              <a:gd name="connsiteY1" fmla="*/ 676275 h 1714500"/>
              <a:gd name="connsiteX2" fmla="*/ 1809750 w 2000250"/>
              <a:gd name="connsiteY2" fmla="*/ 1485900 h 1714500"/>
              <a:gd name="connsiteX3" fmla="*/ 2000250 w 2000250"/>
              <a:gd name="connsiteY3" fmla="*/ 1714500 h 1714500"/>
              <a:gd name="connsiteX0" fmla="*/ 0 w 1809750"/>
              <a:gd name="connsiteY0" fmla="*/ 0 h 1485900"/>
              <a:gd name="connsiteX1" fmla="*/ 838200 w 1809750"/>
              <a:gd name="connsiteY1" fmla="*/ 676275 h 1485900"/>
              <a:gd name="connsiteX2" fmla="*/ 1809750 w 1809750"/>
              <a:gd name="connsiteY2" fmla="*/ 1485900 h 1485900"/>
              <a:gd name="connsiteX0" fmla="*/ 0 w 838200"/>
              <a:gd name="connsiteY0" fmla="*/ 0 h 676275"/>
              <a:gd name="connsiteX1" fmla="*/ 838200 w 838200"/>
              <a:gd name="connsiteY1" fmla="*/ 676275 h 676275"/>
              <a:gd name="connsiteX0" fmla="*/ 0 w 1476375"/>
              <a:gd name="connsiteY0" fmla="*/ 0 h 1209674"/>
              <a:gd name="connsiteX1" fmla="*/ 1476375 w 1476375"/>
              <a:gd name="connsiteY1" fmla="*/ 1209674 h 1209674"/>
            </a:gdLst>
            <a:ahLst/>
            <a:cxnLst>
              <a:cxn ang="0">
                <a:pos x="connsiteX0" y="connsiteY0"/>
              </a:cxn>
              <a:cxn ang="0">
                <a:pos x="connsiteX1" y="connsiteY1"/>
              </a:cxn>
            </a:cxnLst>
            <a:rect l="l" t="t" r="r" b="b"/>
            <a:pathLst>
              <a:path w="1476375" h="1209674">
                <a:moveTo>
                  <a:pt x="0" y="0"/>
                </a:moveTo>
                <a:lnTo>
                  <a:pt x="1476375" y="1209674"/>
                </a:lnTo>
              </a:path>
            </a:pathLst>
          </a:custGeom>
          <a:ln>
            <a:solidFill>
              <a:srgbClr val="FF7C80"/>
            </a:solidFill>
            <a:prstDash val="lgDash"/>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501332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dirty="0" smtClean="0">
              <a:ln>
                <a:noFill/>
              </a:ln>
              <a:solidFill>
                <a:schemeClr val="tx1"/>
              </a:solidFill>
              <a:effectLst/>
              <a:latin typeface="Arial" charset="0"/>
            </a:endParaRPr>
          </a:p>
        </p:txBody>
      </p:sp>
      <p:sp>
        <p:nvSpPr>
          <p:cNvPr id="30" name="TextBox 29"/>
          <p:cNvSpPr txBox="1"/>
          <p:nvPr/>
        </p:nvSpPr>
        <p:spPr>
          <a:xfrm rot="2543684">
            <a:off x="17820848" y="5611277"/>
            <a:ext cx="677453" cy="524453"/>
          </a:xfrm>
          <a:prstGeom prst="rect">
            <a:avLst/>
          </a:prstGeom>
          <a:solidFill>
            <a:srgbClr val="FF7C80">
              <a:alpha val="72157"/>
            </a:srgbClr>
          </a:solidFill>
        </p:spPr>
        <p:txBody>
          <a:bodyPr wrap="square" rtlCol="0">
            <a:spAutoFit/>
          </a:bodyPr>
          <a:lstStyle/>
          <a:p>
            <a:r>
              <a:rPr lang="en-US" sz="1800" b="1" dirty="0" smtClean="0">
                <a:solidFill>
                  <a:srgbClr val="C00000"/>
                </a:solidFill>
              </a:rPr>
              <a:t>F3</a:t>
            </a:r>
            <a:endParaRPr lang="en-US" sz="1800" b="1" dirty="0">
              <a:solidFill>
                <a:srgbClr val="C00000"/>
              </a:solidFill>
            </a:endParaRPr>
          </a:p>
        </p:txBody>
      </p:sp>
      <p:sp>
        <p:nvSpPr>
          <p:cNvPr id="31" name="TextBox 30"/>
          <p:cNvSpPr txBox="1"/>
          <p:nvPr/>
        </p:nvSpPr>
        <p:spPr>
          <a:xfrm>
            <a:off x="28680720" y="7723656"/>
            <a:ext cx="4844030" cy="1200329"/>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Polyphase folding in transposed </a:t>
            </a:r>
            <a:r>
              <a:rPr lang="en-US" sz="2400" dirty="0" err="1" smtClean="0"/>
              <a:t>orthogneiss</a:t>
            </a:r>
            <a:r>
              <a:rPr lang="en-US" sz="2400" dirty="0" smtClean="0"/>
              <a:t> and </a:t>
            </a:r>
            <a:r>
              <a:rPr lang="en-US" sz="2400" dirty="0" err="1" smtClean="0"/>
              <a:t>paragneiss</a:t>
            </a:r>
            <a:r>
              <a:rPr lang="en-US" sz="2400" dirty="0" smtClean="0"/>
              <a:t>, upper Angel Lake Cirque</a:t>
            </a:r>
            <a:endParaRPr lang="en-US" sz="2400" dirty="0"/>
          </a:p>
        </p:txBody>
      </p:sp>
      <p:sp>
        <p:nvSpPr>
          <p:cNvPr id="6" name="Text Box 44"/>
          <p:cNvSpPr txBox="1">
            <a:spLocks noChangeArrowheads="1"/>
          </p:cNvSpPr>
          <p:nvPr/>
        </p:nvSpPr>
        <p:spPr bwMode="auto">
          <a:xfrm>
            <a:off x="17918644" y="6140964"/>
            <a:ext cx="4913539" cy="2493271"/>
          </a:xfrm>
          <a:prstGeom prst="rect">
            <a:avLst/>
          </a:prstGeom>
          <a:noFill/>
          <a:ln w="9525">
            <a:noFill/>
            <a:miter lim="800000"/>
            <a:headEnd/>
            <a:tailEnd/>
          </a:ln>
          <a:effectLst/>
        </p:spPr>
        <p:txBody>
          <a:bodyPr lIns="76477" tIns="38239" rIns="76477" bIns="38239">
            <a:spAutoFit/>
          </a:bodyPr>
          <a:lstStyle/>
          <a:p>
            <a:pPr defTabSz="4194649">
              <a:spcBef>
                <a:spcPct val="50000"/>
              </a:spcBef>
            </a:pPr>
            <a:r>
              <a:rPr lang="en-US" sz="4200" dirty="0"/>
              <a:t>Allen J. McGrew*</a:t>
            </a:r>
            <a:endParaRPr lang="en-US" sz="2800" dirty="0"/>
          </a:p>
          <a:p>
            <a:pPr defTabSz="4194649">
              <a:spcBef>
                <a:spcPct val="25000"/>
              </a:spcBef>
            </a:pPr>
            <a:r>
              <a:rPr lang="en-US" sz="2300" dirty="0"/>
              <a:t>Department of Geology</a:t>
            </a:r>
          </a:p>
          <a:p>
            <a:pPr defTabSz="4194649">
              <a:spcBef>
                <a:spcPct val="25000"/>
              </a:spcBef>
            </a:pPr>
            <a:r>
              <a:rPr lang="en-US" sz="2300" dirty="0"/>
              <a:t>The University of Dayton</a:t>
            </a:r>
          </a:p>
          <a:p>
            <a:pPr defTabSz="4194649">
              <a:spcBef>
                <a:spcPct val="25000"/>
              </a:spcBef>
            </a:pPr>
            <a:r>
              <a:rPr lang="en-US" sz="2300" dirty="0"/>
              <a:t>300 College Park</a:t>
            </a:r>
          </a:p>
          <a:p>
            <a:pPr defTabSz="4194649">
              <a:spcBef>
                <a:spcPct val="25000"/>
              </a:spcBef>
            </a:pPr>
            <a:r>
              <a:rPr lang="en-US" sz="2300" dirty="0"/>
              <a:t>Dayton, OH 45469-2364</a:t>
            </a:r>
          </a:p>
        </p:txBody>
      </p:sp>
      <p:pic>
        <p:nvPicPr>
          <p:cNvPr id="9" name="Picture 4" descr="http://udchicago.files.wordpress.com/2008/11/u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686607" y="6630948"/>
            <a:ext cx="1590666" cy="1513301"/>
          </a:xfrm>
          <a:prstGeom prst="rect">
            <a:avLst/>
          </a:prstGeom>
          <a:noFill/>
          <a:ln w="9525">
            <a:noFill/>
            <a:miter lim="800000"/>
            <a:headEnd/>
            <a:tailEnd/>
          </a:ln>
        </p:spPr>
      </p:pic>
      <p:sp>
        <p:nvSpPr>
          <p:cNvPr id="18" name="TextBox 17"/>
          <p:cNvSpPr txBox="1"/>
          <p:nvPr/>
        </p:nvSpPr>
        <p:spPr>
          <a:xfrm>
            <a:off x="758750" y="2483364"/>
            <a:ext cx="11353802" cy="14496276"/>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a:t>Paper No. 40-7</a:t>
            </a:r>
          </a:p>
          <a:p>
            <a:r>
              <a:rPr lang="en-US" sz="2000" i="1" dirty="0"/>
              <a:t>Presentation Time: 9:00 AM-6:30 PM</a:t>
            </a:r>
          </a:p>
          <a:p>
            <a:r>
              <a:rPr lang="en-US" sz="1600" dirty="0"/>
              <a:t/>
            </a:r>
            <a:br>
              <a:rPr lang="en-US" sz="1600" dirty="0"/>
            </a:br>
            <a:r>
              <a:rPr lang="en-US" sz="3200" b="1" dirty="0"/>
              <a:t>60 </a:t>
            </a:r>
            <a:r>
              <a:rPr lang="en-US" sz="3200" b="1" dirty="0" smtClean="0"/>
              <a:t>Million Years of Magmatism and Deep-Crustal Flow: Does the Ruby-East Humboldt Core Complex Preserve the Roof Zone of a Deep-crustal Channel beneath the Nevadaplano?</a:t>
            </a:r>
            <a:endParaRPr lang="en-US" sz="3200" b="1" dirty="0"/>
          </a:p>
          <a:p>
            <a:r>
              <a:rPr lang="en-US" sz="1600" dirty="0"/>
              <a:t/>
            </a:r>
            <a:br>
              <a:rPr lang="en-US" sz="1600" dirty="0"/>
            </a:br>
            <a:r>
              <a:rPr lang="en-US" sz="2000" b="1" dirty="0"/>
              <a:t>MCGREW, Allen J.</a:t>
            </a:r>
            <a:r>
              <a:rPr lang="en-US" sz="2000" dirty="0"/>
              <a:t>, Department of Geology, The University of Dayton, 300 College Park, Dayton, OH 45469-2364, amcgrew1@udayton.edu</a:t>
            </a:r>
          </a:p>
          <a:p>
            <a:r>
              <a:rPr lang="en-US" sz="2400" dirty="0"/>
              <a:t>Accumulating evidence supports the concept that the Great Basin of the U.S. formed an orogenic high plateau, the ‘Nevadaplano,’ that persisted from Late Cretaceous well into Cenozoic time. In addition, a variety of geophysical observations and geodynamic models indicate that analogous modern orogenic plateaus such as the Andean Altiplano overlie deep-crustal channels of rheologically weakened, partially melted rock at depths of 20-40 km, with lateral flow serving to modulate both crustal thickness and surface topography. I propose that the Ruby Mountains-East Humboldt Range metamorphic core complex (RM-EHR) of northeastern Nevada represents the exhumed, frozen-in roof zone of a deep-crustal channel active beneath the Late Cretaceous to Paleogene Nevadaplano. Centrally located in the Nevadaplano region, the RM-EHR was exhumed through polyphase Cretaceous to Late Cenozoic rock uplift from paleodepths of 15 - 38 km (400-1000 MPa), increasing northward. Deeper structural levels throughout the RM-EHR are permeated by leucogranites and migmatites ranging in age from Late Cretaceous to Oligocene, with a series of km-scale fold-nappes coinciding with the roof zone of the migmatite complex. These fold-nappes record large-scale lateral deep-crustal flow and dramatic vertical thinning of the pre-deformational stratigraphy before, during, and after fold emplacement. Interpretation of these folds in the context of channel flow is illustrated by the Winchell Lake fold-nappe in the northern East Humboldt Range. The Neoarchean to Neoproterozoic Angel Lake allochthon was first thrust over an upright Neoproterozoic to Mississippian stratigraphy during deep tectonic burial to &gt;35 km associated with kyanite zone metamorphism. Then, dramatic plastic thinning of the underthrust stratigraphy accompanied intracrustal heating, sillimanite zone metamorphism and large-scale partial melting. Large-scale lateral flow from beneath the over-thickened region resulted in lateral extrusion of the fold-nappe with continued plastic attenuation in a general shear regime. Finally, rejuvenation of the channel flow system during Eocene to Oligocene mantle-derived magmatism and renewed crustal melting accompanied the early history of core complex exhumation before its ultimate capture by Miocene detachment faulting.</a:t>
            </a:r>
          </a:p>
        </p:txBody>
      </p:sp>
      <p:sp>
        <p:nvSpPr>
          <p:cNvPr id="21" name="TextBox 20"/>
          <p:cNvSpPr txBox="1"/>
          <p:nvPr/>
        </p:nvSpPr>
        <p:spPr>
          <a:xfrm>
            <a:off x="758749" y="30081957"/>
            <a:ext cx="23332093"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i="1" dirty="0" smtClean="0"/>
              <a:t>The Nevadaplano Concept. </a:t>
            </a:r>
            <a:r>
              <a:rPr lang="en-US" sz="3200" dirty="0"/>
              <a:t>According to the synthesis of </a:t>
            </a:r>
            <a:r>
              <a:rPr lang="en-US" sz="3200" dirty="0" err="1"/>
              <a:t>DeCelles</a:t>
            </a:r>
            <a:r>
              <a:rPr lang="en-US" sz="3200" dirty="0"/>
              <a:t> and </a:t>
            </a:r>
            <a:r>
              <a:rPr lang="en-US" sz="3200" dirty="0" err="1"/>
              <a:t>Coogan</a:t>
            </a:r>
            <a:r>
              <a:rPr lang="en-US" sz="3200" dirty="0"/>
              <a:t> (2006), the Nevadaplano </a:t>
            </a:r>
            <a:r>
              <a:rPr lang="en-US" sz="3200" dirty="0" smtClean="0"/>
              <a:t>resulted from </a:t>
            </a:r>
            <a:r>
              <a:rPr lang="en-US" sz="3200" dirty="0"/>
              <a:t>the </a:t>
            </a:r>
            <a:r>
              <a:rPr lang="en-US" sz="3200" dirty="0" err="1"/>
              <a:t>diachronous</a:t>
            </a:r>
            <a:r>
              <a:rPr lang="en-US" sz="3200" dirty="0"/>
              <a:t> assembly of a </a:t>
            </a:r>
            <a:r>
              <a:rPr lang="en-US" sz="3200" dirty="0" err="1"/>
              <a:t>retroarc</a:t>
            </a:r>
            <a:r>
              <a:rPr lang="en-US" sz="3200" dirty="0"/>
              <a:t> orogenic wedge over nearly 100 </a:t>
            </a:r>
            <a:r>
              <a:rPr lang="en-US" sz="3200" dirty="0" err="1"/>
              <a:t>m.y</a:t>
            </a:r>
            <a:r>
              <a:rPr lang="en-US" sz="3200" dirty="0"/>
              <a:t>. from Late Jurassic to Paleocene time (160 Ma – 60 Ma). Construction of this wedge began with the </a:t>
            </a:r>
            <a:r>
              <a:rPr lang="en-US" sz="3200" dirty="0" err="1"/>
              <a:t>Luning-Fencemaker</a:t>
            </a:r>
            <a:r>
              <a:rPr lang="en-US" sz="3200" dirty="0"/>
              <a:t> thrust belt in northwestern Nevada in Late Jurassic time (165 to148 Ma, 75-180 km shortening)(</a:t>
            </a:r>
            <a:r>
              <a:rPr lang="en-US" sz="3200" dirty="0" err="1"/>
              <a:t>Wyld</a:t>
            </a:r>
            <a:r>
              <a:rPr lang="en-US" sz="3200" dirty="0"/>
              <a:t>, Rogers and Wright, 2001; </a:t>
            </a:r>
            <a:r>
              <a:rPr lang="en-US" sz="3200" dirty="0" err="1"/>
              <a:t>Wyld</a:t>
            </a:r>
            <a:r>
              <a:rPr lang="en-US" sz="3200" dirty="0"/>
              <a:t>, 2002; </a:t>
            </a:r>
            <a:r>
              <a:rPr lang="en-US" sz="3200" dirty="0" err="1"/>
              <a:t>Oldow</a:t>
            </a:r>
            <a:r>
              <a:rPr lang="en-US" sz="3200" dirty="0"/>
              <a:t>, 1983), and jumped progressively eastward, probably first to the poorly understood Central Nevada (or Eureka) thrust belt during the Early Cretaceous, and then to the classic Sevier thrust belt in central and western Utah, eastern Idaho and western Wyoming. The Sevier thrust belt provides a classic example of foreland-propagating thrust faulting that cumulatively accommodated ~220 km of shortening between 145 Ma and 60 Ma (</a:t>
            </a:r>
            <a:r>
              <a:rPr lang="en-US" sz="3200" dirty="0" err="1"/>
              <a:t>DeCelles</a:t>
            </a:r>
            <a:r>
              <a:rPr lang="en-US" sz="3200" dirty="0"/>
              <a:t> and </a:t>
            </a:r>
            <a:r>
              <a:rPr lang="en-US" sz="3200" dirty="0" err="1"/>
              <a:t>Coogan</a:t>
            </a:r>
            <a:r>
              <a:rPr lang="en-US" sz="3200" dirty="0"/>
              <a:t>, 2006). </a:t>
            </a:r>
            <a:r>
              <a:rPr lang="en-US" sz="3200" dirty="0" smtClean="0"/>
              <a:t>Total </a:t>
            </a:r>
            <a:r>
              <a:rPr lang="en-US" sz="3200" dirty="0"/>
              <a:t>estimated shortening of 335 km across the composite Jurassic/Cretaceous </a:t>
            </a:r>
            <a:r>
              <a:rPr lang="en-US" sz="3200" dirty="0" err="1"/>
              <a:t>retroarc</a:t>
            </a:r>
            <a:r>
              <a:rPr lang="en-US" sz="3200" dirty="0"/>
              <a:t> thrust </a:t>
            </a:r>
            <a:r>
              <a:rPr lang="en-US" sz="3200" dirty="0" smtClean="0"/>
              <a:t>belt is </a:t>
            </a:r>
            <a:r>
              <a:rPr lang="en-US" sz="3200" dirty="0"/>
              <a:t>strikingly </a:t>
            </a:r>
            <a:r>
              <a:rPr lang="en-US" sz="3200" dirty="0" smtClean="0"/>
              <a:t>similar to contemporary shortening estimates for the Andean </a:t>
            </a:r>
            <a:r>
              <a:rPr lang="en-US" sz="3200" dirty="0" err="1" smtClean="0"/>
              <a:t>retroarc</a:t>
            </a:r>
            <a:r>
              <a:rPr lang="en-US" sz="3200" dirty="0" smtClean="0"/>
              <a:t> thrust belt in Bolivia (</a:t>
            </a:r>
            <a:r>
              <a:rPr lang="en-US" sz="3200" dirty="0" err="1" smtClean="0"/>
              <a:t>McQuarrie</a:t>
            </a:r>
            <a:r>
              <a:rPr lang="en-US" sz="3200" dirty="0" smtClean="0"/>
              <a:t>, 2006; ) </a:t>
            </a:r>
            <a:endParaRPr lang="en-US" sz="3200" dirty="0"/>
          </a:p>
        </p:txBody>
      </p:sp>
      <p:grpSp>
        <p:nvGrpSpPr>
          <p:cNvPr id="4" name="Group 3"/>
          <p:cNvGrpSpPr/>
          <p:nvPr/>
        </p:nvGrpSpPr>
        <p:grpSpPr>
          <a:xfrm>
            <a:off x="25632499" y="17655648"/>
            <a:ext cx="7781756" cy="8633352"/>
            <a:chOff x="31781038" y="15504161"/>
            <a:chExt cx="7781756" cy="8633352"/>
          </a:xfrm>
        </p:grpSpPr>
        <p:pic>
          <p:nvPicPr>
            <p:cNvPr id="37" name="Picture 36" descr="PTt chart.png"/>
            <p:cNvPicPr>
              <a:picLocks noChangeAspect="1"/>
            </p:cNvPicPr>
            <p:nvPr/>
          </p:nvPicPr>
          <p:blipFill>
            <a:blip r:embed="rId4" cstate="print">
              <a:extLst>
                <a:ext uri="{28A0092B-C50C-407E-A947-70E740481C1C}">
                  <a14:useLocalDpi xmlns:a14="http://schemas.microsoft.com/office/drawing/2010/main" val="0"/>
                </a:ext>
              </a:extLst>
            </a:blip>
            <a:srcRect l="4546" t="5883" r="37277" b="10590"/>
            <a:stretch>
              <a:fillRect/>
            </a:stretch>
          </p:blipFill>
          <p:spPr>
            <a:xfrm>
              <a:off x="31781038" y="15504161"/>
              <a:ext cx="7781756" cy="8633352"/>
            </a:xfrm>
            <a:prstGeom prst="rect">
              <a:avLst/>
            </a:prstGeom>
            <a:ln>
              <a:noFill/>
            </a:ln>
            <a:effectLst>
              <a:outerShdw blurRad="292100" dist="139700" dir="2700000" algn="tl" rotWithShape="0">
                <a:srgbClr val="333333">
                  <a:alpha val="65000"/>
                </a:srgbClr>
              </a:outerShdw>
            </a:effectLst>
          </p:spPr>
        </p:pic>
        <p:pic>
          <p:nvPicPr>
            <p:cNvPr id="38" name="Picture 37" descr="PTt chart.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33070800" y="16320345"/>
              <a:ext cx="2673520" cy="2468003"/>
            </a:xfrm>
            <a:prstGeom prst="rect">
              <a:avLst/>
            </a:prstGeom>
            <a:ln>
              <a:noFill/>
            </a:ln>
            <a:effectLst>
              <a:outerShdw blurRad="292100" dist="139700" dir="2700000" algn="tl" rotWithShape="0">
                <a:srgbClr val="333333">
                  <a:alpha val="65000"/>
                </a:srgbClr>
              </a:outerShdw>
            </a:effectLst>
          </p:spPr>
        </p:pic>
      </p:grpSp>
      <p:sp>
        <p:nvSpPr>
          <p:cNvPr id="47" name="TextBox 46"/>
          <p:cNvSpPr txBox="1"/>
          <p:nvPr/>
        </p:nvSpPr>
        <p:spPr>
          <a:xfrm>
            <a:off x="23979938" y="9744792"/>
            <a:ext cx="10668000" cy="686341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i="1" dirty="0" smtClean="0"/>
              <a:t>Pre-Cenozoic Tectonic Configuration </a:t>
            </a:r>
            <a:endParaRPr lang="en-US" sz="1800" b="1" i="1" dirty="0" smtClean="0"/>
          </a:p>
          <a:p>
            <a:r>
              <a:rPr lang="en-US" sz="2400" dirty="0" smtClean="0"/>
              <a:t>The pre-Cenozoic tectonic configuration of northeastern  Nevada is poorly understood, but the </a:t>
            </a:r>
            <a:r>
              <a:rPr lang="en-US" sz="2400" dirty="0" err="1" smtClean="0"/>
              <a:t>palinspastic</a:t>
            </a:r>
            <a:r>
              <a:rPr lang="en-US" sz="2400" dirty="0" smtClean="0"/>
              <a:t> map at right illustrates a speculative recon-</a:t>
            </a:r>
            <a:r>
              <a:rPr lang="en-US" sz="2400" dirty="0" err="1" smtClean="0"/>
              <a:t>struction</a:t>
            </a:r>
            <a:r>
              <a:rPr lang="en-US" sz="2400" dirty="0" smtClean="0"/>
              <a:t> based on visual alignment of outcrop patterns and the assumption of approximately 60 km of Cenozoic slip on the RM-EHR shear zone and detach-</a:t>
            </a:r>
            <a:r>
              <a:rPr lang="en-US" sz="2400" dirty="0" err="1" smtClean="0"/>
              <a:t>ment</a:t>
            </a:r>
            <a:r>
              <a:rPr lang="en-US" sz="2400" dirty="0" smtClean="0"/>
              <a:t> system. As illustrated, The RM-EHR-WH approximately parallels the leading edge of the Roberts Mountain Allochthon.  Although this regionally important thrust system originated in the Mississippian-Devonian Antler orogeny, a number of thrusts have been documented to cut Triassic strata demonstrating that significant Mesozoic shortening overprinted and/or reactivated the Roberts Mountains thrust system. At the northern end of the RM-EHR–WH complex, Paleozoic </a:t>
            </a:r>
            <a:r>
              <a:rPr lang="en-US" sz="2400" dirty="0" err="1" smtClean="0"/>
              <a:t>facies</a:t>
            </a:r>
            <a:r>
              <a:rPr lang="en-US" sz="2400" dirty="0" smtClean="0"/>
              <a:t> trends are deflected 60 km to 120 km to the east, a relationship variously interpreted as a major Mesozoic strike-slip fault (The Wells Fault of </a:t>
            </a:r>
            <a:r>
              <a:rPr lang="en-US" sz="2400" dirty="0" err="1" smtClean="0"/>
              <a:t>Thorman</a:t>
            </a:r>
            <a:r>
              <a:rPr lang="en-US" sz="2400" dirty="0" smtClean="0"/>
              <a:t> and </a:t>
            </a:r>
            <a:r>
              <a:rPr lang="en-US" sz="2400" dirty="0" err="1" smtClean="0"/>
              <a:t>Ketner</a:t>
            </a:r>
            <a:r>
              <a:rPr lang="en-US" sz="2400" dirty="0" smtClean="0"/>
              <a:t>, 1979),  an </a:t>
            </a:r>
            <a:r>
              <a:rPr lang="en-US" sz="2400" dirty="0" err="1" smtClean="0"/>
              <a:t>oroclinal</a:t>
            </a:r>
            <a:r>
              <a:rPr lang="en-US" sz="2400" dirty="0" smtClean="0"/>
              <a:t> flexure (Stewart and Poole, ) or a bight in the continental margin (Stevens, 1981). However interpreted, it raises the prospect of a sharp juxtaposition of </a:t>
            </a:r>
            <a:r>
              <a:rPr lang="en-US" sz="2400" dirty="0" err="1" smtClean="0"/>
              <a:t>tecton-ically</a:t>
            </a:r>
            <a:r>
              <a:rPr lang="en-US" sz="2400" dirty="0" smtClean="0"/>
              <a:t> thickened crust to the northwest  against thinner crust to the southeast.</a:t>
            </a:r>
          </a:p>
          <a:p>
            <a:endParaRPr lang="en-US" sz="2400" dirty="0"/>
          </a:p>
        </p:txBody>
      </p:sp>
      <p:grpSp>
        <p:nvGrpSpPr>
          <p:cNvPr id="10" name="Group 9"/>
          <p:cNvGrpSpPr/>
          <p:nvPr/>
        </p:nvGrpSpPr>
        <p:grpSpPr>
          <a:xfrm>
            <a:off x="25196725" y="28130720"/>
            <a:ext cx="17587056" cy="6601807"/>
            <a:chOff x="25436146" y="29291160"/>
            <a:chExt cx="17587056" cy="6601807"/>
          </a:xfrm>
        </p:grpSpPr>
        <p:sp>
          <p:nvSpPr>
            <p:cNvPr id="57" name="TextBox 56"/>
            <p:cNvSpPr txBox="1"/>
            <p:nvPr/>
          </p:nvSpPr>
          <p:spPr>
            <a:xfrm>
              <a:off x="25436146" y="29291160"/>
              <a:ext cx="17587056" cy="660180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spcBef>
                  <a:spcPts val="1800"/>
                </a:spcBef>
                <a:spcAft>
                  <a:spcPts val="1800"/>
                </a:spcAft>
              </a:pPr>
              <a:r>
                <a:rPr lang="en-US" sz="4400" dirty="0" smtClean="0">
                  <a:solidFill>
                    <a:schemeClr val="bg1">
                      <a:lumMod val="95000"/>
                      <a:lumOff val="5000"/>
                    </a:schemeClr>
                  </a:solidFill>
                </a:rPr>
                <a:t>Acknowledgments</a:t>
              </a:r>
            </a:p>
            <a:p>
              <a:r>
                <a:rPr lang="en-US" sz="2800" dirty="0" smtClean="0">
                  <a:solidFill>
                    <a:schemeClr val="bg1">
                      <a:lumMod val="95000"/>
                      <a:lumOff val="5000"/>
                    </a:schemeClr>
                  </a:solidFill>
                </a:rPr>
                <a:t>Mapping in the East Humboldt Range was completed over a period of many years with support from a variety of sources, including the National Science Foundation, the American Chemical Society Petroleum Research Fund, the Nevada Bureau of Mines and Geology, the  University of Wyoming and the University of Dayton.  Wayne </a:t>
              </a:r>
              <a:r>
                <a:rPr lang="en-US" sz="2800" dirty="0" err="1" smtClean="0">
                  <a:solidFill>
                    <a:schemeClr val="bg1">
                      <a:lumMod val="95000"/>
                      <a:lumOff val="5000"/>
                    </a:schemeClr>
                  </a:solidFill>
                </a:rPr>
                <a:t>Premo</a:t>
              </a:r>
              <a:r>
                <a:rPr lang="en-US" sz="2800" dirty="0" smtClean="0">
                  <a:solidFill>
                    <a:schemeClr val="bg1">
                      <a:lumMod val="95000"/>
                      <a:lumOff val="5000"/>
                    </a:schemeClr>
                  </a:solidFill>
                </a:rPr>
                <a:t> at the United States Geological Survey, Rod Metcalf at UNLV, and Ben </a:t>
              </a:r>
              <a:r>
                <a:rPr lang="en-US" sz="2800" dirty="0" err="1" smtClean="0">
                  <a:solidFill>
                    <a:schemeClr val="bg1">
                      <a:lumMod val="95000"/>
                      <a:lumOff val="5000"/>
                    </a:schemeClr>
                  </a:solidFill>
                </a:rPr>
                <a:t>Hallett</a:t>
              </a:r>
              <a:r>
                <a:rPr lang="en-US" sz="2800" dirty="0" smtClean="0">
                  <a:solidFill>
                    <a:schemeClr val="bg1">
                      <a:lumMod val="95000"/>
                      <a:lumOff val="5000"/>
                    </a:schemeClr>
                  </a:solidFill>
                </a:rPr>
                <a:t> at RPI have all generously shared U-</a:t>
              </a:r>
              <a:r>
                <a:rPr lang="en-US" sz="2800" dirty="0" err="1" smtClean="0">
                  <a:solidFill>
                    <a:schemeClr val="bg1">
                      <a:lumMod val="95000"/>
                      <a:lumOff val="5000"/>
                    </a:schemeClr>
                  </a:solidFill>
                </a:rPr>
                <a:t>Pb</a:t>
              </a:r>
              <a:r>
                <a:rPr lang="en-US" sz="2800" dirty="0" smtClean="0">
                  <a:solidFill>
                    <a:schemeClr val="bg1">
                      <a:lumMod val="95000"/>
                      <a:lumOff val="5000"/>
                    </a:schemeClr>
                  </a:solidFill>
                </a:rPr>
                <a:t> SHRIMP results prior to publication, and Cal Barnes and </a:t>
              </a:r>
              <a:r>
                <a:rPr lang="en-US" sz="2800" dirty="0" err="1" smtClean="0">
                  <a:solidFill>
                    <a:schemeClr val="bg1">
                      <a:lumMod val="95000"/>
                      <a:lumOff val="5000"/>
                    </a:schemeClr>
                  </a:solidFill>
                </a:rPr>
                <a:t>Callam</a:t>
              </a:r>
              <a:r>
                <a:rPr lang="en-US" sz="2800" dirty="0" smtClean="0">
                  <a:solidFill>
                    <a:schemeClr val="bg1">
                      <a:lumMod val="95000"/>
                      <a:lumOff val="5000"/>
                    </a:schemeClr>
                  </a:solidFill>
                </a:rPr>
                <a:t> Hetherington at Texas Technical University have similarly shared or facilitated the collection of a variety of geochemical data.  A  number of undergraduate students have provided field support over many years: Christopher Jayne and Brian Kirchner at Earlham College, and J.P. Hogan, Andrew </a:t>
              </a:r>
              <a:r>
                <a:rPr lang="en-US" sz="2800" dirty="0" err="1" smtClean="0">
                  <a:solidFill>
                    <a:schemeClr val="bg1">
                      <a:lumMod val="95000"/>
                      <a:lumOff val="5000"/>
                    </a:schemeClr>
                  </a:solidFill>
                </a:rPr>
                <a:t>Folfas</a:t>
              </a:r>
              <a:r>
                <a:rPr lang="en-US" sz="2800" dirty="0" smtClean="0">
                  <a:solidFill>
                    <a:schemeClr val="bg1">
                      <a:lumMod val="95000"/>
                      <a:lumOff val="5000"/>
                    </a:schemeClr>
                  </a:solidFill>
                </a:rPr>
                <a:t>, Anthony Asher, and Jared </a:t>
              </a:r>
              <a:r>
                <a:rPr lang="en-US" sz="2800" dirty="0" err="1" smtClean="0">
                  <a:solidFill>
                    <a:schemeClr val="bg1">
                      <a:lumMod val="95000"/>
                      <a:lumOff val="5000"/>
                    </a:schemeClr>
                  </a:solidFill>
                </a:rPr>
                <a:t>Stoffel</a:t>
              </a:r>
              <a:r>
                <a:rPr lang="en-US" sz="2800" dirty="0" smtClean="0">
                  <a:solidFill>
                    <a:schemeClr val="bg1">
                      <a:lumMod val="95000"/>
                      <a:lumOff val="5000"/>
                    </a:schemeClr>
                  </a:solidFill>
                </a:rPr>
                <a:t> at the University of Dayton. In addition, numerous colleagues and collaborators have also provided crucial data, discussions and insights, including: Melissa </a:t>
              </a:r>
              <a:r>
                <a:rPr lang="en-US" sz="2800" dirty="0" err="1" smtClean="0">
                  <a:solidFill>
                    <a:schemeClr val="bg1">
                      <a:lumMod val="95000"/>
                      <a:lumOff val="5000"/>
                    </a:schemeClr>
                  </a:solidFill>
                </a:rPr>
                <a:t>Batum</a:t>
              </a:r>
              <a:r>
                <a:rPr lang="en-US" sz="2800" dirty="0" smtClean="0">
                  <a:solidFill>
                    <a:schemeClr val="bg1">
                      <a:lumMod val="95000"/>
                      <a:lumOff val="5000"/>
                    </a:schemeClr>
                  </a:solidFill>
                </a:rPr>
                <a:t>, Phyllis </a:t>
              </a:r>
              <a:r>
                <a:rPr lang="en-US" sz="2800" dirty="0" err="1" smtClean="0">
                  <a:solidFill>
                    <a:schemeClr val="bg1">
                      <a:lumMod val="95000"/>
                      <a:lumOff val="5000"/>
                    </a:schemeClr>
                  </a:solidFill>
                </a:rPr>
                <a:t>Camilleri</a:t>
              </a:r>
              <a:r>
                <a:rPr lang="en-US" sz="2800" dirty="0" smtClean="0">
                  <a:solidFill>
                    <a:schemeClr val="bg1">
                      <a:lumMod val="95000"/>
                      <a:lumOff val="5000"/>
                    </a:schemeClr>
                  </a:solidFill>
                </a:rPr>
                <a:t>, Keith Howard, Mike </a:t>
              </a:r>
              <a:r>
                <a:rPr lang="en-US" sz="2800" dirty="0" err="1" smtClean="0">
                  <a:solidFill>
                    <a:schemeClr val="bg1">
                      <a:lumMod val="95000"/>
                      <a:lumOff val="5000"/>
                    </a:schemeClr>
                  </a:solidFill>
                </a:rPr>
                <a:t>Hudec</a:t>
              </a:r>
              <a:r>
                <a:rPr lang="en-US" sz="2800" dirty="0" smtClean="0">
                  <a:solidFill>
                    <a:schemeClr val="bg1">
                      <a:lumMod val="95000"/>
                      <a:lumOff val="5000"/>
                    </a:schemeClr>
                  </a:solidFill>
                </a:rPr>
                <a:t>, Hugh </a:t>
              </a:r>
              <a:r>
                <a:rPr lang="en-US" sz="2800" dirty="0" err="1" smtClean="0">
                  <a:solidFill>
                    <a:schemeClr val="bg1">
                      <a:lumMod val="95000"/>
                      <a:lumOff val="5000"/>
                    </a:schemeClr>
                  </a:solidFill>
                </a:rPr>
                <a:t>Hurlow</a:t>
              </a:r>
              <a:r>
                <a:rPr lang="en-US" sz="2800" dirty="0" smtClean="0">
                  <a:solidFill>
                    <a:schemeClr val="bg1">
                      <a:lumMod val="95000"/>
                      <a:lumOff val="5000"/>
                    </a:schemeClr>
                  </a:solidFill>
                </a:rPr>
                <a:t>,  Karl Mueller, Mark  Peters, Carey </a:t>
              </a:r>
              <a:r>
                <a:rPr lang="en-US" sz="2800" dirty="0" err="1" smtClean="0">
                  <a:solidFill>
                    <a:schemeClr val="bg1">
                      <a:lumMod val="95000"/>
                      <a:lumOff val="5000"/>
                    </a:schemeClr>
                  </a:solidFill>
                </a:rPr>
                <a:t>Sicard</a:t>
              </a:r>
              <a:r>
                <a:rPr lang="en-US" sz="2800" dirty="0" smtClean="0">
                  <a:solidFill>
                    <a:schemeClr val="bg1">
                      <a:lumMod val="95000"/>
                      <a:lumOff val="5000"/>
                    </a:schemeClr>
                  </a:solidFill>
                </a:rPr>
                <a:t>, Larry </a:t>
              </a:r>
              <a:r>
                <a:rPr lang="en-US" sz="2800" dirty="0" err="1" smtClean="0">
                  <a:solidFill>
                    <a:schemeClr val="bg1">
                      <a:lumMod val="95000"/>
                      <a:lumOff val="5000"/>
                    </a:schemeClr>
                  </a:solidFill>
                </a:rPr>
                <a:t>Snee</a:t>
              </a:r>
              <a:r>
                <a:rPr lang="en-US" sz="2800" dirty="0" smtClean="0">
                  <a:solidFill>
                    <a:schemeClr val="bg1">
                      <a:lumMod val="95000"/>
                      <a:lumOff val="5000"/>
                    </a:schemeClr>
                  </a:solidFill>
                </a:rPr>
                <a:t>, Steve Wickham, and Jim Wright.  Local rancher, Wilde </a:t>
              </a:r>
              <a:r>
                <a:rPr lang="en-US" sz="2800" dirty="0" err="1" smtClean="0">
                  <a:solidFill>
                    <a:schemeClr val="bg1">
                      <a:lumMod val="95000"/>
                      <a:lumOff val="5000"/>
                    </a:schemeClr>
                  </a:solidFill>
                </a:rPr>
                <a:t>Brough</a:t>
              </a:r>
              <a:r>
                <a:rPr lang="en-US" sz="2800" dirty="0" smtClean="0">
                  <a:solidFill>
                    <a:schemeClr val="bg1">
                      <a:lumMod val="95000"/>
                      <a:lumOff val="5000"/>
                    </a:schemeClr>
                  </a:solidFill>
                </a:rPr>
                <a:t> also provided critical local logistical support and advice.  I would like to especially acknowledge the long-term support, advice  and insight of Arthur </a:t>
              </a:r>
              <a:r>
                <a:rPr lang="en-US" sz="2800" dirty="0" err="1" smtClean="0">
                  <a:solidFill>
                    <a:schemeClr val="bg1">
                      <a:lumMod val="95000"/>
                      <a:lumOff val="5000"/>
                    </a:schemeClr>
                  </a:solidFill>
                </a:rPr>
                <a:t>Snoke</a:t>
              </a:r>
              <a:r>
                <a:rPr lang="en-US" sz="2800" dirty="0" smtClean="0">
                  <a:solidFill>
                    <a:schemeClr val="bg1">
                      <a:lumMod val="95000"/>
                      <a:lumOff val="5000"/>
                    </a:schemeClr>
                  </a:solidFill>
                </a:rPr>
                <a:t> at the University of Wyoming.</a:t>
              </a:r>
            </a:p>
          </p:txBody>
        </p:sp>
        <p:pic>
          <p:nvPicPr>
            <p:cNvPr id="58" name="Picture 1" descr="http://apache.mtri.org/gass_realtime/image/usgs-logo-color.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505389" y="29509307"/>
              <a:ext cx="1905001" cy="703188"/>
            </a:xfrm>
            <a:prstGeom prst="rect">
              <a:avLst/>
            </a:prstGeom>
            <a:noFill/>
            <a:ln w="9525">
              <a:noFill/>
              <a:miter lim="800000"/>
              <a:headEnd/>
              <a:tailEnd/>
            </a:ln>
          </p:spPr>
        </p:pic>
        <p:pic>
          <p:nvPicPr>
            <p:cNvPr id="59" name="Picture 10" descr="http://matmodel.engr.wisc.edu/Logos/PRF_logo.gi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442575" y="29465805"/>
              <a:ext cx="990600" cy="696604"/>
            </a:xfrm>
            <a:prstGeom prst="rect">
              <a:avLst/>
            </a:prstGeom>
            <a:noFill/>
            <a:ln w="9525">
              <a:noFill/>
              <a:miter lim="800000"/>
              <a:headEnd/>
              <a:tailEnd/>
            </a:ln>
          </p:spPr>
        </p:pic>
        <p:pic>
          <p:nvPicPr>
            <p:cNvPr id="60" name="Picture 7" descr="http://www.nbmg.unr.edu/EQ/MogulEQ/images/NBMGlogo.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728575" y="29389605"/>
              <a:ext cx="568702" cy="685800"/>
            </a:xfrm>
            <a:prstGeom prst="rect">
              <a:avLst/>
            </a:prstGeom>
            <a:noFill/>
          </p:spPr>
        </p:pic>
        <p:pic>
          <p:nvPicPr>
            <p:cNvPr id="61" name="Picture 4" descr="http://udchicago.files.wordpress.com/2008/11/ud.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1404975" y="29496059"/>
              <a:ext cx="696850" cy="662958"/>
            </a:xfrm>
            <a:prstGeom prst="rect">
              <a:avLst/>
            </a:prstGeom>
            <a:noFill/>
            <a:ln w="9525">
              <a:noFill/>
              <a:miter lim="800000"/>
              <a:headEnd/>
              <a:tailEnd/>
            </a:ln>
          </p:spPr>
        </p:pic>
        <p:pic>
          <p:nvPicPr>
            <p:cNvPr id="62" name="Picture 6" descr="http://www.brandeis.edu/mrsec/research/images/NSF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0010590" y="29433107"/>
              <a:ext cx="795131" cy="762000"/>
            </a:xfrm>
            <a:prstGeom prst="rect">
              <a:avLst/>
            </a:prstGeom>
            <a:noFill/>
          </p:spPr>
        </p:pic>
      </p:grpSp>
      <p:sp>
        <p:nvSpPr>
          <p:cNvPr id="77" name="TextBox 76"/>
          <p:cNvSpPr txBox="1"/>
          <p:nvPr/>
        </p:nvSpPr>
        <p:spPr>
          <a:xfrm>
            <a:off x="33961678" y="16644182"/>
            <a:ext cx="9005350" cy="103412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spcAft>
                <a:spcPts val="1200"/>
              </a:spcAft>
            </a:pPr>
            <a:r>
              <a:rPr lang="en-US" sz="3200" b="1" i="1" dirty="0" smtClean="0"/>
              <a:t>P-T-t Constraints</a:t>
            </a:r>
            <a:endParaRPr lang="en-US" sz="2400" b="1" i="1" dirty="0" smtClean="0"/>
          </a:p>
          <a:p>
            <a:r>
              <a:rPr lang="en-US" sz="2400" dirty="0" smtClean="0"/>
              <a:t>Peak </a:t>
            </a:r>
            <a:r>
              <a:rPr lang="en-US" sz="2400" dirty="0"/>
              <a:t>metamorphic pressures in the RM-EHR are recorded by relict kyanite-bearing assemblages that occur only on the upper limb of the Winchell Lake fold in the northern East Humboldt Range and adjacent Clover Hill. A kyanite-bearing assemblage is also recorded at a single locality in the central Wood Hills </a:t>
            </a:r>
            <a:r>
              <a:rPr lang="en-US" sz="2400" dirty="0" smtClean="0"/>
              <a:t>yielding P-T </a:t>
            </a:r>
            <a:r>
              <a:rPr lang="en-US" sz="2400" dirty="0"/>
              <a:t>estimates of 550-640 MPa, 540-590°C (Hodges, </a:t>
            </a:r>
            <a:r>
              <a:rPr lang="en-US" sz="2400" dirty="0" err="1"/>
              <a:t>Hurlow</a:t>
            </a:r>
            <a:r>
              <a:rPr lang="en-US" sz="2400" dirty="0"/>
              <a:t> and </a:t>
            </a:r>
            <a:r>
              <a:rPr lang="en-US" sz="2400" dirty="0" err="1"/>
              <a:t>Snoke</a:t>
            </a:r>
            <a:r>
              <a:rPr lang="en-US" sz="2400" dirty="0"/>
              <a:t>, 1992), implying Mesozoic tectonic burial to approximately three times </a:t>
            </a:r>
            <a:r>
              <a:rPr lang="en-US" sz="2400" dirty="0" smtClean="0"/>
              <a:t>normal </a:t>
            </a:r>
            <a:r>
              <a:rPr lang="en-US" sz="2400" dirty="0"/>
              <a:t>stratigraphic </a:t>
            </a:r>
            <a:r>
              <a:rPr lang="en-US" sz="2400" dirty="0" smtClean="0"/>
              <a:t>depths. </a:t>
            </a:r>
            <a:r>
              <a:rPr lang="en-US" sz="2400" dirty="0"/>
              <a:t>In contrast, the Ruby Mountains and southern East Humboldt Range record maximum pressures of 200–600 MPa, generally increasing from south to north (Lee, 1999; </a:t>
            </a:r>
            <a:r>
              <a:rPr lang="en-US" sz="2400" dirty="0" err="1"/>
              <a:t>Hurlow</a:t>
            </a:r>
            <a:r>
              <a:rPr lang="en-US" sz="2400" dirty="0"/>
              <a:t>, Hodges and </a:t>
            </a:r>
            <a:r>
              <a:rPr lang="en-US" sz="2400" dirty="0" err="1"/>
              <a:t>Snoke</a:t>
            </a:r>
            <a:r>
              <a:rPr lang="en-US" sz="2400" dirty="0"/>
              <a:t>, 1991; Hodges, </a:t>
            </a:r>
            <a:r>
              <a:rPr lang="en-US" sz="2400" dirty="0" err="1"/>
              <a:t>Hurlow</a:t>
            </a:r>
            <a:r>
              <a:rPr lang="en-US" sz="2400" dirty="0"/>
              <a:t> and </a:t>
            </a:r>
            <a:r>
              <a:rPr lang="en-US" sz="2400" dirty="0" err="1"/>
              <a:t>Snoke</a:t>
            </a:r>
            <a:r>
              <a:rPr lang="en-US" sz="2400" dirty="0"/>
              <a:t>, 1992; McGrew, Peters and Wright, 2000; </a:t>
            </a:r>
            <a:r>
              <a:rPr lang="en-US" sz="2400" dirty="0" err="1"/>
              <a:t>Hudec</a:t>
            </a:r>
            <a:r>
              <a:rPr lang="en-US" sz="2400" dirty="0"/>
              <a:t>, </a:t>
            </a:r>
            <a:r>
              <a:rPr lang="en-US" sz="2400" dirty="0" smtClean="0"/>
              <a:t>1992), suggesting tectonic </a:t>
            </a:r>
            <a:r>
              <a:rPr lang="en-US" sz="2400" dirty="0"/>
              <a:t>burial of the Wood Hills and northern East Humboldt Range by a SE-tapering thrust wedge (</a:t>
            </a:r>
            <a:r>
              <a:rPr lang="en-US" sz="2400" dirty="0" err="1"/>
              <a:t>Camilleri</a:t>
            </a:r>
            <a:r>
              <a:rPr lang="en-US" sz="2400" dirty="0"/>
              <a:t> and Chamberlin, 1997; </a:t>
            </a:r>
            <a:r>
              <a:rPr lang="en-US" sz="2400" dirty="0" err="1"/>
              <a:t>Camilleri</a:t>
            </a:r>
            <a:r>
              <a:rPr lang="en-US" sz="2400" dirty="0"/>
              <a:t> 1998) </a:t>
            </a:r>
          </a:p>
          <a:p>
            <a:pPr indent="508000"/>
            <a:r>
              <a:rPr lang="en-US" sz="2400" dirty="0"/>
              <a:t>The older data </a:t>
            </a:r>
            <a:r>
              <a:rPr lang="en-US" sz="2400" dirty="0" smtClean="0"/>
              <a:t>illustrated at left has </a:t>
            </a:r>
            <a:r>
              <a:rPr lang="en-US" sz="2400" dirty="0"/>
              <a:t>recently been augmented by thesis work </a:t>
            </a:r>
            <a:r>
              <a:rPr lang="en-US" sz="2400" dirty="0" smtClean="0"/>
              <a:t>by </a:t>
            </a:r>
            <a:r>
              <a:rPr lang="en-US" sz="2400" dirty="0" err="1"/>
              <a:t>Hallett</a:t>
            </a:r>
            <a:r>
              <a:rPr lang="en-US" sz="2400" dirty="0"/>
              <a:t> (2012) </a:t>
            </a:r>
            <a:r>
              <a:rPr lang="en-US" sz="2400" dirty="0" smtClean="0"/>
              <a:t>that largely confirms </a:t>
            </a:r>
            <a:r>
              <a:rPr lang="en-US" sz="2400" dirty="0"/>
              <a:t>the steeply </a:t>
            </a:r>
            <a:r>
              <a:rPr lang="en-US" sz="2400" dirty="0" err="1"/>
              <a:t>decompressional</a:t>
            </a:r>
            <a:r>
              <a:rPr lang="en-US" sz="2400" dirty="0"/>
              <a:t> P-T path of McGrew et al. (2000) from Late Cretaceous to Oligocene time, but </a:t>
            </a:r>
            <a:r>
              <a:rPr lang="en-US" sz="2400" dirty="0" smtClean="0"/>
              <a:t>also </a:t>
            </a:r>
            <a:r>
              <a:rPr lang="en-US" sz="2400" dirty="0"/>
              <a:t>constrains the </a:t>
            </a:r>
            <a:r>
              <a:rPr lang="en-US" sz="2400" dirty="0" err="1"/>
              <a:t>prograde</a:t>
            </a:r>
            <a:r>
              <a:rPr lang="en-US" sz="2400" dirty="0"/>
              <a:t> </a:t>
            </a:r>
            <a:r>
              <a:rPr lang="en-US" sz="2400" dirty="0" smtClean="0"/>
              <a:t>path, suggesting an initial </a:t>
            </a:r>
            <a:r>
              <a:rPr lang="en-US" sz="2400" dirty="0"/>
              <a:t>phase of monazite growth at </a:t>
            </a:r>
            <a:r>
              <a:rPr lang="en-US" sz="2400" dirty="0" smtClean="0"/>
              <a:t>an age </a:t>
            </a:r>
            <a:r>
              <a:rPr lang="en-US" sz="2400" dirty="0"/>
              <a:t>of 83.8±1.1 Ma, but at temperatures of just 380°-450°C, </a:t>
            </a:r>
            <a:r>
              <a:rPr lang="en-US" sz="2400" i="1" dirty="0"/>
              <a:t>before</a:t>
            </a:r>
            <a:r>
              <a:rPr lang="en-US" sz="2400" dirty="0"/>
              <a:t> deep burial and melt-absent kyanite zone metamorphism at 700°C, 10 kb (</a:t>
            </a:r>
            <a:r>
              <a:rPr lang="en-US" sz="2400" dirty="0" err="1"/>
              <a:t>Hallett</a:t>
            </a:r>
            <a:r>
              <a:rPr lang="en-US" sz="2400" dirty="0"/>
              <a:t>, 2012). </a:t>
            </a:r>
            <a:r>
              <a:rPr lang="en-US" sz="2400" dirty="0" err="1" smtClean="0"/>
              <a:t>Hallett</a:t>
            </a:r>
            <a:r>
              <a:rPr lang="en-US" sz="2400" dirty="0" smtClean="0"/>
              <a:t> </a:t>
            </a:r>
            <a:r>
              <a:rPr lang="en-US" sz="2400" dirty="0"/>
              <a:t>(2012) argues that fold-nappe emplacement and </a:t>
            </a:r>
            <a:r>
              <a:rPr lang="en-US" sz="2400" i="1" dirty="0"/>
              <a:t>in situ</a:t>
            </a:r>
            <a:r>
              <a:rPr lang="en-US" sz="2400" dirty="0"/>
              <a:t> partial melting both began along a </a:t>
            </a:r>
            <a:r>
              <a:rPr lang="en-US" sz="2400" dirty="0" err="1"/>
              <a:t>prograde</a:t>
            </a:r>
            <a:r>
              <a:rPr lang="en-US" sz="2400" dirty="0"/>
              <a:t> but steeply </a:t>
            </a:r>
            <a:r>
              <a:rPr lang="en-US" sz="2400" dirty="0" err="1"/>
              <a:t>decompressional</a:t>
            </a:r>
            <a:r>
              <a:rPr lang="en-US" sz="2400" dirty="0"/>
              <a:t> P-T-t path to 750°C, 7 kb recorded by zircon ages ranging from 78 Ma to 61 Ma (</a:t>
            </a:r>
            <a:r>
              <a:rPr lang="en-US" sz="2400" dirty="0" err="1"/>
              <a:t>Hallett</a:t>
            </a:r>
            <a:r>
              <a:rPr lang="en-US" sz="2400" dirty="0"/>
              <a:t>, 2012). </a:t>
            </a:r>
          </a:p>
        </p:txBody>
      </p:sp>
      <p:sp>
        <p:nvSpPr>
          <p:cNvPr id="68" name="Text Box 5"/>
          <p:cNvSpPr txBox="1">
            <a:spLocks noChangeArrowheads="1"/>
          </p:cNvSpPr>
          <p:nvPr/>
        </p:nvSpPr>
        <p:spPr bwMode="auto">
          <a:xfrm>
            <a:off x="7562792" y="28244091"/>
            <a:ext cx="2949558" cy="273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200" dirty="0">
                <a:latin typeface="Arial" charset="0"/>
              </a:rPr>
              <a:t>©2006 by Geological Society of America</a:t>
            </a:r>
          </a:p>
        </p:txBody>
      </p:sp>
      <p:grpSp>
        <p:nvGrpSpPr>
          <p:cNvPr id="96" name="Group 95"/>
          <p:cNvGrpSpPr/>
          <p:nvPr/>
        </p:nvGrpSpPr>
        <p:grpSpPr>
          <a:xfrm>
            <a:off x="800852" y="19856964"/>
            <a:ext cx="10019211" cy="9739694"/>
            <a:chOff x="834571" y="18211800"/>
            <a:chExt cx="10019211" cy="9739694"/>
          </a:xfrm>
        </p:grpSpPr>
        <p:pic>
          <p:nvPicPr>
            <p:cNvPr id="7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4571" y="18211800"/>
              <a:ext cx="9997440" cy="9739694"/>
            </a:xfrm>
            <a:prstGeom prst="rect">
              <a:avLst/>
            </a:prstGeom>
            <a:noFill/>
            <a:ln>
              <a:noFill/>
            </a:ln>
            <a:effectLst/>
            <a:extLst/>
          </p:spPr>
        </p:pic>
        <p:sp>
          <p:nvSpPr>
            <p:cNvPr id="74" name="Text Box 4"/>
            <p:cNvSpPr txBox="1">
              <a:spLocks noChangeArrowheads="1"/>
            </p:cNvSpPr>
            <p:nvPr/>
          </p:nvSpPr>
          <p:spPr bwMode="auto">
            <a:xfrm>
              <a:off x="7102440" y="26053774"/>
              <a:ext cx="3751342" cy="616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400" dirty="0" err="1">
                  <a:latin typeface="Arial" charset="0"/>
                </a:rPr>
                <a:t>DeCelles</a:t>
              </a:r>
              <a:r>
                <a:rPr lang="en-GB" sz="1400" dirty="0">
                  <a:latin typeface="Arial" charset="0"/>
                </a:rPr>
                <a:t> P G , </a:t>
              </a:r>
              <a:r>
                <a:rPr lang="en-GB" sz="1400" dirty="0" err="1">
                  <a:latin typeface="Arial" charset="0"/>
                </a:rPr>
                <a:t>Coogan</a:t>
              </a:r>
              <a:r>
                <a:rPr lang="en-GB" sz="1400" dirty="0">
                  <a:latin typeface="Arial" charset="0"/>
                </a:rPr>
                <a:t> J C Geological Society of America Bulletin 2006;118:841-864</a:t>
              </a:r>
            </a:p>
          </p:txBody>
        </p:sp>
      </p:grpSp>
      <p:sp>
        <p:nvSpPr>
          <p:cNvPr id="3" name="TextBox 2"/>
          <p:cNvSpPr txBox="1"/>
          <p:nvPr/>
        </p:nvSpPr>
        <p:spPr>
          <a:xfrm>
            <a:off x="13171415" y="2490091"/>
            <a:ext cx="20465821" cy="4031873"/>
          </a:xfrm>
          <a:prstGeom prst="rect">
            <a:avLst/>
          </a:prstGeom>
          <a:noFill/>
        </p:spPr>
        <p:txBody>
          <a:bodyPr wrap="square" rtlCol="0">
            <a:spAutoFit/>
          </a:bodyPr>
          <a:lstStyle/>
          <a:p>
            <a:r>
              <a:rPr lang="en-US" sz="8000" b="1" i="1" dirty="0">
                <a:ln w="635">
                  <a:noFill/>
                </a:ln>
                <a:solidFill>
                  <a:schemeClr val="bg2">
                    <a:lumMod val="40000"/>
                    <a:lumOff val="60000"/>
                  </a:schemeClr>
                </a:solidFill>
                <a:effectLst>
                  <a:outerShdw blurRad="38100" dist="25400" dir="5400000" algn="tl" rotWithShape="0">
                    <a:srgbClr val="000000">
                      <a:alpha val="43000"/>
                    </a:srgbClr>
                  </a:outerShdw>
                </a:effectLst>
              </a:rPr>
              <a:t>The Ruby-East Humboldt Core </a:t>
            </a:r>
            <a:r>
              <a:rPr lang="en-US" sz="8000" b="1" i="1" dirty="0" smtClean="0">
                <a:ln w="635">
                  <a:noFill/>
                </a:ln>
                <a:solidFill>
                  <a:schemeClr val="bg2">
                    <a:lumMod val="40000"/>
                    <a:lumOff val="60000"/>
                  </a:schemeClr>
                </a:solidFill>
                <a:effectLst>
                  <a:outerShdw blurRad="38100" dist="25400" dir="5400000" algn="tl" rotWithShape="0">
                    <a:srgbClr val="000000">
                      <a:alpha val="43000"/>
                    </a:srgbClr>
                  </a:outerShdw>
                </a:effectLst>
              </a:rPr>
              <a:t>Complex: </a:t>
            </a:r>
          </a:p>
          <a:p>
            <a:r>
              <a:rPr lang="en-US" sz="8000" b="1" dirty="0" smtClean="0">
                <a:ln w="635">
                  <a:noFill/>
                </a:ln>
                <a:solidFill>
                  <a:schemeClr val="bg2">
                    <a:lumMod val="40000"/>
                    <a:lumOff val="60000"/>
                  </a:schemeClr>
                </a:solidFill>
                <a:effectLst>
                  <a:outerShdw blurRad="38100" dist="25400" dir="5400000" algn="tl" rotWithShape="0">
                    <a:srgbClr val="000000">
                      <a:alpha val="43000"/>
                    </a:srgbClr>
                  </a:outerShdw>
                </a:effectLst>
              </a:rPr>
              <a:t>Channel </a:t>
            </a:r>
            <a:r>
              <a:rPr lang="en-US" sz="8000" b="1" dirty="0">
                <a:ln w="635">
                  <a:noFill/>
                </a:ln>
                <a:solidFill>
                  <a:schemeClr val="bg2">
                    <a:lumMod val="40000"/>
                    <a:lumOff val="60000"/>
                  </a:schemeClr>
                </a:solidFill>
                <a:effectLst>
                  <a:outerShdw blurRad="38100" dist="25400" dir="5400000" algn="tl" rotWithShape="0">
                    <a:srgbClr val="000000">
                      <a:alpha val="43000"/>
                    </a:srgbClr>
                  </a:outerShdw>
                </a:effectLst>
              </a:rPr>
              <a:t>Flow beneath the Nevadaplano? </a:t>
            </a:r>
            <a:r>
              <a:rPr lang="en-US" b="1" dirty="0">
                <a:ln w="635">
                  <a:noFill/>
                </a:ln>
                <a:solidFill>
                  <a:schemeClr val="bg2">
                    <a:lumMod val="40000"/>
                    <a:lumOff val="60000"/>
                  </a:schemeClr>
                </a:solidFill>
                <a:effectLst>
                  <a:outerShdw blurRad="38100" dist="25400" dir="5400000" algn="tl" rotWithShape="0">
                    <a:srgbClr val="000000">
                      <a:alpha val="43000"/>
                    </a:srgbClr>
                  </a:outerShdw>
                </a:effectLst>
              </a:rPr>
              <a:t/>
            </a:r>
            <a:br>
              <a:rPr lang="en-US" b="1" dirty="0">
                <a:ln w="635">
                  <a:noFill/>
                </a:ln>
                <a:solidFill>
                  <a:schemeClr val="bg2">
                    <a:lumMod val="40000"/>
                    <a:lumOff val="60000"/>
                  </a:schemeClr>
                </a:solidFill>
                <a:effectLst>
                  <a:outerShdw blurRad="38100" dist="25400" dir="5400000" algn="tl" rotWithShape="0">
                    <a:srgbClr val="000000">
                      <a:alpha val="43000"/>
                    </a:srgbClr>
                  </a:outerShdw>
                </a:effectLst>
              </a:rPr>
            </a:br>
            <a:endParaRPr lang="en-US" dirty="0"/>
          </a:p>
        </p:txBody>
      </p:sp>
      <p:sp>
        <p:nvSpPr>
          <p:cNvPr id="84" name="Freeform 83"/>
          <p:cNvSpPr/>
          <p:nvPr/>
        </p:nvSpPr>
        <p:spPr bwMode="auto">
          <a:xfrm>
            <a:off x="22925694" y="7204652"/>
            <a:ext cx="4764552" cy="493259"/>
          </a:xfrm>
          <a:custGeom>
            <a:avLst/>
            <a:gdLst>
              <a:gd name="connsiteX0" fmla="*/ 0 w 3119437"/>
              <a:gd name="connsiteY0" fmla="*/ 0 h 401487"/>
              <a:gd name="connsiteX1" fmla="*/ 638175 w 3119437"/>
              <a:gd name="connsiteY1" fmla="*/ 219075 h 401487"/>
              <a:gd name="connsiteX2" fmla="*/ 976312 w 3119437"/>
              <a:gd name="connsiteY2" fmla="*/ 319087 h 401487"/>
              <a:gd name="connsiteX3" fmla="*/ 1238250 w 3119437"/>
              <a:gd name="connsiteY3" fmla="*/ 390525 h 401487"/>
              <a:gd name="connsiteX4" fmla="*/ 1604962 w 3119437"/>
              <a:gd name="connsiteY4" fmla="*/ 400050 h 401487"/>
              <a:gd name="connsiteX5" fmla="*/ 1852612 w 3119437"/>
              <a:gd name="connsiteY5" fmla="*/ 371475 h 401487"/>
              <a:gd name="connsiteX6" fmla="*/ 1866900 w 3119437"/>
              <a:gd name="connsiteY6" fmla="*/ 366712 h 401487"/>
              <a:gd name="connsiteX7" fmla="*/ 1885950 w 3119437"/>
              <a:gd name="connsiteY7" fmla="*/ 361950 h 401487"/>
              <a:gd name="connsiteX8" fmla="*/ 1900237 w 3119437"/>
              <a:gd name="connsiteY8" fmla="*/ 357187 h 401487"/>
              <a:gd name="connsiteX9" fmla="*/ 1919287 w 3119437"/>
              <a:gd name="connsiteY9" fmla="*/ 357187 h 401487"/>
              <a:gd name="connsiteX10" fmla="*/ 2276475 w 3119437"/>
              <a:gd name="connsiteY10" fmla="*/ 328612 h 401487"/>
              <a:gd name="connsiteX11" fmla="*/ 2590800 w 3119437"/>
              <a:gd name="connsiteY11" fmla="*/ 328612 h 401487"/>
              <a:gd name="connsiteX12" fmla="*/ 2933700 w 3119437"/>
              <a:gd name="connsiteY12" fmla="*/ 323850 h 401487"/>
              <a:gd name="connsiteX13" fmla="*/ 3119437 w 3119437"/>
              <a:gd name="connsiteY13" fmla="*/ 314325 h 401487"/>
              <a:gd name="connsiteX0" fmla="*/ 0 w 3564542"/>
              <a:gd name="connsiteY0" fmla="*/ 0 h 356570"/>
              <a:gd name="connsiteX1" fmla="*/ 1083280 w 3564542"/>
              <a:gd name="connsiteY1" fmla="*/ 175533 h 356570"/>
              <a:gd name="connsiteX2" fmla="*/ 1421417 w 3564542"/>
              <a:gd name="connsiteY2" fmla="*/ 275545 h 356570"/>
              <a:gd name="connsiteX3" fmla="*/ 1683355 w 3564542"/>
              <a:gd name="connsiteY3" fmla="*/ 346983 h 356570"/>
              <a:gd name="connsiteX4" fmla="*/ 2050067 w 3564542"/>
              <a:gd name="connsiteY4" fmla="*/ 356508 h 356570"/>
              <a:gd name="connsiteX5" fmla="*/ 2297717 w 3564542"/>
              <a:gd name="connsiteY5" fmla="*/ 327933 h 356570"/>
              <a:gd name="connsiteX6" fmla="*/ 2312005 w 3564542"/>
              <a:gd name="connsiteY6" fmla="*/ 323170 h 356570"/>
              <a:gd name="connsiteX7" fmla="*/ 2331055 w 3564542"/>
              <a:gd name="connsiteY7" fmla="*/ 318408 h 356570"/>
              <a:gd name="connsiteX8" fmla="*/ 2345342 w 3564542"/>
              <a:gd name="connsiteY8" fmla="*/ 313645 h 356570"/>
              <a:gd name="connsiteX9" fmla="*/ 2364392 w 3564542"/>
              <a:gd name="connsiteY9" fmla="*/ 313645 h 356570"/>
              <a:gd name="connsiteX10" fmla="*/ 2721580 w 3564542"/>
              <a:gd name="connsiteY10" fmla="*/ 285070 h 356570"/>
              <a:gd name="connsiteX11" fmla="*/ 3035905 w 3564542"/>
              <a:gd name="connsiteY11" fmla="*/ 285070 h 356570"/>
              <a:gd name="connsiteX12" fmla="*/ 3378805 w 3564542"/>
              <a:gd name="connsiteY12" fmla="*/ 280308 h 356570"/>
              <a:gd name="connsiteX13" fmla="*/ 3564542 w 3564542"/>
              <a:gd name="connsiteY13" fmla="*/ 270783 h 356570"/>
              <a:gd name="connsiteX0" fmla="*/ 0 w 3564542"/>
              <a:gd name="connsiteY0" fmla="*/ 0 h 393247"/>
              <a:gd name="connsiteX1" fmla="*/ 1027642 w 3564542"/>
              <a:gd name="connsiteY1" fmla="*/ 393247 h 393247"/>
              <a:gd name="connsiteX2" fmla="*/ 1421417 w 3564542"/>
              <a:gd name="connsiteY2" fmla="*/ 275545 h 393247"/>
              <a:gd name="connsiteX3" fmla="*/ 1683355 w 3564542"/>
              <a:gd name="connsiteY3" fmla="*/ 346983 h 393247"/>
              <a:gd name="connsiteX4" fmla="*/ 2050067 w 3564542"/>
              <a:gd name="connsiteY4" fmla="*/ 356508 h 393247"/>
              <a:gd name="connsiteX5" fmla="*/ 2297717 w 3564542"/>
              <a:gd name="connsiteY5" fmla="*/ 327933 h 393247"/>
              <a:gd name="connsiteX6" fmla="*/ 2312005 w 3564542"/>
              <a:gd name="connsiteY6" fmla="*/ 323170 h 393247"/>
              <a:gd name="connsiteX7" fmla="*/ 2331055 w 3564542"/>
              <a:gd name="connsiteY7" fmla="*/ 318408 h 393247"/>
              <a:gd name="connsiteX8" fmla="*/ 2345342 w 3564542"/>
              <a:gd name="connsiteY8" fmla="*/ 313645 h 393247"/>
              <a:gd name="connsiteX9" fmla="*/ 2364392 w 3564542"/>
              <a:gd name="connsiteY9" fmla="*/ 313645 h 393247"/>
              <a:gd name="connsiteX10" fmla="*/ 2721580 w 3564542"/>
              <a:gd name="connsiteY10" fmla="*/ 285070 h 393247"/>
              <a:gd name="connsiteX11" fmla="*/ 3035905 w 3564542"/>
              <a:gd name="connsiteY11" fmla="*/ 285070 h 393247"/>
              <a:gd name="connsiteX12" fmla="*/ 3378805 w 3564542"/>
              <a:gd name="connsiteY12" fmla="*/ 280308 h 393247"/>
              <a:gd name="connsiteX13" fmla="*/ 3564542 w 3564542"/>
              <a:gd name="connsiteY13" fmla="*/ 270783 h 393247"/>
              <a:gd name="connsiteX0" fmla="*/ 0 w 3564542"/>
              <a:gd name="connsiteY0" fmla="*/ 0 h 536802"/>
              <a:gd name="connsiteX1" fmla="*/ 1027642 w 3564542"/>
              <a:gd name="connsiteY1" fmla="*/ 393247 h 536802"/>
              <a:gd name="connsiteX2" fmla="*/ 1574423 w 3564542"/>
              <a:gd name="connsiteY2" fmla="*/ 536802 h 536802"/>
              <a:gd name="connsiteX3" fmla="*/ 1683355 w 3564542"/>
              <a:gd name="connsiteY3" fmla="*/ 346983 h 536802"/>
              <a:gd name="connsiteX4" fmla="*/ 2050067 w 3564542"/>
              <a:gd name="connsiteY4" fmla="*/ 356508 h 536802"/>
              <a:gd name="connsiteX5" fmla="*/ 2297717 w 3564542"/>
              <a:gd name="connsiteY5" fmla="*/ 327933 h 536802"/>
              <a:gd name="connsiteX6" fmla="*/ 2312005 w 3564542"/>
              <a:gd name="connsiteY6" fmla="*/ 323170 h 536802"/>
              <a:gd name="connsiteX7" fmla="*/ 2331055 w 3564542"/>
              <a:gd name="connsiteY7" fmla="*/ 318408 h 536802"/>
              <a:gd name="connsiteX8" fmla="*/ 2345342 w 3564542"/>
              <a:gd name="connsiteY8" fmla="*/ 313645 h 536802"/>
              <a:gd name="connsiteX9" fmla="*/ 2364392 w 3564542"/>
              <a:gd name="connsiteY9" fmla="*/ 313645 h 536802"/>
              <a:gd name="connsiteX10" fmla="*/ 2721580 w 3564542"/>
              <a:gd name="connsiteY10" fmla="*/ 285070 h 536802"/>
              <a:gd name="connsiteX11" fmla="*/ 3035905 w 3564542"/>
              <a:gd name="connsiteY11" fmla="*/ 285070 h 536802"/>
              <a:gd name="connsiteX12" fmla="*/ 3378805 w 3564542"/>
              <a:gd name="connsiteY12" fmla="*/ 280308 h 536802"/>
              <a:gd name="connsiteX13" fmla="*/ 3564542 w 3564542"/>
              <a:gd name="connsiteY13" fmla="*/ 270783 h 536802"/>
              <a:gd name="connsiteX0" fmla="*/ 0 w 3564542"/>
              <a:gd name="connsiteY0" fmla="*/ 0 h 565094"/>
              <a:gd name="connsiteX1" fmla="*/ 1027642 w 3564542"/>
              <a:gd name="connsiteY1" fmla="*/ 393247 h 565094"/>
              <a:gd name="connsiteX2" fmla="*/ 1574423 w 3564542"/>
              <a:gd name="connsiteY2" fmla="*/ 536802 h 565094"/>
              <a:gd name="connsiteX3" fmla="*/ 1891998 w 3564542"/>
              <a:gd name="connsiteY3" fmla="*/ 564697 h 565094"/>
              <a:gd name="connsiteX4" fmla="*/ 2050067 w 3564542"/>
              <a:gd name="connsiteY4" fmla="*/ 356508 h 565094"/>
              <a:gd name="connsiteX5" fmla="*/ 2297717 w 3564542"/>
              <a:gd name="connsiteY5" fmla="*/ 327933 h 565094"/>
              <a:gd name="connsiteX6" fmla="*/ 2312005 w 3564542"/>
              <a:gd name="connsiteY6" fmla="*/ 323170 h 565094"/>
              <a:gd name="connsiteX7" fmla="*/ 2331055 w 3564542"/>
              <a:gd name="connsiteY7" fmla="*/ 318408 h 565094"/>
              <a:gd name="connsiteX8" fmla="*/ 2345342 w 3564542"/>
              <a:gd name="connsiteY8" fmla="*/ 313645 h 565094"/>
              <a:gd name="connsiteX9" fmla="*/ 2364392 w 3564542"/>
              <a:gd name="connsiteY9" fmla="*/ 313645 h 565094"/>
              <a:gd name="connsiteX10" fmla="*/ 2721580 w 3564542"/>
              <a:gd name="connsiteY10" fmla="*/ 285070 h 565094"/>
              <a:gd name="connsiteX11" fmla="*/ 3035905 w 3564542"/>
              <a:gd name="connsiteY11" fmla="*/ 285070 h 565094"/>
              <a:gd name="connsiteX12" fmla="*/ 3378805 w 3564542"/>
              <a:gd name="connsiteY12" fmla="*/ 280308 h 565094"/>
              <a:gd name="connsiteX13" fmla="*/ 3564542 w 3564542"/>
              <a:gd name="connsiteY13" fmla="*/ 270783 h 565094"/>
              <a:gd name="connsiteX0" fmla="*/ 0 w 3564542"/>
              <a:gd name="connsiteY0" fmla="*/ 0 h 566418"/>
              <a:gd name="connsiteX1" fmla="*/ 1027642 w 3564542"/>
              <a:gd name="connsiteY1" fmla="*/ 393247 h 566418"/>
              <a:gd name="connsiteX2" fmla="*/ 1574423 w 3564542"/>
              <a:gd name="connsiteY2" fmla="*/ 536802 h 566418"/>
              <a:gd name="connsiteX3" fmla="*/ 1891998 w 3564542"/>
              <a:gd name="connsiteY3" fmla="*/ 564697 h 566418"/>
              <a:gd name="connsiteX4" fmla="*/ 2425624 w 3564542"/>
              <a:gd name="connsiteY4" fmla="*/ 530679 h 566418"/>
              <a:gd name="connsiteX5" fmla="*/ 2297717 w 3564542"/>
              <a:gd name="connsiteY5" fmla="*/ 327933 h 566418"/>
              <a:gd name="connsiteX6" fmla="*/ 2312005 w 3564542"/>
              <a:gd name="connsiteY6" fmla="*/ 323170 h 566418"/>
              <a:gd name="connsiteX7" fmla="*/ 2331055 w 3564542"/>
              <a:gd name="connsiteY7" fmla="*/ 318408 h 566418"/>
              <a:gd name="connsiteX8" fmla="*/ 2345342 w 3564542"/>
              <a:gd name="connsiteY8" fmla="*/ 313645 h 566418"/>
              <a:gd name="connsiteX9" fmla="*/ 2364392 w 3564542"/>
              <a:gd name="connsiteY9" fmla="*/ 313645 h 566418"/>
              <a:gd name="connsiteX10" fmla="*/ 2721580 w 3564542"/>
              <a:gd name="connsiteY10" fmla="*/ 285070 h 566418"/>
              <a:gd name="connsiteX11" fmla="*/ 3035905 w 3564542"/>
              <a:gd name="connsiteY11" fmla="*/ 285070 h 566418"/>
              <a:gd name="connsiteX12" fmla="*/ 3378805 w 3564542"/>
              <a:gd name="connsiteY12" fmla="*/ 280308 h 566418"/>
              <a:gd name="connsiteX13" fmla="*/ 3564542 w 3564542"/>
              <a:gd name="connsiteY13" fmla="*/ 270783 h 566418"/>
              <a:gd name="connsiteX0" fmla="*/ 0 w 3564542"/>
              <a:gd name="connsiteY0" fmla="*/ 0 h 566418"/>
              <a:gd name="connsiteX1" fmla="*/ 1027642 w 3564542"/>
              <a:gd name="connsiteY1" fmla="*/ 393247 h 566418"/>
              <a:gd name="connsiteX2" fmla="*/ 1574423 w 3564542"/>
              <a:gd name="connsiteY2" fmla="*/ 536802 h 566418"/>
              <a:gd name="connsiteX3" fmla="*/ 1891998 w 3564542"/>
              <a:gd name="connsiteY3" fmla="*/ 564697 h 566418"/>
              <a:gd name="connsiteX4" fmla="*/ 2425624 w 3564542"/>
              <a:gd name="connsiteY4" fmla="*/ 530679 h 566418"/>
              <a:gd name="connsiteX5" fmla="*/ 2297717 w 3564542"/>
              <a:gd name="connsiteY5" fmla="*/ 327933 h 566418"/>
              <a:gd name="connsiteX6" fmla="*/ 2312005 w 3564542"/>
              <a:gd name="connsiteY6" fmla="*/ 323170 h 566418"/>
              <a:gd name="connsiteX7" fmla="*/ 2331055 w 3564542"/>
              <a:gd name="connsiteY7" fmla="*/ 318408 h 566418"/>
              <a:gd name="connsiteX8" fmla="*/ 2345342 w 3564542"/>
              <a:gd name="connsiteY8" fmla="*/ 313645 h 566418"/>
              <a:gd name="connsiteX9" fmla="*/ 2739950 w 3564542"/>
              <a:gd name="connsiteY9" fmla="*/ 502331 h 566418"/>
              <a:gd name="connsiteX10" fmla="*/ 2721580 w 3564542"/>
              <a:gd name="connsiteY10" fmla="*/ 285070 h 566418"/>
              <a:gd name="connsiteX11" fmla="*/ 3035905 w 3564542"/>
              <a:gd name="connsiteY11" fmla="*/ 285070 h 566418"/>
              <a:gd name="connsiteX12" fmla="*/ 3378805 w 3564542"/>
              <a:gd name="connsiteY12" fmla="*/ 280308 h 566418"/>
              <a:gd name="connsiteX13" fmla="*/ 3564542 w 3564542"/>
              <a:gd name="connsiteY13" fmla="*/ 270783 h 566418"/>
              <a:gd name="connsiteX0" fmla="*/ 0 w 3564542"/>
              <a:gd name="connsiteY0" fmla="*/ 0 h 566418"/>
              <a:gd name="connsiteX1" fmla="*/ 1027642 w 3564542"/>
              <a:gd name="connsiteY1" fmla="*/ 393247 h 566418"/>
              <a:gd name="connsiteX2" fmla="*/ 1574423 w 3564542"/>
              <a:gd name="connsiteY2" fmla="*/ 536802 h 566418"/>
              <a:gd name="connsiteX3" fmla="*/ 1891998 w 3564542"/>
              <a:gd name="connsiteY3" fmla="*/ 564697 h 566418"/>
              <a:gd name="connsiteX4" fmla="*/ 2425624 w 3564542"/>
              <a:gd name="connsiteY4" fmla="*/ 530679 h 566418"/>
              <a:gd name="connsiteX5" fmla="*/ 2297717 w 3564542"/>
              <a:gd name="connsiteY5" fmla="*/ 327933 h 566418"/>
              <a:gd name="connsiteX6" fmla="*/ 2312005 w 3564542"/>
              <a:gd name="connsiteY6" fmla="*/ 323170 h 566418"/>
              <a:gd name="connsiteX7" fmla="*/ 2331055 w 3564542"/>
              <a:gd name="connsiteY7" fmla="*/ 318408 h 566418"/>
              <a:gd name="connsiteX8" fmla="*/ 2345342 w 3564542"/>
              <a:gd name="connsiteY8" fmla="*/ 313645 h 566418"/>
              <a:gd name="connsiteX9" fmla="*/ 2739950 w 3564542"/>
              <a:gd name="connsiteY9" fmla="*/ 502331 h 566418"/>
              <a:gd name="connsiteX10" fmla="*/ 3194504 w 3564542"/>
              <a:gd name="connsiteY10" fmla="*/ 517298 h 566418"/>
              <a:gd name="connsiteX11" fmla="*/ 3035905 w 3564542"/>
              <a:gd name="connsiteY11" fmla="*/ 285070 h 566418"/>
              <a:gd name="connsiteX12" fmla="*/ 3378805 w 3564542"/>
              <a:gd name="connsiteY12" fmla="*/ 280308 h 566418"/>
              <a:gd name="connsiteX13" fmla="*/ 3564542 w 3564542"/>
              <a:gd name="connsiteY13" fmla="*/ 270783 h 566418"/>
              <a:gd name="connsiteX0" fmla="*/ 0 w 3564542"/>
              <a:gd name="connsiteY0" fmla="*/ 0 h 566418"/>
              <a:gd name="connsiteX1" fmla="*/ 1027642 w 3564542"/>
              <a:gd name="connsiteY1" fmla="*/ 393247 h 566418"/>
              <a:gd name="connsiteX2" fmla="*/ 1574423 w 3564542"/>
              <a:gd name="connsiteY2" fmla="*/ 536802 h 566418"/>
              <a:gd name="connsiteX3" fmla="*/ 1891998 w 3564542"/>
              <a:gd name="connsiteY3" fmla="*/ 564697 h 566418"/>
              <a:gd name="connsiteX4" fmla="*/ 2425624 w 3564542"/>
              <a:gd name="connsiteY4" fmla="*/ 530679 h 566418"/>
              <a:gd name="connsiteX5" fmla="*/ 2297717 w 3564542"/>
              <a:gd name="connsiteY5" fmla="*/ 327933 h 566418"/>
              <a:gd name="connsiteX6" fmla="*/ 2312005 w 3564542"/>
              <a:gd name="connsiteY6" fmla="*/ 323170 h 566418"/>
              <a:gd name="connsiteX7" fmla="*/ 2331055 w 3564542"/>
              <a:gd name="connsiteY7" fmla="*/ 318408 h 566418"/>
              <a:gd name="connsiteX8" fmla="*/ 2345342 w 3564542"/>
              <a:gd name="connsiteY8" fmla="*/ 313645 h 566418"/>
              <a:gd name="connsiteX9" fmla="*/ 2739950 w 3564542"/>
              <a:gd name="connsiteY9" fmla="*/ 502331 h 566418"/>
              <a:gd name="connsiteX10" fmla="*/ 3194504 w 3564542"/>
              <a:gd name="connsiteY10" fmla="*/ 517298 h 566418"/>
              <a:gd name="connsiteX11" fmla="*/ 3341914 w 3564542"/>
              <a:gd name="connsiteY11" fmla="*/ 401184 h 566418"/>
              <a:gd name="connsiteX12" fmla="*/ 3378805 w 3564542"/>
              <a:gd name="connsiteY12" fmla="*/ 280308 h 566418"/>
              <a:gd name="connsiteX13" fmla="*/ 3564542 w 3564542"/>
              <a:gd name="connsiteY13" fmla="*/ 270783 h 566418"/>
              <a:gd name="connsiteX0" fmla="*/ 0 w 3588658"/>
              <a:gd name="connsiteY0" fmla="*/ 0 h 566418"/>
              <a:gd name="connsiteX1" fmla="*/ 1027642 w 3588658"/>
              <a:gd name="connsiteY1" fmla="*/ 393247 h 566418"/>
              <a:gd name="connsiteX2" fmla="*/ 1574423 w 3588658"/>
              <a:gd name="connsiteY2" fmla="*/ 536802 h 566418"/>
              <a:gd name="connsiteX3" fmla="*/ 1891998 w 3588658"/>
              <a:gd name="connsiteY3" fmla="*/ 564697 h 566418"/>
              <a:gd name="connsiteX4" fmla="*/ 2425624 w 3588658"/>
              <a:gd name="connsiteY4" fmla="*/ 530679 h 566418"/>
              <a:gd name="connsiteX5" fmla="*/ 2297717 w 3588658"/>
              <a:gd name="connsiteY5" fmla="*/ 327933 h 566418"/>
              <a:gd name="connsiteX6" fmla="*/ 2312005 w 3588658"/>
              <a:gd name="connsiteY6" fmla="*/ 323170 h 566418"/>
              <a:gd name="connsiteX7" fmla="*/ 2331055 w 3588658"/>
              <a:gd name="connsiteY7" fmla="*/ 318408 h 566418"/>
              <a:gd name="connsiteX8" fmla="*/ 2345342 w 3588658"/>
              <a:gd name="connsiteY8" fmla="*/ 313645 h 566418"/>
              <a:gd name="connsiteX9" fmla="*/ 2739950 w 3588658"/>
              <a:gd name="connsiteY9" fmla="*/ 502331 h 566418"/>
              <a:gd name="connsiteX10" fmla="*/ 3194504 w 3588658"/>
              <a:gd name="connsiteY10" fmla="*/ 517298 h 566418"/>
              <a:gd name="connsiteX11" fmla="*/ 3341914 w 3588658"/>
              <a:gd name="connsiteY11" fmla="*/ 401184 h 566418"/>
              <a:gd name="connsiteX12" fmla="*/ 3378805 w 3588658"/>
              <a:gd name="connsiteY12" fmla="*/ 280308 h 566418"/>
              <a:gd name="connsiteX13" fmla="*/ 3588658 w 3588658"/>
              <a:gd name="connsiteY13" fmla="*/ 434911 h 566418"/>
              <a:gd name="connsiteX14" fmla="*/ 3564542 w 3588658"/>
              <a:gd name="connsiteY14" fmla="*/ 270783 h 566418"/>
              <a:gd name="connsiteX0" fmla="*/ 0 w 4037467"/>
              <a:gd name="connsiteY0" fmla="*/ 0 h 566418"/>
              <a:gd name="connsiteX1" fmla="*/ 1027642 w 4037467"/>
              <a:gd name="connsiteY1" fmla="*/ 393247 h 566418"/>
              <a:gd name="connsiteX2" fmla="*/ 1574423 w 4037467"/>
              <a:gd name="connsiteY2" fmla="*/ 536802 h 566418"/>
              <a:gd name="connsiteX3" fmla="*/ 1891998 w 4037467"/>
              <a:gd name="connsiteY3" fmla="*/ 564697 h 566418"/>
              <a:gd name="connsiteX4" fmla="*/ 2425624 w 4037467"/>
              <a:gd name="connsiteY4" fmla="*/ 530679 h 566418"/>
              <a:gd name="connsiteX5" fmla="*/ 2297717 w 4037467"/>
              <a:gd name="connsiteY5" fmla="*/ 327933 h 566418"/>
              <a:gd name="connsiteX6" fmla="*/ 2312005 w 4037467"/>
              <a:gd name="connsiteY6" fmla="*/ 323170 h 566418"/>
              <a:gd name="connsiteX7" fmla="*/ 2331055 w 4037467"/>
              <a:gd name="connsiteY7" fmla="*/ 318408 h 566418"/>
              <a:gd name="connsiteX8" fmla="*/ 2345342 w 4037467"/>
              <a:gd name="connsiteY8" fmla="*/ 313645 h 566418"/>
              <a:gd name="connsiteX9" fmla="*/ 2739950 w 4037467"/>
              <a:gd name="connsiteY9" fmla="*/ 502331 h 566418"/>
              <a:gd name="connsiteX10" fmla="*/ 3194504 w 4037467"/>
              <a:gd name="connsiteY10" fmla="*/ 517298 h 566418"/>
              <a:gd name="connsiteX11" fmla="*/ 3341914 w 4037467"/>
              <a:gd name="connsiteY11" fmla="*/ 401184 h 566418"/>
              <a:gd name="connsiteX12" fmla="*/ 3378805 w 4037467"/>
              <a:gd name="connsiteY12" fmla="*/ 280308 h 566418"/>
              <a:gd name="connsiteX13" fmla="*/ 3588658 w 4037467"/>
              <a:gd name="connsiteY13" fmla="*/ 434911 h 566418"/>
              <a:gd name="connsiteX14" fmla="*/ 4037467 w 4037467"/>
              <a:gd name="connsiteY14" fmla="*/ 285297 h 566418"/>
              <a:gd name="connsiteX0" fmla="*/ 0 w 4037467"/>
              <a:gd name="connsiteY0" fmla="*/ 0 h 566418"/>
              <a:gd name="connsiteX1" fmla="*/ 1027642 w 4037467"/>
              <a:gd name="connsiteY1" fmla="*/ 393247 h 566418"/>
              <a:gd name="connsiteX2" fmla="*/ 1574423 w 4037467"/>
              <a:gd name="connsiteY2" fmla="*/ 536802 h 566418"/>
              <a:gd name="connsiteX3" fmla="*/ 1891998 w 4037467"/>
              <a:gd name="connsiteY3" fmla="*/ 564697 h 566418"/>
              <a:gd name="connsiteX4" fmla="*/ 2425624 w 4037467"/>
              <a:gd name="connsiteY4" fmla="*/ 530679 h 566418"/>
              <a:gd name="connsiteX5" fmla="*/ 2297717 w 4037467"/>
              <a:gd name="connsiteY5" fmla="*/ 327933 h 566418"/>
              <a:gd name="connsiteX6" fmla="*/ 2312005 w 4037467"/>
              <a:gd name="connsiteY6" fmla="*/ 323170 h 566418"/>
              <a:gd name="connsiteX7" fmla="*/ 2331055 w 4037467"/>
              <a:gd name="connsiteY7" fmla="*/ 318408 h 566418"/>
              <a:gd name="connsiteX8" fmla="*/ 2345342 w 4037467"/>
              <a:gd name="connsiteY8" fmla="*/ 313645 h 566418"/>
              <a:gd name="connsiteX9" fmla="*/ 2739950 w 4037467"/>
              <a:gd name="connsiteY9" fmla="*/ 502331 h 566418"/>
              <a:gd name="connsiteX10" fmla="*/ 3194504 w 4037467"/>
              <a:gd name="connsiteY10" fmla="*/ 517298 h 566418"/>
              <a:gd name="connsiteX11" fmla="*/ 3341914 w 4037467"/>
              <a:gd name="connsiteY11" fmla="*/ 401184 h 566418"/>
              <a:gd name="connsiteX12" fmla="*/ 3378805 w 4037467"/>
              <a:gd name="connsiteY12" fmla="*/ 280308 h 566418"/>
              <a:gd name="connsiteX13" fmla="*/ 3713845 w 4037467"/>
              <a:gd name="connsiteY13" fmla="*/ 275254 h 566418"/>
              <a:gd name="connsiteX14" fmla="*/ 4037467 w 4037467"/>
              <a:gd name="connsiteY14" fmla="*/ 285297 h 566418"/>
              <a:gd name="connsiteX0" fmla="*/ 0 w 4120924"/>
              <a:gd name="connsiteY0" fmla="*/ 0 h 566418"/>
              <a:gd name="connsiteX1" fmla="*/ 1027642 w 4120924"/>
              <a:gd name="connsiteY1" fmla="*/ 393247 h 566418"/>
              <a:gd name="connsiteX2" fmla="*/ 1574423 w 4120924"/>
              <a:gd name="connsiteY2" fmla="*/ 536802 h 566418"/>
              <a:gd name="connsiteX3" fmla="*/ 1891998 w 4120924"/>
              <a:gd name="connsiteY3" fmla="*/ 564697 h 566418"/>
              <a:gd name="connsiteX4" fmla="*/ 2425624 w 4120924"/>
              <a:gd name="connsiteY4" fmla="*/ 530679 h 566418"/>
              <a:gd name="connsiteX5" fmla="*/ 2297717 w 4120924"/>
              <a:gd name="connsiteY5" fmla="*/ 327933 h 566418"/>
              <a:gd name="connsiteX6" fmla="*/ 2312005 w 4120924"/>
              <a:gd name="connsiteY6" fmla="*/ 323170 h 566418"/>
              <a:gd name="connsiteX7" fmla="*/ 2331055 w 4120924"/>
              <a:gd name="connsiteY7" fmla="*/ 318408 h 566418"/>
              <a:gd name="connsiteX8" fmla="*/ 2345342 w 4120924"/>
              <a:gd name="connsiteY8" fmla="*/ 313645 h 566418"/>
              <a:gd name="connsiteX9" fmla="*/ 2739950 w 4120924"/>
              <a:gd name="connsiteY9" fmla="*/ 502331 h 566418"/>
              <a:gd name="connsiteX10" fmla="*/ 3194504 w 4120924"/>
              <a:gd name="connsiteY10" fmla="*/ 517298 h 566418"/>
              <a:gd name="connsiteX11" fmla="*/ 3341914 w 4120924"/>
              <a:gd name="connsiteY11" fmla="*/ 401184 h 566418"/>
              <a:gd name="connsiteX12" fmla="*/ 3378805 w 4120924"/>
              <a:gd name="connsiteY12" fmla="*/ 280308 h 566418"/>
              <a:gd name="connsiteX13" fmla="*/ 3713845 w 4120924"/>
              <a:gd name="connsiteY13" fmla="*/ 275254 h 566418"/>
              <a:gd name="connsiteX14" fmla="*/ 4120924 w 4120924"/>
              <a:gd name="connsiteY14" fmla="*/ 198211 h 566418"/>
              <a:gd name="connsiteX0" fmla="*/ 0 w 4120924"/>
              <a:gd name="connsiteY0" fmla="*/ 0 h 566418"/>
              <a:gd name="connsiteX1" fmla="*/ 1027642 w 4120924"/>
              <a:gd name="connsiteY1" fmla="*/ 393247 h 566418"/>
              <a:gd name="connsiteX2" fmla="*/ 1574423 w 4120924"/>
              <a:gd name="connsiteY2" fmla="*/ 536802 h 566418"/>
              <a:gd name="connsiteX3" fmla="*/ 1891998 w 4120924"/>
              <a:gd name="connsiteY3" fmla="*/ 564697 h 566418"/>
              <a:gd name="connsiteX4" fmla="*/ 2425624 w 4120924"/>
              <a:gd name="connsiteY4" fmla="*/ 530679 h 566418"/>
              <a:gd name="connsiteX5" fmla="*/ 2297717 w 4120924"/>
              <a:gd name="connsiteY5" fmla="*/ 327933 h 566418"/>
              <a:gd name="connsiteX6" fmla="*/ 2312005 w 4120924"/>
              <a:gd name="connsiteY6" fmla="*/ 323170 h 566418"/>
              <a:gd name="connsiteX7" fmla="*/ 2331055 w 4120924"/>
              <a:gd name="connsiteY7" fmla="*/ 318408 h 566418"/>
              <a:gd name="connsiteX8" fmla="*/ 2345342 w 4120924"/>
              <a:gd name="connsiteY8" fmla="*/ 313645 h 566418"/>
              <a:gd name="connsiteX9" fmla="*/ 2739950 w 4120924"/>
              <a:gd name="connsiteY9" fmla="*/ 502331 h 566418"/>
              <a:gd name="connsiteX10" fmla="*/ 3194504 w 4120924"/>
              <a:gd name="connsiteY10" fmla="*/ 517298 h 566418"/>
              <a:gd name="connsiteX11" fmla="*/ 3341914 w 4120924"/>
              <a:gd name="connsiteY11" fmla="*/ 401184 h 566418"/>
              <a:gd name="connsiteX12" fmla="*/ 3531810 w 4120924"/>
              <a:gd name="connsiteY12" fmla="*/ 236765 h 566418"/>
              <a:gd name="connsiteX13" fmla="*/ 3713845 w 4120924"/>
              <a:gd name="connsiteY13" fmla="*/ 275254 h 566418"/>
              <a:gd name="connsiteX14" fmla="*/ 4120924 w 4120924"/>
              <a:gd name="connsiteY14" fmla="*/ 198211 h 566418"/>
              <a:gd name="connsiteX0" fmla="*/ 0 w 4120924"/>
              <a:gd name="connsiteY0" fmla="*/ 0 h 566418"/>
              <a:gd name="connsiteX1" fmla="*/ 1027642 w 4120924"/>
              <a:gd name="connsiteY1" fmla="*/ 393247 h 566418"/>
              <a:gd name="connsiteX2" fmla="*/ 1574423 w 4120924"/>
              <a:gd name="connsiteY2" fmla="*/ 536802 h 566418"/>
              <a:gd name="connsiteX3" fmla="*/ 1891998 w 4120924"/>
              <a:gd name="connsiteY3" fmla="*/ 564697 h 566418"/>
              <a:gd name="connsiteX4" fmla="*/ 2425624 w 4120924"/>
              <a:gd name="connsiteY4" fmla="*/ 530679 h 566418"/>
              <a:gd name="connsiteX5" fmla="*/ 2297717 w 4120924"/>
              <a:gd name="connsiteY5" fmla="*/ 327933 h 566418"/>
              <a:gd name="connsiteX6" fmla="*/ 2312005 w 4120924"/>
              <a:gd name="connsiteY6" fmla="*/ 323170 h 566418"/>
              <a:gd name="connsiteX7" fmla="*/ 2331055 w 4120924"/>
              <a:gd name="connsiteY7" fmla="*/ 318408 h 566418"/>
              <a:gd name="connsiteX8" fmla="*/ 2345342 w 4120924"/>
              <a:gd name="connsiteY8" fmla="*/ 313645 h 566418"/>
              <a:gd name="connsiteX9" fmla="*/ 2739950 w 4120924"/>
              <a:gd name="connsiteY9" fmla="*/ 502331 h 566418"/>
              <a:gd name="connsiteX10" fmla="*/ 3194504 w 4120924"/>
              <a:gd name="connsiteY10" fmla="*/ 517298 h 566418"/>
              <a:gd name="connsiteX11" fmla="*/ 3202819 w 4120924"/>
              <a:gd name="connsiteY11" fmla="*/ 285070 h 566418"/>
              <a:gd name="connsiteX12" fmla="*/ 3531810 w 4120924"/>
              <a:gd name="connsiteY12" fmla="*/ 236765 h 566418"/>
              <a:gd name="connsiteX13" fmla="*/ 3713845 w 4120924"/>
              <a:gd name="connsiteY13" fmla="*/ 275254 h 566418"/>
              <a:gd name="connsiteX14" fmla="*/ 4120924 w 4120924"/>
              <a:gd name="connsiteY14" fmla="*/ 198211 h 566418"/>
              <a:gd name="connsiteX0" fmla="*/ 0 w 4120924"/>
              <a:gd name="connsiteY0" fmla="*/ 0 h 566418"/>
              <a:gd name="connsiteX1" fmla="*/ 1027642 w 4120924"/>
              <a:gd name="connsiteY1" fmla="*/ 393247 h 566418"/>
              <a:gd name="connsiteX2" fmla="*/ 1574423 w 4120924"/>
              <a:gd name="connsiteY2" fmla="*/ 536802 h 566418"/>
              <a:gd name="connsiteX3" fmla="*/ 1891998 w 4120924"/>
              <a:gd name="connsiteY3" fmla="*/ 564697 h 566418"/>
              <a:gd name="connsiteX4" fmla="*/ 2425624 w 4120924"/>
              <a:gd name="connsiteY4" fmla="*/ 530679 h 566418"/>
              <a:gd name="connsiteX5" fmla="*/ 2297717 w 4120924"/>
              <a:gd name="connsiteY5" fmla="*/ 327933 h 566418"/>
              <a:gd name="connsiteX6" fmla="*/ 2312005 w 4120924"/>
              <a:gd name="connsiteY6" fmla="*/ 323170 h 566418"/>
              <a:gd name="connsiteX7" fmla="*/ 2331055 w 4120924"/>
              <a:gd name="connsiteY7" fmla="*/ 318408 h 566418"/>
              <a:gd name="connsiteX8" fmla="*/ 2345342 w 4120924"/>
              <a:gd name="connsiteY8" fmla="*/ 313645 h 566418"/>
              <a:gd name="connsiteX9" fmla="*/ 2739950 w 4120924"/>
              <a:gd name="connsiteY9" fmla="*/ 502331 h 566418"/>
              <a:gd name="connsiteX10" fmla="*/ 3013680 w 4120924"/>
              <a:gd name="connsiteY10" fmla="*/ 415698 h 566418"/>
              <a:gd name="connsiteX11" fmla="*/ 3202819 w 4120924"/>
              <a:gd name="connsiteY11" fmla="*/ 285070 h 566418"/>
              <a:gd name="connsiteX12" fmla="*/ 3531810 w 4120924"/>
              <a:gd name="connsiteY12" fmla="*/ 236765 h 566418"/>
              <a:gd name="connsiteX13" fmla="*/ 3713845 w 4120924"/>
              <a:gd name="connsiteY13" fmla="*/ 275254 h 566418"/>
              <a:gd name="connsiteX14" fmla="*/ 4120924 w 4120924"/>
              <a:gd name="connsiteY14" fmla="*/ 198211 h 566418"/>
              <a:gd name="connsiteX0" fmla="*/ 0 w 4120924"/>
              <a:gd name="connsiteY0" fmla="*/ 0 h 566418"/>
              <a:gd name="connsiteX1" fmla="*/ 1027642 w 4120924"/>
              <a:gd name="connsiteY1" fmla="*/ 393247 h 566418"/>
              <a:gd name="connsiteX2" fmla="*/ 1574423 w 4120924"/>
              <a:gd name="connsiteY2" fmla="*/ 536802 h 566418"/>
              <a:gd name="connsiteX3" fmla="*/ 1891998 w 4120924"/>
              <a:gd name="connsiteY3" fmla="*/ 564697 h 566418"/>
              <a:gd name="connsiteX4" fmla="*/ 2425624 w 4120924"/>
              <a:gd name="connsiteY4" fmla="*/ 530679 h 566418"/>
              <a:gd name="connsiteX5" fmla="*/ 2297717 w 4120924"/>
              <a:gd name="connsiteY5" fmla="*/ 327933 h 566418"/>
              <a:gd name="connsiteX6" fmla="*/ 2312005 w 4120924"/>
              <a:gd name="connsiteY6" fmla="*/ 323170 h 566418"/>
              <a:gd name="connsiteX7" fmla="*/ 2331055 w 4120924"/>
              <a:gd name="connsiteY7" fmla="*/ 318408 h 566418"/>
              <a:gd name="connsiteX8" fmla="*/ 2345342 w 4120924"/>
              <a:gd name="connsiteY8" fmla="*/ 313645 h 566418"/>
              <a:gd name="connsiteX9" fmla="*/ 2628675 w 4120924"/>
              <a:gd name="connsiteY9" fmla="*/ 357189 h 566418"/>
              <a:gd name="connsiteX10" fmla="*/ 3013680 w 4120924"/>
              <a:gd name="connsiteY10" fmla="*/ 415698 h 566418"/>
              <a:gd name="connsiteX11" fmla="*/ 3202819 w 4120924"/>
              <a:gd name="connsiteY11" fmla="*/ 285070 h 566418"/>
              <a:gd name="connsiteX12" fmla="*/ 3531810 w 4120924"/>
              <a:gd name="connsiteY12" fmla="*/ 236765 h 566418"/>
              <a:gd name="connsiteX13" fmla="*/ 3713845 w 4120924"/>
              <a:gd name="connsiteY13" fmla="*/ 275254 h 566418"/>
              <a:gd name="connsiteX14" fmla="*/ 4120924 w 4120924"/>
              <a:gd name="connsiteY14" fmla="*/ 198211 h 566418"/>
              <a:gd name="connsiteX0" fmla="*/ 0 w 4120924"/>
              <a:gd name="connsiteY0" fmla="*/ 0 h 565282"/>
              <a:gd name="connsiteX1" fmla="*/ 1027642 w 4120924"/>
              <a:gd name="connsiteY1" fmla="*/ 393247 h 565282"/>
              <a:gd name="connsiteX2" fmla="*/ 1574423 w 4120924"/>
              <a:gd name="connsiteY2" fmla="*/ 536802 h 565282"/>
              <a:gd name="connsiteX3" fmla="*/ 1891998 w 4120924"/>
              <a:gd name="connsiteY3" fmla="*/ 564697 h 565282"/>
              <a:gd name="connsiteX4" fmla="*/ 2147433 w 4120924"/>
              <a:gd name="connsiteY4" fmla="*/ 429079 h 565282"/>
              <a:gd name="connsiteX5" fmla="*/ 2297717 w 4120924"/>
              <a:gd name="connsiteY5" fmla="*/ 327933 h 565282"/>
              <a:gd name="connsiteX6" fmla="*/ 2312005 w 4120924"/>
              <a:gd name="connsiteY6" fmla="*/ 323170 h 565282"/>
              <a:gd name="connsiteX7" fmla="*/ 2331055 w 4120924"/>
              <a:gd name="connsiteY7" fmla="*/ 318408 h 565282"/>
              <a:gd name="connsiteX8" fmla="*/ 2345342 w 4120924"/>
              <a:gd name="connsiteY8" fmla="*/ 313645 h 565282"/>
              <a:gd name="connsiteX9" fmla="*/ 2628675 w 4120924"/>
              <a:gd name="connsiteY9" fmla="*/ 357189 h 565282"/>
              <a:gd name="connsiteX10" fmla="*/ 3013680 w 4120924"/>
              <a:gd name="connsiteY10" fmla="*/ 415698 h 565282"/>
              <a:gd name="connsiteX11" fmla="*/ 3202819 w 4120924"/>
              <a:gd name="connsiteY11" fmla="*/ 285070 h 565282"/>
              <a:gd name="connsiteX12" fmla="*/ 3531810 w 4120924"/>
              <a:gd name="connsiteY12" fmla="*/ 236765 h 565282"/>
              <a:gd name="connsiteX13" fmla="*/ 3713845 w 4120924"/>
              <a:gd name="connsiteY13" fmla="*/ 275254 h 565282"/>
              <a:gd name="connsiteX14" fmla="*/ 4120924 w 4120924"/>
              <a:gd name="connsiteY14" fmla="*/ 198211 h 565282"/>
              <a:gd name="connsiteX0" fmla="*/ 0 w 4120924"/>
              <a:gd name="connsiteY0" fmla="*/ 0 h 536802"/>
              <a:gd name="connsiteX1" fmla="*/ 1027642 w 4120924"/>
              <a:gd name="connsiteY1" fmla="*/ 393247 h 536802"/>
              <a:gd name="connsiteX2" fmla="*/ 1574423 w 4120924"/>
              <a:gd name="connsiteY2" fmla="*/ 536802 h 536802"/>
              <a:gd name="connsiteX3" fmla="*/ 1683355 w 4120924"/>
              <a:gd name="connsiteY3" fmla="*/ 419554 h 536802"/>
              <a:gd name="connsiteX4" fmla="*/ 2147433 w 4120924"/>
              <a:gd name="connsiteY4" fmla="*/ 429079 h 536802"/>
              <a:gd name="connsiteX5" fmla="*/ 2297717 w 4120924"/>
              <a:gd name="connsiteY5" fmla="*/ 327933 h 536802"/>
              <a:gd name="connsiteX6" fmla="*/ 2312005 w 4120924"/>
              <a:gd name="connsiteY6" fmla="*/ 323170 h 536802"/>
              <a:gd name="connsiteX7" fmla="*/ 2331055 w 4120924"/>
              <a:gd name="connsiteY7" fmla="*/ 318408 h 536802"/>
              <a:gd name="connsiteX8" fmla="*/ 2345342 w 4120924"/>
              <a:gd name="connsiteY8" fmla="*/ 313645 h 536802"/>
              <a:gd name="connsiteX9" fmla="*/ 2628675 w 4120924"/>
              <a:gd name="connsiteY9" fmla="*/ 357189 h 536802"/>
              <a:gd name="connsiteX10" fmla="*/ 3013680 w 4120924"/>
              <a:gd name="connsiteY10" fmla="*/ 415698 h 536802"/>
              <a:gd name="connsiteX11" fmla="*/ 3202819 w 4120924"/>
              <a:gd name="connsiteY11" fmla="*/ 285070 h 536802"/>
              <a:gd name="connsiteX12" fmla="*/ 3531810 w 4120924"/>
              <a:gd name="connsiteY12" fmla="*/ 236765 h 536802"/>
              <a:gd name="connsiteX13" fmla="*/ 3713845 w 4120924"/>
              <a:gd name="connsiteY13" fmla="*/ 275254 h 536802"/>
              <a:gd name="connsiteX14" fmla="*/ 4120924 w 4120924"/>
              <a:gd name="connsiteY14" fmla="*/ 198211 h 536802"/>
              <a:gd name="connsiteX0" fmla="*/ 0 w 4120924"/>
              <a:gd name="connsiteY0" fmla="*/ 0 h 493259"/>
              <a:gd name="connsiteX1" fmla="*/ 1027642 w 4120924"/>
              <a:gd name="connsiteY1" fmla="*/ 393247 h 493259"/>
              <a:gd name="connsiteX2" fmla="*/ 1365780 w 4120924"/>
              <a:gd name="connsiteY2" fmla="*/ 493259 h 493259"/>
              <a:gd name="connsiteX3" fmla="*/ 1683355 w 4120924"/>
              <a:gd name="connsiteY3" fmla="*/ 419554 h 493259"/>
              <a:gd name="connsiteX4" fmla="*/ 2147433 w 4120924"/>
              <a:gd name="connsiteY4" fmla="*/ 429079 h 493259"/>
              <a:gd name="connsiteX5" fmla="*/ 2297717 w 4120924"/>
              <a:gd name="connsiteY5" fmla="*/ 327933 h 493259"/>
              <a:gd name="connsiteX6" fmla="*/ 2312005 w 4120924"/>
              <a:gd name="connsiteY6" fmla="*/ 323170 h 493259"/>
              <a:gd name="connsiteX7" fmla="*/ 2331055 w 4120924"/>
              <a:gd name="connsiteY7" fmla="*/ 318408 h 493259"/>
              <a:gd name="connsiteX8" fmla="*/ 2345342 w 4120924"/>
              <a:gd name="connsiteY8" fmla="*/ 313645 h 493259"/>
              <a:gd name="connsiteX9" fmla="*/ 2628675 w 4120924"/>
              <a:gd name="connsiteY9" fmla="*/ 357189 h 493259"/>
              <a:gd name="connsiteX10" fmla="*/ 3013680 w 4120924"/>
              <a:gd name="connsiteY10" fmla="*/ 415698 h 493259"/>
              <a:gd name="connsiteX11" fmla="*/ 3202819 w 4120924"/>
              <a:gd name="connsiteY11" fmla="*/ 285070 h 493259"/>
              <a:gd name="connsiteX12" fmla="*/ 3531810 w 4120924"/>
              <a:gd name="connsiteY12" fmla="*/ 236765 h 493259"/>
              <a:gd name="connsiteX13" fmla="*/ 3713845 w 4120924"/>
              <a:gd name="connsiteY13" fmla="*/ 275254 h 493259"/>
              <a:gd name="connsiteX14" fmla="*/ 4120924 w 4120924"/>
              <a:gd name="connsiteY14" fmla="*/ 198211 h 493259"/>
              <a:gd name="connsiteX0" fmla="*/ 0 w 4120924"/>
              <a:gd name="connsiteY0" fmla="*/ 0 h 493259"/>
              <a:gd name="connsiteX1" fmla="*/ 679904 w 4120924"/>
              <a:gd name="connsiteY1" fmla="*/ 291647 h 493259"/>
              <a:gd name="connsiteX2" fmla="*/ 1365780 w 4120924"/>
              <a:gd name="connsiteY2" fmla="*/ 493259 h 493259"/>
              <a:gd name="connsiteX3" fmla="*/ 1683355 w 4120924"/>
              <a:gd name="connsiteY3" fmla="*/ 419554 h 493259"/>
              <a:gd name="connsiteX4" fmla="*/ 2147433 w 4120924"/>
              <a:gd name="connsiteY4" fmla="*/ 429079 h 493259"/>
              <a:gd name="connsiteX5" fmla="*/ 2297717 w 4120924"/>
              <a:gd name="connsiteY5" fmla="*/ 327933 h 493259"/>
              <a:gd name="connsiteX6" fmla="*/ 2312005 w 4120924"/>
              <a:gd name="connsiteY6" fmla="*/ 323170 h 493259"/>
              <a:gd name="connsiteX7" fmla="*/ 2331055 w 4120924"/>
              <a:gd name="connsiteY7" fmla="*/ 318408 h 493259"/>
              <a:gd name="connsiteX8" fmla="*/ 2345342 w 4120924"/>
              <a:gd name="connsiteY8" fmla="*/ 313645 h 493259"/>
              <a:gd name="connsiteX9" fmla="*/ 2628675 w 4120924"/>
              <a:gd name="connsiteY9" fmla="*/ 357189 h 493259"/>
              <a:gd name="connsiteX10" fmla="*/ 3013680 w 4120924"/>
              <a:gd name="connsiteY10" fmla="*/ 415698 h 493259"/>
              <a:gd name="connsiteX11" fmla="*/ 3202819 w 4120924"/>
              <a:gd name="connsiteY11" fmla="*/ 285070 h 493259"/>
              <a:gd name="connsiteX12" fmla="*/ 3531810 w 4120924"/>
              <a:gd name="connsiteY12" fmla="*/ 236765 h 493259"/>
              <a:gd name="connsiteX13" fmla="*/ 3713845 w 4120924"/>
              <a:gd name="connsiteY13" fmla="*/ 275254 h 493259"/>
              <a:gd name="connsiteX14" fmla="*/ 4120924 w 4120924"/>
              <a:gd name="connsiteY14" fmla="*/ 198211 h 493259"/>
              <a:gd name="connsiteX0" fmla="*/ 0 w 4120924"/>
              <a:gd name="connsiteY0" fmla="*/ 0 h 493259"/>
              <a:gd name="connsiteX1" fmla="*/ 679904 w 4120924"/>
              <a:gd name="connsiteY1" fmla="*/ 291647 h 493259"/>
              <a:gd name="connsiteX2" fmla="*/ 1365780 w 4120924"/>
              <a:gd name="connsiteY2" fmla="*/ 493259 h 493259"/>
              <a:gd name="connsiteX3" fmla="*/ 1752903 w 4120924"/>
              <a:gd name="connsiteY3" fmla="*/ 492125 h 493259"/>
              <a:gd name="connsiteX4" fmla="*/ 2147433 w 4120924"/>
              <a:gd name="connsiteY4" fmla="*/ 429079 h 493259"/>
              <a:gd name="connsiteX5" fmla="*/ 2297717 w 4120924"/>
              <a:gd name="connsiteY5" fmla="*/ 327933 h 493259"/>
              <a:gd name="connsiteX6" fmla="*/ 2312005 w 4120924"/>
              <a:gd name="connsiteY6" fmla="*/ 323170 h 493259"/>
              <a:gd name="connsiteX7" fmla="*/ 2331055 w 4120924"/>
              <a:gd name="connsiteY7" fmla="*/ 318408 h 493259"/>
              <a:gd name="connsiteX8" fmla="*/ 2345342 w 4120924"/>
              <a:gd name="connsiteY8" fmla="*/ 313645 h 493259"/>
              <a:gd name="connsiteX9" fmla="*/ 2628675 w 4120924"/>
              <a:gd name="connsiteY9" fmla="*/ 357189 h 493259"/>
              <a:gd name="connsiteX10" fmla="*/ 3013680 w 4120924"/>
              <a:gd name="connsiteY10" fmla="*/ 415698 h 493259"/>
              <a:gd name="connsiteX11" fmla="*/ 3202819 w 4120924"/>
              <a:gd name="connsiteY11" fmla="*/ 285070 h 493259"/>
              <a:gd name="connsiteX12" fmla="*/ 3531810 w 4120924"/>
              <a:gd name="connsiteY12" fmla="*/ 236765 h 493259"/>
              <a:gd name="connsiteX13" fmla="*/ 3713845 w 4120924"/>
              <a:gd name="connsiteY13" fmla="*/ 275254 h 493259"/>
              <a:gd name="connsiteX14" fmla="*/ 4120924 w 4120924"/>
              <a:gd name="connsiteY14" fmla="*/ 198211 h 493259"/>
              <a:gd name="connsiteX0" fmla="*/ 0 w 4120924"/>
              <a:gd name="connsiteY0" fmla="*/ 0 h 493259"/>
              <a:gd name="connsiteX1" fmla="*/ 679904 w 4120924"/>
              <a:gd name="connsiteY1" fmla="*/ 291647 h 493259"/>
              <a:gd name="connsiteX2" fmla="*/ 1365780 w 4120924"/>
              <a:gd name="connsiteY2" fmla="*/ 493259 h 493259"/>
              <a:gd name="connsiteX3" fmla="*/ 1752903 w 4120924"/>
              <a:gd name="connsiteY3" fmla="*/ 492125 h 493259"/>
              <a:gd name="connsiteX4" fmla="*/ 2147433 w 4120924"/>
              <a:gd name="connsiteY4" fmla="*/ 429079 h 493259"/>
              <a:gd name="connsiteX5" fmla="*/ 2297717 w 4120924"/>
              <a:gd name="connsiteY5" fmla="*/ 327933 h 493259"/>
              <a:gd name="connsiteX6" fmla="*/ 2312005 w 4120924"/>
              <a:gd name="connsiteY6" fmla="*/ 323170 h 493259"/>
              <a:gd name="connsiteX7" fmla="*/ 2331055 w 4120924"/>
              <a:gd name="connsiteY7" fmla="*/ 318408 h 493259"/>
              <a:gd name="connsiteX8" fmla="*/ 2428799 w 4120924"/>
              <a:gd name="connsiteY8" fmla="*/ 429759 h 493259"/>
              <a:gd name="connsiteX9" fmla="*/ 2628675 w 4120924"/>
              <a:gd name="connsiteY9" fmla="*/ 357189 h 493259"/>
              <a:gd name="connsiteX10" fmla="*/ 3013680 w 4120924"/>
              <a:gd name="connsiteY10" fmla="*/ 415698 h 493259"/>
              <a:gd name="connsiteX11" fmla="*/ 3202819 w 4120924"/>
              <a:gd name="connsiteY11" fmla="*/ 285070 h 493259"/>
              <a:gd name="connsiteX12" fmla="*/ 3531810 w 4120924"/>
              <a:gd name="connsiteY12" fmla="*/ 236765 h 493259"/>
              <a:gd name="connsiteX13" fmla="*/ 3713845 w 4120924"/>
              <a:gd name="connsiteY13" fmla="*/ 275254 h 493259"/>
              <a:gd name="connsiteX14" fmla="*/ 4120924 w 4120924"/>
              <a:gd name="connsiteY14" fmla="*/ 198211 h 493259"/>
              <a:gd name="connsiteX0" fmla="*/ 0 w 4566029"/>
              <a:gd name="connsiteY0" fmla="*/ 0 h 493259"/>
              <a:gd name="connsiteX1" fmla="*/ 679904 w 4566029"/>
              <a:gd name="connsiteY1" fmla="*/ 291647 h 493259"/>
              <a:gd name="connsiteX2" fmla="*/ 1365780 w 4566029"/>
              <a:gd name="connsiteY2" fmla="*/ 493259 h 493259"/>
              <a:gd name="connsiteX3" fmla="*/ 1752903 w 4566029"/>
              <a:gd name="connsiteY3" fmla="*/ 492125 h 493259"/>
              <a:gd name="connsiteX4" fmla="*/ 2147433 w 4566029"/>
              <a:gd name="connsiteY4" fmla="*/ 429079 h 493259"/>
              <a:gd name="connsiteX5" fmla="*/ 2297717 w 4566029"/>
              <a:gd name="connsiteY5" fmla="*/ 327933 h 493259"/>
              <a:gd name="connsiteX6" fmla="*/ 2312005 w 4566029"/>
              <a:gd name="connsiteY6" fmla="*/ 323170 h 493259"/>
              <a:gd name="connsiteX7" fmla="*/ 2331055 w 4566029"/>
              <a:gd name="connsiteY7" fmla="*/ 318408 h 493259"/>
              <a:gd name="connsiteX8" fmla="*/ 2428799 w 4566029"/>
              <a:gd name="connsiteY8" fmla="*/ 429759 h 493259"/>
              <a:gd name="connsiteX9" fmla="*/ 2628675 w 4566029"/>
              <a:gd name="connsiteY9" fmla="*/ 357189 h 493259"/>
              <a:gd name="connsiteX10" fmla="*/ 3013680 w 4566029"/>
              <a:gd name="connsiteY10" fmla="*/ 415698 h 493259"/>
              <a:gd name="connsiteX11" fmla="*/ 3202819 w 4566029"/>
              <a:gd name="connsiteY11" fmla="*/ 285070 h 493259"/>
              <a:gd name="connsiteX12" fmla="*/ 3531810 w 4566029"/>
              <a:gd name="connsiteY12" fmla="*/ 236765 h 493259"/>
              <a:gd name="connsiteX13" fmla="*/ 3713845 w 4566029"/>
              <a:gd name="connsiteY13" fmla="*/ 275254 h 493259"/>
              <a:gd name="connsiteX14" fmla="*/ 4566029 w 4566029"/>
              <a:gd name="connsiteY14" fmla="*/ 285297 h 493259"/>
              <a:gd name="connsiteX0" fmla="*/ 0 w 4566029"/>
              <a:gd name="connsiteY0" fmla="*/ 0 h 493259"/>
              <a:gd name="connsiteX1" fmla="*/ 679904 w 4566029"/>
              <a:gd name="connsiteY1" fmla="*/ 291647 h 493259"/>
              <a:gd name="connsiteX2" fmla="*/ 1365780 w 4566029"/>
              <a:gd name="connsiteY2" fmla="*/ 493259 h 493259"/>
              <a:gd name="connsiteX3" fmla="*/ 1752903 w 4566029"/>
              <a:gd name="connsiteY3" fmla="*/ 492125 h 493259"/>
              <a:gd name="connsiteX4" fmla="*/ 2147433 w 4566029"/>
              <a:gd name="connsiteY4" fmla="*/ 429079 h 493259"/>
              <a:gd name="connsiteX5" fmla="*/ 2297717 w 4566029"/>
              <a:gd name="connsiteY5" fmla="*/ 327933 h 493259"/>
              <a:gd name="connsiteX6" fmla="*/ 2312005 w 4566029"/>
              <a:gd name="connsiteY6" fmla="*/ 323170 h 493259"/>
              <a:gd name="connsiteX7" fmla="*/ 2331055 w 4566029"/>
              <a:gd name="connsiteY7" fmla="*/ 318408 h 493259"/>
              <a:gd name="connsiteX8" fmla="*/ 2428799 w 4566029"/>
              <a:gd name="connsiteY8" fmla="*/ 429759 h 493259"/>
              <a:gd name="connsiteX9" fmla="*/ 2628675 w 4566029"/>
              <a:gd name="connsiteY9" fmla="*/ 357189 h 493259"/>
              <a:gd name="connsiteX10" fmla="*/ 3013680 w 4566029"/>
              <a:gd name="connsiteY10" fmla="*/ 415698 h 493259"/>
              <a:gd name="connsiteX11" fmla="*/ 3202819 w 4566029"/>
              <a:gd name="connsiteY11" fmla="*/ 285070 h 493259"/>
              <a:gd name="connsiteX12" fmla="*/ 3531810 w 4566029"/>
              <a:gd name="connsiteY12" fmla="*/ 236765 h 493259"/>
              <a:gd name="connsiteX13" fmla="*/ 3978127 w 4566029"/>
              <a:gd name="connsiteY13" fmla="*/ 188169 h 493259"/>
              <a:gd name="connsiteX14" fmla="*/ 4566029 w 4566029"/>
              <a:gd name="connsiteY14" fmla="*/ 285297 h 493259"/>
              <a:gd name="connsiteX0" fmla="*/ 0 w 4566029"/>
              <a:gd name="connsiteY0" fmla="*/ 0 h 493259"/>
              <a:gd name="connsiteX1" fmla="*/ 679904 w 4566029"/>
              <a:gd name="connsiteY1" fmla="*/ 291647 h 493259"/>
              <a:gd name="connsiteX2" fmla="*/ 1365780 w 4566029"/>
              <a:gd name="connsiteY2" fmla="*/ 493259 h 493259"/>
              <a:gd name="connsiteX3" fmla="*/ 1752903 w 4566029"/>
              <a:gd name="connsiteY3" fmla="*/ 492125 h 493259"/>
              <a:gd name="connsiteX4" fmla="*/ 2147433 w 4566029"/>
              <a:gd name="connsiteY4" fmla="*/ 429079 h 493259"/>
              <a:gd name="connsiteX5" fmla="*/ 2297717 w 4566029"/>
              <a:gd name="connsiteY5" fmla="*/ 327933 h 493259"/>
              <a:gd name="connsiteX6" fmla="*/ 2312005 w 4566029"/>
              <a:gd name="connsiteY6" fmla="*/ 323170 h 493259"/>
              <a:gd name="connsiteX7" fmla="*/ 2331055 w 4566029"/>
              <a:gd name="connsiteY7" fmla="*/ 318408 h 493259"/>
              <a:gd name="connsiteX8" fmla="*/ 2428799 w 4566029"/>
              <a:gd name="connsiteY8" fmla="*/ 429759 h 493259"/>
              <a:gd name="connsiteX9" fmla="*/ 2628675 w 4566029"/>
              <a:gd name="connsiteY9" fmla="*/ 357189 h 493259"/>
              <a:gd name="connsiteX10" fmla="*/ 3013680 w 4566029"/>
              <a:gd name="connsiteY10" fmla="*/ 415698 h 493259"/>
              <a:gd name="connsiteX11" fmla="*/ 3202819 w 4566029"/>
              <a:gd name="connsiteY11" fmla="*/ 285070 h 493259"/>
              <a:gd name="connsiteX12" fmla="*/ 3656995 w 4566029"/>
              <a:gd name="connsiteY12" fmla="*/ 222251 h 493259"/>
              <a:gd name="connsiteX13" fmla="*/ 3978127 w 4566029"/>
              <a:gd name="connsiteY13" fmla="*/ 188169 h 493259"/>
              <a:gd name="connsiteX14" fmla="*/ 4566029 w 4566029"/>
              <a:gd name="connsiteY14" fmla="*/ 285297 h 493259"/>
              <a:gd name="connsiteX0" fmla="*/ 0 w 4566029"/>
              <a:gd name="connsiteY0" fmla="*/ 0 h 493259"/>
              <a:gd name="connsiteX1" fmla="*/ 679904 w 4566029"/>
              <a:gd name="connsiteY1" fmla="*/ 291647 h 493259"/>
              <a:gd name="connsiteX2" fmla="*/ 1365780 w 4566029"/>
              <a:gd name="connsiteY2" fmla="*/ 493259 h 493259"/>
              <a:gd name="connsiteX3" fmla="*/ 1752903 w 4566029"/>
              <a:gd name="connsiteY3" fmla="*/ 492125 h 493259"/>
              <a:gd name="connsiteX4" fmla="*/ 2147433 w 4566029"/>
              <a:gd name="connsiteY4" fmla="*/ 429079 h 493259"/>
              <a:gd name="connsiteX5" fmla="*/ 2297717 w 4566029"/>
              <a:gd name="connsiteY5" fmla="*/ 327933 h 493259"/>
              <a:gd name="connsiteX6" fmla="*/ 2312005 w 4566029"/>
              <a:gd name="connsiteY6" fmla="*/ 323170 h 493259"/>
              <a:gd name="connsiteX7" fmla="*/ 2331055 w 4566029"/>
              <a:gd name="connsiteY7" fmla="*/ 318408 h 493259"/>
              <a:gd name="connsiteX8" fmla="*/ 2428799 w 4566029"/>
              <a:gd name="connsiteY8" fmla="*/ 429759 h 493259"/>
              <a:gd name="connsiteX9" fmla="*/ 2628675 w 4566029"/>
              <a:gd name="connsiteY9" fmla="*/ 357189 h 493259"/>
              <a:gd name="connsiteX10" fmla="*/ 2958042 w 4566029"/>
              <a:gd name="connsiteY10" fmla="*/ 328612 h 493259"/>
              <a:gd name="connsiteX11" fmla="*/ 3202819 w 4566029"/>
              <a:gd name="connsiteY11" fmla="*/ 285070 h 493259"/>
              <a:gd name="connsiteX12" fmla="*/ 3656995 w 4566029"/>
              <a:gd name="connsiteY12" fmla="*/ 222251 h 493259"/>
              <a:gd name="connsiteX13" fmla="*/ 3978127 w 4566029"/>
              <a:gd name="connsiteY13" fmla="*/ 188169 h 493259"/>
              <a:gd name="connsiteX14" fmla="*/ 4566029 w 4566029"/>
              <a:gd name="connsiteY14" fmla="*/ 285297 h 493259"/>
              <a:gd name="connsiteX0" fmla="*/ 0 w 4566029"/>
              <a:gd name="connsiteY0" fmla="*/ 0 h 493259"/>
              <a:gd name="connsiteX1" fmla="*/ 679904 w 4566029"/>
              <a:gd name="connsiteY1" fmla="*/ 291647 h 493259"/>
              <a:gd name="connsiteX2" fmla="*/ 1365780 w 4566029"/>
              <a:gd name="connsiteY2" fmla="*/ 493259 h 493259"/>
              <a:gd name="connsiteX3" fmla="*/ 1752903 w 4566029"/>
              <a:gd name="connsiteY3" fmla="*/ 492125 h 493259"/>
              <a:gd name="connsiteX4" fmla="*/ 2147433 w 4566029"/>
              <a:gd name="connsiteY4" fmla="*/ 429079 h 493259"/>
              <a:gd name="connsiteX5" fmla="*/ 2297717 w 4566029"/>
              <a:gd name="connsiteY5" fmla="*/ 327933 h 493259"/>
              <a:gd name="connsiteX6" fmla="*/ 2312005 w 4566029"/>
              <a:gd name="connsiteY6" fmla="*/ 323170 h 493259"/>
              <a:gd name="connsiteX7" fmla="*/ 2428799 w 4566029"/>
              <a:gd name="connsiteY7" fmla="*/ 429759 h 493259"/>
              <a:gd name="connsiteX8" fmla="*/ 2628675 w 4566029"/>
              <a:gd name="connsiteY8" fmla="*/ 357189 h 493259"/>
              <a:gd name="connsiteX9" fmla="*/ 2958042 w 4566029"/>
              <a:gd name="connsiteY9" fmla="*/ 328612 h 493259"/>
              <a:gd name="connsiteX10" fmla="*/ 3202819 w 4566029"/>
              <a:gd name="connsiteY10" fmla="*/ 285070 h 493259"/>
              <a:gd name="connsiteX11" fmla="*/ 3656995 w 4566029"/>
              <a:gd name="connsiteY11" fmla="*/ 222251 h 493259"/>
              <a:gd name="connsiteX12" fmla="*/ 3978127 w 4566029"/>
              <a:gd name="connsiteY12" fmla="*/ 188169 h 493259"/>
              <a:gd name="connsiteX13" fmla="*/ 4566029 w 4566029"/>
              <a:gd name="connsiteY13" fmla="*/ 285297 h 493259"/>
              <a:gd name="connsiteX0" fmla="*/ 0 w 4566029"/>
              <a:gd name="connsiteY0" fmla="*/ 0 h 493259"/>
              <a:gd name="connsiteX1" fmla="*/ 679904 w 4566029"/>
              <a:gd name="connsiteY1" fmla="*/ 291647 h 493259"/>
              <a:gd name="connsiteX2" fmla="*/ 1365780 w 4566029"/>
              <a:gd name="connsiteY2" fmla="*/ 493259 h 493259"/>
              <a:gd name="connsiteX3" fmla="*/ 1752903 w 4566029"/>
              <a:gd name="connsiteY3" fmla="*/ 492125 h 493259"/>
              <a:gd name="connsiteX4" fmla="*/ 2147433 w 4566029"/>
              <a:gd name="connsiteY4" fmla="*/ 429079 h 493259"/>
              <a:gd name="connsiteX5" fmla="*/ 2297717 w 4566029"/>
              <a:gd name="connsiteY5" fmla="*/ 327933 h 493259"/>
              <a:gd name="connsiteX6" fmla="*/ 2428799 w 4566029"/>
              <a:gd name="connsiteY6" fmla="*/ 429759 h 493259"/>
              <a:gd name="connsiteX7" fmla="*/ 2628675 w 4566029"/>
              <a:gd name="connsiteY7" fmla="*/ 357189 h 493259"/>
              <a:gd name="connsiteX8" fmla="*/ 2958042 w 4566029"/>
              <a:gd name="connsiteY8" fmla="*/ 328612 h 493259"/>
              <a:gd name="connsiteX9" fmla="*/ 3202819 w 4566029"/>
              <a:gd name="connsiteY9" fmla="*/ 285070 h 493259"/>
              <a:gd name="connsiteX10" fmla="*/ 3656995 w 4566029"/>
              <a:gd name="connsiteY10" fmla="*/ 222251 h 493259"/>
              <a:gd name="connsiteX11" fmla="*/ 3978127 w 4566029"/>
              <a:gd name="connsiteY11" fmla="*/ 188169 h 493259"/>
              <a:gd name="connsiteX12" fmla="*/ 4566029 w 4566029"/>
              <a:gd name="connsiteY12" fmla="*/ 285297 h 493259"/>
              <a:gd name="connsiteX0" fmla="*/ 0 w 4566029"/>
              <a:gd name="connsiteY0" fmla="*/ 0 h 493259"/>
              <a:gd name="connsiteX1" fmla="*/ 679904 w 4566029"/>
              <a:gd name="connsiteY1" fmla="*/ 291647 h 493259"/>
              <a:gd name="connsiteX2" fmla="*/ 1365780 w 4566029"/>
              <a:gd name="connsiteY2" fmla="*/ 493259 h 493259"/>
              <a:gd name="connsiteX3" fmla="*/ 1752903 w 4566029"/>
              <a:gd name="connsiteY3" fmla="*/ 492125 h 493259"/>
              <a:gd name="connsiteX4" fmla="*/ 2147433 w 4566029"/>
              <a:gd name="connsiteY4" fmla="*/ 429079 h 493259"/>
              <a:gd name="connsiteX5" fmla="*/ 2428799 w 4566029"/>
              <a:gd name="connsiteY5" fmla="*/ 429759 h 493259"/>
              <a:gd name="connsiteX6" fmla="*/ 2628675 w 4566029"/>
              <a:gd name="connsiteY6" fmla="*/ 357189 h 493259"/>
              <a:gd name="connsiteX7" fmla="*/ 2958042 w 4566029"/>
              <a:gd name="connsiteY7" fmla="*/ 328612 h 493259"/>
              <a:gd name="connsiteX8" fmla="*/ 3202819 w 4566029"/>
              <a:gd name="connsiteY8" fmla="*/ 285070 h 493259"/>
              <a:gd name="connsiteX9" fmla="*/ 3656995 w 4566029"/>
              <a:gd name="connsiteY9" fmla="*/ 222251 h 493259"/>
              <a:gd name="connsiteX10" fmla="*/ 3978127 w 4566029"/>
              <a:gd name="connsiteY10" fmla="*/ 188169 h 493259"/>
              <a:gd name="connsiteX11" fmla="*/ 4566029 w 4566029"/>
              <a:gd name="connsiteY11" fmla="*/ 285297 h 49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6029" h="493259">
                <a:moveTo>
                  <a:pt x="0" y="0"/>
                </a:moveTo>
                <a:lnTo>
                  <a:pt x="679904" y="291647"/>
                </a:lnTo>
                <a:lnTo>
                  <a:pt x="1365780" y="493259"/>
                </a:lnTo>
                <a:lnTo>
                  <a:pt x="1752903" y="492125"/>
                </a:lnTo>
                <a:cubicBezTo>
                  <a:pt x="2043388" y="503087"/>
                  <a:pt x="1948936" y="429079"/>
                  <a:pt x="2147433" y="429079"/>
                </a:cubicBezTo>
                <a:lnTo>
                  <a:pt x="2428799" y="429759"/>
                </a:lnTo>
                <a:cubicBezTo>
                  <a:pt x="2483959" y="434635"/>
                  <a:pt x="2540468" y="374047"/>
                  <a:pt x="2628675" y="357189"/>
                </a:cubicBezTo>
                <a:cubicBezTo>
                  <a:pt x="2716882" y="340331"/>
                  <a:pt x="2711169" y="328612"/>
                  <a:pt x="2958042" y="328612"/>
                </a:cubicBezTo>
                <a:lnTo>
                  <a:pt x="3202819" y="285070"/>
                </a:lnTo>
                <a:cubicBezTo>
                  <a:pt x="3450456" y="279175"/>
                  <a:pt x="3447426" y="222251"/>
                  <a:pt x="3656995" y="222251"/>
                </a:cubicBezTo>
                <a:cubicBezTo>
                  <a:pt x="3675944" y="215728"/>
                  <a:pt x="3959178" y="194692"/>
                  <a:pt x="3978127" y="188169"/>
                </a:cubicBezTo>
                <a:lnTo>
                  <a:pt x="4566029" y="285297"/>
                </a:lnTo>
              </a:path>
            </a:pathLst>
          </a:custGeom>
          <a:ln>
            <a:prstDash val="lgDash"/>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501332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25168150" y="7387599"/>
            <a:ext cx="677453" cy="524453"/>
          </a:xfrm>
          <a:prstGeom prst="rect">
            <a:avLst/>
          </a:prstGeom>
          <a:solidFill>
            <a:schemeClr val="accent6">
              <a:lumMod val="20000"/>
              <a:lumOff val="80000"/>
            </a:schemeClr>
          </a:solidFill>
        </p:spPr>
        <p:txBody>
          <a:bodyPr wrap="square" rtlCol="0">
            <a:spAutoFit/>
          </a:bodyPr>
          <a:lstStyle/>
          <a:p>
            <a:r>
              <a:rPr lang="en-US" sz="1800" b="1" dirty="0" smtClean="0">
                <a:solidFill>
                  <a:schemeClr val="accent5">
                    <a:lumMod val="50000"/>
                  </a:schemeClr>
                </a:solidFill>
              </a:rPr>
              <a:t>F1</a:t>
            </a:r>
            <a:endParaRPr lang="en-US" sz="1800" b="1" dirty="0">
              <a:solidFill>
                <a:schemeClr val="accent5">
                  <a:lumMod val="50000"/>
                </a:schemeClr>
              </a:solidFill>
            </a:endParaRPr>
          </a:p>
        </p:txBody>
      </p:sp>
      <p:pic>
        <p:nvPicPr>
          <p:cNvPr id="72"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2030938" y="18897796"/>
            <a:ext cx="6057748" cy="3119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blipFill dpi="0" rotWithShape="0">
                  <a:blip/>
                  <a:srcRect/>
                  <a:stretch>
                    <a:fillRect/>
                  </a:stretch>
                </a:blipFill>
              </a14:hiddenFill>
            </a:ext>
          </a:extLst>
        </p:spPr>
      </p:pic>
      <p:grpSp>
        <p:nvGrpSpPr>
          <p:cNvPr id="5" name="Group 4"/>
          <p:cNvGrpSpPr/>
          <p:nvPr/>
        </p:nvGrpSpPr>
        <p:grpSpPr>
          <a:xfrm>
            <a:off x="11274350" y="26457857"/>
            <a:ext cx="12546741" cy="3000307"/>
            <a:chOff x="4266701" y="15387394"/>
            <a:chExt cx="7802869" cy="1865903"/>
          </a:xfrm>
        </p:grpSpPr>
        <p:pic>
          <p:nvPicPr>
            <p:cNvPr id="79"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812"/>
            <a:stretch/>
          </p:blipFill>
          <p:spPr bwMode="auto">
            <a:xfrm>
              <a:off x="4266701" y="15387394"/>
              <a:ext cx="7802869" cy="1865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Lst>
          </p:spPr>
        </p:pic>
        <p:sp>
          <p:nvSpPr>
            <p:cNvPr id="85" name="Text Box 4"/>
            <p:cNvSpPr txBox="1">
              <a:spLocks noChangeArrowheads="1"/>
            </p:cNvSpPr>
            <p:nvPr/>
          </p:nvSpPr>
          <p:spPr bwMode="auto">
            <a:xfrm>
              <a:off x="5178073" y="16936580"/>
              <a:ext cx="3963053" cy="213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200" dirty="0" err="1">
                  <a:latin typeface="Arial" charset="0"/>
                </a:rPr>
                <a:t>Babeyko</a:t>
              </a:r>
              <a:r>
                <a:rPr lang="en-GB" sz="1200" dirty="0">
                  <a:latin typeface="Arial" charset="0"/>
                </a:rPr>
                <a:t> A Y , </a:t>
              </a:r>
              <a:r>
                <a:rPr lang="en-GB" sz="1200" dirty="0" err="1">
                  <a:latin typeface="Arial" charset="0"/>
                </a:rPr>
                <a:t>Sobolev</a:t>
              </a:r>
              <a:r>
                <a:rPr lang="en-GB" sz="1200" dirty="0">
                  <a:latin typeface="Arial" charset="0"/>
                </a:rPr>
                <a:t> S V </a:t>
              </a:r>
              <a:r>
                <a:rPr lang="en-GB" sz="1400" dirty="0">
                  <a:latin typeface="Arial" charset="0"/>
                </a:rPr>
                <a:t>Geology</a:t>
              </a:r>
              <a:r>
                <a:rPr lang="en-GB" sz="1050" dirty="0">
                  <a:latin typeface="Arial" charset="0"/>
                </a:rPr>
                <a:t> </a:t>
              </a:r>
              <a:r>
                <a:rPr lang="en-GB" sz="1200" dirty="0">
                  <a:latin typeface="Arial" charset="0"/>
                </a:rPr>
                <a:t>2005;33:621-624</a:t>
              </a:r>
            </a:p>
          </p:txBody>
        </p:sp>
      </p:grpSp>
      <p:cxnSp>
        <p:nvCxnSpPr>
          <p:cNvPr id="81" name="Straight Arrow Connector 80"/>
          <p:cNvCxnSpPr/>
          <p:nvPr/>
        </p:nvCxnSpPr>
        <p:spPr>
          <a:xfrm>
            <a:off x="5909882" y="21076165"/>
            <a:ext cx="5897868" cy="5867399"/>
          </a:xfrm>
          <a:prstGeom prst="straightConnector1">
            <a:avLst/>
          </a:prstGeom>
          <a:ln w="127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7433881" y="21076166"/>
            <a:ext cx="15563156" cy="5867398"/>
          </a:xfrm>
          <a:prstGeom prst="straightConnector1">
            <a:avLst/>
          </a:prstGeom>
          <a:ln w="127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0" name="Picture 9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841404" y="9883849"/>
            <a:ext cx="10351087" cy="7763315"/>
          </a:xfrm>
          <a:prstGeom prst="roundRect">
            <a:avLst>
              <a:gd name="adj" fmla="val 5357"/>
            </a:avLst>
          </a:prstGeom>
          <a:ln>
            <a:noFill/>
          </a:ln>
          <a:effectLst>
            <a:outerShdw blurRad="50800" dist="38100" dir="5400000" algn="t" rotWithShape="0">
              <a:prstClr val="black">
                <a:alpha val="40000"/>
              </a:prstClr>
            </a:outerShdw>
          </a:effectLst>
          <a:scene3d>
            <a:camera prst="orthographicFront"/>
            <a:lightRig rig="contrasting" dir="t">
              <a:rot lat="0" lon="0" rev="4200000"/>
            </a:lightRig>
          </a:scene3d>
          <a:sp3d prstMaterial="plastic">
            <a:bevelT w="381000" h="114300"/>
            <a:contourClr>
              <a:srgbClr val="969696"/>
            </a:contourClr>
          </a:sp3d>
        </p:spPr>
      </p:pic>
      <p:sp>
        <p:nvSpPr>
          <p:cNvPr id="102" name="TextBox 101"/>
          <p:cNvSpPr txBox="1"/>
          <p:nvPr/>
        </p:nvSpPr>
        <p:spPr>
          <a:xfrm>
            <a:off x="12569750" y="18180564"/>
            <a:ext cx="12192000" cy="80329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b="1" dirty="0" smtClean="0"/>
              <a:t>Ruby-East Humboldt Range Tectonic Setting </a:t>
            </a:r>
          </a:p>
          <a:p>
            <a:r>
              <a:rPr lang="en-US" sz="2400" dirty="0" smtClean="0"/>
              <a:t>Generalized </a:t>
            </a:r>
            <a:r>
              <a:rPr lang="en-US" sz="2400" dirty="0"/>
              <a:t>geologic map of the Ruby Mountains, East Humboldt Range, Wood Hills and vicinity, Elko County Nevada (after Stewart and Carlson, 1978), with inset showing geologic map area in relationship to other major tectonic elements: the leading edge of the Roberts Mountain Allochthon (RMA) to the west, the Snake Range (SR) and Raft River (RR)-Grouse Creek (GC)-Albion Range (AR) metamorphic core complexes, the Snake River Plain (SRP) and the Sevier orogenic belt. The hash pattern on the west flank of the Ruby Mountains and East Humboldt Ranges indicates the WNW-trend of </a:t>
            </a:r>
            <a:r>
              <a:rPr lang="en-US" sz="2400" dirty="0" err="1"/>
              <a:t>mylonitic</a:t>
            </a:r>
            <a:r>
              <a:rPr lang="en-US" sz="2400" dirty="0"/>
              <a:t> stretching lineation.  Purple lines represented K-</a:t>
            </a:r>
            <a:r>
              <a:rPr lang="en-US" sz="2400" dirty="0" err="1"/>
              <a:t>Ar</a:t>
            </a:r>
            <a:r>
              <a:rPr lang="en-US" sz="2400" dirty="0"/>
              <a:t> or </a:t>
            </a:r>
            <a:r>
              <a:rPr lang="en-US" sz="2400" baseline="30000" dirty="0"/>
              <a:t>40</a:t>
            </a:r>
            <a:r>
              <a:rPr lang="en-US" sz="2400" dirty="0"/>
              <a:t>Ar/</a:t>
            </a:r>
            <a:r>
              <a:rPr lang="en-US" sz="2400" baseline="30000" dirty="0"/>
              <a:t>39</a:t>
            </a:r>
            <a:r>
              <a:rPr lang="en-US" sz="2400" dirty="0"/>
              <a:t>Ar </a:t>
            </a:r>
            <a:r>
              <a:rPr lang="en-US" sz="2400" dirty="0" err="1"/>
              <a:t>biotite</a:t>
            </a:r>
            <a:r>
              <a:rPr lang="en-US" sz="2400" dirty="0"/>
              <a:t> cooling age </a:t>
            </a:r>
            <a:r>
              <a:rPr lang="en-US" sz="2400" dirty="0" err="1" smtClean="0"/>
              <a:t>chrontours</a:t>
            </a:r>
            <a:r>
              <a:rPr lang="en-US" sz="2400" dirty="0" smtClean="0"/>
              <a:t>. Heavy </a:t>
            </a:r>
            <a:r>
              <a:rPr lang="en-US" sz="2400" dirty="0"/>
              <a:t>blue lines illustrate possible positions of “breakaways” for the detachment system, and </a:t>
            </a:r>
            <a:r>
              <a:rPr lang="en-US" sz="2400" dirty="0" smtClean="0"/>
              <a:t>arrows </a:t>
            </a:r>
            <a:r>
              <a:rPr lang="en-US" sz="2400" dirty="0"/>
              <a:t>illustrate estimated displacement vectors (ignoring “stranded” </a:t>
            </a:r>
            <a:r>
              <a:rPr lang="en-US" sz="2400" dirty="0" err="1"/>
              <a:t>klippe</a:t>
            </a:r>
            <a:r>
              <a:rPr lang="en-US" sz="2400" dirty="0"/>
              <a:t> or fault slices). </a:t>
            </a:r>
            <a:r>
              <a:rPr lang="en-US" sz="2400" dirty="0" smtClean="0"/>
              <a:t>A two-stage </a:t>
            </a:r>
            <a:r>
              <a:rPr lang="en-US" sz="2400" dirty="0"/>
              <a:t>exhumation </a:t>
            </a:r>
            <a:r>
              <a:rPr lang="en-US" sz="2400" dirty="0" smtClean="0"/>
              <a:t>history is illustrated, </a:t>
            </a:r>
            <a:r>
              <a:rPr lang="en-US" sz="2400" dirty="0"/>
              <a:t>with the earlier “</a:t>
            </a:r>
            <a:r>
              <a:rPr lang="en-US" sz="2400" dirty="0" err="1"/>
              <a:t>Pequop</a:t>
            </a:r>
            <a:r>
              <a:rPr lang="en-US" sz="2400" dirty="0"/>
              <a:t>” detachment” possibly dating to Late Cretaceous or Early Eocene (</a:t>
            </a:r>
            <a:r>
              <a:rPr lang="en-US" sz="2400" dirty="0" err="1"/>
              <a:t>Camilleri</a:t>
            </a:r>
            <a:r>
              <a:rPr lang="en-US" sz="2400" dirty="0"/>
              <a:t> and Chamberlin, 1997) whereas the later, more extensive Ruby-East Humboldt detachment </a:t>
            </a:r>
            <a:r>
              <a:rPr lang="en-US" sz="2400" dirty="0" smtClean="0"/>
              <a:t>probably initiated </a:t>
            </a:r>
            <a:r>
              <a:rPr lang="en-US" sz="2400" dirty="0"/>
              <a:t>in Late Eocene </a:t>
            </a:r>
            <a:r>
              <a:rPr lang="en-US" sz="2400" dirty="0" smtClean="0"/>
              <a:t>to mid-Oligocene </a:t>
            </a:r>
            <a:r>
              <a:rPr lang="en-US" sz="2400" dirty="0"/>
              <a:t>(McGrew and </a:t>
            </a:r>
            <a:r>
              <a:rPr lang="en-US" sz="2400" dirty="0" err="1"/>
              <a:t>Snee</a:t>
            </a:r>
            <a:r>
              <a:rPr lang="en-US" sz="2400" dirty="0"/>
              <a:t>, </a:t>
            </a:r>
            <a:r>
              <a:rPr lang="en-US" sz="2400" dirty="0" smtClean="0"/>
              <a:t>1994), but may not have propagated southward along the full length of the range until the Miocene </a:t>
            </a:r>
            <a:r>
              <a:rPr lang="en-US" sz="2400" dirty="0"/>
              <a:t>(17 Ma</a:t>
            </a:r>
            <a:r>
              <a:rPr lang="en-US" sz="2400" dirty="0" smtClean="0"/>
              <a:t>)(e.g., </a:t>
            </a:r>
            <a:r>
              <a:rPr lang="en-US" sz="2400" dirty="0" err="1" smtClean="0"/>
              <a:t>Colgan</a:t>
            </a:r>
            <a:r>
              <a:rPr lang="en-US" sz="2400" dirty="0" smtClean="0"/>
              <a:t> </a:t>
            </a:r>
            <a:r>
              <a:rPr lang="en-US" sz="2400" dirty="0"/>
              <a:t>et al., 2010).  The gradient fill of the slip vectors from blue (representing possible Oligocene slip) to green (Miocene slip) illustrates that even if slip on the Ruby-East Humboldt system initiated in the Late Eocene or Oligocene as suggested by McGrew and </a:t>
            </a:r>
            <a:r>
              <a:rPr lang="en-US" sz="2400" dirty="0" err="1" smtClean="0"/>
              <a:t>Snee</a:t>
            </a:r>
            <a:r>
              <a:rPr lang="en-US" sz="2400" dirty="0" smtClean="0"/>
              <a:t> (1994), </a:t>
            </a:r>
            <a:r>
              <a:rPr lang="en-US" sz="2400" dirty="0"/>
              <a:t>at least 50%-75% of slip must have occurred after 17 Ma to explain the great thickness of Miocene basin </a:t>
            </a:r>
            <a:r>
              <a:rPr lang="en-US" sz="2400" dirty="0" smtClean="0"/>
              <a:t>fill.  </a:t>
            </a:r>
            <a:endParaRPr lang="en-US" sz="2400" dirty="0"/>
          </a:p>
          <a:p>
            <a:endParaRPr lang="en-US" sz="2400" dirty="0"/>
          </a:p>
        </p:txBody>
      </p: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686038" y="3785329"/>
            <a:ext cx="8061332" cy="124584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436328"/>
            <a:ext cx="42519600" cy="7200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337" name="Rectangle 1"/>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TextBox 39"/>
          <p:cNvSpPr txBox="1"/>
          <p:nvPr/>
        </p:nvSpPr>
        <p:spPr>
          <a:xfrm>
            <a:off x="31165800" y="12496800"/>
            <a:ext cx="11592753" cy="57861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Aft>
                <a:spcPts val="1200"/>
              </a:spcAft>
            </a:pPr>
            <a:r>
              <a:rPr lang="en-US" sz="4800" b="1" u="sng" dirty="0" smtClean="0"/>
              <a:t>Conclusions and Future Work</a:t>
            </a:r>
          </a:p>
          <a:p>
            <a:pPr marL="514350" indent="-514350">
              <a:buAutoNum type="arabicParenR"/>
            </a:pPr>
            <a:r>
              <a:rPr lang="en-US" sz="2400" dirty="0" smtClean="0"/>
              <a:t>The Ruby Mountain-East Humboldt Range – Wood Hills metamorphic core complex preserves an exceptional record of polyphase magmatism and widespread </a:t>
            </a:r>
            <a:r>
              <a:rPr lang="en-US" sz="2400" dirty="0"/>
              <a:t>deep-crustal flow extending from Late Cretaceous to </a:t>
            </a:r>
            <a:r>
              <a:rPr lang="en-US" sz="2400" dirty="0" err="1"/>
              <a:t>Neogene</a:t>
            </a:r>
            <a:r>
              <a:rPr lang="en-US" sz="2400" dirty="0"/>
              <a:t> time </a:t>
            </a:r>
            <a:r>
              <a:rPr lang="en-US" sz="2400" dirty="0" smtClean="0"/>
              <a:t>that could be plausibly related to channel flow beneath the Nevadaplano.</a:t>
            </a:r>
          </a:p>
          <a:p>
            <a:pPr marL="514350" indent="-514350">
              <a:buAutoNum type="arabicParenR"/>
            </a:pPr>
            <a:r>
              <a:rPr lang="en-US" sz="2400" dirty="0" smtClean="0"/>
              <a:t>Planned testing of the channel flow hypothesis will focus on an integrated approach incorporating high resolution SIMS geochronology and isotope geochemistry to better constrain the history and character of deep-seated magmatism in the RM-EHR in relation to major structural features such as the WLN and other fold-nappes and the Cenozoic </a:t>
            </a:r>
            <a:r>
              <a:rPr lang="en-US" sz="2400" dirty="0" err="1" smtClean="0"/>
              <a:t>mylonitic</a:t>
            </a:r>
            <a:r>
              <a:rPr lang="en-US" sz="2400" dirty="0" smtClean="0"/>
              <a:t> shear zone.</a:t>
            </a:r>
          </a:p>
          <a:p>
            <a:pPr marL="514350" indent="-514350">
              <a:buAutoNum type="arabicParenR"/>
            </a:pPr>
            <a:r>
              <a:rPr lang="en-US" sz="2400" dirty="0" smtClean="0"/>
              <a:t>Previous work in the RM-EHR shear zone revealed a fundamental transition in quartz crystallographic textures with increasing depth beneath the </a:t>
            </a:r>
            <a:r>
              <a:rPr lang="en-US" sz="2400" dirty="0" err="1" smtClean="0"/>
              <a:t>mylonitic</a:t>
            </a:r>
            <a:r>
              <a:rPr lang="en-US" sz="2400" dirty="0" smtClean="0"/>
              <a:t> shear zone associated with a reversal in bulk shear sense. Future work will explore the significance of this transition in light of the channel flow hypothesis.</a:t>
            </a:r>
          </a:p>
        </p:txBody>
      </p:sp>
      <p:sp>
        <p:nvSpPr>
          <p:cNvPr id="38" name="TextBox 37"/>
          <p:cNvSpPr txBox="1"/>
          <p:nvPr/>
        </p:nvSpPr>
        <p:spPr>
          <a:xfrm>
            <a:off x="11049000" y="1295400"/>
            <a:ext cx="23767086" cy="18774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7200" b="1" i="1" dirty="0" smtClean="0"/>
              <a:t>Age and Origin of the Winchell Lake Fold-Nappe</a:t>
            </a:r>
            <a:endParaRPr lang="en-US" sz="4400" b="1" i="1" dirty="0" smtClean="0"/>
          </a:p>
          <a:p>
            <a:endParaRPr lang="en-US" sz="4400" dirty="0"/>
          </a:p>
        </p:txBody>
      </p:sp>
      <p:sp>
        <p:nvSpPr>
          <p:cNvPr id="53" name="TextBox 52"/>
          <p:cNvSpPr txBox="1"/>
          <p:nvPr/>
        </p:nvSpPr>
        <p:spPr>
          <a:xfrm>
            <a:off x="31927800" y="19278600"/>
            <a:ext cx="11049001" cy="1560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latin typeface="Calibri" pitchFamily="34" charset="0"/>
              </a:rPr>
              <a:t>Selected References </a:t>
            </a:r>
          </a:p>
          <a:p>
            <a:pPr marL="400050" indent="-400050"/>
            <a:r>
              <a:rPr lang="en-US" sz="1800" dirty="0" err="1"/>
              <a:t>Camilleri</a:t>
            </a:r>
            <a:r>
              <a:rPr lang="en-US" sz="1800" dirty="0"/>
              <a:t>, P.A., and Chamberlain, K.R., 1997, Mesozoic tectonics and metamorphism in the </a:t>
            </a:r>
            <a:r>
              <a:rPr lang="en-US" sz="1800" dirty="0" err="1"/>
              <a:t>Pequop</a:t>
            </a:r>
            <a:r>
              <a:rPr lang="en-US" sz="1800" dirty="0"/>
              <a:t> Mountains and Wood Hills region, Northeast Nevada; implications for the architecture and evolution of the Sevier </a:t>
            </a:r>
            <a:r>
              <a:rPr lang="en-US" sz="1800" dirty="0" err="1"/>
              <a:t>Orogen</a:t>
            </a:r>
            <a:r>
              <a:rPr lang="en-US" sz="1800" dirty="0"/>
              <a:t>: Geological Society of America Bulletin, v. 109, p. 74-94. </a:t>
            </a:r>
          </a:p>
          <a:p>
            <a:pPr marL="400050" indent="-400050"/>
            <a:r>
              <a:rPr lang="en-US" sz="1800" dirty="0" err="1" smtClean="0"/>
              <a:t>Camilleri</a:t>
            </a:r>
            <a:r>
              <a:rPr lang="en-US" sz="1800" dirty="0"/>
              <a:t>, P., 2010a, Geologic Map of the Wood Hills, Elko </a:t>
            </a:r>
            <a:r>
              <a:rPr lang="en-US" sz="1800" dirty="0" err="1"/>
              <a:t>County,Nevada</a:t>
            </a:r>
            <a:r>
              <a:rPr lang="en-US" sz="1800" dirty="0"/>
              <a:t>: Nevada Bureau of Mines and Geology Map Series, v. M172, . </a:t>
            </a:r>
          </a:p>
          <a:p>
            <a:pPr marL="400050" indent="-400050"/>
            <a:r>
              <a:rPr lang="en-US" sz="1800" dirty="0" err="1"/>
              <a:t>Camilleri</a:t>
            </a:r>
            <a:r>
              <a:rPr lang="en-US" sz="1800" dirty="0"/>
              <a:t>, P.A., 2010b, Geologic Map of the northern </a:t>
            </a:r>
            <a:r>
              <a:rPr lang="en-US" sz="1800" dirty="0" err="1"/>
              <a:t>Pequop</a:t>
            </a:r>
            <a:r>
              <a:rPr lang="en-US" sz="1800" dirty="0"/>
              <a:t> Mountains, Elko County, Nevada: Nevada Bureau of Mines and Geology Map Series, v. M171, . </a:t>
            </a:r>
          </a:p>
          <a:p>
            <a:pPr marL="400050" indent="-400050"/>
            <a:r>
              <a:rPr lang="en-US" sz="1800" dirty="0" err="1"/>
              <a:t>Camilleri</a:t>
            </a:r>
            <a:r>
              <a:rPr lang="en-US" sz="1800" dirty="0"/>
              <a:t>, P.A., 1998, </a:t>
            </a:r>
            <a:r>
              <a:rPr lang="en-US" sz="1800" dirty="0" err="1"/>
              <a:t>Prograde</a:t>
            </a:r>
            <a:r>
              <a:rPr lang="en-US" sz="1800" dirty="0"/>
              <a:t> metamorphism, strain evolution, and collapse of footwalls of thick thrust sheets; a case study from the Mesozoic Sevier hinterland, U.S.A: Journal of Structural Geology, v. 20, p. 1023-1042</a:t>
            </a:r>
            <a:r>
              <a:rPr lang="en-US" sz="1800" dirty="0" smtClean="0"/>
              <a:t>.</a:t>
            </a:r>
          </a:p>
          <a:p>
            <a:pPr marL="342900" indent="-342900"/>
            <a:r>
              <a:rPr lang="en-US" sz="1800" dirty="0" err="1"/>
              <a:t>Colgan</a:t>
            </a:r>
            <a:r>
              <a:rPr lang="en-US" sz="1800" dirty="0"/>
              <a:t>, J. P., and Henry, C. D., 2009, Rapid middle Miocene collapse of the Mesozoic orogenic plateau in north-central Nevada: International Geology Review, v. 51, no. 9-11, p. 920-961.</a:t>
            </a:r>
          </a:p>
          <a:p>
            <a:pPr marL="457200" indent="-457200"/>
            <a:r>
              <a:rPr lang="en-US" sz="1800" dirty="0" err="1"/>
              <a:t>Colgan</a:t>
            </a:r>
            <a:r>
              <a:rPr lang="en-US" sz="1800" dirty="0"/>
              <a:t>, J.P., Howard, K.A., Fleck, R.J., and Wooden, J.L., 2010, Rapid middle Miocene extension and </a:t>
            </a:r>
            <a:r>
              <a:rPr lang="en-US" sz="1800" dirty="0" err="1"/>
              <a:t>unroofing</a:t>
            </a:r>
            <a:r>
              <a:rPr lang="en-US" sz="1800" dirty="0"/>
              <a:t> of the southern Ruby Mountains, Nevada Tectonics, v. 29, , </a:t>
            </a:r>
            <a:r>
              <a:rPr lang="en-US" sz="1800" dirty="0" err="1"/>
              <a:t>doi</a:t>
            </a:r>
            <a:r>
              <a:rPr lang="en-US" sz="1800" dirty="0"/>
              <a:t>: 10.1029/2009TC002655. </a:t>
            </a:r>
          </a:p>
          <a:p>
            <a:pPr marL="457200" indent="-457200"/>
            <a:r>
              <a:rPr lang="en-US" sz="1800" dirty="0" err="1"/>
              <a:t>DeCelles</a:t>
            </a:r>
            <a:r>
              <a:rPr lang="en-US" sz="1800" dirty="0"/>
              <a:t>, P.G., and </a:t>
            </a:r>
            <a:r>
              <a:rPr lang="en-US" sz="1800" dirty="0" err="1"/>
              <a:t>Coogan</a:t>
            </a:r>
            <a:r>
              <a:rPr lang="en-US" sz="1800" dirty="0"/>
              <a:t>, J.C., 2006, Regional structure and kinematic history of the Sevier fold-and-thrust belt, central Utah: Geological Society of America Bulletin, v. 118, p. 841-864, </a:t>
            </a:r>
            <a:r>
              <a:rPr lang="en-US" sz="1800" dirty="0" err="1"/>
              <a:t>doi</a:t>
            </a:r>
            <a:r>
              <a:rPr lang="en-US" sz="1800" dirty="0"/>
              <a:t>: 10.1130/B25759.1. </a:t>
            </a:r>
          </a:p>
          <a:p>
            <a:pPr marL="457200" indent="-457200"/>
            <a:r>
              <a:rPr lang="en-US" sz="1800" dirty="0" err="1" smtClean="0"/>
              <a:t>Hallett</a:t>
            </a:r>
            <a:r>
              <a:rPr lang="en-US" sz="1800" dirty="0"/>
              <a:t>, B.W., 2012, Metamorphic history and timescale of cooling and exhumation of partially melted rocks: Studies in the North American Cordillera, Ph. D. Thesis, Rensselaer </a:t>
            </a:r>
            <a:r>
              <a:rPr lang="en-US" sz="1800" dirty="0" err="1"/>
              <a:t>olytechnic</a:t>
            </a:r>
            <a:r>
              <a:rPr lang="en-US" sz="1800" dirty="0"/>
              <a:t> Institute, 213 p.</a:t>
            </a:r>
          </a:p>
          <a:p>
            <a:pPr marL="457200" indent="-457200"/>
            <a:r>
              <a:rPr lang="en-US" sz="1800" dirty="0"/>
              <a:t>Henry, C.D., 2008, Ash-flow tuffs and </a:t>
            </a:r>
            <a:r>
              <a:rPr lang="en-US" sz="1800" dirty="0" err="1"/>
              <a:t>paleovalleys</a:t>
            </a:r>
            <a:r>
              <a:rPr lang="en-US" sz="1800" dirty="0"/>
              <a:t> in northeastern Nevada; implications for Eocene paleogeography and extension in the Sevier hinterland, northern Great Basin: Geosphere, v. 4, p. 1-35. </a:t>
            </a:r>
          </a:p>
          <a:p>
            <a:pPr marL="457200" indent="-457200"/>
            <a:r>
              <a:rPr lang="en-US" sz="1800" dirty="0" smtClean="0"/>
              <a:t>Hodges</a:t>
            </a:r>
            <a:r>
              <a:rPr lang="en-US" sz="1800" dirty="0"/>
              <a:t>, K.V., </a:t>
            </a:r>
            <a:r>
              <a:rPr lang="en-US" sz="1800" dirty="0" err="1"/>
              <a:t>Hurlow</a:t>
            </a:r>
            <a:r>
              <a:rPr lang="en-US" sz="1800" dirty="0"/>
              <a:t>, H.A., and </a:t>
            </a:r>
            <a:r>
              <a:rPr lang="en-US" sz="1800" dirty="0" err="1"/>
              <a:t>Snoke</a:t>
            </a:r>
            <a:r>
              <a:rPr lang="en-US" sz="1800" dirty="0"/>
              <a:t>, A.W., 1992, Thermal evolution of a portion of the Sevier Hinterland; the northern Ruby Mountains-East Humboldt Range and Wood Hills, northeastern Nevada: Tectonics, v. 11, p. 154-164. </a:t>
            </a:r>
          </a:p>
          <a:p>
            <a:pPr marL="457200" indent="-457200"/>
            <a:r>
              <a:rPr lang="en-US" sz="1800" dirty="0" smtClean="0"/>
              <a:t>Howard, K.A., Wooden, J.L., Barnes, C.G., </a:t>
            </a:r>
            <a:r>
              <a:rPr lang="en-US" sz="1800" dirty="0" err="1" smtClean="0"/>
              <a:t>Premo</a:t>
            </a:r>
            <a:r>
              <a:rPr lang="en-US" sz="1800" dirty="0" smtClean="0"/>
              <a:t>, W.R., </a:t>
            </a:r>
            <a:r>
              <a:rPr lang="en-US" sz="1800" dirty="0" err="1" smtClean="0"/>
              <a:t>Snoke</a:t>
            </a:r>
            <a:r>
              <a:rPr lang="en-US" sz="1800" dirty="0" smtClean="0"/>
              <a:t>, A.W., and Lee, S.-., 2011, Episodic growth of a Late Cretaceous and Paleogene intrusive complex of </a:t>
            </a:r>
            <a:r>
              <a:rPr lang="en-US" sz="1800" dirty="0" err="1" smtClean="0"/>
              <a:t>pegmatitic</a:t>
            </a:r>
            <a:r>
              <a:rPr lang="en-US" sz="1800" dirty="0" smtClean="0"/>
              <a:t> </a:t>
            </a:r>
            <a:r>
              <a:rPr lang="en-US" sz="1800" dirty="0" err="1" smtClean="0"/>
              <a:t>leucogranite</a:t>
            </a:r>
            <a:r>
              <a:rPr lang="en-US" sz="1800" dirty="0" smtClean="0"/>
              <a:t>, Ruby Mountains core complex, Nevada, USA: Geosphere, v. 7, p. 1220-1248, </a:t>
            </a:r>
            <a:r>
              <a:rPr lang="en-US" sz="1800" dirty="0" err="1" smtClean="0"/>
              <a:t>doi</a:t>
            </a:r>
            <a:r>
              <a:rPr lang="en-US" sz="1800" dirty="0" smtClean="0"/>
              <a:t>: 10.1130/GES00668.1.  </a:t>
            </a:r>
          </a:p>
          <a:p>
            <a:pPr marL="457200" indent="-457200"/>
            <a:r>
              <a:rPr lang="en-US" sz="1800" dirty="0" smtClean="0"/>
              <a:t>Lee</a:t>
            </a:r>
            <a:r>
              <a:rPr lang="en-US" sz="1800" dirty="0"/>
              <a:t>, S., Barnes, C.G., Frost, C.D., Howard, K.A., and </a:t>
            </a:r>
            <a:r>
              <a:rPr lang="en-US" sz="1800" dirty="0" err="1"/>
              <a:t>Snoke</a:t>
            </a:r>
            <a:r>
              <a:rPr lang="en-US" sz="1800" dirty="0"/>
              <a:t>, A.W., 2003, </a:t>
            </a:r>
            <a:r>
              <a:rPr lang="en-US" sz="1800" dirty="0" err="1"/>
              <a:t>Petrogenesis</a:t>
            </a:r>
            <a:r>
              <a:rPr lang="en-US" sz="1800" dirty="0"/>
              <a:t> of Mesozoic, </a:t>
            </a:r>
            <a:r>
              <a:rPr lang="en-US" sz="1800" dirty="0" err="1"/>
              <a:t>peraluminous</a:t>
            </a:r>
            <a:r>
              <a:rPr lang="en-US" sz="1800" dirty="0"/>
              <a:t> granites in the Lamoille Canyon area, Ruby Mountains, Nevada, USA: Journal of Petrology, v. 44, p. 713-732. </a:t>
            </a:r>
          </a:p>
          <a:p>
            <a:pPr marL="457200" indent="-457200"/>
            <a:r>
              <a:rPr lang="en-US" sz="1800" dirty="0" smtClean="0"/>
              <a:t>Lush, A.P., McGrew, A.J., </a:t>
            </a:r>
            <a:r>
              <a:rPr lang="en-US" sz="1800" dirty="0" err="1" smtClean="0"/>
              <a:t>Snoke</a:t>
            </a:r>
            <a:r>
              <a:rPr lang="en-US" sz="1800" dirty="0" smtClean="0"/>
              <a:t>, A.W., and Wright, J.E., 1988, </a:t>
            </a:r>
            <a:r>
              <a:rPr lang="en-US" sz="1800" dirty="0" err="1" smtClean="0"/>
              <a:t>Allochthonous</a:t>
            </a:r>
            <a:r>
              <a:rPr lang="en-US" sz="1800" dirty="0" smtClean="0"/>
              <a:t> </a:t>
            </a:r>
            <a:r>
              <a:rPr lang="en-US" sz="1800" dirty="0" err="1" smtClean="0"/>
              <a:t>Archean</a:t>
            </a:r>
            <a:r>
              <a:rPr lang="en-US" sz="1800" dirty="0" smtClean="0"/>
              <a:t> basement in the northern East Humboldt Range, Nevada: Geology (Boulder), v. 16, p. 349-353. </a:t>
            </a:r>
          </a:p>
          <a:p>
            <a:pPr marL="457200" indent="-457200"/>
            <a:r>
              <a:rPr lang="en-US" sz="1800" dirty="0" smtClean="0"/>
              <a:t>McGrew. A.J., and </a:t>
            </a:r>
            <a:r>
              <a:rPr lang="en-US" sz="1800" dirty="0" err="1" smtClean="0"/>
              <a:t>Snee</a:t>
            </a:r>
            <a:r>
              <a:rPr lang="en-US" sz="1800" dirty="0" smtClean="0"/>
              <a:t>, L.W., 1994, </a:t>
            </a:r>
            <a:r>
              <a:rPr lang="en-US" sz="1800" baseline="30000" dirty="0" smtClean="0"/>
              <a:t>40</a:t>
            </a:r>
            <a:r>
              <a:rPr lang="en-US" sz="1800" dirty="0" smtClean="0"/>
              <a:t>Ar/</a:t>
            </a:r>
            <a:r>
              <a:rPr lang="en-US" sz="1800" baseline="30000" dirty="0" smtClean="0"/>
              <a:t>39</a:t>
            </a:r>
            <a:r>
              <a:rPr lang="en-US" sz="1800" dirty="0" smtClean="0"/>
              <a:t>Ar </a:t>
            </a:r>
            <a:r>
              <a:rPr lang="en-US" sz="1800" dirty="0" err="1" smtClean="0"/>
              <a:t>thermochrono</a:t>
            </a:r>
            <a:r>
              <a:rPr lang="en-US" sz="1800" dirty="0" smtClean="0"/>
              <a:t>-metric constraints on the </a:t>
            </a:r>
            <a:r>
              <a:rPr lang="en-US" sz="1800" dirty="0" err="1" smtClean="0"/>
              <a:t>tectonothermal</a:t>
            </a:r>
            <a:r>
              <a:rPr lang="en-US" sz="1800" dirty="0" smtClean="0"/>
              <a:t> evolution of the northern East Humboldt Range metamorphic core complex, Nevada: </a:t>
            </a:r>
            <a:r>
              <a:rPr lang="en-US" sz="1800" dirty="0" err="1" smtClean="0"/>
              <a:t>Tectonophysics</a:t>
            </a:r>
            <a:r>
              <a:rPr lang="en-US" sz="1800" dirty="0" smtClean="0"/>
              <a:t>, v. 238, p. 425-450.</a:t>
            </a:r>
          </a:p>
          <a:p>
            <a:pPr marL="457200" indent="-457200"/>
            <a:r>
              <a:rPr lang="en-US" sz="1800" dirty="0" smtClean="0"/>
              <a:t>McGrew, A.J., Peters, M.T., and Wright, J.E., 2000, </a:t>
            </a:r>
            <a:r>
              <a:rPr lang="en-US" sz="1800" dirty="0" err="1" smtClean="0"/>
              <a:t>Thermobarometric</a:t>
            </a:r>
            <a:r>
              <a:rPr lang="en-US" sz="1800" dirty="0" smtClean="0"/>
              <a:t> constraints on the </a:t>
            </a:r>
            <a:r>
              <a:rPr lang="en-US" sz="1800" dirty="0" err="1" smtClean="0"/>
              <a:t>tectonothermal</a:t>
            </a:r>
            <a:r>
              <a:rPr lang="en-US" sz="1800" dirty="0" smtClean="0"/>
              <a:t> evolution of the East Humboldt Range metamorphic core complex, Nevada: Geological Society of America Bulletin, v. 112, p. 45-60. </a:t>
            </a:r>
          </a:p>
          <a:p>
            <a:pPr marL="457200" indent="-457200"/>
            <a:r>
              <a:rPr lang="en-US" sz="1800" dirty="0" smtClean="0"/>
              <a:t>McGrew, A.J., and </a:t>
            </a:r>
            <a:r>
              <a:rPr lang="en-US" sz="1800" dirty="0" err="1" smtClean="0"/>
              <a:t>Snoke</a:t>
            </a:r>
            <a:r>
              <a:rPr lang="en-US" sz="1800" dirty="0" smtClean="0"/>
              <a:t>, A.W. 2010, SHRIMP-RG U-</a:t>
            </a:r>
            <a:r>
              <a:rPr lang="en-US" sz="1800" dirty="0" err="1" smtClean="0"/>
              <a:t>Pb</a:t>
            </a:r>
            <a:r>
              <a:rPr lang="en-US" sz="1800" dirty="0" smtClean="0"/>
              <a:t> isotopic </a:t>
            </a:r>
            <a:r>
              <a:rPr lang="en-US" sz="1800" dirty="0" err="1" smtClean="0"/>
              <a:t>systematics</a:t>
            </a:r>
            <a:r>
              <a:rPr lang="en-US" sz="1800" dirty="0" smtClean="0"/>
              <a:t> of zircon from the Angel Lake </a:t>
            </a:r>
            <a:r>
              <a:rPr lang="en-US" sz="1800" dirty="0" err="1" smtClean="0"/>
              <a:t>orthogneiss</a:t>
            </a:r>
            <a:r>
              <a:rPr lang="en-US" sz="1800" dirty="0" smtClean="0"/>
              <a:t>, east Humboldt Range, Nevada; is this really </a:t>
            </a:r>
            <a:r>
              <a:rPr lang="en-US" sz="1800" dirty="0" err="1" smtClean="0"/>
              <a:t>Archean</a:t>
            </a:r>
            <a:r>
              <a:rPr lang="en-US" sz="1800" dirty="0" smtClean="0"/>
              <a:t> crust?  Discussion, </a:t>
            </a:r>
            <a:r>
              <a:rPr lang="en-US" sz="1800" dirty="0" err="1" smtClean="0"/>
              <a:t>Geosphere</a:t>
            </a:r>
            <a:r>
              <a:rPr lang="en-US" sz="1800" dirty="0" smtClean="0"/>
              <a:t>, v. 6, p. 962-965.</a:t>
            </a:r>
          </a:p>
          <a:p>
            <a:pPr marL="457200" indent="-457200"/>
            <a:r>
              <a:rPr lang="en-US" sz="1800" dirty="0"/>
              <a:t>Metcalf, R.V., and Jordan, D., 2011, Cretaceous and Eocene-Oligocene U-</a:t>
            </a:r>
            <a:r>
              <a:rPr lang="en-US" sz="1800" dirty="0" err="1"/>
              <a:t>Pb</a:t>
            </a:r>
            <a:r>
              <a:rPr lang="en-US" sz="1800" dirty="0"/>
              <a:t> zircon migmatite ages from the East Humboldt Range metamorphic core complex, Nevada: Geological Society of America Abstracts with Programs, v. 43, no. 5, p. 275. </a:t>
            </a:r>
          </a:p>
          <a:p>
            <a:pPr marL="457200" indent="-457200"/>
            <a:r>
              <a:rPr lang="en-US" sz="1800" dirty="0" err="1" smtClean="0"/>
              <a:t>Premo</a:t>
            </a:r>
            <a:r>
              <a:rPr lang="en-US" sz="1800" dirty="0" smtClean="0"/>
              <a:t>, W.R., </a:t>
            </a:r>
            <a:r>
              <a:rPr lang="en-US" sz="1800" dirty="0" err="1" smtClean="0"/>
              <a:t>Castineiras</a:t>
            </a:r>
            <a:r>
              <a:rPr lang="en-US" sz="1800" dirty="0" smtClean="0"/>
              <a:t>, P., and Wooden, J.L., 2008, SHRIMP-RG U-</a:t>
            </a:r>
            <a:r>
              <a:rPr lang="en-US" sz="1800" dirty="0" err="1" smtClean="0"/>
              <a:t>Pb</a:t>
            </a:r>
            <a:r>
              <a:rPr lang="en-US" sz="1800" dirty="0" smtClean="0"/>
              <a:t> isotopic systematics of zircon from the Angel Lake </a:t>
            </a:r>
            <a:r>
              <a:rPr lang="en-US" sz="1800" dirty="0" err="1" smtClean="0"/>
              <a:t>orthogneiss</a:t>
            </a:r>
            <a:r>
              <a:rPr lang="en-US" sz="1800" dirty="0" smtClean="0"/>
              <a:t>, east Humboldt Range, Nevada; is this really </a:t>
            </a:r>
            <a:r>
              <a:rPr lang="en-US" sz="1800" dirty="0" err="1" smtClean="0"/>
              <a:t>Archean</a:t>
            </a:r>
            <a:r>
              <a:rPr lang="en-US" sz="1800" dirty="0" smtClean="0"/>
              <a:t> crust? </a:t>
            </a:r>
            <a:r>
              <a:rPr lang="en-US" sz="1800" dirty="0" err="1" smtClean="0"/>
              <a:t>Geosphere</a:t>
            </a:r>
            <a:r>
              <a:rPr lang="en-US" sz="1800" dirty="0" smtClean="0"/>
              <a:t>, v. 4, p. 963-975. </a:t>
            </a:r>
          </a:p>
          <a:p>
            <a:pPr marL="457200" indent="-457200"/>
            <a:r>
              <a:rPr lang="en-US" sz="1800" dirty="0" err="1" smtClean="0"/>
              <a:t>Premo</a:t>
            </a:r>
            <a:r>
              <a:rPr lang="en-US" sz="1800" dirty="0" smtClean="0"/>
              <a:t>, W.R., </a:t>
            </a:r>
            <a:r>
              <a:rPr lang="en-US" sz="1800" dirty="0" err="1" smtClean="0"/>
              <a:t>Castineiras</a:t>
            </a:r>
            <a:r>
              <a:rPr lang="en-US" sz="1800" dirty="0" smtClean="0"/>
              <a:t>, P., and Wooden, J.L., 2010, SHRIMP-RG U-</a:t>
            </a:r>
            <a:r>
              <a:rPr lang="en-US" sz="1800" dirty="0" err="1" smtClean="0"/>
              <a:t>Pb</a:t>
            </a:r>
            <a:r>
              <a:rPr lang="en-US" sz="1800" dirty="0" smtClean="0"/>
              <a:t> isotopic </a:t>
            </a:r>
            <a:r>
              <a:rPr lang="en-US" sz="1800" dirty="0" err="1" smtClean="0"/>
              <a:t>systematics</a:t>
            </a:r>
            <a:r>
              <a:rPr lang="en-US" sz="1800" dirty="0" smtClean="0"/>
              <a:t> of zircon from the Angel Lake </a:t>
            </a:r>
            <a:r>
              <a:rPr lang="en-US" sz="1800" dirty="0" err="1" smtClean="0"/>
              <a:t>orthogneiss</a:t>
            </a:r>
            <a:r>
              <a:rPr lang="en-US" sz="1800" dirty="0" smtClean="0"/>
              <a:t>, east Humboldt Range, Nevada; is this really </a:t>
            </a:r>
            <a:r>
              <a:rPr lang="en-US" sz="1800" dirty="0" err="1" smtClean="0"/>
              <a:t>Archean</a:t>
            </a:r>
            <a:r>
              <a:rPr lang="en-US" sz="1800" dirty="0" smtClean="0"/>
              <a:t> crust? </a:t>
            </a:r>
            <a:r>
              <a:rPr lang="en-US" sz="1800" dirty="0" err="1" smtClean="0"/>
              <a:t>Geosphere</a:t>
            </a:r>
            <a:r>
              <a:rPr lang="en-US" sz="1800" dirty="0" smtClean="0"/>
              <a:t>: Reply v. 64, p. 966-972. </a:t>
            </a:r>
          </a:p>
          <a:p>
            <a:pPr marL="457200" indent="-457200"/>
            <a:r>
              <a:rPr lang="en-US" sz="1800" dirty="0" err="1"/>
              <a:t>Snoke</a:t>
            </a:r>
            <a:r>
              <a:rPr lang="en-US" sz="1800" dirty="0"/>
              <a:t>, A.W., McGrew, A.J., Smithson, S.B., and </a:t>
            </a:r>
            <a:r>
              <a:rPr lang="en-US" sz="1800" dirty="0" err="1"/>
              <a:t>Valasek</a:t>
            </a:r>
            <a:r>
              <a:rPr lang="en-US" sz="1800" dirty="0"/>
              <a:t>, P.A., 1990, A crustal cross-section for a terrain of superimposed shortening and extension; Ruby Mountains-East Humboldt Range metamorphic core complex, Nevada: , Fountain, D.M., </a:t>
            </a:r>
            <a:r>
              <a:rPr lang="en-US" sz="1800" dirty="0" err="1"/>
              <a:t>ed</a:t>
            </a:r>
            <a:r>
              <a:rPr lang="en-US" sz="1800" dirty="0"/>
              <a:t>, NATO ASI </a:t>
            </a:r>
            <a:r>
              <a:rPr lang="en-US" sz="1800" dirty="0" err="1"/>
              <a:t>Series.Series</a:t>
            </a:r>
            <a:r>
              <a:rPr lang="en-US" sz="1800" dirty="0"/>
              <a:t> C: Mathematical and Physical Sciences, v. 317, p. 103-135. </a:t>
            </a:r>
          </a:p>
          <a:p>
            <a:pPr marL="457200" indent="-457200"/>
            <a:endParaRPr lang="en-US" sz="1800" dirty="0"/>
          </a:p>
        </p:txBody>
      </p:sp>
      <p:sp>
        <p:nvSpPr>
          <p:cNvPr id="42" name="TextBox 41"/>
          <p:cNvSpPr txBox="1"/>
          <p:nvPr/>
        </p:nvSpPr>
        <p:spPr>
          <a:xfrm>
            <a:off x="11887200" y="10532328"/>
            <a:ext cx="17526000" cy="744819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400" b="1" i="1" dirty="0" smtClean="0"/>
              <a:t>The Winchell Lake Fold-nappe</a:t>
            </a:r>
          </a:p>
          <a:p>
            <a:endParaRPr lang="en-US" sz="1800" b="1" i="1" dirty="0" smtClean="0"/>
          </a:p>
          <a:p>
            <a:r>
              <a:rPr lang="en-US" sz="3200" dirty="0" smtClean="0"/>
              <a:t>The Ruby Mountains and East Humboldt Range expose a series of recumbent isoclinal folds including the King Peak nappe, the Lamoille Canyon nappe and the Soldier Peak nappe in the central and northern Ruby Mountains as well as the Winchell Lake nappe depicted in the cross-section above.  The Winchell Lake fold-nappe preserves the highest pressure metamorphic assemblages documented in the RM-EHR and is cored by the only known exposures of </a:t>
            </a:r>
            <a:r>
              <a:rPr lang="en-US" sz="3200" dirty="0" err="1" smtClean="0"/>
              <a:t>Archean</a:t>
            </a:r>
            <a:r>
              <a:rPr lang="en-US" sz="3200" dirty="0" smtClean="0"/>
              <a:t> rock in the state of Nevada.  Like all the fold-nappes, the lower limb of the fold hosts dramatically greater proportions of </a:t>
            </a:r>
            <a:r>
              <a:rPr lang="en-US" sz="3200" dirty="0" err="1" smtClean="0"/>
              <a:t>leucogranite</a:t>
            </a:r>
            <a:r>
              <a:rPr lang="en-US" sz="3200" dirty="0" smtClean="0"/>
              <a:t> than the upper limb despite the observation that leucogranites are commonly involved in folding, suggesting that crustal scale mobilization represented by the folds was localized near the roof of the migmatite complex during </a:t>
            </a:r>
            <a:r>
              <a:rPr lang="en-US" sz="3200" dirty="0" err="1" smtClean="0"/>
              <a:t>decompressional</a:t>
            </a:r>
            <a:r>
              <a:rPr lang="en-US" sz="3200" dirty="0" smtClean="0"/>
              <a:t> peak metamorphism and (according to </a:t>
            </a:r>
            <a:r>
              <a:rPr lang="en-US" sz="3200" dirty="0" err="1" smtClean="0"/>
              <a:t>Hallett</a:t>
            </a:r>
            <a:r>
              <a:rPr lang="en-US" sz="3200" dirty="0" smtClean="0"/>
              <a:t>, 2012) less than 5 million years after peak pressures were achieved. All these observations are </a:t>
            </a:r>
            <a:r>
              <a:rPr lang="en-US" sz="3200" dirty="0" err="1" smtClean="0"/>
              <a:t>compatiblek</a:t>
            </a:r>
            <a:r>
              <a:rPr lang="en-US" sz="3200" dirty="0" smtClean="0"/>
              <a:t> with the channel flow hypothesis. As partial melting mobilized the deeper crust, the fold-nappes flowed down pressure gradients away from the over-pressured roots of the thrust belt to the northwest.</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18881690"/>
            <a:ext cx="19924561" cy="1274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2" name="Picture 51" descr="zircon age-Hf and N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53985" y="24460200"/>
            <a:ext cx="9366077" cy="6553200"/>
          </a:xfrm>
          <a:prstGeom prst="rect">
            <a:avLst/>
          </a:prstGeom>
          <a:ln>
            <a:noFill/>
          </a:ln>
          <a:effectLst>
            <a:outerShdw blurRad="292100" dist="139700" dir="2700000" algn="tl" rotWithShape="0">
              <a:srgbClr val="333333">
                <a:alpha val="65000"/>
              </a:srgbClr>
            </a:outerShdw>
          </a:effectLst>
        </p:spPr>
      </p:pic>
      <p:pic>
        <p:nvPicPr>
          <p:cNvPr id="55" name="Picture 54" descr="C:\Users\Jordan\Documents\Thesis\Figures\Fig 8 Graph of 1-37.jpg"/>
          <p:cNvPicPr>
            <a:picLocks noChangeAspect="1"/>
          </p:cNvPicPr>
          <p:nvPr/>
        </p:nvPicPr>
        <p:blipFill>
          <a:blip r:embed="rId5" cstate="print">
            <a:extLst>
              <a:ext uri="{28A0092B-C50C-407E-A947-70E740481C1C}">
                <a14:useLocalDpi xmlns:a14="http://schemas.microsoft.com/office/drawing/2010/main" val="0"/>
              </a:ext>
            </a:extLst>
          </a:blip>
          <a:srcRect l="14094" t="4620" r="11664" b="7851"/>
          <a:stretch>
            <a:fillRect/>
          </a:stretch>
        </p:blipFill>
        <p:spPr bwMode="auto">
          <a:xfrm>
            <a:off x="1106051" y="12904403"/>
            <a:ext cx="8532533" cy="6848125"/>
          </a:xfrm>
          <a:prstGeom prst="rect">
            <a:avLst/>
          </a:prstGeom>
          <a:noFill/>
          <a:ln w="9525">
            <a:noFill/>
            <a:miter lim="800000"/>
            <a:headEnd/>
            <a:tailEnd/>
          </a:ln>
        </p:spPr>
      </p:pic>
      <p:pic>
        <p:nvPicPr>
          <p:cNvPr id="54" name="Picture 53"/>
          <p:cNvPicPr/>
          <p:nvPr/>
        </p:nvPicPr>
        <p:blipFill>
          <a:blip r:embed="rId6" cstate="print">
            <a:extLst>
              <a:ext uri="{28A0092B-C50C-407E-A947-70E740481C1C}">
                <a14:useLocalDpi xmlns:a14="http://schemas.microsoft.com/office/drawing/2010/main" val="0"/>
              </a:ext>
            </a:extLst>
          </a:blip>
          <a:srcRect t="-6818"/>
          <a:stretch>
            <a:fillRect/>
          </a:stretch>
        </p:blipFill>
        <p:spPr bwMode="auto">
          <a:xfrm>
            <a:off x="6554767" y="16872895"/>
            <a:ext cx="3519171" cy="3124200"/>
          </a:xfrm>
          <a:prstGeom prst="rect">
            <a:avLst/>
          </a:prstGeom>
          <a:ln>
            <a:noFill/>
          </a:ln>
          <a:effectLst>
            <a:outerShdw blurRad="292100" dist="139700" dir="2700000" algn="tl" rotWithShape="0">
              <a:srgbClr val="333333">
                <a:alpha val="65000"/>
              </a:srgbClr>
            </a:outerShdw>
          </a:effectLst>
        </p:spPr>
      </p:pic>
      <p:sp>
        <p:nvSpPr>
          <p:cNvPr id="57" name="TextBox 56"/>
          <p:cNvSpPr txBox="1"/>
          <p:nvPr/>
        </p:nvSpPr>
        <p:spPr>
          <a:xfrm>
            <a:off x="1106050" y="20362128"/>
            <a:ext cx="8912305" cy="357020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Aft>
                <a:spcPts val="1200"/>
              </a:spcAft>
            </a:pPr>
            <a:r>
              <a:rPr lang="en-US" sz="4800" b="1" u="sng" dirty="0" smtClean="0"/>
              <a:t>Chronology of Magmatism</a:t>
            </a:r>
          </a:p>
          <a:p>
            <a:pPr>
              <a:spcAft>
                <a:spcPts val="1200"/>
              </a:spcAft>
            </a:pPr>
            <a:r>
              <a:rPr lang="en-US" sz="2400" dirty="0" smtClean="0"/>
              <a:t>As illustrated by the U-</a:t>
            </a:r>
            <a:r>
              <a:rPr lang="en-US" sz="2400" dirty="0" err="1" smtClean="0"/>
              <a:t>Pb</a:t>
            </a:r>
            <a:r>
              <a:rPr lang="en-US" sz="2400" dirty="0" smtClean="0"/>
              <a:t> SIMS results generously shared by Metcalf and Drew (2011) above and the Hafnium results shared by Barnes and Hetherington below,  the RM-EHR preserves a remarkably complex and persistent record of magmatism from &gt;100 Ma to ~30 Ma.  It is likely that the large-scale presence of crustal partial melts played a crucial role in localizing crustal strain.</a:t>
            </a:r>
          </a:p>
        </p:txBody>
      </p:sp>
      <p:sp>
        <p:nvSpPr>
          <p:cNvPr id="5" name="TextBox 4"/>
          <p:cNvSpPr txBox="1"/>
          <p:nvPr/>
        </p:nvSpPr>
        <p:spPr>
          <a:xfrm>
            <a:off x="2133202" y="18785170"/>
            <a:ext cx="3429000" cy="369332"/>
          </a:xfrm>
          <a:prstGeom prst="rect">
            <a:avLst/>
          </a:prstGeom>
          <a:noFill/>
        </p:spPr>
        <p:txBody>
          <a:bodyPr wrap="square" rtlCol="0">
            <a:spAutoFit/>
          </a:bodyPr>
          <a:lstStyle/>
          <a:p>
            <a:r>
              <a:rPr lang="en-US" sz="1800" i="1" dirty="0" smtClean="0">
                <a:solidFill>
                  <a:schemeClr val="bg2">
                    <a:lumMod val="60000"/>
                    <a:lumOff val="40000"/>
                  </a:schemeClr>
                </a:solidFill>
              </a:rPr>
              <a:t>Metcalf, pers. Comm., 2012</a:t>
            </a:r>
            <a:endParaRPr lang="en-US" sz="1800" i="1" dirty="0">
              <a:solidFill>
                <a:schemeClr val="bg2">
                  <a:lumMod val="60000"/>
                  <a:lumOff val="40000"/>
                </a:schemeClr>
              </a:solidFill>
            </a:endParaRPr>
          </a:p>
        </p:txBody>
      </p:sp>
      <p:sp>
        <p:nvSpPr>
          <p:cNvPr id="15" name="TextBox 14"/>
          <p:cNvSpPr txBox="1"/>
          <p:nvPr/>
        </p:nvSpPr>
        <p:spPr>
          <a:xfrm>
            <a:off x="6858000" y="24688800"/>
            <a:ext cx="3215938" cy="830997"/>
          </a:xfrm>
          <a:prstGeom prst="rect">
            <a:avLst/>
          </a:prstGeom>
          <a:noFill/>
        </p:spPr>
        <p:txBody>
          <a:bodyPr wrap="square" rtlCol="0">
            <a:spAutoFit/>
          </a:bodyPr>
          <a:lstStyle/>
          <a:p>
            <a:r>
              <a:rPr lang="en-US" sz="2400" i="1" dirty="0" smtClean="0">
                <a:solidFill>
                  <a:schemeClr val="bg2">
                    <a:lumMod val="60000"/>
                    <a:lumOff val="40000"/>
                  </a:schemeClr>
                </a:solidFill>
              </a:rPr>
              <a:t>See adjacent poster by </a:t>
            </a:r>
            <a:r>
              <a:rPr lang="en-US" sz="2400" i="1" dirty="0" err="1" smtClean="0">
                <a:solidFill>
                  <a:schemeClr val="bg2">
                    <a:lumMod val="60000"/>
                    <a:lumOff val="40000"/>
                  </a:schemeClr>
                </a:solidFill>
              </a:rPr>
              <a:t>Romanoski</a:t>
            </a:r>
            <a:r>
              <a:rPr lang="en-US" sz="2400" i="1" dirty="0" smtClean="0">
                <a:solidFill>
                  <a:schemeClr val="bg2">
                    <a:lumMod val="60000"/>
                    <a:lumOff val="40000"/>
                  </a:schemeClr>
                </a:solidFill>
              </a:rPr>
              <a:t> et al., 2012</a:t>
            </a:r>
            <a:endParaRPr lang="en-US" sz="2400" i="1" dirty="0">
              <a:solidFill>
                <a:schemeClr val="bg2">
                  <a:lumMod val="60000"/>
                  <a:lumOff val="4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7384</TotalTime>
  <Words>2697</Words>
  <Application>Microsoft Office PowerPoint</Application>
  <PresentationFormat>Custom</PresentationFormat>
  <Paragraphs>62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Flow</vt:lpstr>
      <vt:lpstr>PowerPoint Presentation</vt:lpstr>
      <vt:lpstr>PowerPoint Presentation</vt:lpstr>
    </vt:vector>
  </TitlesOfParts>
  <Company>University of Dayton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ANGEL LAKE GNEISS COMPLEX OF NORTHEASTERN NEVADA AND  THE SOUTHWESTERN LIMITS OF ARCHEAN TO PALEOPROTEROZOIC BASEMENT IN NORTH AMERICA</dc:title>
  <dc:creator>administrator</dc:creator>
  <cp:lastModifiedBy>Administrator</cp:lastModifiedBy>
  <cp:revision>167</cp:revision>
  <dcterms:created xsi:type="dcterms:W3CDTF">2011-09-17T18:07:40Z</dcterms:created>
  <dcterms:modified xsi:type="dcterms:W3CDTF">2012-11-15T14:12:19Z</dcterms:modified>
</cp:coreProperties>
</file>