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8404800" cy="18288000"/>
  <p:notesSz cx="6858000" cy="9144000"/>
  <p:defaultTextStyle>
    <a:defPPr>
      <a:defRPr lang="en-US"/>
    </a:defPPr>
    <a:lvl1pPr algn="l" defTabSz="3238500" rtl="0" fontAlgn="base">
      <a:spcBef>
        <a:spcPct val="0"/>
      </a:spcBef>
      <a:spcAft>
        <a:spcPct val="0"/>
      </a:spcAft>
      <a:defRPr sz="6400" kern="1200">
        <a:solidFill>
          <a:schemeClr val="tx1"/>
        </a:solidFill>
        <a:latin typeface="Arial" pitchFamily="5" charset="0"/>
        <a:ea typeface="ＭＳ Ｐゴシック" pitchFamily="5" charset="-128"/>
        <a:cs typeface="ＭＳ Ｐゴシック" pitchFamily="5" charset="-128"/>
      </a:defRPr>
    </a:lvl1pPr>
    <a:lvl2pPr marL="1619250" indent="-1162050" algn="l" defTabSz="3238500" rtl="0" fontAlgn="base">
      <a:spcBef>
        <a:spcPct val="0"/>
      </a:spcBef>
      <a:spcAft>
        <a:spcPct val="0"/>
      </a:spcAft>
      <a:defRPr sz="6400" kern="1200">
        <a:solidFill>
          <a:schemeClr val="tx1"/>
        </a:solidFill>
        <a:latin typeface="Arial" pitchFamily="5" charset="0"/>
        <a:ea typeface="ＭＳ Ｐゴシック" pitchFamily="5" charset="-128"/>
        <a:cs typeface="ＭＳ Ｐゴシック" pitchFamily="5" charset="-128"/>
      </a:defRPr>
    </a:lvl2pPr>
    <a:lvl3pPr marL="3238500" indent="-2324100" algn="l" defTabSz="3238500" rtl="0" fontAlgn="base">
      <a:spcBef>
        <a:spcPct val="0"/>
      </a:spcBef>
      <a:spcAft>
        <a:spcPct val="0"/>
      </a:spcAft>
      <a:defRPr sz="6400" kern="1200">
        <a:solidFill>
          <a:schemeClr val="tx1"/>
        </a:solidFill>
        <a:latin typeface="Arial" pitchFamily="5" charset="0"/>
        <a:ea typeface="ＭＳ Ｐゴシック" pitchFamily="5" charset="-128"/>
        <a:cs typeface="ＭＳ Ｐゴシック" pitchFamily="5" charset="-128"/>
      </a:defRPr>
    </a:lvl3pPr>
    <a:lvl4pPr marL="4857750" indent="-3486150" algn="l" defTabSz="3238500" rtl="0" fontAlgn="base">
      <a:spcBef>
        <a:spcPct val="0"/>
      </a:spcBef>
      <a:spcAft>
        <a:spcPct val="0"/>
      </a:spcAft>
      <a:defRPr sz="6400" kern="1200">
        <a:solidFill>
          <a:schemeClr val="tx1"/>
        </a:solidFill>
        <a:latin typeface="Arial" pitchFamily="5" charset="0"/>
        <a:ea typeface="ＭＳ Ｐゴシック" pitchFamily="5" charset="-128"/>
        <a:cs typeface="ＭＳ Ｐゴシック" pitchFamily="5" charset="-128"/>
      </a:defRPr>
    </a:lvl4pPr>
    <a:lvl5pPr marL="6478588" indent="-4649788" algn="l" defTabSz="3238500" rtl="0" fontAlgn="base">
      <a:spcBef>
        <a:spcPct val="0"/>
      </a:spcBef>
      <a:spcAft>
        <a:spcPct val="0"/>
      </a:spcAft>
      <a:defRPr sz="6400" kern="1200">
        <a:solidFill>
          <a:schemeClr val="tx1"/>
        </a:solidFill>
        <a:latin typeface="Arial" pitchFamily="5" charset="0"/>
        <a:ea typeface="ＭＳ Ｐゴシック" pitchFamily="5" charset="-128"/>
        <a:cs typeface="ＭＳ Ｐゴシック" pitchFamily="5" charset="-128"/>
      </a:defRPr>
    </a:lvl5pPr>
    <a:lvl6pPr marL="2286000" algn="l" defTabSz="457200" rtl="0" eaLnBrk="1" latinLnBrk="0" hangingPunct="1">
      <a:defRPr sz="6400" kern="1200">
        <a:solidFill>
          <a:schemeClr val="tx1"/>
        </a:solidFill>
        <a:latin typeface="Arial" pitchFamily="5" charset="0"/>
        <a:ea typeface="ＭＳ Ｐゴシック" pitchFamily="5" charset="-128"/>
        <a:cs typeface="ＭＳ Ｐゴシック" pitchFamily="5" charset="-128"/>
      </a:defRPr>
    </a:lvl6pPr>
    <a:lvl7pPr marL="2743200" algn="l" defTabSz="457200" rtl="0" eaLnBrk="1" latinLnBrk="0" hangingPunct="1">
      <a:defRPr sz="6400" kern="1200">
        <a:solidFill>
          <a:schemeClr val="tx1"/>
        </a:solidFill>
        <a:latin typeface="Arial" pitchFamily="5" charset="0"/>
        <a:ea typeface="ＭＳ Ｐゴシック" pitchFamily="5" charset="-128"/>
        <a:cs typeface="ＭＳ Ｐゴシック" pitchFamily="5" charset="-128"/>
      </a:defRPr>
    </a:lvl7pPr>
    <a:lvl8pPr marL="3200400" algn="l" defTabSz="457200" rtl="0" eaLnBrk="1" latinLnBrk="0" hangingPunct="1">
      <a:defRPr sz="6400" kern="1200">
        <a:solidFill>
          <a:schemeClr val="tx1"/>
        </a:solidFill>
        <a:latin typeface="Arial" pitchFamily="5" charset="0"/>
        <a:ea typeface="ＭＳ Ｐゴシック" pitchFamily="5" charset="-128"/>
        <a:cs typeface="ＭＳ Ｐゴシック" pitchFamily="5" charset="-128"/>
      </a:defRPr>
    </a:lvl8pPr>
    <a:lvl9pPr marL="3657600" algn="l" defTabSz="457200" rtl="0" eaLnBrk="1" latinLnBrk="0" hangingPunct="1">
      <a:defRPr sz="6400" kern="1200">
        <a:solidFill>
          <a:schemeClr val="tx1"/>
        </a:solidFill>
        <a:latin typeface="Arial" pitchFamily="5" charset="0"/>
        <a:ea typeface="ＭＳ Ｐゴシック" pitchFamily="5" charset="-128"/>
        <a:cs typeface="ＭＳ Ｐゴシック" pitchFamily="5"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9869" autoAdjust="0"/>
    <p:restoredTop sz="93991" autoAdjust="0"/>
  </p:normalViewPr>
  <p:slideViewPr>
    <p:cSldViewPr>
      <p:cViewPr>
        <p:scale>
          <a:sx n="91" d="100"/>
          <a:sy n="91" d="100"/>
        </p:scale>
        <p:origin x="9072" y="2658"/>
      </p:cViewPr>
      <p:guideLst>
        <p:guide orient="horz" pos="5760"/>
        <p:guide pos="1209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ＭＳ Ｐゴシック" charset="-128"/>
              </a:defRPr>
            </a:lvl1pPr>
          </a:lstStyle>
          <a:p>
            <a:pPr>
              <a:defRPr/>
            </a:pPr>
            <a:fld id="{B92C594E-876A-4820-9F19-86E09FF6208E}" type="datetimeFigureOut">
              <a:rPr lang="en-US"/>
              <a:pPr>
                <a:defRPr/>
              </a:pPr>
              <a:t>1/7/2013</a:t>
            </a:fld>
            <a:endParaRPr lang="en-US" dirty="0"/>
          </a:p>
        </p:txBody>
      </p:sp>
      <p:sp>
        <p:nvSpPr>
          <p:cNvPr id="4" name="Slide Image Placeholder 3"/>
          <p:cNvSpPr>
            <a:spLocks noGrp="1" noRot="1" noChangeAspect="1"/>
          </p:cNvSpPr>
          <p:nvPr>
            <p:ph type="sldImg" idx="2"/>
          </p:nvPr>
        </p:nvSpPr>
        <p:spPr>
          <a:xfrm>
            <a:off x="-171450" y="685800"/>
            <a:ext cx="72009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charset="-128"/>
                <a:cs typeface="ＭＳ Ｐゴシック" charset="-128"/>
              </a:defRPr>
            </a:lvl1pPr>
          </a:lstStyle>
          <a:p>
            <a:pPr>
              <a:defRPr/>
            </a:pPr>
            <a:fld id="{A9C12D5C-944B-4F97-B5AF-564856FD38A3}" type="slidenum">
              <a:rPr lang="en-US"/>
              <a:pPr>
                <a:defRPr/>
              </a:pPr>
              <a:t>‹#›</a:t>
            </a:fld>
            <a:endParaRPr lang="en-US" dirty="0"/>
          </a:p>
        </p:txBody>
      </p:sp>
    </p:spTree>
    <p:extLst>
      <p:ext uri="{BB962C8B-B14F-4D97-AF65-F5344CB8AC3E}">
        <p14:creationId xmlns:p14="http://schemas.microsoft.com/office/powerpoint/2010/main" val="3569122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5" charset="-128"/>
              <a:cs typeface="ＭＳ Ｐゴシック" pitchFamily="5" charset="-128"/>
            </a:endParaRP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71F8AB-F44E-47B3-B2EF-4846ADFF101F}" type="slidenum">
              <a:rPr lang="en-US" smtClean="0">
                <a:latin typeface="Arial" pitchFamily="5" charset="0"/>
                <a:ea typeface="ＭＳ Ｐゴシック" pitchFamily="5" charset="-128"/>
                <a:cs typeface="ＭＳ Ｐゴシック" pitchFamily="5" charset="-128"/>
              </a:rPr>
              <a:pPr/>
              <a:t>1</a:t>
            </a:fld>
            <a:endParaRPr lang="en-US" smtClean="0">
              <a:latin typeface="Arial" pitchFamily="5" charset="0"/>
              <a:ea typeface="ＭＳ Ｐゴシック" pitchFamily="5" charset="-128"/>
              <a:cs typeface="ＭＳ Ｐゴシック" pitchFamily="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5681135"/>
            <a:ext cx="32644080" cy="3920067"/>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0363200"/>
            <a:ext cx="26883360" cy="4673600"/>
          </a:xfrm>
        </p:spPr>
        <p:txBody>
          <a:bodyPr/>
          <a:lstStyle>
            <a:lvl1pPr marL="0" indent="0" algn="ctr">
              <a:buNone/>
              <a:defRPr>
                <a:solidFill>
                  <a:schemeClr val="tx1">
                    <a:tint val="75000"/>
                  </a:schemeClr>
                </a:solidFill>
              </a:defRPr>
            </a:lvl1pPr>
            <a:lvl2pPr marL="1619768" indent="0" algn="ctr">
              <a:buNone/>
              <a:defRPr>
                <a:solidFill>
                  <a:schemeClr val="tx1">
                    <a:tint val="75000"/>
                  </a:schemeClr>
                </a:solidFill>
              </a:defRPr>
            </a:lvl2pPr>
            <a:lvl3pPr marL="3239536" indent="0" algn="ctr">
              <a:buNone/>
              <a:defRPr>
                <a:solidFill>
                  <a:schemeClr val="tx1">
                    <a:tint val="75000"/>
                  </a:schemeClr>
                </a:solidFill>
              </a:defRPr>
            </a:lvl3pPr>
            <a:lvl4pPr marL="4859304" indent="0" algn="ctr">
              <a:buNone/>
              <a:defRPr>
                <a:solidFill>
                  <a:schemeClr val="tx1">
                    <a:tint val="75000"/>
                  </a:schemeClr>
                </a:solidFill>
              </a:defRPr>
            </a:lvl4pPr>
            <a:lvl5pPr marL="6479073" indent="0" algn="ctr">
              <a:buNone/>
              <a:defRPr>
                <a:solidFill>
                  <a:schemeClr val="tx1">
                    <a:tint val="75000"/>
                  </a:schemeClr>
                </a:solidFill>
              </a:defRPr>
            </a:lvl5pPr>
            <a:lvl6pPr marL="8098841" indent="0" algn="ctr">
              <a:buNone/>
              <a:defRPr>
                <a:solidFill>
                  <a:schemeClr val="tx1">
                    <a:tint val="75000"/>
                  </a:schemeClr>
                </a:solidFill>
              </a:defRPr>
            </a:lvl6pPr>
            <a:lvl7pPr marL="9718609" indent="0" algn="ctr">
              <a:buNone/>
              <a:defRPr>
                <a:solidFill>
                  <a:schemeClr val="tx1">
                    <a:tint val="75000"/>
                  </a:schemeClr>
                </a:solidFill>
              </a:defRPr>
            </a:lvl7pPr>
            <a:lvl8pPr marL="11338377" indent="0" algn="ctr">
              <a:buNone/>
              <a:defRPr>
                <a:solidFill>
                  <a:schemeClr val="tx1">
                    <a:tint val="75000"/>
                  </a:schemeClr>
                </a:solidFill>
              </a:defRPr>
            </a:lvl8pPr>
            <a:lvl9pPr marL="129581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8906888-5BC3-428A-B113-CED49D9702CD}" type="datetimeFigureOut">
              <a:rPr lang="en-US"/>
              <a:pPr>
                <a:defRPr/>
              </a:pPr>
              <a:t>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950BCE-D0D9-45DE-A0D1-8707E2D8535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4D8ED7-6741-413A-981F-C9EA8E39713D}" type="datetimeFigureOut">
              <a:rPr lang="en-US"/>
              <a:pPr>
                <a:defRPr/>
              </a:pPr>
              <a:t>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13975B-0FAE-4789-8567-1C53EC0414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941285" y="1951569"/>
            <a:ext cx="36291200" cy="416136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67675" y="1951569"/>
            <a:ext cx="108233530" cy="41613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95FC98-6E4E-48A0-B577-1B50C7CD10F7}" type="datetimeFigureOut">
              <a:rPr lang="en-US"/>
              <a:pPr>
                <a:defRPr/>
              </a:pPr>
              <a:t>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017FDF-F593-4AEF-B1B7-2CC3F53ABB9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84564F-EA9A-4A27-A15D-E28FCB0BF013}" type="datetimeFigureOut">
              <a:rPr lang="en-US"/>
              <a:pPr>
                <a:defRPr/>
              </a:pPr>
              <a:t>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3FF9A7-948E-41B6-AA9A-012F4C059A7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11751735"/>
            <a:ext cx="32644080" cy="3632200"/>
          </a:xfrm>
        </p:spPr>
        <p:txBody>
          <a:bodyPr anchor="t"/>
          <a:lstStyle>
            <a:lvl1pPr algn="l">
              <a:defRPr sz="142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7751236"/>
            <a:ext cx="32644080" cy="4000499"/>
          </a:xfrm>
        </p:spPr>
        <p:txBody>
          <a:bodyPr anchor="b"/>
          <a:lstStyle>
            <a:lvl1pPr marL="0" indent="0">
              <a:buNone/>
              <a:defRPr sz="7100">
                <a:solidFill>
                  <a:schemeClr val="tx1">
                    <a:tint val="75000"/>
                  </a:schemeClr>
                </a:solidFill>
              </a:defRPr>
            </a:lvl1pPr>
            <a:lvl2pPr marL="1619768" indent="0">
              <a:buNone/>
              <a:defRPr sz="6400">
                <a:solidFill>
                  <a:schemeClr val="tx1">
                    <a:tint val="75000"/>
                  </a:schemeClr>
                </a:solidFill>
              </a:defRPr>
            </a:lvl2pPr>
            <a:lvl3pPr marL="3239536" indent="0">
              <a:buNone/>
              <a:defRPr sz="5700">
                <a:solidFill>
                  <a:schemeClr val="tx1">
                    <a:tint val="75000"/>
                  </a:schemeClr>
                </a:solidFill>
              </a:defRPr>
            </a:lvl3pPr>
            <a:lvl4pPr marL="4859304" indent="0">
              <a:buNone/>
              <a:defRPr sz="5000">
                <a:solidFill>
                  <a:schemeClr val="tx1">
                    <a:tint val="75000"/>
                  </a:schemeClr>
                </a:solidFill>
              </a:defRPr>
            </a:lvl4pPr>
            <a:lvl5pPr marL="6479073" indent="0">
              <a:buNone/>
              <a:defRPr sz="5000">
                <a:solidFill>
                  <a:schemeClr val="tx1">
                    <a:tint val="75000"/>
                  </a:schemeClr>
                </a:solidFill>
              </a:defRPr>
            </a:lvl5pPr>
            <a:lvl6pPr marL="8098841" indent="0">
              <a:buNone/>
              <a:defRPr sz="5000">
                <a:solidFill>
                  <a:schemeClr val="tx1">
                    <a:tint val="75000"/>
                  </a:schemeClr>
                </a:solidFill>
              </a:defRPr>
            </a:lvl6pPr>
            <a:lvl7pPr marL="9718609" indent="0">
              <a:buNone/>
              <a:defRPr sz="5000">
                <a:solidFill>
                  <a:schemeClr val="tx1">
                    <a:tint val="75000"/>
                  </a:schemeClr>
                </a:solidFill>
              </a:defRPr>
            </a:lvl7pPr>
            <a:lvl8pPr marL="11338377" indent="0">
              <a:buNone/>
              <a:defRPr sz="5000">
                <a:solidFill>
                  <a:schemeClr val="tx1">
                    <a:tint val="75000"/>
                  </a:schemeClr>
                </a:solidFill>
              </a:defRPr>
            </a:lvl8pPr>
            <a:lvl9pPr marL="12958145" indent="0">
              <a:buNone/>
              <a:defRPr sz="5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A4D5A3-0B56-4FF3-AECC-216AF35BE680}" type="datetimeFigureOut">
              <a:rPr lang="en-US"/>
              <a:pPr>
                <a:defRPr/>
              </a:pPr>
              <a:t>1/7/2013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640BA0-5DD5-40C5-91C6-4606043ABEC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7677" y="11379201"/>
            <a:ext cx="72262365" cy="32186035"/>
          </a:xfrm>
        </p:spPr>
        <p:txBody>
          <a:bodyPr/>
          <a:lstStyle>
            <a:lvl1pPr>
              <a:defRPr sz="9900"/>
            </a:lvl1pPr>
            <a:lvl2pPr>
              <a:defRPr sz="8500"/>
            </a:lvl2pPr>
            <a:lvl3pPr>
              <a:defRPr sz="71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0970122" y="11379201"/>
            <a:ext cx="72262365" cy="32186035"/>
          </a:xfrm>
        </p:spPr>
        <p:txBody>
          <a:bodyPr/>
          <a:lstStyle>
            <a:lvl1pPr>
              <a:defRPr sz="9900"/>
            </a:lvl1pPr>
            <a:lvl2pPr>
              <a:defRPr sz="8500"/>
            </a:lvl2pPr>
            <a:lvl3pPr>
              <a:defRPr sz="71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A73D0B9-B030-4907-BF90-79FF29E1BB46}" type="datetimeFigureOut">
              <a:rPr lang="en-US"/>
              <a:pPr>
                <a:defRPr/>
              </a:pPr>
              <a:t>1/7/2013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0F790F-271A-4CCC-B8F8-8EA2096875A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732368"/>
            <a:ext cx="34564320" cy="3048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4093635"/>
            <a:ext cx="16968790" cy="1706032"/>
          </a:xfrm>
        </p:spPr>
        <p:txBody>
          <a:bodyPr anchor="b"/>
          <a:lstStyle>
            <a:lvl1pPr marL="0" indent="0">
              <a:buNone/>
              <a:defRPr sz="8500" b="1"/>
            </a:lvl1pPr>
            <a:lvl2pPr marL="1619768" indent="0">
              <a:buNone/>
              <a:defRPr sz="7100" b="1"/>
            </a:lvl2pPr>
            <a:lvl3pPr marL="3239536" indent="0">
              <a:buNone/>
              <a:defRPr sz="6400" b="1"/>
            </a:lvl3pPr>
            <a:lvl4pPr marL="4859304" indent="0">
              <a:buNone/>
              <a:defRPr sz="5700" b="1"/>
            </a:lvl4pPr>
            <a:lvl5pPr marL="6479073" indent="0">
              <a:buNone/>
              <a:defRPr sz="5700" b="1"/>
            </a:lvl5pPr>
            <a:lvl6pPr marL="8098841" indent="0">
              <a:buNone/>
              <a:defRPr sz="5700" b="1"/>
            </a:lvl6pPr>
            <a:lvl7pPr marL="9718609" indent="0">
              <a:buNone/>
              <a:defRPr sz="5700" b="1"/>
            </a:lvl7pPr>
            <a:lvl8pPr marL="11338377" indent="0">
              <a:buNone/>
              <a:defRPr sz="5700" b="1"/>
            </a:lvl8pPr>
            <a:lvl9pPr marL="12958145" indent="0">
              <a:buNone/>
              <a:defRPr sz="5700" b="1"/>
            </a:lvl9pPr>
          </a:lstStyle>
          <a:p>
            <a:pPr lvl="0"/>
            <a:r>
              <a:rPr lang="en-US" smtClean="0"/>
              <a:t>Click to edit Master text styles</a:t>
            </a:r>
          </a:p>
        </p:txBody>
      </p:sp>
      <p:sp>
        <p:nvSpPr>
          <p:cNvPr id="4" name="Content Placeholder 3"/>
          <p:cNvSpPr>
            <a:spLocks noGrp="1"/>
          </p:cNvSpPr>
          <p:nvPr>
            <p:ph sz="half" idx="2"/>
          </p:nvPr>
        </p:nvSpPr>
        <p:spPr>
          <a:xfrm>
            <a:off x="1920240" y="5799667"/>
            <a:ext cx="16968790" cy="10536768"/>
          </a:xfrm>
        </p:spPr>
        <p:txBody>
          <a:bodyPr/>
          <a:lstStyle>
            <a:lvl1pPr>
              <a:defRPr sz="8500"/>
            </a:lvl1pPr>
            <a:lvl2pPr>
              <a:defRPr sz="7100"/>
            </a:lvl2pPr>
            <a:lvl3pPr>
              <a:defRPr sz="6400"/>
            </a:lvl3pPr>
            <a:lvl4pPr>
              <a:defRPr sz="5700"/>
            </a:lvl4pPr>
            <a:lvl5pPr>
              <a:defRPr sz="5700"/>
            </a:lvl5pPr>
            <a:lvl6pPr>
              <a:defRPr sz="5700"/>
            </a:lvl6pPr>
            <a:lvl7pPr>
              <a:defRPr sz="5700"/>
            </a:lvl7pPr>
            <a:lvl8pPr>
              <a:defRPr sz="5700"/>
            </a:lvl8pPr>
            <a:lvl9pPr>
              <a:defRPr sz="5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7" y="4093635"/>
            <a:ext cx="16975455" cy="1706032"/>
          </a:xfrm>
        </p:spPr>
        <p:txBody>
          <a:bodyPr anchor="b"/>
          <a:lstStyle>
            <a:lvl1pPr marL="0" indent="0">
              <a:buNone/>
              <a:defRPr sz="8500" b="1"/>
            </a:lvl1pPr>
            <a:lvl2pPr marL="1619768" indent="0">
              <a:buNone/>
              <a:defRPr sz="7100" b="1"/>
            </a:lvl2pPr>
            <a:lvl3pPr marL="3239536" indent="0">
              <a:buNone/>
              <a:defRPr sz="6400" b="1"/>
            </a:lvl3pPr>
            <a:lvl4pPr marL="4859304" indent="0">
              <a:buNone/>
              <a:defRPr sz="5700" b="1"/>
            </a:lvl4pPr>
            <a:lvl5pPr marL="6479073" indent="0">
              <a:buNone/>
              <a:defRPr sz="5700" b="1"/>
            </a:lvl5pPr>
            <a:lvl6pPr marL="8098841" indent="0">
              <a:buNone/>
              <a:defRPr sz="5700" b="1"/>
            </a:lvl6pPr>
            <a:lvl7pPr marL="9718609" indent="0">
              <a:buNone/>
              <a:defRPr sz="5700" b="1"/>
            </a:lvl7pPr>
            <a:lvl8pPr marL="11338377" indent="0">
              <a:buNone/>
              <a:defRPr sz="5700" b="1"/>
            </a:lvl8pPr>
            <a:lvl9pPr marL="12958145" indent="0">
              <a:buNone/>
              <a:defRPr sz="5700" b="1"/>
            </a:lvl9pPr>
          </a:lstStyle>
          <a:p>
            <a:pPr lvl="0"/>
            <a:r>
              <a:rPr lang="en-US" smtClean="0"/>
              <a:t>Click to edit Master text styles</a:t>
            </a:r>
          </a:p>
        </p:txBody>
      </p:sp>
      <p:sp>
        <p:nvSpPr>
          <p:cNvPr id="6" name="Content Placeholder 5"/>
          <p:cNvSpPr>
            <a:spLocks noGrp="1"/>
          </p:cNvSpPr>
          <p:nvPr>
            <p:ph sz="quarter" idx="4"/>
          </p:nvPr>
        </p:nvSpPr>
        <p:spPr>
          <a:xfrm>
            <a:off x="19509107" y="5799667"/>
            <a:ext cx="16975455" cy="10536768"/>
          </a:xfrm>
        </p:spPr>
        <p:txBody>
          <a:bodyPr/>
          <a:lstStyle>
            <a:lvl1pPr>
              <a:defRPr sz="8500"/>
            </a:lvl1pPr>
            <a:lvl2pPr>
              <a:defRPr sz="7100"/>
            </a:lvl2pPr>
            <a:lvl3pPr>
              <a:defRPr sz="6400"/>
            </a:lvl3pPr>
            <a:lvl4pPr>
              <a:defRPr sz="5700"/>
            </a:lvl4pPr>
            <a:lvl5pPr>
              <a:defRPr sz="5700"/>
            </a:lvl5pPr>
            <a:lvl6pPr>
              <a:defRPr sz="5700"/>
            </a:lvl6pPr>
            <a:lvl7pPr>
              <a:defRPr sz="5700"/>
            </a:lvl7pPr>
            <a:lvl8pPr>
              <a:defRPr sz="5700"/>
            </a:lvl8pPr>
            <a:lvl9pPr>
              <a:defRPr sz="5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BCF27B-38D2-4A90-9878-01D12A624BA6}" type="datetimeFigureOut">
              <a:rPr lang="en-US"/>
              <a:pPr>
                <a:defRPr/>
              </a:pPr>
              <a:t>1/7/2013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8B3DC4-BF03-44EC-86D8-5522A479F82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77355C-434D-43B6-9AF3-EDF0E6DBEE66}" type="datetimeFigureOut">
              <a:rPr lang="en-US"/>
              <a:pPr>
                <a:defRPr/>
              </a:pPr>
              <a:t>1/7/2013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0E76F5-E6DA-4F51-AE0E-EA79E2F9AD0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47852C-0D0C-4B22-A6F7-B0227C31F30E}" type="datetimeFigureOut">
              <a:rPr lang="en-US"/>
              <a:pPr>
                <a:defRPr/>
              </a:pPr>
              <a:t>1/7/2013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2D5D79-31F1-4D11-B8AE-713467E50DD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2" y="728133"/>
            <a:ext cx="12634915" cy="3098800"/>
          </a:xfrm>
        </p:spPr>
        <p:txBody>
          <a:bodyPr anchor="b"/>
          <a:lstStyle>
            <a:lvl1pPr algn="l">
              <a:defRPr sz="7100" b="1"/>
            </a:lvl1pPr>
          </a:lstStyle>
          <a:p>
            <a:r>
              <a:rPr lang="en-US" smtClean="0"/>
              <a:t>Click to edit Master title style</a:t>
            </a:r>
            <a:endParaRPr lang="en-US"/>
          </a:p>
        </p:txBody>
      </p:sp>
      <p:sp>
        <p:nvSpPr>
          <p:cNvPr id="3" name="Content Placeholder 2"/>
          <p:cNvSpPr>
            <a:spLocks noGrp="1"/>
          </p:cNvSpPr>
          <p:nvPr>
            <p:ph idx="1"/>
          </p:nvPr>
        </p:nvSpPr>
        <p:spPr>
          <a:xfrm>
            <a:off x="15015210" y="728135"/>
            <a:ext cx="21469350" cy="15608301"/>
          </a:xfrm>
        </p:spPr>
        <p:txBody>
          <a:bodyPr/>
          <a:lstStyle>
            <a:lvl1pPr>
              <a:defRPr sz="11300"/>
            </a:lvl1pPr>
            <a:lvl2pPr>
              <a:defRPr sz="9900"/>
            </a:lvl2pPr>
            <a:lvl3pPr>
              <a:defRPr sz="85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2" y="3826935"/>
            <a:ext cx="12634915" cy="12509501"/>
          </a:xfrm>
        </p:spPr>
        <p:txBody>
          <a:bodyPr/>
          <a:lstStyle>
            <a:lvl1pPr marL="0" indent="0">
              <a:buNone/>
              <a:defRPr sz="5000"/>
            </a:lvl1pPr>
            <a:lvl2pPr marL="1619768" indent="0">
              <a:buNone/>
              <a:defRPr sz="4300"/>
            </a:lvl2pPr>
            <a:lvl3pPr marL="3239536" indent="0">
              <a:buNone/>
              <a:defRPr sz="3500"/>
            </a:lvl3pPr>
            <a:lvl4pPr marL="4859304" indent="0">
              <a:buNone/>
              <a:defRPr sz="3200"/>
            </a:lvl4pPr>
            <a:lvl5pPr marL="6479073" indent="0">
              <a:buNone/>
              <a:defRPr sz="3200"/>
            </a:lvl5pPr>
            <a:lvl6pPr marL="8098841" indent="0">
              <a:buNone/>
              <a:defRPr sz="3200"/>
            </a:lvl6pPr>
            <a:lvl7pPr marL="9718609" indent="0">
              <a:buNone/>
              <a:defRPr sz="3200"/>
            </a:lvl7pPr>
            <a:lvl8pPr marL="11338377" indent="0">
              <a:buNone/>
              <a:defRPr sz="3200"/>
            </a:lvl8pPr>
            <a:lvl9pPr marL="12958145" indent="0">
              <a:buNone/>
              <a:defRPr sz="3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CB1690-74A6-44BB-8573-46355F4B6603}" type="datetimeFigureOut">
              <a:rPr lang="en-US"/>
              <a:pPr>
                <a:defRPr/>
              </a:pPr>
              <a:t>1/7/2013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E921F7-9364-4A02-8A48-4DCAB839838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12801600"/>
            <a:ext cx="23042880" cy="1511301"/>
          </a:xfrm>
        </p:spPr>
        <p:txBody>
          <a:bodyPr anchor="b"/>
          <a:lstStyle>
            <a:lvl1pPr algn="l">
              <a:defRPr sz="7100" b="1"/>
            </a:lvl1pPr>
          </a:lstStyle>
          <a:p>
            <a:r>
              <a:rPr lang="en-US" smtClean="0"/>
              <a:t>Click to edit Master title style</a:t>
            </a:r>
            <a:endParaRPr lang="en-US"/>
          </a:p>
        </p:txBody>
      </p:sp>
      <p:sp>
        <p:nvSpPr>
          <p:cNvPr id="3" name="Picture Placeholder 2"/>
          <p:cNvSpPr>
            <a:spLocks noGrp="1"/>
          </p:cNvSpPr>
          <p:nvPr>
            <p:ph type="pic" idx="1"/>
          </p:nvPr>
        </p:nvSpPr>
        <p:spPr>
          <a:xfrm>
            <a:off x="7527610" y="1634067"/>
            <a:ext cx="23042880" cy="10972800"/>
          </a:xfrm>
        </p:spPr>
        <p:txBody>
          <a:bodyPr rtlCol="0">
            <a:normAutofit/>
          </a:bodyPr>
          <a:lstStyle>
            <a:lvl1pPr marL="0" indent="0">
              <a:buNone/>
              <a:defRPr sz="11300"/>
            </a:lvl1pPr>
            <a:lvl2pPr marL="1619768" indent="0">
              <a:buNone/>
              <a:defRPr sz="9900"/>
            </a:lvl2pPr>
            <a:lvl3pPr marL="3239536" indent="0">
              <a:buNone/>
              <a:defRPr sz="8500"/>
            </a:lvl3pPr>
            <a:lvl4pPr marL="4859304" indent="0">
              <a:buNone/>
              <a:defRPr sz="7100"/>
            </a:lvl4pPr>
            <a:lvl5pPr marL="6479073" indent="0">
              <a:buNone/>
              <a:defRPr sz="7100"/>
            </a:lvl5pPr>
            <a:lvl6pPr marL="8098841" indent="0">
              <a:buNone/>
              <a:defRPr sz="7100"/>
            </a:lvl6pPr>
            <a:lvl7pPr marL="9718609" indent="0">
              <a:buNone/>
              <a:defRPr sz="7100"/>
            </a:lvl7pPr>
            <a:lvl8pPr marL="11338377" indent="0">
              <a:buNone/>
              <a:defRPr sz="7100"/>
            </a:lvl8pPr>
            <a:lvl9pPr marL="12958145" indent="0">
              <a:buNone/>
              <a:defRPr sz="7100"/>
            </a:lvl9pPr>
          </a:lstStyle>
          <a:p>
            <a:pPr lvl="0"/>
            <a:endParaRPr lang="en-US" noProof="0" dirty="0"/>
          </a:p>
        </p:txBody>
      </p:sp>
      <p:sp>
        <p:nvSpPr>
          <p:cNvPr id="4" name="Text Placeholder 3"/>
          <p:cNvSpPr>
            <a:spLocks noGrp="1"/>
          </p:cNvSpPr>
          <p:nvPr>
            <p:ph type="body" sz="half" idx="2"/>
          </p:nvPr>
        </p:nvSpPr>
        <p:spPr>
          <a:xfrm>
            <a:off x="7527610" y="14312901"/>
            <a:ext cx="23042880" cy="2146299"/>
          </a:xfrm>
        </p:spPr>
        <p:txBody>
          <a:bodyPr/>
          <a:lstStyle>
            <a:lvl1pPr marL="0" indent="0">
              <a:buNone/>
              <a:defRPr sz="5000"/>
            </a:lvl1pPr>
            <a:lvl2pPr marL="1619768" indent="0">
              <a:buNone/>
              <a:defRPr sz="4300"/>
            </a:lvl2pPr>
            <a:lvl3pPr marL="3239536" indent="0">
              <a:buNone/>
              <a:defRPr sz="3500"/>
            </a:lvl3pPr>
            <a:lvl4pPr marL="4859304" indent="0">
              <a:buNone/>
              <a:defRPr sz="3200"/>
            </a:lvl4pPr>
            <a:lvl5pPr marL="6479073" indent="0">
              <a:buNone/>
              <a:defRPr sz="3200"/>
            </a:lvl5pPr>
            <a:lvl6pPr marL="8098841" indent="0">
              <a:buNone/>
              <a:defRPr sz="3200"/>
            </a:lvl6pPr>
            <a:lvl7pPr marL="9718609" indent="0">
              <a:buNone/>
              <a:defRPr sz="3200"/>
            </a:lvl7pPr>
            <a:lvl8pPr marL="11338377" indent="0">
              <a:buNone/>
              <a:defRPr sz="3200"/>
            </a:lvl8pPr>
            <a:lvl9pPr marL="12958145" indent="0">
              <a:buNone/>
              <a:defRPr sz="3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8CCD4C-1647-4DE3-8224-CFEE35B289E6}" type="datetimeFigureOut">
              <a:rPr lang="en-US"/>
              <a:pPr>
                <a:defRPr/>
              </a:pPr>
              <a:t>1/7/2013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8A1F09-8ADD-4772-987A-80C5301CBAA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20875" y="731838"/>
            <a:ext cx="34563050" cy="3048000"/>
          </a:xfrm>
          <a:prstGeom prst="rect">
            <a:avLst/>
          </a:prstGeom>
          <a:noFill/>
          <a:ln w="9525">
            <a:noFill/>
            <a:miter lim="800000"/>
            <a:headEnd/>
            <a:tailEnd/>
          </a:ln>
        </p:spPr>
        <p:txBody>
          <a:bodyPr vert="horz" wrap="square" lIns="323954" tIns="161977" rIns="323954" bIns="161977"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920875" y="4267200"/>
            <a:ext cx="34563050" cy="12069763"/>
          </a:xfrm>
          <a:prstGeom prst="rect">
            <a:avLst/>
          </a:prstGeom>
          <a:noFill/>
          <a:ln w="9525">
            <a:noFill/>
            <a:miter lim="800000"/>
            <a:headEnd/>
            <a:tailEnd/>
          </a:ln>
        </p:spPr>
        <p:txBody>
          <a:bodyPr vert="horz" wrap="square" lIns="323954" tIns="161977" rIns="323954" bIns="16197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20875" y="16949738"/>
            <a:ext cx="8959850" cy="974725"/>
          </a:xfrm>
          <a:prstGeom prst="rect">
            <a:avLst/>
          </a:prstGeom>
        </p:spPr>
        <p:txBody>
          <a:bodyPr vert="horz" lIns="323954" tIns="161977" rIns="323954" bIns="161977" rtlCol="0" anchor="ctr"/>
          <a:lstStyle>
            <a:lvl1pPr algn="l" defTabSz="3239536" fontAlgn="auto">
              <a:spcBef>
                <a:spcPts val="0"/>
              </a:spcBef>
              <a:spcAft>
                <a:spcPts val="0"/>
              </a:spcAft>
              <a:defRPr sz="4300">
                <a:solidFill>
                  <a:schemeClr val="tx1">
                    <a:tint val="75000"/>
                  </a:schemeClr>
                </a:solidFill>
                <a:latin typeface="+mn-lt"/>
                <a:ea typeface="+mn-ea"/>
                <a:cs typeface="+mn-cs"/>
              </a:defRPr>
            </a:lvl1pPr>
          </a:lstStyle>
          <a:p>
            <a:pPr>
              <a:defRPr/>
            </a:pPr>
            <a:fld id="{644931B8-3C37-4300-B64D-FBC34A4062F1}" type="datetimeFigureOut">
              <a:rPr lang="en-US"/>
              <a:pPr>
                <a:defRPr/>
              </a:pPr>
              <a:t>1/7/2013</a:t>
            </a:fld>
            <a:endParaRPr lang="en-US" dirty="0"/>
          </a:p>
        </p:txBody>
      </p:sp>
      <p:sp>
        <p:nvSpPr>
          <p:cNvPr id="5" name="Footer Placeholder 4"/>
          <p:cNvSpPr>
            <a:spLocks noGrp="1"/>
          </p:cNvSpPr>
          <p:nvPr>
            <p:ph type="ftr" sz="quarter" idx="3"/>
          </p:nvPr>
        </p:nvSpPr>
        <p:spPr>
          <a:xfrm>
            <a:off x="13122275" y="16949738"/>
            <a:ext cx="12160250" cy="974725"/>
          </a:xfrm>
          <a:prstGeom prst="rect">
            <a:avLst/>
          </a:prstGeom>
        </p:spPr>
        <p:txBody>
          <a:bodyPr vert="horz" lIns="323954" tIns="161977" rIns="323954" bIns="161977" rtlCol="0" anchor="ctr"/>
          <a:lstStyle>
            <a:lvl1pPr algn="ctr" defTabSz="3239536" fontAlgn="auto">
              <a:spcBef>
                <a:spcPts val="0"/>
              </a:spcBef>
              <a:spcAft>
                <a:spcPts val="0"/>
              </a:spcAft>
              <a:defRPr sz="43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27524075" y="16949738"/>
            <a:ext cx="8959850" cy="974725"/>
          </a:xfrm>
          <a:prstGeom prst="rect">
            <a:avLst/>
          </a:prstGeom>
        </p:spPr>
        <p:txBody>
          <a:bodyPr vert="horz" lIns="323954" tIns="161977" rIns="323954" bIns="161977" rtlCol="0" anchor="ctr"/>
          <a:lstStyle>
            <a:lvl1pPr algn="r" defTabSz="3239536" fontAlgn="auto">
              <a:spcBef>
                <a:spcPts val="0"/>
              </a:spcBef>
              <a:spcAft>
                <a:spcPts val="0"/>
              </a:spcAft>
              <a:defRPr sz="4300">
                <a:solidFill>
                  <a:schemeClr val="tx1">
                    <a:tint val="75000"/>
                  </a:schemeClr>
                </a:solidFill>
                <a:latin typeface="+mn-lt"/>
                <a:ea typeface="+mn-ea"/>
                <a:cs typeface="+mn-cs"/>
              </a:defRPr>
            </a:lvl1pPr>
          </a:lstStyle>
          <a:p>
            <a:pPr>
              <a:defRPr/>
            </a:pPr>
            <a:fld id="{8413535F-87B6-4F0F-B507-95EE2B28C15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238500" rtl="0" eaLnBrk="0" fontAlgn="base" hangingPunct="0">
        <a:spcBef>
          <a:spcPct val="0"/>
        </a:spcBef>
        <a:spcAft>
          <a:spcPct val="0"/>
        </a:spcAft>
        <a:defRPr sz="15600" kern="1200">
          <a:solidFill>
            <a:schemeClr val="tx1"/>
          </a:solidFill>
          <a:latin typeface="+mj-lt"/>
          <a:ea typeface="ＭＳ Ｐゴシック" charset="-128"/>
          <a:cs typeface="ＭＳ Ｐゴシック" charset="-128"/>
        </a:defRPr>
      </a:lvl1pPr>
      <a:lvl2pPr algn="ctr" defTabSz="3238500" rtl="0" eaLnBrk="0" fontAlgn="base" hangingPunct="0">
        <a:spcBef>
          <a:spcPct val="0"/>
        </a:spcBef>
        <a:spcAft>
          <a:spcPct val="0"/>
        </a:spcAft>
        <a:defRPr sz="15600">
          <a:solidFill>
            <a:schemeClr val="tx1"/>
          </a:solidFill>
          <a:latin typeface="Calibri" charset="0"/>
          <a:ea typeface="ＭＳ Ｐゴシック" charset="-128"/>
          <a:cs typeface="ＭＳ Ｐゴシック" charset="-128"/>
        </a:defRPr>
      </a:lvl2pPr>
      <a:lvl3pPr algn="ctr" defTabSz="3238500" rtl="0" eaLnBrk="0" fontAlgn="base" hangingPunct="0">
        <a:spcBef>
          <a:spcPct val="0"/>
        </a:spcBef>
        <a:spcAft>
          <a:spcPct val="0"/>
        </a:spcAft>
        <a:defRPr sz="15600">
          <a:solidFill>
            <a:schemeClr val="tx1"/>
          </a:solidFill>
          <a:latin typeface="Calibri" charset="0"/>
          <a:ea typeface="ＭＳ Ｐゴシック" charset="-128"/>
          <a:cs typeface="ＭＳ Ｐゴシック" charset="-128"/>
        </a:defRPr>
      </a:lvl3pPr>
      <a:lvl4pPr algn="ctr" defTabSz="3238500" rtl="0" eaLnBrk="0" fontAlgn="base" hangingPunct="0">
        <a:spcBef>
          <a:spcPct val="0"/>
        </a:spcBef>
        <a:spcAft>
          <a:spcPct val="0"/>
        </a:spcAft>
        <a:defRPr sz="15600">
          <a:solidFill>
            <a:schemeClr val="tx1"/>
          </a:solidFill>
          <a:latin typeface="Calibri" charset="0"/>
          <a:ea typeface="ＭＳ Ｐゴシック" charset="-128"/>
          <a:cs typeface="ＭＳ Ｐゴシック" charset="-128"/>
        </a:defRPr>
      </a:lvl4pPr>
      <a:lvl5pPr algn="ctr" defTabSz="3238500" rtl="0" eaLnBrk="0" fontAlgn="base" hangingPunct="0">
        <a:spcBef>
          <a:spcPct val="0"/>
        </a:spcBef>
        <a:spcAft>
          <a:spcPct val="0"/>
        </a:spcAft>
        <a:defRPr sz="15600">
          <a:solidFill>
            <a:schemeClr val="tx1"/>
          </a:solidFill>
          <a:latin typeface="Calibri" charset="0"/>
          <a:ea typeface="ＭＳ Ｐゴシック" charset="-128"/>
          <a:cs typeface="ＭＳ Ｐゴシック" charset="-128"/>
        </a:defRPr>
      </a:lvl5pPr>
      <a:lvl6pPr marL="457200" algn="ctr" defTabSz="3238500" rtl="0" fontAlgn="base">
        <a:spcBef>
          <a:spcPct val="0"/>
        </a:spcBef>
        <a:spcAft>
          <a:spcPct val="0"/>
        </a:spcAft>
        <a:defRPr sz="15600">
          <a:solidFill>
            <a:schemeClr val="tx1"/>
          </a:solidFill>
          <a:latin typeface="Calibri" charset="0"/>
          <a:ea typeface="ＭＳ Ｐゴシック" charset="-128"/>
          <a:cs typeface="ＭＳ Ｐゴシック" charset="-128"/>
        </a:defRPr>
      </a:lvl6pPr>
      <a:lvl7pPr marL="914400" algn="ctr" defTabSz="3238500" rtl="0" fontAlgn="base">
        <a:spcBef>
          <a:spcPct val="0"/>
        </a:spcBef>
        <a:spcAft>
          <a:spcPct val="0"/>
        </a:spcAft>
        <a:defRPr sz="15600">
          <a:solidFill>
            <a:schemeClr val="tx1"/>
          </a:solidFill>
          <a:latin typeface="Calibri" charset="0"/>
          <a:ea typeface="ＭＳ Ｐゴシック" charset="-128"/>
          <a:cs typeface="ＭＳ Ｐゴシック" charset="-128"/>
        </a:defRPr>
      </a:lvl7pPr>
      <a:lvl8pPr marL="1371600" algn="ctr" defTabSz="3238500" rtl="0" fontAlgn="base">
        <a:spcBef>
          <a:spcPct val="0"/>
        </a:spcBef>
        <a:spcAft>
          <a:spcPct val="0"/>
        </a:spcAft>
        <a:defRPr sz="15600">
          <a:solidFill>
            <a:schemeClr val="tx1"/>
          </a:solidFill>
          <a:latin typeface="Calibri" charset="0"/>
          <a:ea typeface="ＭＳ Ｐゴシック" charset="-128"/>
          <a:cs typeface="ＭＳ Ｐゴシック" charset="-128"/>
        </a:defRPr>
      </a:lvl8pPr>
      <a:lvl9pPr marL="1828800" algn="ctr" defTabSz="3238500" rtl="0" fontAlgn="base">
        <a:spcBef>
          <a:spcPct val="0"/>
        </a:spcBef>
        <a:spcAft>
          <a:spcPct val="0"/>
        </a:spcAft>
        <a:defRPr sz="15600">
          <a:solidFill>
            <a:schemeClr val="tx1"/>
          </a:solidFill>
          <a:latin typeface="Calibri" charset="0"/>
          <a:ea typeface="ＭＳ Ｐゴシック" charset="-128"/>
          <a:cs typeface="ＭＳ Ｐゴシック" charset="-128"/>
        </a:defRPr>
      </a:lvl9pPr>
    </p:titleStyle>
    <p:bodyStyle>
      <a:lvl1pPr marL="1214438" indent="-1214438" algn="l" defTabSz="3238500" rtl="0" eaLnBrk="0" fontAlgn="base" hangingPunct="0">
        <a:spcBef>
          <a:spcPct val="20000"/>
        </a:spcBef>
        <a:spcAft>
          <a:spcPct val="0"/>
        </a:spcAft>
        <a:buFont typeface="Arial" pitchFamily="5" charset="0"/>
        <a:buChar char="•"/>
        <a:defRPr sz="11300" kern="1200">
          <a:solidFill>
            <a:schemeClr val="tx1"/>
          </a:solidFill>
          <a:latin typeface="+mn-lt"/>
          <a:ea typeface="ＭＳ Ｐゴシック" charset="-128"/>
          <a:cs typeface="ＭＳ Ｐゴシック" charset="-128"/>
        </a:defRPr>
      </a:lvl1pPr>
      <a:lvl2pPr marL="2632075" indent="-1011238" algn="l" defTabSz="3238500" rtl="0" eaLnBrk="0" fontAlgn="base" hangingPunct="0">
        <a:spcBef>
          <a:spcPct val="20000"/>
        </a:spcBef>
        <a:spcAft>
          <a:spcPct val="0"/>
        </a:spcAft>
        <a:buFont typeface="Arial" pitchFamily="5" charset="0"/>
        <a:buChar char="–"/>
        <a:defRPr sz="9900" kern="1200">
          <a:solidFill>
            <a:schemeClr val="tx1"/>
          </a:solidFill>
          <a:latin typeface="+mn-lt"/>
          <a:ea typeface="ＭＳ Ｐゴシック" charset="-128"/>
          <a:cs typeface="+mn-cs"/>
        </a:defRPr>
      </a:lvl2pPr>
      <a:lvl3pPr marL="4048125" indent="-809625" algn="l" defTabSz="3238500" rtl="0" eaLnBrk="0" fontAlgn="base" hangingPunct="0">
        <a:spcBef>
          <a:spcPct val="20000"/>
        </a:spcBef>
        <a:spcAft>
          <a:spcPct val="0"/>
        </a:spcAft>
        <a:buFont typeface="Arial" pitchFamily="5" charset="0"/>
        <a:buChar char="•"/>
        <a:defRPr sz="8500" kern="1200">
          <a:solidFill>
            <a:schemeClr val="tx1"/>
          </a:solidFill>
          <a:latin typeface="+mn-lt"/>
          <a:ea typeface="ＭＳ Ｐゴシック" charset="-128"/>
          <a:cs typeface="+mn-cs"/>
        </a:defRPr>
      </a:lvl3pPr>
      <a:lvl4pPr marL="5668963" indent="-809625" algn="l" defTabSz="3238500" rtl="0" eaLnBrk="0" fontAlgn="base" hangingPunct="0">
        <a:spcBef>
          <a:spcPct val="20000"/>
        </a:spcBef>
        <a:spcAft>
          <a:spcPct val="0"/>
        </a:spcAft>
        <a:buFont typeface="Arial" pitchFamily="5" charset="0"/>
        <a:buChar char="–"/>
        <a:defRPr sz="7100" kern="1200">
          <a:solidFill>
            <a:schemeClr val="tx1"/>
          </a:solidFill>
          <a:latin typeface="+mn-lt"/>
          <a:ea typeface="ＭＳ Ｐゴシック" charset="-128"/>
          <a:cs typeface="+mn-cs"/>
        </a:defRPr>
      </a:lvl4pPr>
      <a:lvl5pPr marL="7288213" indent="-809625" algn="l" defTabSz="3238500" rtl="0" eaLnBrk="0" fontAlgn="base" hangingPunct="0">
        <a:spcBef>
          <a:spcPct val="20000"/>
        </a:spcBef>
        <a:spcAft>
          <a:spcPct val="0"/>
        </a:spcAft>
        <a:buFont typeface="Arial" pitchFamily="5" charset="0"/>
        <a:buChar char="»"/>
        <a:defRPr sz="7100" kern="1200">
          <a:solidFill>
            <a:schemeClr val="tx1"/>
          </a:solidFill>
          <a:latin typeface="+mn-lt"/>
          <a:ea typeface="ＭＳ Ｐゴシック" charset="-128"/>
          <a:cs typeface="+mn-cs"/>
        </a:defRPr>
      </a:lvl5pPr>
      <a:lvl6pPr marL="8908725" indent="-809884" algn="l" defTabSz="3239536" rtl="0" eaLnBrk="1" latinLnBrk="0" hangingPunct="1">
        <a:spcBef>
          <a:spcPct val="20000"/>
        </a:spcBef>
        <a:buFont typeface="Arial" pitchFamily="34" charset="0"/>
        <a:buChar char="•"/>
        <a:defRPr sz="7100" kern="1200">
          <a:solidFill>
            <a:schemeClr val="tx1"/>
          </a:solidFill>
          <a:latin typeface="+mn-lt"/>
          <a:ea typeface="+mn-ea"/>
          <a:cs typeface="+mn-cs"/>
        </a:defRPr>
      </a:lvl6pPr>
      <a:lvl7pPr marL="10528493" indent="-809884" algn="l" defTabSz="3239536" rtl="0" eaLnBrk="1" latinLnBrk="0" hangingPunct="1">
        <a:spcBef>
          <a:spcPct val="20000"/>
        </a:spcBef>
        <a:buFont typeface="Arial" pitchFamily="34" charset="0"/>
        <a:buChar char="•"/>
        <a:defRPr sz="7100" kern="1200">
          <a:solidFill>
            <a:schemeClr val="tx1"/>
          </a:solidFill>
          <a:latin typeface="+mn-lt"/>
          <a:ea typeface="+mn-ea"/>
          <a:cs typeface="+mn-cs"/>
        </a:defRPr>
      </a:lvl7pPr>
      <a:lvl8pPr marL="12148261" indent="-809884" algn="l" defTabSz="3239536" rtl="0" eaLnBrk="1" latinLnBrk="0" hangingPunct="1">
        <a:spcBef>
          <a:spcPct val="20000"/>
        </a:spcBef>
        <a:buFont typeface="Arial" pitchFamily="34" charset="0"/>
        <a:buChar char="•"/>
        <a:defRPr sz="7100" kern="1200">
          <a:solidFill>
            <a:schemeClr val="tx1"/>
          </a:solidFill>
          <a:latin typeface="+mn-lt"/>
          <a:ea typeface="+mn-ea"/>
          <a:cs typeface="+mn-cs"/>
        </a:defRPr>
      </a:lvl8pPr>
      <a:lvl9pPr marL="13768029" indent="-809884" algn="l" defTabSz="3239536" rtl="0" eaLnBrk="1" latinLnBrk="0" hangingPunct="1">
        <a:spcBef>
          <a:spcPct val="20000"/>
        </a:spcBef>
        <a:buFont typeface="Arial" pitchFamily="34" charset="0"/>
        <a:buChar char="•"/>
        <a:defRPr sz="7100" kern="1200">
          <a:solidFill>
            <a:schemeClr val="tx1"/>
          </a:solidFill>
          <a:latin typeface="+mn-lt"/>
          <a:ea typeface="+mn-ea"/>
          <a:cs typeface="+mn-cs"/>
        </a:defRPr>
      </a:lvl9pPr>
    </p:bodyStyle>
    <p:otherStyle>
      <a:defPPr>
        <a:defRPr lang="en-US"/>
      </a:defPPr>
      <a:lvl1pPr marL="0" algn="l" defTabSz="3239536" rtl="0" eaLnBrk="1" latinLnBrk="0" hangingPunct="1">
        <a:defRPr sz="6400" kern="1200">
          <a:solidFill>
            <a:schemeClr val="tx1"/>
          </a:solidFill>
          <a:latin typeface="+mn-lt"/>
          <a:ea typeface="+mn-ea"/>
          <a:cs typeface="+mn-cs"/>
        </a:defRPr>
      </a:lvl1pPr>
      <a:lvl2pPr marL="1619768" algn="l" defTabSz="3239536" rtl="0" eaLnBrk="1" latinLnBrk="0" hangingPunct="1">
        <a:defRPr sz="6400" kern="1200">
          <a:solidFill>
            <a:schemeClr val="tx1"/>
          </a:solidFill>
          <a:latin typeface="+mn-lt"/>
          <a:ea typeface="+mn-ea"/>
          <a:cs typeface="+mn-cs"/>
        </a:defRPr>
      </a:lvl2pPr>
      <a:lvl3pPr marL="3239536" algn="l" defTabSz="3239536" rtl="0" eaLnBrk="1" latinLnBrk="0" hangingPunct="1">
        <a:defRPr sz="6400" kern="1200">
          <a:solidFill>
            <a:schemeClr val="tx1"/>
          </a:solidFill>
          <a:latin typeface="+mn-lt"/>
          <a:ea typeface="+mn-ea"/>
          <a:cs typeface="+mn-cs"/>
        </a:defRPr>
      </a:lvl3pPr>
      <a:lvl4pPr marL="4859304" algn="l" defTabSz="3239536" rtl="0" eaLnBrk="1" latinLnBrk="0" hangingPunct="1">
        <a:defRPr sz="6400" kern="1200">
          <a:solidFill>
            <a:schemeClr val="tx1"/>
          </a:solidFill>
          <a:latin typeface="+mn-lt"/>
          <a:ea typeface="+mn-ea"/>
          <a:cs typeface="+mn-cs"/>
        </a:defRPr>
      </a:lvl4pPr>
      <a:lvl5pPr marL="6479073" algn="l" defTabSz="3239536" rtl="0" eaLnBrk="1" latinLnBrk="0" hangingPunct="1">
        <a:defRPr sz="6400" kern="1200">
          <a:solidFill>
            <a:schemeClr val="tx1"/>
          </a:solidFill>
          <a:latin typeface="+mn-lt"/>
          <a:ea typeface="+mn-ea"/>
          <a:cs typeface="+mn-cs"/>
        </a:defRPr>
      </a:lvl5pPr>
      <a:lvl6pPr marL="8098841" algn="l" defTabSz="3239536" rtl="0" eaLnBrk="1" latinLnBrk="0" hangingPunct="1">
        <a:defRPr sz="6400" kern="1200">
          <a:solidFill>
            <a:schemeClr val="tx1"/>
          </a:solidFill>
          <a:latin typeface="+mn-lt"/>
          <a:ea typeface="+mn-ea"/>
          <a:cs typeface="+mn-cs"/>
        </a:defRPr>
      </a:lvl6pPr>
      <a:lvl7pPr marL="9718609" algn="l" defTabSz="3239536" rtl="0" eaLnBrk="1" latinLnBrk="0" hangingPunct="1">
        <a:defRPr sz="6400" kern="1200">
          <a:solidFill>
            <a:schemeClr val="tx1"/>
          </a:solidFill>
          <a:latin typeface="+mn-lt"/>
          <a:ea typeface="+mn-ea"/>
          <a:cs typeface="+mn-cs"/>
        </a:defRPr>
      </a:lvl7pPr>
      <a:lvl8pPr marL="11338377" algn="l" defTabSz="3239536" rtl="0" eaLnBrk="1" latinLnBrk="0" hangingPunct="1">
        <a:defRPr sz="6400" kern="1200">
          <a:solidFill>
            <a:schemeClr val="tx1"/>
          </a:solidFill>
          <a:latin typeface="+mn-lt"/>
          <a:ea typeface="+mn-ea"/>
          <a:cs typeface="+mn-cs"/>
        </a:defRPr>
      </a:lvl8pPr>
      <a:lvl9pPr marL="12958145" algn="l" defTabSz="3239536" rtl="0" eaLnBrk="1" latinLnBrk="0" hangingPunct="1">
        <a:defRPr sz="6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133"/>
          <p:cNvSpPr/>
          <p:nvPr/>
        </p:nvSpPr>
        <p:spPr>
          <a:xfrm>
            <a:off x="25711150" y="2590800"/>
            <a:ext cx="5911850" cy="153162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338" name="Picture 174" descr="belemnites_b.png"/>
          <p:cNvPicPr>
            <a:picLocks noChangeAspect="1"/>
          </p:cNvPicPr>
          <p:nvPr/>
        </p:nvPicPr>
        <p:blipFill>
          <a:blip r:embed="rId3"/>
          <a:srcRect/>
          <a:stretch>
            <a:fillRect/>
          </a:stretch>
        </p:blipFill>
        <p:spPr bwMode="auto">
          <a:xfrm>
            <a:off x="25984200" y="10210800"/>
            <a:ext cx="2533650" cy="1746250"/>
          </a:xfrm>
          <a:prstGeom prst="rect">
            <a:avLst/>
          </a:prstGeom>
          <a:noFill/>
          <a:ln w="9525">
            <a:solidFill>
              <a:schemeClr val="tx1"/>
            </a:solidFill>
            <a:miter lim="800000"/>
            <a:headEnd/>
            <a:tailEnd/>
          </a:ln>
        </p:spPr>
      </p:pic>
      <p:sp>
        <p:nvSpPr>
          <p:cNvPr id="14339" name="Text Box 172"/>
          <p:cNvSpPr txBox="1">
            <a:spLocks noChangeArrowheads="1"/>
          </p:cNvSpPr>
          <p:nvPr/>
        </p:nvSpPr>
        <p:spPr bwMode="auto">
          <a:xfrm>
            <a:off x="25979438" y="11963400"/>
            <a:ext cx="2541587" cy="40005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spcBef>
                <a:spcPct val="50000"/>
              </a:spcBef>
            </a:pPr>
            <a:r>
              <a:rPr lang="en-US" sz="1000">
                <a:latin typeface="Times New Roman" pitchFamily="5" charset="0"/>
              </a:rPr>
              <a:t>Orientation of belemnites Mt Laurel shell bed Cream Ridge.</a:t>
            </a:r>
            <a:endParaRPr lang="en-US" sz="1200">
              <a:latin typeface="Times New Roman" pitchFamily="5" charset="0"/>
            </a:endParaRPr>
          </a:p>
        </p:txBody>
      </p:sp>
      <p:pic>
        <p:nvPicPr>
          <p:cNvPr id="14340" name="Picture 175" descr="belemnites_a.png"/>
          <p:cNvPicPr>
            <a:picLocks noChangeAspect="1"/>
          </p:cNvPicPr>
          <p:nvPr/>
        </p:nvPicPr>
        <p:blipFill>
          <a:blip r:embed="rId4"/>
          <a:srcRect/>
          <a:stretch>
            <a:fillRect/>
          </a:stretch>
        </p:blipFill>
        <p:spPr bwMode="auto">
          <a:xfrm>
            <a:off x="25977850" y="7848600"/>
            <a:ext cx="2524125" cy="1663700"/>
          </a:xfrm>
          <a:prstGeom prst="rect">
            <a:avLst/>
          </a:prstGeom>
          <a:noFill/>
          <a:ln w="9525">
            <a:solidFill>
              <a:schemeClr val="tx1"/>
            </a:solidFill>
            <a:miter lim="800000"/>
            <a:headEnd/>
            <a:tailEnd/>
          </a:ln>
        </p:spPr>
      </p:pic>
      <p:sp>
        <p:nvSpPr>
          <p:cNvPr id="14341" name="Text Box 172"/>
          <p:cNvSpPr txBox="1">
            <a:spLocks noChangeArrowheads="1"/>
          </p:cNvSpPr>
          <p:nvPr/>
        </p:nvSpPr>
        <p:spPr bwMode="auto">
          <a:xfrm>
            <a:off x="25973088" y="9518650"/>
            <a:ext cx="2532062" cy="40640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spcBef>
                <a:spcPct val="50000"/>
              </a:spcBef>
            </a:pPr>
            <a:r>
              <a:rPr lang="en-US" sz="1000">
                <a:latin typeface="Times New Roman" pitchFamily="5" charset="0"/>
              </a:rPr>
              <a:t>Orientation of belemnites Mt Laurel shell bed Crosswicks Creek.</a:t>
            </a:r>
            <a:endParaRPr lang="en-US" sz="1200">
              <a:latin typeface="Times New Roman" pitchFamily="5" charset="0"/>
            </a:endParaRPr>
          </a:p>
        </p:txBody>
      </p:sp>
      <p:sp>
        <p:nvSpPr>
          <p:cNvPr id="190" name="Rectangle 189"/>
          <p:cNvSpPr/>
          <p:nvPr/>
        </p:nvSpPr>
        <p:spPr>
          <a:xfrm>
            <a:off x="6953250" y="9067800"/>
            <a:ext cx="6335713" cy="8840788"/>
          </a:xfrm>
          <a:prstGeom prst="rect">
            <a:avLst/>
          </a:prstGeom>
          <a:solidFill>
            <a:schemeClr val="bg2">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 name="Rectangle 182"/>
          <p:cNvSpPr/>
          <p:nvPr/>
        </p:nvSpPr>
        <p:spPr bwMode="auto">
          <a:xfrm>
            <a:off x="6934200" y="2590800"/>
            <a:ext cx="18278475" cy="5715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344" name="Title 1"/>
          <p:cNvSpPr>
            <a:spLocks noGrp="1"/>
          </p:cNvSpPr>
          <p:nvPr>
            <p:ph type="ctrTitle"/>
          </p:nvPr>
        </p:nvSpPr>
        <p:spPr>
          <a:xfrm>
            <a:off x="2971800" y="0"/>
            <a:ext cx="32643763" cy="1828800"/>
          </a:xfrm>
        </p:spPr>
        <p:txBody>
          <a:bodyPr/>
          <a:lstStyle/>
          <a:p>
            <a:pPr eaLnBrk="1" hangingPunct="1"/>
            <a:r>
              <a:rPr lang="en-US" sz="3600" b="1" smtClean="0">
                <a:latin typeface="Times New Roman" pitchFamily="5" charset="0"/>
                <a:ea typeface="Times New Roman" pitchFamily="5" charset="0"/>
                <a:cs typeface="Times New Roman" pitchFamily="5" charset="0"/>
              </a:rPr>
              <a:t>TAPHONOMIC ANALYSIS OF A LATE CRETACEOUS OYSTER BED AT THE TOP OF THE MOUNT LAUREL FORMATION IN MONMOUTH COUNTY NEW JERSEY: LONG TERM HIATAL CONCENTRATION, STORM DEPOSIT OR TSUNAMI?</a:t>
            </a:r>
          </a:p>
        </p:txBody>
      </p:sp>
      <p:sp>
        <p:nvSpPr>
          <p:cNvPr id="2052" name="TextBox 3"/>
          <p:cNvSpPr txBox="1">
            <a:spLocks noChangeArrowheads="1"/>
          </p:cNvSpPr>
          <p:nvPr/>
        </p:nvSpPr>
        <p:spPr bwMode="auto">
          <a:xfrm>
            <a:off x="463550" y="2232025"/>
            <a:ext cx="5976938" cy="5229225"/>
          </a:xfrm>
          <a:prstGeom prst="rect">
            <a:avLst/>
          </a:prstGeom>
          <a:solidFill>
            <a:schemeClr val="bg1">
              <a:lumMod val="85000"/>
            </a:schemeClr>
          </a:solidFill>
          <a:ln w="25400">
            <a:solidFill>
              <a:schemeClr val="tx1"/>
            </a:solidFill>
            <a:miter lim="800000"/>
            <a:headEnd/>
            <a:tailEnd/>
          </a:ln>
          <a:extLst/>
        </p:spPr>
        <p:txBody>
          <a:bodyPr>
            <a:prstTxWarp prst="textNoShape">
              <a:avLst/>
            </a:prstTxWarp>
            <a:spAutoFit/>
          </a:bodyPr>
          <a:lstStyle/>
          <a:p>
            <a:pPr algn="ctr"/>
            <a:r>
              <a:rPr lang="en-US" sz="2400" b="1">
                <a:latin typeface="Times New Roman" pitchFamily="5" charset="0"/>
                <a:ea typeface="Times New Roman" pitchFamily="5" charset="0"/>
                <a:cs typeface="Times New Roman" pitchFamily="5" charset="0"/>
              </a:rPr>
              <a:t>ABSTRACT</a:t>
            </a:r>
          </a:p>
          <a:p>
            <a:r>
              <a:rPr lang="en-US" sz="1200">
                <a:latin typeface="Times New Roman" pitchFamily="5" charset="0"/>
                <a:ea typeface="Times New Roman" pitchFamily="5" charset="0"/>
                <a:cs typeface="Times New Roman" pitchFamily="5" charset="0"/>
              </a:rPr>
              <a:t>Fossil concentrations of large bivalves, such as </a:t>
            </a:r>
            <a:r>
              <a:rPr lang="en-US" sz="1200" i="1">
                <a:latin typeface="Times New Roman" pitchFamily="5" charset="0"/>
                <a:ea typeface="Times New Roman" pitchFamily="5" charset="0"/>
                <a:cs typeface="Times New Roman" pitchFamily="5" charset="0"/>
              </a:rPr>
              <a:t>Exogyra sp.</a:t>
            </a:r>
            <a:r>
              <a:rPr lang="en-US" sz="1200">
                <a:latin typeface="Times New Roman" pitchFamily="5" charset="0"/>
                <a:ea typeface="Times New Roman" pitchFamily="5" charset="0"/>
                <a:cs typeface="Times New Roman" pitchFamily="5" charset="0"/>
              </a:rPr>
              <a:t> and </a:t>
            </a:r>
            <a:r>
              <a:rPr lang="en-US" sz="1200" i="1">
                <a:latin typeface="Times New Roman" pitchFamily="5" charset="0"/>
                <a:ea typeface="Times New Roman" pitchFamily="5" charset="0"/>
                <a:cs typeface="Times New Roman" pitchFamily="5" charset="0"/>
              </a:rPr>
              <a:t>Pycnodonte sp</a:t>
            </a:r>
            <a:r>
              <a:rPr lang="en-US" sz="1200">
                <a:latin typeface="Times New Roman" pitchFamily="5" charset="0"/>
                <a:ea typeface="Times New Roman" pitchFamily="5" charset="0"/>
                <a:cs typeface="Times New Roman" pitchFamily="5" charset="0"/>
              </a:rPr>
              <a:t>., are not uncommon features of the Cretaceous Atlantic Coastal Plain. Most show evidence of heavy bioturbation, which leaves a more random orientation to the fossils. This study focuses on a more unusual fossil concentration occurring at the top of the Mt Laurel Fm in the Crosswicks basin of New Jersey. The shell bed is approximately 20cm thick, bioclast supported and stacked concordantly. The matrix is composed of medium to coarse glauconitic quartz sand. It is dominated by large oysters (</a:t>
            </a:r>
            <a:r>
              <a:rPr lang="en-US" sz="1200" i="1">
                <a:latin typeface="Times New Roman" pitchFamily="5" charset="0"/>
                <a:ea typeface="Times New Roman" pitchFamily="5" charset="0"/>
                <a:cs typeface="Times New Roman" pitchFamily="5" charset="0"/>
              </a:rPr>
              <a:t>Exogyra cancellata, Exogyra costata and Pycnodonte convexa</a:t>
            </a:r>
            <a:r>
              <a:rPr lang="en-US" sz="1200">
                <a:latin typeface="Times New Roman" pitchFamily="5" charset="0"/>
                <a:ea typeface="Times New Roman" pitchFamily="5" charset="0"/>
                <a:cs typeface="Times New Roman" pitchFamily="5" charset="0"/>
              </a:rPr>
              <a:t>), as well as belemnites (</a:t>
            </a:r>
            <a:r>
              <a:rPr lang="en-US" sz="1200" i="1">
                <a:latin typeface="Times New Roman" pitchFamily="5" charset="0"/>
                <a:ea typeface="Times New Roman" pitchFamily="5" charset="0"/>
                <a:cs typeface="Times New Roman" pitchFamily="5" charset="0"/>
              </a:rPr>
              <a:t>Belemnitella americana</a:t>
            </a:r>
            <a:r>
              <a:rPr lang="en-US" sz="1200">
                <a:latin typeface="Times New Roman" pitchFamily="5" charset="0"/>
                <a:ea typeface="Times New Roman" pitchFamily="5" charset="0"/>
                <a:cs typeface="Times New Roman" pitchFamily="5" charset="0"/>
              </a:rPr>
              <a:t>). There is a wide range of preservation, from articulated well-preserved shells to bored and broken ones. Eighty-five percent of the large oysters were found with bottom valves concave down, suggesting transport. Initial findings show little to no apparent preferred orientation to the belemnites possibly due to influence of the large oysters on the sea bottom during deposition. Three possible processes were considered to explain the concentration of fossils and the preferential orientation of the large oysters: storms (event or composite concentration), tsunami (event concentration) or long-term lag due to sediment bypassing (hiatal concentration). The lack of sedimentary features in the strata associated with storm or tsunami deposits seems to rule these out as likely processes. A more likely explanation is long term lagging possibly due to sediment bypassing on the continental shelf. The fragmentary nature of the deposit, as well as apparent time averaging of the oysters and belemnites, suggests this as the most likely scenario. The uppermost occurrence of </a:t>
            </a:r>
            <a:r>
              <a:rPr lang="en-US" sz="1200" i="1">
                <a:latin typeface="Times New Roman" pitchFamily="5" charset="0"/>
                <a:ea typeface="Times New Roman" pitchFamily="5" charset="0"/>
                <a:cs typeface="Times New Roman" pitchFamily="5" charset="0"/>
              </a:rPr>
              <a:t>E. cancellata</a:t>
            </a:r>
            <a:r>
              <a:rPr lang="en-US" sz="1200">
                <a:latin typeface="Times New Roman" pitchFamily="5" charset="0"/>
                <a:ea typeface="Times New Roman" pitchFamily="5" charset="0"/>
                <a:cs typeface="Times New Roman" pitchFamily="5" charset="0"/>
              </a:rPr>
              <a:t> and the lowermost occurrence of </a:t>
            </a:r>
            <a:r>
              <a:rPr lang="en-US" sz="1200" i="1">
                <a:latin typeface="Times New Roman" pitchFamily="5" charset="0"/>
                <a:ea typeface="Times New Roman" pitchFamily="5" charset="0"/>
                <a:cs typeface="Times New Roman" pitchFamily="5" charset="0"/>
              </a:rPr>
              <a:t>E. costata</a:t>
            </a:r>
            <a:r>
              <a:rPr lang="en-US" sz="1200">
                <a:latin typeface="Times New Roman" pitchFamily="5" charset="0"/>
                <a:ea typeface="Times New Roman" pitchFamily="5" charset="0"/>
                <a:cs typeface="Times New Roman" pitchFamily="5" charset="0"/>
              </a:rPr>
              <a:t> are mixed within the shell bed. There is also a change in the belemnite fauna across the bed. Within the bed, </a:t>
            </a:r>
            <a:r>
              <a:rPr lang="en-US" sz="1200" i="1">
                <a:latin typeface="Times New Roman" pitchFamily="5" charset="0"/>
                <a:ea typeface="Times New Roman" pitchFamily="5" charset="0"/>
                <a:cs typeface="Times New Roman" pitchFamily="5" charset="0"/>
              </a:rPr>
              <a:t>B. americana</a:t>
            </a:r>
            <a:r>
              <a:rPr lang="en-US" sz="1200">
                <a:latin typeface="Times New Roman" pitchFamily="5" charset="0"/>
                <a:ea typeface="Times New Roman" pitchFamily="5" charset="0"/>
                <a:cs typeface="Times New Roman" pitchFamily="5" charset="0"/>
              </a:rPr>
              <a:t>  and its variants were found together with </a:t>
            </a:r>
            <a:r>
              <a:rPr lang="en-US" sz="1200" i="1">
                <a:latin typeface="Times New Roman" pitchFamily="5" charset="0"/>
                <a:ea typeface="Times New Roman" pitchFamily="5" charset="0"/>
                <a:cs typeface="Times New Roman" pitchFamily="5" charset="0"/>
              </a:rPr>
              <a:t>B. subfusiformis</a:t>
            </a:r>
            <a:r>
              <a:rPr lang="en-US" sz="1200">
                <a:latin typeface="Times New Roman" pitchFamily="5" charset="0"/>
                <a:ea typeface="Times New Roman" pitchFamily="5" charset="0"/>
                <a:cs typeface="Times New Roman" pitchFamily="5" charset="0"/>
              </a:rPr>
              <a:t>, whereas above the shell bed, only </a:t>
            </a:r>
            <a:r>
              <a:rPr lang="en-US" sz="1200" i="1">
                <a:latin typeface="Times New Roman" pitchFamily="5" charset="0"/>
                <a:ea typeface="Times New Roman" pitchFamily="5" charset="0"/>
                <a:cs typeface="Times New Roman" pitchFamily="5" charset="0"/>
              </a:rPr>
              <a:t>B. americana</a:t>
            </a:r>
            <a:r>
              <a:rPr lang="en-US" sz="1200">
                <a:latin typeface="Times New Roman" pitchFamily="5" charset="0"/>
                <a:ea typeface="Times New Roman" pitchFamily="5" charset="0"/>
                <a:cs typeface="Times New Roman" pitchFamily="5" charset="0"/>
              </a:rPr>
              <a:t> and its variants seem to occur. The relatively high concentration of glauconitic also suggests slowing depositional rates. We argue the shell bed represents a hiatal concentration related to eustatic sea level change towards the end of the Campanian.</a:t>
            </a:r>
          </a:p>
        </p:txBody>
      </p:sp>
      <p:sp>
        <p:nvSpPr>
          <p:cNvPr id="2053" name="TextBox 6"/>
          <p:cNvSpPr txBox="1">
            <a:spLocks noChangeArrowheads="1"/>
          </p:cNvSpPr>
          <p:nvPr/>
        </p:nvSpPr>
        <p:spPr bwMode="auto">
          <a:xfrm>
            <a:off x="463550" y="7870825"/>
            <a:ext cx="5976938" cy="1577975"/>
          </a:xfrm>
          <a:prstGeom prst="rect">
            <a:avLst/>
          </a:prstGeom>
          <a:solidFill>
            <a:schemeClr val="bg1">
              <a:lumMod val="85000"/>
            </a:schemeClr>
          </a:solidFill>
          <a:ln w="25400">
            <a:solidFill>
              <a:schemeClr val="tx1"/>
            </a:solidFill>
            <a:miter lim="800000"/>
            <a:headEnd/>
            <a:tailEnd/>
          </a:ln>
          <a:extLst/>
        </p:spPr>
        <p:txBody>
          <a:bodyPr>
            <a:spAutoFit/>
          </a:bodyPr>
          <a:lstStyle>
            <a:lvl1pPr eaLnBrk="0" hangingPunct="0">
              <a:defRPr sz="6400">
                <a:solidFill>
                  <a:schemeClr val="tx1"/>
                </a:solidFill>
                <a:latin typeface="Arial" charset="0"/>
                <a:ea typeface="ＭＳ Ｐゴシック" pitchFamily="34" charset="-128"/>
              </a:defRPr>
            </a:lvl1pPr>
            <a:lvl2pPr marL="742950" indent="-285750" eaLnBrk="0" hangingPunct="0">
              <a:defRPr sz="6400">
                <a:solidFill>
                  <a:schemeClr val="tx1"/>
                </a:solidFill>
                <a:latin typeface="Arial" charset="0"/>
                <a:ea typeface="ＭＳ Ｐゴシック" pitchFamily="34" charset="-128"/>
              </a:defRPr>
            </a:lvl2pPr>
            <a:lvl3pPr marL="1143000" indent="-228600" eaLnBrk="0" hangingPunct="0">
              <a:defRPr sz="6400">
                <a:solidFill>
                  <a:schemeClr val="tx1"/>
                </a:solidFill>
                <a:latin typeface="Arial" charset="0"/>
                <a:ea typeface="ＭＳ Ｐゴシック" pitchFamily="34" charset="-128"/>
              </a:defRPr>
            </a:lvl3pPr>
            <a:lvl4pPr marL="1600200" indent="-228600" eaLnBrk="0" hangingPunct="0">
              <a:defRPr sz="6400">
                <a:solidFill>
                  <a:schemeClr val="tx1"/>
                </a:solidFill>
                <a:latin typeface="Arial" charset="0"/>
                <a:ea typeface="ＭＳ Ｐゴシック" pitchFamily="34" charset="-128"/>
              </a:defRPr>
            </a:lvl4pPr>
            <a:lvl5pPr marL="2057400" indent="-228600" eaLnBrk="0" hangingPunct="0">
              <a:defRPr sz="6400">
                <a:solidFill>
                  <a:schemeClr val="tx1"/>
                </a:solidFill>
                <a:latin typeface="Arial" charset="0"/>
                <a:ea typeface="ＭＳ Ｐゴシック" pitchFamily="34" charset="-128"/>
              </a:defRPr>
            </a:lvl5pPr>
            <a:lvl6pPr marL="25146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6pPr>
            <a:lvl7pPr marL="29718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7pPr>
            <a:lvl8pPr marL="34290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8pPr>
            <a:lvl9pPr marL="38862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9pPr>
          </a:lstStyle>
          <a:p>
            <a:pPr algn="ctr" eaLnBrk="1" hangingPunct="1">
              <a:defRPr/>
            </a:pPr>
            <a:r>
              <a:rPr lang="en-US" sz="2400" b="1" dirty="0" smtClean="0">
                <a:latin typeface="Times New Roman" pitchFamily="18" charset="0"/>
                <a:cs typeface="Times New Roman" pitchFamily="18" charset="0"/>
              </a:rPr>
              <a:t>METHODOLOGY</a:t>
            </a:r>
            <a:endParaRPr lang="en-US" sz="2400" b="1" dirty="0">
              <a:latin typeface="Times New Roman" pitchFamily="18" charset="0"/>
              <a:cs typeface="Times New Roman" pitchFamily="18" charset="0"/>
            </a:endParaRPr>
          </a:p>
          <a:p>
            <a:pPr eaLnBrk="1" hangingPunct="1">
              <a:defRPr/>
            </a:pPr>
            <a:r>
              <a:rPr lang="en-US" sz="1200" dirty="0">
                <a:latin typeface="Times New Roman" pitchFamily="18" charset="0"/>
                <a:cs typeface="Times New Roman" pitchFamily="18" charset="0"/>
              </a:rPr>
              <a:t> Two localities in the Monmouth county region of New Jersey were examined for this study.   Stratigraphic sections were carefully measured and the boundaries for the examined fossil bed were clearly marked using a 2cm square grid with letters and numbers to indicate positions of organisms. Data was collected for analysis on the orientation of oysters within the fossil bed.  Positions of bivalve and belemnite fossils were taken every 4cm vertically at each site. Orientation data for belemnite fossils in situ were collected using a </a:t>
            </a:r>
            <a:r>
              <a:rPr lang="en-US" sz="1200" dirty="0" err="1" smtClean="0">
                <a:latin typeface="Times New Roman" pitchFamily="18" charset="0"/>
                <a:cs typeface="Times New Roman" pitchFamily="18" charset="0"/>
              </a:rPr>
              <a:t>Brunton</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compass</a:t>
            </a:r>
            <a:r>
              <a:rPr lang="en-US" sz="1200" dirty="0">
                <a:latin typeface="Times New Roman" pitchFamily="18" charset="0"/>
                <a:cs typeface="Times New Roman" pitchFamily="18" charset="0"/>
              </a:rPr>
              <a:t>.   </a:t>
            </a:r>
          </a:p>
        </p:txBody>
      </p:sp>
      <p:sp>
        <p:nvSpPr>
          <p:cNvPr id="2054" name="TextBox 7"/>
          <p:cNvSpPr txBox="1">
            <a:spLocks noChangeArrowheads="1"/>
          </p:cNvSpPr>
          <p:nvPr/>
        </p:nvSpPr>
        <p:spPr bwMode="auto">
          <a:xfrm>
            <a:off x="457200" y="9820275"/>
            <a:ext cx="5976938" cy="2563813"/>
          </a:xfrm>
          <a:prstGeom prst="rect">
            <a:avLst/>
          </a:prstGeom>
          <a:solidFill>
            <a:schemeClr val="bg1">
              <a:lumMod val="85000"/>
            </a:schemeClr>
          </a:solidFill>
          <a:ln w="25400">
            <a:solidFill>
              <a:schemeClr val="tx1"/>
            </a:solidFill>
          </a:ln>
          <a:extLst/>
        </p:spPr>
        <p:txBody>
          <a:bodyPr>
            <a:spAutoFit/>
          </a:bodyPr>
          <a:lstStyle>
            <a:lvl1pPr eaLnBrk="0" hangingPunct="0">
              <a:defRPr sz="6400">
                <a:solidFill>
                  <a:schemeClr val="tx1"/>
                </a:solidFill>
                <a:latin typeface="Arial" charset="0"/>
                <a:ea typeface="ＭＳ Ｐゴシック" pitchFamily="34" charset="-128"/>
              </a:defRPr>
            </a:lvl1pPr>
            <a:lvl2pPr marL="742950" indent="-285750" eaLnBrk="0" hangingPunct="0">
              <a:defRPr sz="6400">
                <a:solidFill>
                  <a:schemeClr val="tx1"/>
                </a:solidFill>
                <a:latin typeface="Arial" charset="0"/>
                <a:ea typeface="ＭＳ Ｐゴシック" pitchFamily="34" charset="-128"/>
              </a:defRPr>
            </a:lvl2pPr>
            <a:lvl3pPr marL="1143000" indent="-228600" eaLnBrk="0" hangingPunct="0">
              <a:defRPr sz="6400">
                <a:solidFill>
                  <a:schemeClr val="tx1"/>
                </a:solidFill>
                <a:latin typeface="Arial" charset="0"/>
                <a:ea typeface="ＭＳ Ｐゴシック" pitchFamily="34" charset="-128"/>
              </a:defRPr>
            </a:lvl3pPr>
            <a:lvl4pPr marL="1600200" indent="-228600" eaLnBrk="0" hangingPunct="0">
              <a:defRPr sz="6400">
                <a:solidFill>
                  <a:schemeClr val="tx1"/>
                </a:solidFill>
                <a:latin typeface="Arial" charset="0"/>
                <a:ea typeface="ＭＳ Ｐゴシック" pitchFamily="34" charset="-128"/>
              </a:defRPr>
            </a:lvl4pPr>
            <a:lvl5pPr marL="2057400" indent="-228600" eaLnBrk="0" hangingPunct="0">
              <a:defRPr sz="6400">
                <a:solidFill>
                  <a:schemeClr val="tx1"/>
                </a:solidFill>
                <a:latin typeface="Arial" charset="0"/>
                <a:ea typeface="ＭＳ Ｐゴシック" pitchFamily="34" charset="-128"/>
              </a:defRPr>
            </a:lvl5pPr>
            <a:lvl6pPr marL="25146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6pPr>
            <a:lvl7pPr marL="29718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7pPr>
            <a:lvl8pPr marL="34290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8pPr>
            <a:lvl9pPr marL="38862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9pPr>
          </a:lstStyle>
          <a:p>
            <a:pPr algn="ctr" eaLnBrk="1" hangingPunct="1">
              <a:defRPr/>
            </a:pPr>
            <a:r>
              <a:rPr lang="en-US" sz="2400" b="1" dirty="0" smtClean="0">
                <a:latin typeface="Times New Roman" pitchFamily="18" charset="0"/>
                <a:cs typeface="Times New Roman" pitchFamily="18" charset="0"/>
              </a:rPr>
              <a:t>REGIONAL </a:t>
            </a:r>
            <a:r>
              <a:rPr lang="en-US" sz="2400" b="1" dirty="0">
                <a:latin typeface="Times New Roman" pitchFamily="18" charset="0"/>
                <a:cs typeface="Times New Roman" pitchFamily="18" charset="0"/>
              </a:rPr>
              <a:t>GEOLOGY</a:t>
            </a:r>
          </a:p>
          <a:p>
            <a:pPr eaLnBrk="1" hangingPunct="1">
              <a:defRPr/>
            </a:pPr>
            <a:r>
              <a:rPr lang="en-US" sz="1200" dirty="0">
                <a:latin typeface="Times New Roman" pitchFamily="18" charset="0"/>
                <a:cs typeface="Times New Roman" pitchFamily="18" charset="0"/>
              </a:rPr>
              <a:t> The Mount Laurel and the </a:t>
            </a:r>
            <a:r>
              <a:rPr lang="en-US" sz="1200" dirty="0" err="1">
                <a:latin typeface="Times New Roman" pitchFamily="18" charset="0"/>
                <a:cs typeface="Times New Roman" pitchFamily="18" charset="0"/>
              </a:rPr>
              <a:t>Navesink</a:t>
            </a:r>
            <a:r>
              <a:rPr lang="en-US" sz="1200" dirty="0">
                <a:latin typeface="Times New Roman" pitchFamily="18" charset="0"/>
                <a:cs typeface="Times New Roman" pitchFamily="18" charset="0"/>
              </a:rPr>
              <a:t> Formation are part of the Matawan group and were deposited during the upper Cretaceous period; the underlying Mount Laurel is of the late </a:t>
            </a:r>
            <a:r>
              <a:rPr lang="en-US" sz="1200" dirty="0" err="1">
                <a:latin typeface="Times New Roman" pitchFamily="18" charset="0"/>
                <a:cs typeface="Times New Roman" pitchFamily="18" charset="0"/>
              </a:rPr>
              <a:t>Campanian</a:t>
            </a:r>
            <a:r>
              <a:rPr lang="en-US" sz="1200" dirty="0">
                <a:latin typeface="Times New Roman" pitchFamily="18" charset="0"/>
                <a:cs typeface="Times New Roman" pitchFamily="18" charset="0"/>
              </a:rPr>
              <a:t>, and the </a:t>
            </a:r>
            <a:r>
              <a:rPr lang="en-US" sz="1200" dirty="0" err="1">
                <a:latin typeface="Times New Roman" pitchFamily="18" charset="0"/>
                <a:cs typeface="Times New Roman" pitchFamily="18" charset="0"/>
              </a:rPr>
              <a:t>Navesink</a:t>
            </a:r>
            <a:r>
              <a:rPr lang="en-US" sz="1200" dirty="0">
                <a:latin typeface="Times New Roman" pitchFamily="18" charset="0"/>
                <a:cs typeface="Times New Roman" pitchFamily="18" charset="0"/>
              </a:rPr>
              <a:t> formation ranges from early to late </a:t>
            </a:r>
            <a:r>
              <a:rPr lang="en-US" sz="1200" dirty="0" err="1">
                <a:latin typeface="Times New Roman" pitchFamily="18" charset="0"/>
                <a:cs typeface="Times New Roman" pitchFamily="18" charset="0"/>
              </a:rPr>
              <a:t>Maastrichtian</a:t>
            </a:r>
            <a:r>
              <a:rPr lang="en-US" sz="1200" dirty="0">
                <a:latin typeface="Times New Roman" pitchFamily="18" charset="0"/>
                <a:cs typeface="Times New Roman" pitchFamily="18" charset="0"/>
              </a:rPr>
              <a:t>.   The Mount  Laurel formation is a glauconitic quartz sand that ranges from fine- to medium-grained sediments.  The overlying </a:t>
            </a:r>
            <a:r>
              <a:rPr lang="en-US" sz="1200" dirty="0" err="1">
                <a:latin typeface="Times New Roman" pitchFamily="18" charset="0"/>
                <a:cs typeface="Times New Roman" pitchFamily="18" charset="0"/>
              </a:rPr>
              <a:t>Navesink</a:t>
            </a:r>
            <a:r>
              <a:rPr lang="en-US" sz="1200" dirty="0">
                <a:latin typeface="Times New Roman" pitchFamily="18" charset="0"/>
                <a:cs typeface="Times New Roman" pitchFamily="18" charset="0"/>
              </a:rPr>
              <a:t> formation consists of a glauconitic mud to sand mix. This formation contains a nodule bed and a small fossil layer of shells arranged with no specific orientation. In the two localities examined, there are no bedding features. Of note, there is a 20 cm thick, dense shell assemblage, dominated by bivalves and belemnites out of life position in the Mount Laurel Fm. The preservation of the bivalves and belemnites is better toward the top of the shell bed, and the shells in the bed are touching each other and are not separated by sediment grains. Causes as to the reasons for this arrangement were examined</a:t>
            </a:r>
            <a:r>
              <a:rPr lang="en-US" sz="1200" dirty="0" smtClean="0">
                <a:cs typeface="+mn-cs"/>
              </a:rPr>
              <a:t>.</a:t>
            </a:r>
            <a:endParaRPr lang="en-US" sz="2400" dirty="0">
              <a:latin typeface="Calibri" pitchFamily="34" charset="0"/>
              <a:cs typeface="+mn-cs"/>
            </a:endParaRPr>
          </a:p>
        </p:txBody>
      </p:sp>
      <p:sp>
        <p:nvSpPr>
          <p:cNvPr id="2055" name="TextBox 8"/>
          <p:cNvSpPr txBox="1">
            <a:spLocks noChangeArrowheads="1"/>
          </p:cNvSpPr>
          <p:nvPr/>
        </p:nvSpPr>
        <p:spPr bwMode="auto">
          <a:xfrm>
            <a:off x="26966863" y="2362200"/>
            <a:ext cx="3400425" cy="466725"/>
          </a:xfrm>
          <a:prstGeom prst="rect">
            <a:avLst/>
          </a:prstGeom>
          <a:solidFill>
            <a:schemeClr val="bg1">
              <a:lumMod val="75000"/>
            </a:schemeClr>
          </a:solidFill>
          <a:ln>
            <a:solidFill>
              <a:schemeClr val="tx1"/>
            </a:solidFill>
          </a:ln>
          <a:extLst/>
        </p:spPr>
        <p:txBody>
          <a:bodyPr>
            <a:spAutoFit/>
          </a:bodyPr>
          <a:lstStyle>
            <a:lvl1pPr eaLnBrk="0" hangingPunct="0">
              <a:defRPr sz="6400">
                <a:solidFill>
                  <a:schemeClr val="tx1"/>
                </a:solidFill>
                <a:latin typeface="Arial" charset="0"/>
                <a:ea typeface="ＭＳ Ｐゴシック" pitchFamily="34" charset="-128"/>
              </a:defRPr>
            </a:lvl1pPr>
            <a:lvl2pPr marL="742950" indent="-285750" eaLnBrk="0" hangingPunct="0">
              <a:defRPr sz="6400">
                <a:solidFill>
                  <a:schemeClr val="tx1"/>
                </a:solidFill>
                <a:latin typeface="Arial" charset="0"/>
                <a:ea typeface="ＭＳ Ｐゴシック" pitchFamily="34" charset="-128"/>
              </a:defRPr>
            </a:lvl2pPr>
            <a:lvl3pPr marL="1143000" indent="-228600" eaLnBrk="0" hangingPunct="0">
              <a:defRPr sz="6400">
                <a:solidFill>
                  <a:schemeClr val="tx1"/>
                </a:solidFill>
                <a:latin typeface="Arial" charset="0"/>
                <a:ea typeface="ＭＳ Ｐゴシック" pitchFamily="34" charset="-128"/>
              </a:defRPr>
            </a:lvl3pPr>
            <a:lvl4pPr marL="1600200" indent="-228600" eaLnBrk="0" hangingPunct="0">
              <a:defRPr sz="6400">
                <a:solidFill>
                  <a:schemeClr val="tx1"/>
                </a:solidFill>
                <a:latin typeface="Arial" charset="0"/>
                <a:ea typeface="ＭＳ Ｐゴシック" pitchFamily="34" charset="-128"/>
              </a:defRPr>
            </a:lvl4pPr>
            <a:lvl5pPr marL="2057400" indent="-228600" eaLnBrk="0" hangingPunct="0">
              <a:defRPr sz="6400">
                <a:solidFill>
                  <a:schemeClr val="tx1"/>
                </a:solidFill>
                <a:latin typeface="Arial" charset="0"/>
                <a:ea typeface="ＭＳ Ｐゴシック" pitchFamily="34" charset="-128"/>
              </a:defRPr>
            </a:lvl5pPr>
            <a:lvl6pPr marL="25146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6pPr>
            <a:lvl7pPr marL="29718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7pPr>
            <a:lvl8pPr marL="34290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8pPr>
            <a:lvl9pPr marL="38862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9pPr>
          </a:lstStyle>
          <a:p>
            <a:pPr algn="ctr" eaLnBrk="1" hangingPunct="1">
              <a:defRPr/>
            </a:pPr>
            <a:r>
              <a:rPr lang="en-US" sz="2400" b="1" dirty="0" smtClean="0">
                <a:latin typeface="Times New Roman" pitchFamily="18" charset="0"/>
                <a:cs typeface="Times New Roman" pitchFamily="18" charset="0"/>
              </a:rPr>
              <a:t>TAPHONOMY</a:t>
            </a:r>
            <a:endParaRPr lang="en-US" sz="2400" b="1" dirty="0">
              <a:latin typeface="Times New Roman" pitchFamily="18" charset="0"/>
              <a:cs typeface="Times New Roman" pitchFamily="18" charset="0"/>
            </a:endParaRPr>
          </a:p>
        </p:txBody>
      </p:sp>
      <p:sp>
        <p:nvSpPr>
          <p:cNvPr id="2056" name="TextBox 8"/>
          <p:cNvSpPr txBox="1">
            <a:spLocks noChangeArrowheads="1"/>
          </p:cNvSpPr>
          <p:nvPr/>
        </p:nvSpPr>
        <p:spPr bwMode="auto">
          <a:xfrm>
            <a:off x="32004000" y="2230438"/>
            <a:ext cx="6080125" cy="6142037"/>
          </a:xfrm>
          <a:prstGeom prst="rect">
            <a:avLst/>
          </a:prstGeom>
          <a:solidFill>
            <a:schemeClr val="bg1">
              <a:lumMod val="85000"/>
            </a:schemeClr>
          </a:solidFill>
          <a:ln w="25400">
            <a:solidFill>
              <a:schemeClr val="tx1"/>
            </a:solidFill>
          </a:ln>
          <a:extLst/>
        </p:spPr>
        <p:txBody>
          <a:bodyPr>
            <a:prstTxWarp prst="textNoShape">
              <a:avLst/>
            </a:prstTxWarp>
            <a:spAutoFit/>
          </a:bodyPr>
          <a:lstStyle/>
          <a:p>
            <a:pPr algn="ctr"/>
            <a:r>
              <a:rPr lang="en-US" sz="2400" b="1" dirty="0">
                <a:latin typeface="Times New Roman" pitchFamily="5" charset="0"/>
                <a:ea typeface="Times New Roman" pitchFamily="5" charset="0"/>
                <a:cs typeface="Times New Roman" pitchFamily="5" charset="0"/>
              </a:rPr>
              <a:t>DISCUSSION</a:t>
            </a:r>
          </a:p>
          <a:p>
            <a:r>
              <a:rPr lang="en-US" sz="1200" dirty="0">
                <a:latin typeface="Times New Roman" pitchFamily="5" charset="0"/>
                <a:ea typeface="Times New Roman" pitchFamily="5" charset="0"/>
                <a:cs typeface="Times New Roman" pitchFamily="5" charset="0"/>
              </a:rPr>
              <a:t>Preliminary results indicate that the Cretaceous Atlantic Coastal Plain experienced a </a:t>
            </a:r>
            <a:r>
              <a:rPr lang="en-US" sz="1200" dirty="0" err="1">
                <a:latin typeface="Times New Roman" pitchFamily="5" charset="0"/>
                <a:ea typeface="Times New Roman" pitchFamily="5" charset="0"/>
                <a:cs typeface="Times New Roman" pitchFamily="5" charset="0"/>
              </a:rPr>
              <a:t>eustatic</a:t>
            </a:r>
            <a:r>
              <a:rPr lang="en-US" sz="1200" dirty="0">
                <a:latin typeface="Times New Roman" pitchFamily="5" charset="0"/>
                <a:ea typeface="Times New Roman" pitchFamily="5" charset="0"/>
                <a:cs typeface="Times New Roman" pitchFamily="5" charset="0"/>
              </a:rPr>
              <a:t> sea level change during the late </a:t>
            </a:r>
            <a:r>
              <a:rPr lang="en-US" sz="1200" dirty="0" err="1">
                <a:latin typeface="Times New Roman" pitchFamily="5" charset="0"/>
                <a:ea typeface="Times New Roman" pitchFamily="5" charset="0"/>
                <a:cs typeface="Times New Roman" pitchFamily="5" charset="0"/>
              </a:rPr>
              <a:t>Campanian</a:t>
            </a:r>
            <a:r>
              <a:rPr lang="en-US" sz="1200" dirty="0">
                <a:latin typeface="Times New Roman" pitchFamily="5" charset="0"/>
                <a:ea typeface="Times New Roman" pitchFamily="5" charset="0"/>
                <a:cs typeface="Times New Roman" pitchFamily="5" charset="0"/>
              </a:rPr>
              <a:t>/early </a:t>
            </a:r>
            <a:r>
              <a:rPr lang="en-US" sz="1200" dirty="0" err="1">
                <a:latin typeface="Times New Roman" pitchFamily="5" charset="0"/>
                <a:ea typeface="Times New Roman" pitchFamily="5" charset="0"/>
                <a:cs typeface="Times New Roman" pitchFamily="5" charset="0"/>
              </a:rPr>
              <a:t>Maastrichtian</a:t>
            </a:r>
            <a:r>
              <a:rPr lang="en-US" sz="1200" dirty="0">
                <a:latin typeface="Times New Roman" pitchFamily="5" charset="0"/>
                <a:ea typeface="Times New Roman" pitchFamily="5" charset="0"/>
                <a:cs typeface="Times New Roman" pitchFamily="5" charset="0"/>
              </a:rPr>
              <a:t>, expressed as a long-term </a:t>
            </a:r>
            <a:r>
              <a:rPr lang="en-US" sz="1200" dirty="0" err="1">
                <a:latin typeface="Times New Roman" pitchFamily="5" charset="0"/>
                <a:ea typeface="Times New Roman" pitchFamily="5" charset="0"/>
                <a:cs typeface="Times New Roman" pitchFamily="5" charset="0"/>
              </a:rPr>
              <a:t>transgressive</a:t>
            </a:r>
            <a:r>
              <a:rPr lang="en-US" sz="1200" dirty="0">
                <a:latin typeface="Times New Roman" pitchFamily="5" charset="0"/>
                <a:ea typeface="Times New Roman" pitchFamily="5" charset="0"/>
                <a:cs typeface="Times New Roman" pitchFamily="5" charset="0"/>
              </a:rPr>
              <a:t> lag deposit. Graded bedding and sheet sands commonly associated with both tsunami deposits and storm deposits are not evident in the shell bed at the top of the Mount Laurel Formation (</a:t>
            </a:r>
            <a:r>
              <a:rPr lang="en-US" sz="1200" dirty="0" err="1">
                <a:latin typeface="Times New Roman" pitchFamily="5" charset="0"/>
                <a:ea typeface="Times New Roman" pitchFamily="5" charset="0"/>
                <a:cs typeface="Times New Roman" pitchFamily="5" charset="0"/>
              </a:rPr>
              <a:t>Hampson</a:t>
            </a:r>
            <a:r>
              <a:rPr lang="en-US" sz="1200" dirty="0">
                <a:latin typeface="Times New Roman" pitchFamily="5" charset="0"/>
                <a:ea typeface="Times New Roman" pitchFamily="5" charset="0"/>
                <a:cs typeface="Times New Roman" pitchFamily="5" charset="0"/>
              </a:rPr>
              <a:t> 2010) (</a:t>
            </a:r>
            <a:r>
              <a:rPr lang="en-US" sz="1200" dirty="0" err="1">
                <a:latin typeface="Times New Roman" pitchFamily="5" charset="0"/>
                <a:ea typeface="Times New Roman" pitchFamily="5" charset="0"/>
                <a:cs typeface="Times New Roman" pitchFamily="5" charset="0"/>
              </a:rPr>
              <a:t>Fujuno</a:t>
            </a:r>
            <a:r>
              <a:rPr lang="en-US" sz="1200" dirty="0">
                <a:latin typeface="Times New Roman" pitchFamily="5" charset="0"/>
                <a:ea typeface="Times New Roman" pitchFamily="5" charset="0"/>
                <a:cs typeface="Times New Roman" pitchFamily="5" charset="0"/>
              </a:rPr>
              <a:t> et al. 2006) (</a:t>
            </a:r>
            <a:r>
              <a:rPr lang="en-US" sz="1200" dirty="0" err="1">
                <a:latin typeface="Times New Roman" pitchFamily="5" charset="0"/>
                <a:ea typeface="Times New Roman" pitchFamily="5" charset="0"/>
                <a:cs typeface="Times New Roman" pitchFamily="5" charset="0"/>
              </a:rPr>
              <a:t>Bondevik</a:t>
            </a:r>
            <a:r>
              <a:rPr lang="en-US" sz="1200" dirty="0">
                <a:latin typeface="Times New Roman" pitchFamily="5" charset="0"/>
                <a:ea typeface="Times New Roman" pitchFamily="5" charset="0"/>
                <a:cs typeface="Times New Roman" pitchFamily="5" charset="0"/>
              </a:rPr>
              <a:t> et al. 1997). </a:t>
            </a:r>
            <a:r>
              <a:rPr lang="en-US" sz="1200" dirty="0" err="1">
                <a:latin typeface="Times New Roman" pitchFamily="5" charset="0"/>
                <a:ea typeface="Times New Roman" pitchFamily="5" charset="0"/>
                <a:cs typeface="Times New Roman" pitchFamily="5" charset="0"/>
              </a:rPr>
              <a:t>Bioturbation</a:t>
            </a:r>
            <a:r>
              <a:rPr lang="en-US" sz="1200" dirty="0">
                <a:latin typeface="Times New Roman" pitchFamily="5" charset="0"/>
                <a:ea typeface="Times New Roman" pitchFamily="5" charset="0"/>
                <a:cs typeface="Times New Roman" pitchFamily="5" charset="0"/>
              </a:rPr>
              <a:t> is prevalent throughout the matrix. Single event deposits should have heavier </a:t>
            </a:r>
            <a:r>
              <a:rPr lang="en-US" sz="1200" dirty="0" err="1">
                <a:latin typeface="Times New Roman" pitchFamily="5" charset="0"/>
                <a:ea typeface="Times New Roman" pitchFamily="5" charset="0"/>
                <a:cs typeface="Times New Roman" pitchFamily="5" charset="0"/>
              </a:rPr>
              <a:t>bioturbation</a:t>
            </a:r>
            <a:r>
              <a:rPr lang="en-US" sz="1200" dirty="0">
                <a:latin typeface="Times New Roman" pitchFamily="5" charset="0"/>
                <a:ea typeface="Times New Roman" pitchFamily="5" charset="0"/>
                <a:cs typeface="Times New Roman" pitchFamily="5" charset="0"/>
              </a:rPr>
              <a:t> at the top, decreasing downward, suggesting the shell bed was not the result of a single, quick event.</a:t>
            </a:r>
          </a:p>
          <a:p>
            <a:endParaRPr lang="en-US" sz="1200" dirty="0">
              <a:latin typeface="Times New Roman" pitchFamily="5" charset="0"/>
              <a:ea typeface="Times New Roman" pitchFamily="5" charset="0"/>
              <a:cs typeface="Times New Roman" pitchFamily="5" charset="0"/>
            </a:endParaRPr>
          </a:p>
          <a:p>
            <a:r>
              <a:rPr lang="en-US" sz="1200" dirty="0">
                <a:latin typeface="Times New Roman" pitchFamily="5" charset="0"/>
                <a:ea typeface="Times New Roman" pitchFamily="5" charset="0"/>
                <a:cs typeface="Times New Roman" pitchFamily="5" charset="0"/>
              </a:rPr>
              <a:t>There is a </a:t>
            </a:r>
            <a:r>
              <a:rPr lang="en-US" sz="1200" dirty="0" err="1">
                <a:latin typeface="Times New Roman" pitchFamily="5" charset="0"/>
                <a:ea typeface="Times New Roman" pitchFamily="5" charset="0"/>
                <a:cs typeface="Times New Roman" pitchFamily="5" charset="0"/>
              </a:rPr>
              <a:t>taphonomic</a:t>
            </a:r>
            <a:r>
              <a:rPr lang="en-US" sz="1200" dirty="0">
                <a:latin typeface="Times New Roman" pitchFamily="5" charset="0"/>
                <a:ea typeface="Times New Roman" pitchFamily="5" charset="0"/>
                <a:cs typeface="Times New Roman" pitchFamily="5" charset="0"/>
              </a:rPr>
              <a:t> change in the preservation of the shell bed. Many of the bivalves were broken, abraded, or bored within the shell bed at Cream Ridge and Crosswicks Creek. Articulated bivalves were not common. Most fossils are better preserved, including belemnites with the tips intact, in the top 10cm, while almost all from the bottom 10cm exhibit more signs of wear, including belemnites with broken tips and borings. The change in preservation shows a complicated </a:t>
            </a:r>
            <a:r>
              <a:rPr lang="en-US" sz="1200" dirty="0" err="1">
                <a:latin typeface="Times New Roman" pitchFamily="5" charset="0"/>
                <a:ea typeface="Times New Roman" pitchFamily="5" charset="0"/>
                <a:cs typeface="Times New Roman" pitchFamily="5" charset="0"/>
              </a:rPr>
              <a:t>taphonomic</a:t>
            </a:r>
            <a:r>
              <a:rPr lang="en-US" sz="1200" dirty="0">
                <a:latin typeface="Times New Roman" pitchFamily="5" charset="0"/>
                <a:ea typeface="Times New Roman" pitchFamily="5" charset="0"/>
                <a:cs typeface="Times New Roman" pitchFamily="5" charset="0"/>
              </a:rPr>
              <a:t> process related to longer timeframes of deposition and possibly changing sediment output. The beginning stages of transgression tend to produce broken shell fragments such as those documented at the bottom of the shell bed. Better preserved fossils are more common in the later stages of </a:t>
            </a:r>
            <a:r>
              <a:rPr lang="en-US" sz="1200" dirty="0" err="1">
                <a:latin typeface="Times New Roman" pitchFamily="5" charset="0"/>
                <a:ea typeface="Times New Roman" pitchFamily="5" charset="0"/>
                <a:cs typeface="Times New Roman" pitchFamily="5" charset="0"/>
              </a:rPr>
              <a:t>transgressive</a:t>
            </a:r>
            <a:r>
              <a:rPr lang="en-US" sz="1200" dirty="0">
                <a:latin typeface="Times New Roman" pitchFamily="5" charset="0"/>
                <a:ea typeface="Times New Roman" pitchFamily="5" charset="0"/>
                <a:cs typeface="Times New Roman" pitchFamily="5" charset="0"/>
              </a:rPr>
              <a:t> events when fossils are below wave base and more rapid burial is taking place (Brett 1995).</a:t>
            </a:r>
          </a:p>
          <a:p>
            <a:endParaRPr lang="en-US" sz="1200" dirty="0">
              <a:latin typeface="Times New Roman" pitchFamily="5" charset="0"/>
              <a:ea typeface="Times New Roman" pitchFamily="5" charset="0"/>
              <a:cs typeface="Times New Roman" pitchFamily="5" charset="0"/>
            </a:endParaRPr>
          </a:p>
          <a:p>
            <a:r>
              <a:rPr lang="en-US" sz="1200" dirty="0">
                <a:latin typeface="Times New Roman" pitchFamily="5" charset="0"/>
                <a:ea typeface="Times New Roman" pitchFamily="5" charset="0"/>
                <a:cs typeface="Times New Roman" pitchFamily="5" charset="0"/>
              </a:rPr>
              <a:t>The preferential orientation of the oysters is curious. It is evidence of strong currents throughout the deposition of the shell bed. Storm deposits could be responsible, except the common features associated with storm deposits are absent, such as hummocky cross stratification or escape burrows (</a:t>
            </a:r>
            <a:r>
              <a:rPr lang="en-US" sz="1200" dirty="0" err="1">
                <a:latin typeface="Times New Roman" pitchFamily="5" charset="0"/>
                <a:ea typeface="Times New Roman" pitchFamily="5" charset="0"/>
                <a:cs typeface="Times New Roman" pitchFamily="5" charset="0"/>
              </a:rPr>
              <a:t>Boyajian</a:t>
            </a:r>
            <a:r>
              <a:rPr lang="en-US" sz="1200" dirty="0">
                <a:latin typeface="Times New Roman" pitchFamily="5" charset="0"/>
                <a:ea typeface="Times New Roman" pitchFamily="5" charset="0"/>
                <a:cs typeface="Times New Roman" pitchFamily="5" charset="0"/>
              </a:rPr>
              <a:t> and Thayer 1995). No apparent preferential alignment of the belemnites might be due to the settling around the larger and heavier oysters.</a:t>
            </a:r>
          </a:p>
          <a:p>
            <a:endParaRPr lang="en-US" sz="1200" dirty="0">
              <a:latin typeface="Times New Roman" pitchFamily="5" charset="0"/>
              <a:ea typeface="Times New Roman" pitchFamily="5" charset="0"/>
              <a:cs typeface="Times New Roman" pitchFamily="5" charset="0"/>
            </a:endParaRPr>
          </a:p>
          <a:p>
            <a:r>
              <a:rPr lang="en-US" sz="1200" dirty="0">
                <a:latin typeface="Times New Roman" pitchFamily="5" charset="0"/>
                <a:ea typeface="Times New Roman" pitchFamily="5" charset="0"/>
                <a:cs typeface="Times New Roman" pitchFamily="5" charset="0"/>
              </a:rPr>
              <a:t>Long term lag deposits, such as those described by </a:t>
            </a:r>
            <a:r>
              <a:rPr lang="en-US" sz="1200" dirty="0" smtClean="0">
                <a:latin typeface="Times New Roman" pitchFamily="5" charset="0"/>
                <a:ea typeface="Times New Roman" pitchFamily="5" charset="0"/>
                <a:cs typeface="Times New Roman" pitchFamily="5" charset="0"/>
              </a:rPr>
              <a:t>Kidwell (1992</a:t>
            </a:r>
            <a:r>
              <a:rPr lang="en-US" sz="1200" dirty="0">
                <a:latin typeface="Times New Roman" pitchFamily="5" charset="0"/>
                <a:ea typeface="Times New Roman" pitchFamily="5" charset="0"/>
                <a:cs typeface="Times New Roman" pitchFamily="5" charset="0"/>
              </a:rPr>
              <a:t>) are time-averaged deposits. A strong piece of evidence for a long duration event resulting in the deposition of the shell bed comes from the mixed assemblage of belemnites and </a:t>
            </a:r>
            <a:r>
              <a:rPr lang="en-US" sz="1200" dirty="0" err="1">
                <a:latin typeface="Times New Roman" pitchFamily="5" charset="0"/>
                <a:ea typeface="Times New Roman" pitchFamily="5" charset="0"/>
                <a:cs typeface="Times New Roman" pitchFamily="5" charset="0"/>
              </a:rPr>
              <a:t>exogyras</a:t>
            </a:r>
            <a:r>
              <a:rPr lang="en-US" sz="1200" dirty="0">
                <a:latin typeface="Times New Roman" pitchFamily="5" charset="0"/>
                <a:ea typeface="Times New Roman" pitchFamily="5" charset="0"/>
                <a:cs typeface="Times New Roman" pitchFamily="5" charset="0"/>
              </a:rPr>
              <a:t>. The last occurrence of </a:t>
            </a:r>
            <a:r>
              <a:rPr lang="en-US" altLang="ja-JP" sz="1200" i="1" dirty="0" err="1">
                <a:latin typeface="Times New Roman" pitchFamily="5" charset="0"/>
                <a:ea typeface="Times New Roman" pitchFamily="5" charset="0"/>
                <a:cs typeface="Times New Roman" pitchFamily="5" charset="0"/>
              </a:rPr>
              <a:t>Belemnitella</a:t>
            </a:r>
            <a:r>
              <a:rPr lang="en-US" altLang="ja-JP" sz="1200" i="1" dirty="0">
                <a:latin typeface="Times New Roman" pitchFamily="5" charset="0"/>
                <a:ea typeface="Times New Roman" pitchFamily="5" charset="0"/>
                <a:cs typeface="Times New Roman" pitchFamily="5" charset="0"/>
              </a:rPr>
              <a:t> </a:t>
            </a:r>
            <a:r>
              <a:rPr lang="en-US" altLang="ja-JP" sz="1200" i="1" dirty="0" err="1">
                <a:latin typeface="Times New Roman" pitchFamily="5" charset="0"/>
                <a:ea typeface="Times New Roman" pitchFamily="5" charset="0"/>
                <a:cs typeface="Times New Roman" pitchFamily="5" charset="0"/>
              </a:rPr>
              <a:t>subfusiformis</a:t>
            </a:r>
            <a:r>
              <a:rPr lang="en-US" altLang="ja-JP" sz="1200" i="1" dirty="0">
                <a:latin typeface="Times New Roman" pitchFamily="5" charset="0"/>
                <a:ea typeface="Times New Roman" pitchFamily="5" charset="0"/>
                <a:cs typeface="Times New Roman" pitchFamily="5" charset="0"/>
              </a:rPr>
              <a:t> </a:t>
            </a:r>
            <a:r>
              <a:rPr lang="en-US" altLang="ja-JP" sz="1200" dirty="0">
                <a:latin typeface="Times New Roman" pitchFamily="5" charset="0"/>
                <a:ea typeface="Times New Roman" pitchFamily="5" charset="0"/>
                <a:cs typeface="Times New Roman" pitchFamily="5" charset="0"/>
              </a:rPr>
              <a:t>and </a:t>
            </a:r>
            <a:r>
              <a:rPr lang="en-US" altLang="ja-JP" sz="1200" i="1" dirty="0" err="1">
                <a:latin typeface="Times New Roman" pitchFamily="5" charset="0"/>
                <a:ea typeface="Times New Roman" pitchFamily="5" charset="0"/>
                <a:cs typeface="Times New Roman" pitchFamily="5" charset="0"/>
              </a:rPr>
              <a:t>Exogyra</a:t>
            </a:r>
            <a:r>
              <a:rPr lang="en-US" altLang="ja-JP" sz="1200" i="1" dirty="0">
                <a:latin typeface="Times New Roman" pitchFamily="5" charset="0"/>
                <a:ea typeface="Times New Roman" pitchFamily="5" charset="0"/>
                <a:cs typeface="Times New Roman" pitchFamily="5" charset="0"/>
              </a:rPr>
              <a:t> </a:t>
            </a:r>
            <a:r>
              <a:rPr lang="en-US" altLang="ja-JP" sz="1200" i="1" dirty="0" err="1">
                <a:latin typeface="Times New Roman" pitchFamily="5" charset="0"/>
                <a:ea typeface="Times New Roman" pitchFamily="5" charset="0"/>
                <a:cs typeface="Times New Roman" pitchFamily="5" charset="0"/>
              </a:rPr>
              <a:t>cancellata</a:t>
            </a:r>
            <a:r>
              <a:rPr lang="en-US" altLang="ja-JP" sz="1200" i="1" dirty="0">
                <a:latin typeface="Times New Roman" pitchFamily="5" charset="0"/>
                <a:ea typeface="Times New Roman" pitchFamily="5" charset="0"/>
                <a:cs typeface="Times New Roman" pitchFamily="5" charset="0"/>
              </a:rPr>
              <a:t> </a:t>
            </a:r>
            <a:r>
              <a:rPr lang="en-US" altLang="ja-JP" sz="1200" dirty="0">
                <a:latin typeface="Times New Roman" pitchFamily="5" charset="0"/>
                <a:ea typeface="Times New Roman" pitchFamily="5" charset="0"/>
                <a:cs typeface="Times New Roman" pitchFamily="5" charset="0"/>
              </a:rPr>
              <a:t>and the first occurrence of </a:t>
            </a:r>
            <a:r>
              <a:rPr lang="en-US" altLang="ja-JP" sz="1200" i="1" dirty="0" err="1">
                <a:latin typeface="Times New Roman" pitchFamily="5" charset="0"/>
                <a:ea typeface="Times New Roman" pitchFamily="5" charset="0"/>
                <a:cs typeface="Times New Roman" pitchFamily="5" charset="0"/>
              </a:rPr>
              <a:t>Exogyra</a:t>
            </a:r>
            <a:r>
              <a:rPr lang="en-US" altLang="ja-JP" sz="1200" i="1" dirty="0">
                <a:latin typeface="Times New Roman" pitchFamily="5" charset="0"/>
                <a:ea typeface="Times New Roman" pitchFamily="5" charset="0"/>
                <a:cs typeface="Times New Roman" pitchFamily="5" charset="0"/>
              </a:rPr>
              <a:t> </a:t>
            </a:r>
            <a:r>
              <a:rPr lang="en-US" altLang="ja-JP" sz="1200" i="1" dirty="0" err="1">
                <a:latin typeface="Times New Roman" pitchFamily="5" charset="0"/>
                <a:ea typeface="Times New Roman" pitchFamily="5" charset="0"/>
                <a:cs typeface="Times New Roman" pitchFamily="5" charset="0"/>
              </a:rPr>
              <a:t>costata</a:t>
            </a:r>
            <a:r>
              <a:rPr lang="en-US" altLang="ja-JP" sz="1200" i="1" dirty="0">
                <a:latin typeface="Times New Roman" pitchFamily="5" charset="0"/>
                <a:ea typeface="Times New Roman" pitchFamily="5" charset="0"/>
                <a:cs typeface="Times New Roman" pitchFamily="5" charset="0"/>
              </a:rPr>
              <a:t> </a:t>
            </a:r>
            <a:r>
              <a:rPr lang="en-US" altLang="ja-JP" sz="1200" dirty="0">
                <a:latin typeface="Times New Roman" pitchFamily="5" charset="0"/>
                <a:ea typeface="Times New Roman" pitchFamily="5" charset="0"/>
                <a:cs typeface="Times New Roman" pitchFamily="5" charset="0"/>
              </a:rPr>
              <a:t>are evidence of a mixed assemblage within the shell bed, strengthening the argument for a long term lag.</a:t>
            </a:r>
            <a:endParaRPr lang="en-US" sz="2400" dirty="0">
              <a:latin typeface="Times New Roman" pitchFamily="5" charset="0"/>
              <a:ea typeface="Times New Roman" pitchFamily="5" charset="0"/>
              <a:cs typeface="Times New Roman" pitchFamily="5" charset="0"/>
            </a:endParaRPr>
          </a:p>
        </p:txBody>
      </p:sp>
      <p:pic>
        <p:nvPicPr>
          <p:cNvPr id="14350" name="Picture 2"/>
          <p:cNvPicPr>
            <a:picLocks noChangeAspect="1" noChangeArrowheads="1"/>
          </p:cNvPicPr>
          <p:nvPr/>
        </p:nvPicPr>
        <p:blipFill>
          <a:blip r:embed="rId5"/>
          <a:srcRect/>
          <a:stretch>
            <a:fillRect/>
          </a:stretch>
        </p:blipFill>
        <p:spPr bwMode="auto">
          <a:xfrm>
            <a:off x="36652200" y="304800"/>
            <a:ext cx="1431925" cy="1433513"/>
          </a:xfrm>
          <a:prstGeom prst="rect">
            <a:avLst/>
          </a:prstGeom>
          <a:noFill/>
          <a:ln w="9525">
            <a:noFill/>
            <a:miter lim="800000"/>
            <a:headEnd/>
            <a:tailEnd/>
          </a:ln>
        </p:spPr>
      </p:pic>
      <p:sp>
        <p:nvSpPr>
          <p:cNvPr id="2059" name="TextBox 8"/>
          <p:cNvSpPr txBox="1">
            <a:spLocks noChangeArrowheads="1"/>
          </p:cNvSpPr>
          <p:nvPr/>
        </p:nvSpPr>
        <p:spPr bwMode="auto">
          <a:xfrm>
            <a:off x="32004000" y="8855968"/>
            <a:ext cx="6048375" cy="2308324"/>
          </a:xfrm>
          <a:prstGeom prst="rect">
            <a:avLst/>
          </a:prstGeom>
          <a:solidFill>
            <a:schemeClr val="bg1">
              <a:lumMod val="85000"/>
            </a:schemeClr>
          </a:solidFill>
          <a:ln w="25400">
            <a:solidFill>
              <a:schemeClr val="tx1"/>
            </a:solidFill>
          </a:ln>
          <a:extLst/>
        </p:spPr>
        <p:txBody>
          <a:bodyPr>
            <a:spAutoFit/>
          </a:bodyPr>
          <a:lstStyle>
            <a:lvl1pPr eaLnBrk="0" hangingPunct="0">
              <a:defRPr sz="6400">
                <a:solidFill>
                  <a:schemeClr val="tx1"/>
                </a:solidFill>
                <a:latin typeface="Arial" charset="0"/>
                <a:ea typeface="ＭＳ Ｐゴシック" pitchFamily="34" charset="-128"/>
              </a:defRPr>
            </a:lvl1pPr>
            <a:lvl2pPr marL="742950" indent="-285750" eaLnBrk="0" hangingPunct="0">
              <a:defRPr sz="6400">
                <a:solidFill>
                  <a:schemeClr val="tx1"/>
                </a:solidFill>
                <a:latin typeface="Arial" charset="0"/>
                <a:ea typeface="ＭＳ Ｐゴシック" pitchFamily="34" charset="-128"/>
              </a:defRPr>
            </a:lvl2pPr>
            <a:lvl3pPr marL="1143000" indent="-228600" eaLnBrk="0" hangingPunct="0">
              <a:defRPr sz="6400">
                <a:solidFill>
                  <a:schemeClr val="tx1"/>
                </a:solidFill>
                <a:latin typeface="Arial" charset="0"/>
                <a:ea typeface="ＭＳ Ｐゴシック" pitchFamily="34" charset="-128"/>
              </a:defRPr>
            </a:lvl3pPr>
            <a:lvl4pPr marL="1600200" indent="-228600" eaLnBrk="0" hangingPunct="0">
              <a:defRPr sz="6400">
                <a:solidFill>
                  <a:schemeClr val="tx1"/>
                </a:solidFill>
                <a:latin typeface="Arial" charset="0"/>
                <a:ea typeface="ＭＳ Ｐゴシック" pitchFamily="34" charset="-128"/>
              </a:defRPr>
            </a:lvl4pPr>
            <a:lvl5pPr marL="2057400" indent="-228600" eaLnBrk="0" hangingPunct="0">
              <a:defRPr sz="6400">
                <a:solidFill>
                  <a:schemeClr val="tx1"/>
                </a:solidFill>
                <a:latin typeface="Arial" charset="0"/>
                <a:ea typeface="ＭＳ Ｐゴシック" pitchFamily="34" charset="-128"/>
              </a:defRPr>
            </a:lvl5pPr>
            <a:lvl6pPr marL="25146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6pPr>
            <a:lvl7pPr marL="29718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7pPr>
            <a:lvl8pPr marL="34290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8pPr>
            <a:lvl9pPr marL="38862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9pPr>
          </a:lstStyle>
          <a:p>
            <a:pPr algn="ctr" eaLnBrk="1" hangingPunct="1">
              <a:defRPr/>
            </a:pPr>
            <a:r>
              <a:rPr lang="en-US" sz="2400" b="1" dirty="0">
                <a:latin typeface="Times New Roman" pitchFamily="18" charset="0"/>
                <a:cs typeface="Times New Roman" pitchFamily="18" charset="0"/>
              </a:rPr>
              <a:t>SIGNIFICANCE</a:t>
            </a:r>
          </a:p>
          <a:p>
            <a:pPr marL="342900" indent="-342900">
              <a:spcBef>
                <a:spcPts val="0"/>
              </a:spcBef>
              <a:spcAft>
                <a:spcPts val="0"/>
              </a:spcAft>
              <a:buFont typeface="Wingdings"/>
              <a:buChar char=""/>
              <a:defRPr/>
            </a:pPr>
            <a:r>
              <a:rPr lang="en-US" sz="1200" dirty="0">
                <a:latin typeface="Times New Roman"/>
                <a:ea typeface="Times New Roman"/>
                <a:cs typeface="+mn-cs"/>
              </a:rPr>
              <a:t>The orientation of the oysters suggests movement by strong currents and transport. </a:t>
            </a:r>
          </a:p>
          <a:p>
            <a:pPr>
              <a:spcBef>
                <a:spcPts val="0"/>
              </a:spcBef>
              <a:spcAft>
                <a:spcPts val="0"/>
              </a:spcAft>
              <a:defRPr/>
            </a:pPr>
            <a:r>
              <a:rPr lang="en-US" sz="1200" dirty="0">
                <a:latin typeface="Times New Roman"/>
                <a:ea typeface="Times New Roman"/>
                <a:cs typeface="+mn-cs"/>
              </a:rPr>
              <a:t> </a:t>
            </a:r>
          </a:p>
          <a:p>
            <a:pPr marL="342900" indent="-342900">
              <a:spcBef>
                <a:spcPts val="0"/>
              </a:spcBef>
              <a:spcAft>
                <a:spcPts val="0"/>
              </a:spcAft>
              <a:buFont typeface="Wingdings"/>
              <a:buChar char=""/>
              <a:defRPr/>
            </a:pPr>
            <a:r>
              <a:rPr lang="en-US" sz="1200" dirty="0">
                <a:latin typeface="Times New Roman"/>
                <a:ea typeface="Times New Roman"/>
                <a:cs typeface="+mn-cs"/>
              </a:rPr>
              <a:t>No significant preferential orientation of the belemnites.</a:t>
            </a:r>
          </a:p>
          <a:p>
            <a:pPr>
              <a:spcBef>
                <a:spcPts val="0"/>
              </a:spcBef>
              <a:spcAft>
                <a:spcPts val="0"/>
              </a:spcAft>
              <a:defRPr/>
            </a:pPr>
            <a:r>
              <a:rPr lang="en-US" sz="1200" dirty="0">
                <a:latin typeface="Times New Roman"/>
                <a:ea typeface="Times New Roman"/>
                <a:cs typeface="+mn-cs"/>
              </a:rPr>
              <a:t> </a:t>
            </a:r>
          </a:p>
          <a:p>
            <a:pPr marL="342900" indent="-342900">
              <a:spcBef>
                <a:spcPts val="0"/>
              </a:spcBef>
              <a:spcAft>
                <a:spcPts val="0"/>
              </a:spcAft>
              <a:buFont typeface="Wingdings"/>
              <a:buChar char=""/>
              <a:defRPr/>
            </a:pPr>
            <a:r>
              <a:rPr lang="en-US" sz="1200" dirty="0">
                <a:latin typeface="Times New Roman"/>
                <a:ea typeface="Times New Roman"/>
                <a:cs typeface="+mn-cs"/>
              </a:rPr>
              <a:t>No graded bedding to suggest tsunami deposits</a:t>
            </a:r>
          </a:p>
          <a:p>
            <a:pPr>
              <a:spcBef>
                <a:spcPts val="0"/>
              </a:spcBef>
              <a:spcAft>
                <a:spcPts val="0"/>
              </a:spcAft>
              <a:defRPr/>
            </a:pPr>
            <a:r>
              <a:rPr lang="en-US" sz="1200" dirty="0">
                <a:latin typeface="Times New Roman"/>
                <a:ea typeface="Times New Roman"/>
                <a:cs typeface="+mn-cs"/>
              </a:rPr>
              <a:t> </a:t>
            </a:r>
          </a:p>
          <a:p>
            <a:pPr marL="342900" indent="-342900">
              <a:spcBef>
                <a:spcPts val="0"/>
              </a:spcBef>
              <a:spcAft>
                <a:spcPts val="0"/>
              </a:spcAft>
              <a:buFont typeface="Wingdings"/>
              <a:buChar char=""/>
              <a:defRPr/>
            </a:pPr>
            <a:r>
              <a:rPr lang="en-US" sz="1200" dirty="0">
                <a:latin typeface="Times New Roman"/>
                <a:ea typeface="Times New Roman"/>
                <a:cs typeface="+mn-cs"/>
              </a:rPr>
              <a:t>There are no bedding features commonly associated with storm deposits. </a:t>
            </a:r>
          </a:p>
          <a:p>
            <a:pPr>
              <a:spcBef>
                <a:spcPts val="0"/>
              </a:spcBef>
              <a:spcAft>
                <a:spcPts val="0"/>
              </a:spcAft>
              <a:defRPr/>
            </a:pPr>
            <a:r>
              <a:rPr lang="en-US" sz="1200" dirty="0">
                <a:latin typeface="Times New Roman"/>
                <a:ea typeface="Times New Roman"/>
                <a:cs typeface="+mn-cs"/>
              </a:rPr>
              <a:t> </a:t>
            </a:r>
          </a:p>
          <a:p>
            <a:pPr marL="342900" indent="-342900">
              <a:spcBef>
                <a:spcPts val="0"/>
              </a:spcBef>
              <a:spcAft>
                <a:spcPts val="0"/>
              </a:spcAft>
              <a:buFont typeface="Wingdings"/>
              <a:buChar char=""/>
              <a:defRPr/>
            </a:pPr>
            <a:r>
              <a:rPr lang="en-US" sz="1200" dirty="0" err="1">
                <a:latin typeface="Times New Roman"/>
                <a:ea typeface="Times New Roman"/>
                <a:cs typeface="+mn-cs"/>
              </a:rPr>
              <a:t>Biostratigraphic</a:t>
            </a:r>
            <a:r>
              <a:rPr lang="en-US" sz="1200" dirty="0">
                <a:latin typeface="Times New Roman"/>
                <a:ea typeface="Times New Roman"/>
                <a:cs typeface="+mn-cs"/>
              </a:rPr>
              <a:t> mixing of belemnite and oyster species suggests a longer-term </a:t>
            </a:r>
            <a:r>
              <a:rPr lang="en-US" sz="1200" dirty="0" smtClean="0">
                <a:latin typeface="Times New Roman"/>
                <a:ea typeface="Times New Roman"/>
                <a:cs typeface="+mn-cs"/>
              </a:rPr>
              <a:t>lag </a:t>
            </a:r>
            <a:r>
              <a:rPr lang="en-US" sz="1200" dirty="0">
                <a:latin typeface="Times New Roman"/>
                <a:ea typeface="Times New Roman"/>
                <a:cs typeface="+mn-cs"/>
              </a:rPr>
              <a:t>deposit.</a:t>
            </a:r>
          </a:p>
        </p:txBody>
      </p:sp>
      <p:sp>
        <p:nvSpPr>
          <p:cNvPr id="2060" name="TextBox 8"/>
          <p:cNvSpPr txBox="1">
            <a:spLocks noChangeArrowheads="1"/>
          </p:cNvSpPr>
          <p:nvPr/>
        </p:nvSpPr>
        <p:spPr bwMode="auto">
          <a:xfrm>
            <a:off x="32004000" y="11620500"/>
            <a:ext cx="6048375" cy="1943100"/>
          </a:xfrm>
          <a:prstGeom prst="rect">
            <a:avLst/>
          </a:prstGeom>
          <a:solidFill>
            <a:schemeClr val="bg1">
              <a:lumMod val="85000"/>
            </a:schemeClr>
          </a:solidFill>
          <a:ln w="25400">
            <a:solidFill>
              <a:schemeClr val="tx1"/>
            </a:solidFill>
          </a:ln>
          <a:extLst/>
        </p:spPr>
        <p:txBody>
          <a:bodyPr>
            <a:spAutoFit/>
          </a:bodyPr>
          <a:lstStyle>
            <a:lvl1pPr eaLnBrk="0" hangingPunct="0">
              <a:defRPr sz="6400">
                <a:solidFill>
                  <a:schemeClr val="tx1"/>
                </a:solidFill>
                <a:latin typeface="Arial" charset="0"/>
                <a:ea typeface="ＭＳ Ｐゴシック" pitchFamily="34" charset="-128"/>
              </a:defRPr>
            </a:lvl1pPr>
            <a:lvl2pPr marL="742950" indent="-285750" eaLnBrk="0" hangingPunct="0">
              <a:defRPr sz="6400">
                <a:solidFill>
                  <a:schemeClr val="tx1"/>
                </a:solidFill>
                <a:latin typeface="Arial" charset="0"/>
                <a:ea typeface="ＭＳ Ｐゴシック" pitchFamily="34" charset="-128"/>
              </a:defRPr>
            </a:lvl2pPr>
            <a:lvl3pPr marL="1143000" indent="-228600" eaLnBrk="0" hangingPunct="0">
              <a:defRPr sz="6400">
                <a:solidFill>
                  <a:schemeClr val="tx1"/>
                </a:solidFill>
                <a:latin typeface="Arial" charset="0"/>
                <a:ea typeface="ＭＳ Ｐゴシック" pitchFamily="34" charset="-128"/>
              </a:defRPr>
            </a:lvl3pPr>
            <a:lvl4pPr marL="1600200" indent="-228600" eaLnBrk="0" hangingPunct="0">
              <a:defRPr sz="6400">
                <a:solidFill>
                  <a:schemeClr val="tx1"/>
                </a:solidFill>
                <a:latin typeface="Arial" charset="0"/>
                <a:ea typeface="ＭＳ Ｐゴシック" pitchFamily="34" charset="-128"/>
              </a:defRPr>
            </a:lvl4pPr>
            <a:lvl5pPr marL="2057400" indent="-228600" eaLnBrk="0" hangingPunct="0">
              <a:defRPr sz="6400">
                <a:solidFill>
                  <a:schemeClr val="tx1"/>
                </a:solidFill>
                <a:latin typeface="Arial" charset="0"/>
                <a:ea typeface="ＭＳ Ｐゴシック" pitchFamily="34" charset="-128"/>
              </a:defRPr>
            </a:lvl5pPr>
            <a:lvl6pPr marL="25146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6pPr>
            <a:lvl7pPr marL="29718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7pPr>
            <a:lvl8pPr marL="34290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8pPr>
            <a:lvl9pPr marL="3886200" indent="-228600" defTabSz="3238500" eaLnBrk="0" fontAlgn="base" hangingPunct="0">
              <a:spcBef>
                <a:spcPct val="0"/>
              </a:spcBef>
              <a:spcAft>
                <a:spcPct val="0"/>
              </a:spcAft>
              <a:defRPr sz="6400">
                <a:solidFill>
                  <a:schemeClr val="tx1"/>
                </a:solidFill>
                <a:latin typeface="Arial" charset="0"/>
                <a:ea typeface="ＭＳ Ｐゴシック" pitchFamily="34" charset="-128"/>
              </a:defRPr>
            </a:lvl9pPr>
          </a:lstStyle>
          <a:p>
            <a:pPr algn="ctr" eaLnBrk="1" hangingPunct="1">
              <a:defRPr/>
            </a:pPr>
            <a:r>
              <a:rPr lang="en-US" sz="2400" b="1" dirty="0">
                <a:latin typeface="Times New Roman" pitchFamily="18" charset="0"/>
                <a:cs typeface="Times New Roman" pitchFamily="18" charset="0"/>
              </a:rPr>
              <a:t>ACKNOWLEDGEMENTS</a:t>
            </a:r>
          </a:p>
          <a:p>
            <a:pPr eaLnBrk="1" hangingPunct="1">
              <a:defRPr/>
            </a:pPr>
            <a:r>
              <a:rPr lang="en-US" sz="1200" dirty="0">
                <a:latin typeface="Times New Roman" pitchFamily="18" charset="0"/>
                <a:cs typeface="Times New Roman" pitchFamily="18" charset="0"/>
              </a:rPr>
              <a:t>We would like to thank the Geological Society of America for this opportunity. This</a:t>
            </a:r>
            <a:r>
              <a:rPr lang="en-US" sz="1200" dirty="0" smtClean="0">
                <a:latin typeface="Times New Roman" pitchFamily="18" charset="0"/>
                <a:cs typeface="Times New Roman" pitchFamily="18" charset="0"/>
              </a:rPr>
              <a:t> project </a:t>
            </a:r>
            <a:r>
              <a:rPr lang="en-US" sz="1200" dirty="0">
                <a:latin typeface="Times New Roman" pitchFamily="18" charset="0"/>
                <a:cs typeface="Times New Roman" pitchFamily="18" charset="0"/>
              </a:rPr>
              <a:t>would not be possible if not for the NSF, by way of Award #1035076 (</a:t>
            </a:r>
            <a:r>
              <a:rPr lang="en-US" sz="1200" i="1" dirty="0">
                <a:latin typeface="Times New Roman" pitchFamily="18" charset="0"/>
                <a:cs typeface="Times New Roman" pitchFamily="18" charset="0"/>
              </a:rPr>
              <a:t>Building Hybrid Communities of Practice to Benefit Urban Geoscience Students </a:t>
            </a:r>
            <a:r>
              <a:rPr lang="en-US" sz="1200" i="1" dirty="0" smtClean="0">
                <a:latin typeface="Times New Roman" pitchFamily="18" charset="0"/>
                <a:cs typeface="Times New Roman" pitchFamily="18" charset="0"/>
              </a:rPr>
              <a:t>through Sustained Geoscientist-Teacher </a:t>
            </a:r>
            <a:r>
              <a:rPr lang="en-US" sz="1200" i="1" dirty="0">
                <a:latin typeface="Times New Roman" pitchFamily="18" charset="0"/>
                <a:cs typeface="Times New Roman" pitchFamily="18" charset="0"/>
              </a:rPr>
              <a:t>Partnerships</a:t>
            </a:r>
            <a:r>
              <a:rPr lang="en-US" sz="1200" dirty="0">
                <a:latin typeface="Times New Roman" pitchFamily="18" charset="0"/>
                <a:cs typeface="Times New Roman" pitchFamily="18" charset="0"/>
              </a:rPr>
              <a:t>).</a:t>
            </a:r>
            <a:r>
              <a:rPr lang="en-US" sz="1200" dirty="0" smtClean="0">
                <a:latin typeface="Times New Roman" pitchFamily="18" charset="0"/>
                <a:cs typeface="Times New Roman" pitchFamily="18" charset="0"/>
              </a:rPr>
              <a:t> We thank Wayne Powell and Jennifer Adams for their work on this program. We </a:t>
            </a:r>
            <a:r>
              <a:rPr lang="en-US" sz="1200" dirty="0">
                <a:latin typeface="Times New Roman" pitchFamily="18" charset="0"/>
                <a:cs typeface="Times New Roman" pitchFamily="18" charset="0"/>
              </a:rPr>
              <a:t>would also like to thank Ralph Johnson, curator of the MAPS collection, and</a:t>
            </a:r>
            <a:r>
              <a:rPr lang="en-US" sz="1200" dirty="0" smtClean="0">
                <a:latin typeface="Times New Roman" pitchFamily="18" charset="0"/>
                <a:cs typeface="Times New Roman" pitchFamily="18" charset="0"/>
              </a:rPr>
              <a:t> the land owners, </a:t>
            </a:r>
            <a:r>
              <a:rPr lang="en-US" sz="1200" dirty="0">
                <a:latin typeface="Times New Roman" pitchFamily="18" charset="0"/>
                <a:cs typeface="Times New Roman" pitchFamily="18" charset="0"/>
              </a:rPr>
              <a:t>who allowed</a:t>
            </a:r>
            <a:r>
              <a:rPr lang="en-US" sz="1200" dirty="0" smtClean="0">
                <a:latin typeface="Times New Roman" pitchFamily="18" charset="0"/>
                <a:cs typeface="Times New Roman" pitchFamily="18" charset="0"/>
              </a:rPr>
              <a:t> us access to the site. We are incredibly indebted to Mike Fernandez for his assistance with graphics. Finally</a:t>
            </a:r>
            <a:r>
              <a:rPr lang="en-US" sz="1200" dirty="0">
                <a:latin typeface="Times New Roman" pitchFamily="18" charset="0"/>
                <a:cs typeface="Times New Roman" pitchFamily="18" charset="0"/>
              </a:rPr>
              <a:t>, we would like to thank </a:t>
            </a:r>
            <a:r>
              <a:rPr lang="en-US" sz="1200" dirty="0" err="1">
                <a:latin typeface="Times New Roman" pitchFamily="18" charset="0"/>
                <a:cs typeface="Times New Roman" pitchFamily="18" charset="0"/>
              </a:rPr>
              <a:t>Gregry</a:t>
            </a:r>
            <a:r>
              <a:rPr lang="en-US" sz="1200" dirty="0">
                <a:latin typeface="Times New Roman" pitchFamily="18" charset="0"/>
                <a:cs typeface="Times New Roman" pitchFamily="18" charset="0"/>
              </a:rPr>
              <a:t> Livingston, Madelyn Moyer, and Remy </a:t>
            </a:r>
            <a:r>
              <a:rPr lang="en-US" sz="1200" dirty="0" err="1">
                <a:latin typeface="Times New Roman" pitchFamily="18" charset="0"/>
                <a:cs typeface="Times New Roman" pitchFamily="18" charset="0"/>
              </a:rPr>
              <a:t>Rovelli</a:t>
            </a:r>
            <a:r>
              <a:rPr lang="en-US" sz="1200" dirty="0">
                <a:latin typeface="Times New Roman" pitchFamily="18" charset="0"/>
                <a:cs typeface="Times New Roman" pitchFamily="18" charset="0"/>
              </a:rPr>
              <a:t> for helping us collect our samples</a:t>
            </a:r>
            <a:r>
              <a:rPr lang="en-US" sz="1200" dirty="0" smtClean="0">
                <a:latin typeface="Times New Roman" pitchFamily="18" charset="0"/>
                <a:cs typeface="Times New Roman" pitchFamily="18" charset="0"/>
              </a:rPr>
              <a:t>.</a:t>
            </a:r>
            <a:endParaRPr lang="en-US" sz="2400" dirty="0">
              <a:latin typeface="Calibri" pitchFamily="34" charset="0"/>
              <a:cs typeface="+mn-cs"/>
            </a:endParaRPr>
          </a:p>
        </p:txBody>
      </p:sp>
      <p:sp>
        <p:nvSpPr>
          <p:cNvPr id="2061" name="TextBox 8"/>
          <p:cNvSpPr txBox="1">
            <a:spLocks noChangeArrowheads="1"/>
          </p:cNvSpPr>
          <p:nvPr/>
        </p:nvSpPr>
        <p:spPr bwMode="auto">
          <a:xfrm>
            <a:off x="32004000" y="14097000"/>
            <a:ext cx="6048375" cy="3768725"/>
          </a:xfrm>
          <a:prstGeom prst="rect">
            <a:avLst/>
          </a:prstGeom>
          <a:solidFill>
            <a:schemeClr val="bg1">
              <a:lumMod val="85000"/>
            </a:schemeClr>
          </a:solidFill>
          <a:ln w="25400">
            <a:solidFill>
              <a:schemeClr val="tx1"/>
            </a:solidFill>
          </a:ln>
          <a:extLst/>
        </p:spPr>
        <p:txBody>
          <a:bodyPr>
            <a:prstTxWarp prst="textNoShape">
              <a:avLst/>
            </a:prstTxWarp>
            <a:spAutoFit/>
          </a:bodyPr>
          <a:lstStyle/>
          <a:p>
            <a:pPr algn="ctr"/>
            <a:r>
              <a:rPr lang="en-US" sz="2400" b="1">
                <a:latin typeface="Times New Roman" pitchFamily="5" charset="0"/>
                <a:ea typeface="Times New Roman" pitchFamily="5" charset="0"/>
                <a:cs typeface="Times New Roman" pitchFamily="5" charset="0"/>
              </a:rPr>
              <a:t>REFERENCES</a:t>
            </a:r>
            <a:endParaRPr lang="en-US" sz="1200" b="1">
              <a:latin typeface="Times New Roman" pitchFamily="5" charset="0"/>
            </a:endParaRPr>
          </a:p>
          <a:p>
            <a:pPr eaLnBrk="0" hangingPunct="0"/>
            <a:r>
              <a:rPr lang="en-US" sz="1200" b="1">
                <a:latin typeface="Times New Roman" pitchFamily="5" charset="0"/>
              </a:rPr>
              <a:t>Bondevik, S., Svendsen. J. I., and Mangerud, J., </a:t>
            </a:r>
            <a:r>
              <a:rPr lang="en-US" sz="1200">
                <a:latin typeface="Times New Roman" pitchFamily="5" charset="0"/>
              </a:rPr>
              <a:t>1997, Tsunami sedimentary facies deposited b</a:t>
            </a:r>
            <a:r>
              <a:rPr lang="en-US" sz="1200">
                <a:latin typeface="Times New Roman" pitchFamily="5" charset="0"/>
                <a:ea typeface="Times New Roman" pitchFamily="5" charset="0"/>
                <a:cs typeface="Times New Roman" pitchFamily="5" charset="0"/>
              </a:rPr>
              <a:t>y the Storegga tsunami in shallow marine basins and coastal lakes, western Norway:</a:t>
            </a:r>
            <a:r>
              <a:rPr lang="en-US" sz="1200" i="1">
                <a:latin typeface="Times New Roman" pitchFamily="5" charset="0"/>
                <a:ea typeface="Times New Roman" pitchFamily="5" charset="0"/>
                <a:cs typeface="Times New Roman" pitchFamily="5" charset="0"/>
              </a:rPr>
              <a:t>Sedimentology</a:t>
            </a:r>
            <a:r>
              <a:rPr lang="en-US" sz="1200">
                <a:latin typeface="Times New Roman" pitchFamily="5" charset="0"/>
                <a:ea typeface="Times New Roman" pitchFamily="5" charset="0"/>
                <a:cs typeface="Times New Roman" pitchFamily="5" charset="0"/>
              </a:rPr>
              <a:t>, v. 44, p. 115-1131.</a:t>
            </a:r>
            <a:endParaRPr lang="en-US" sz="1000">
              <a:latin typeface="Times New Roman" pitchFamily="5" charset="0"/>
              <a:ea typeface="Times New Roman" pitchFamily="5" charset="0"/>
              <a:cs typeface="Times New Roman" pitchFamily="5" charset="0"/>
            </a:endParaRPr>
          </a:p>
          <a:p>
            <a:r>
              <a:rPr lang="en-US" sz="1200" b="1">
                <a:latin typeface="Times New Roman" pitchFamily="5" charset="0"/>
                <a:ea typeface="Times New Roman" pitchFamily="5" charset="0"/>
                <a:cs typeface="Times New Roman" pitchFamily="5" charset="0"/>
              </a:rPr>
              <a:t>Brett, C.E., </a:t>
            </a:r>
            <a:r>
              <a:rPr lang="en-US" sz="1200">
                <a:latin typeface="Times New Roman" pitchFamily="5" charset="0"/>
                <a:ea typeface="Times New Roman" pitchFamily="5" charset="0"/>
                <a:cs typeface="Times New Roman" pitchFamily="5" charset="0"/>
              </a:rPr>
              <a:t>1995, Sequence stratigraphy, biostratigraphy, and taphonomy in shallow marine environments: </a:t>
            </a:r>
            <a:r>
              <a:rPr lang="en-US" sz="1200" i="1">
                <a:latin typeface="Times New Roman" pitchFamily="5" charset="0"/>
                <a:ea typeface="Times New Roman" pitchFamily="5" charset="0"/>
                <a:cs typeface="Times New Roman" pitchFamily="5" charset="0"/>
              </a:rPr>
              <a:t>Palaios</a:t>
            </a:r>
            <a:r>
              <a:rPr lang="en-US" sz="1200">
                <a:latin typeface="Times New Roman" pitchFamily="5" charset="0"/>
                <a:ea typeface="Times New Roman" pitchFamily="5" charset="0"/>
                <a:cs typeface="Times New Roman" pitchFamily="5" charset="0"/>
              </a:rPr>
              <a:t>, v. 10, p. 597-616.</a:t>
            </a:r>
          </a:p>
          <a:p>
            <a:r>
              <a:rPr lang="en-US" sz="1200" b="1">
                <a:latin typeface="Times New Roman" pitchFamily="5" charset="0"/>
              </a:rPr>
              <a:t>Boyajian, G. E., and Thayer, C. W., </a:t>
            </a:r>
            <a:r>
              <a:rPr lang="en-US" sz="1200">
                <a:latin typeface="Times New Roman" pitchFamily="5" charset="0"/>
              </a:rPr>
              <a:t>1995, Clam Calamity: A Recent Supratidal Storm-Deposit as an Analog for Fossil Shell Beds: Society for Sedimentary Geology, v.10, p.484-489</a:t>
            </a:r>
            <a:endParaRPr lang="en-US" sz="2400">
              <a:latin typeface="Times New Roman" pitchFamily="5" charset="0"/>
            </a:endParaRPr>
          </a:p>
          <a:p>
            <a:pPr eaLnBrk="0" hangingPunct="0"/>
            <a:r>
              <a:rPr lang="en-US" sz="1200" b="1">
                <a:latin typeface="Times New Roman" pitchFamily="5" charset="0"/>
              </a:rPr>
              <a:t>Fujino, S., et al., </a:t>
            </a:r>
            <a:r>
              <a:rPr lang="en-US" sz="1200">
                <a:latin typeface="Times New Roman" pitchFamily="5" charset="0"/>
              </a:rPr>
              <a:t>2006, Structure and depositional processes of a gravelly tsunami deposit in a shallow marine setting: Lower Cretaceous Miyako Group, Japan: Sedimentary Geology, v.187, p. 127-128.</a:t>
            </a:r>
            <a:endParaRPr lang="en-US" sz="2400">
              <a:latin typeface="Times New Roman" pitchFamily="5" charset="0"/>
            </a:endParaRPr>
          </a:p>
          <a:p>
            <a:pPr eaLnBrk="0" hangingPunct="0"/>
            <a:r>
              <a:rPr lang="en-US" sz="1200" b="1">
                <a:latin typeface="Times New Roman" pitchFamily="5" charset="0"/>
              </a:rPr>
              <a:t>Hampson, G. J.</a:t>
            </a:r>
            <a:r>
              <a:rPr lang="en-US" sz="1200">
                <a:latin typeface="Times New Roman" pitchFamily="5" charset="0"/>
              </a:rPr>
              <a:t>, 2010, Sediment dispersal and quantitative stratigraphic architecture across an ancient shelf: </a:t>
            </a:r>
            <a:r>
              <a:rPr lang="en-US" sz="1200" i="1">
                <a:latin typeface="Times New Roman" pitchFamily="5" charset="0"/>
              </a:rPr>
              <a:t>International Association of Sedimentologists, Sedimentology</a:t>
            </a:r>
            <a:r>
              <a:rPr lang="en-US" sz="1200">
                <a:latin typeface="Times New Roman" pitchFamily="5" charset="0"/>
              </a:rPr>
              <a:t>, v.57, p. 96</a:t>
            </a:r>
            <a:r>
              <a:rPr lang="en-US" sz="1200"/>
              <a:t>–</a:t>
            </a:r>
            <a:r>
              <a:rPr lang="en-US" sz="1200">
                <a:latin typeface="Times New Roman" pitchFamily="5" charset="0"/>
              </a:rPr>
              <a:t>141.</a:t>
            </a:r>
          </a:p>
          <a:p>
            <a:pPr eaLnBrk="0" hangingPunct="0"/>
            <a:r>
              <a:rPr lang="en-US" sz="1200" b="1">
                <a:latin typeface="Times New Roman" pitchFamily="5" charset="0"/>
              </a:rPr>
              <a:t>Martino, R. L., and Curran A. H.,</a:t>
            </a:r>
            <a:r>
              <a:rPr lang="en-US" sz="1200">
                <a:latin typeface="Times New Roman" pitchFamily="5" charset="0"/>
              </a:rPr>
              <a:t>1990, Sedimentology, Ichnology and Paleoenvironments of the Upper Cretaceous Wenonah and Mt. Laurel Formations, New Jersey: Journal of Sedimentary Petrology, v.60 (1), p.125-144.</a:t>
            </a:r>
            <a:endParaRPr lang="en-US" sz="2400">
              <a:latin typeface="Times New Roman" pitchFamily="5" charset="0"/>
            </a:endParaRPr>
          </a:p>
          <a:p>
            <a:pPr eaLnBrk="0" hangingPunct="0"/>
            <a:r>
              <a:rPr lang="en-US" sz="1200" b="1">
                <a:latin typeface="Times New Roman" pitchFamily="5" charset="0"/>
              </a:rPr>
              <a:t>Razzhigaeva, N. G., et al., </a:t>
            </a:r>
            <a:r>
              <a:rPr lang="en-US" sz="1200">
                <a:latin typeface="Times New Roman" pitchFamily="5" charset="0"/>
              </a:rPr>
              <a:t>2006, Sedimentation Particularities during the Tsunami of December 26, 2004, in Northern Indonesia: Simelue Island and the Medan Coast of Sumatra: </a:t>
            </a:r>
            <a:r>
              <a:rPr lang="en-US" sz="1200" i="1">
                <a:latin typeface="Times New Roman" pitchFamily="5" charset="0"/>
              </a:rPr>
              <a:t>Marine Geology</a:t>
            </a:r>
            <a:r>
              <a:rPr lang="en-US" sz="1200">
                <a:latin typeface="Times New Roman" pitchFamily="5" charset="0"/>
              </a:rPr>
              <a:t>,  v. 46 (6), p. 929-945.</a:t>
            </a:r>
          </a:p>
        </p:txBody>
      </p:sp>
      <p:sp>
        <p:nvSpPr>
          <p:cNvPr id="14354" name="AutoShape 5" descr="https://mail-attachment.googleusercontent.com/attachment/u/0/?saduie=AG9B_P_UxYU1VpDjIsVM78mGBxvh&amp;attid=0.1&amp;disp=emb&amp;view=att&amp;th=139eb2e9232276a2"/>
          <p:cNvSpPr>
            <a:spLocks noChangeAspect="1" noChangeArrowheads="1"/>
          </p:cNvSpPr>
          <p:nvPr/>
        </p:nvSpPr>
        <p:spPr bwMode="auto">
          <a:xfrm>
            <a:off x="63500" y="-136525"/>
            <a:ext cx="304800" cy="304800"/>
          </a:xfrm>
          <a:prstGeom prst="rect">
            <a:avLst/>
          </a:prstGeom>
          <a:noFill/>
          <a:ln w="9525">
            <a:noFill/>
            <a:miter lim="800000"/>
            <a:headEnd/>
            <a:tailEnd/>
          </a:ln>
        </p:spPr>
        <p:txBody>
          <a:bodyPr>
            <a:prstTxWarp prst="textNoShape">
              <a:avLst/>
            </a:prstTxWarp>
          </a:bodyPr>
          <a:lstStyle/>
          <a:p>
            <a:endParaRPr lang="en-US"/>
          </a:p>
        </p:txBody>
      </p:sp>
      <p:sp>
        <p:nvSpPr>
          <p:cNvPr id="14355" name="AutoShape 7" descr="https://mail-attachment.googleusercontent.com/attachment/u/0/?saduie=AG9B_P_UxYU1VpDjIsVM78mGBxvh&amp;attid=0.1&amp;disp=emb&amp;view=att&amp;th=139eb2e9232276a2"/>
          <p:cNvSpPr>
            <a:spLocks noChangeAspect="1" noChangeArrowheads="1"/>
          </p:cNvSpPr>
          <p:nvPr/>
        </p:nvSpPr>
        <p:spPr bwMode="auto">
          <a:xfrm>
            <a:off x="215900" y="15875"/>
            <a:ext cx="304800" cy="304800"/>
          </a:xfrm>
          <a:prstGeom prst="rect">
            <a:avLst/>
          </a:prstGeom>
          <a:noFill/>
          <a:ln w="9525">
            <a:noFill/>
            <a:miter lim="800000"/>
            <a:headEnd/>
            <a:tailEnd/>
          </a:ln>
        </p:spPr>
        <p:txBody>
          <a:bodyPr>
            <a:prstTxWarp prst="textNoShape">
              <a:avLst/>
            </a:prstTxWarp>
          </a:bodyPr>
          <a:lstStyle/>
          <a:p>
            <a:endParaRPr lang="en-US"/>
          </a:p>
        </p:txBody>
      </p:sp>
      <p:sp>
        <p:nvSpPr>
          <p:cNvPr id="14356" name="Rectangle 52"/>
          <p:cNvSpPr>
            <a:spLocks noChangeArrowheads="1"/>
          </p:cNvSpPr>
          <p:nvPr/>
        </p:nvSpPr>
        <p:spPr bwMode="auto">
          <a:xfrm>
            <a:off x="38869938" y="8489950"/>
            <a:ext cx="936625" cy="368300"/>
          </a:xfrm>
          <a:prstGeom prst="rect">
            <a:avLst/>
          </a:prstGeom>
          <a:noFill/>
          <a:ln w="9525">
            <a:noFill/>
            <a:miter lim="800000"/>
            <a:headEnd/>
            <a:tailEnd/>
          </a:ln>
        </p:spPr>
        <p:txBody>
          <a:bodyPr>
            <a:prstTxWarp prst="textNoShape">
              <a:avLst/>
            </a:prstTxWarp>
            <a:spAutoFit/>
          </a:bodyPr>
          <a:lstStyle/>
          <a:p>
            <a:endParaRPr lang="en-US"/>
          </a:p>
        </p:txBody>
      </p:sp>
      <p:sp>
        <p:nvSpPr>
          <p:cNvPr id="78" name="Rectangle 77"/>
          <p:cNvSpPr/>
          <p:nvPr/>
        </p:nvSpPr>
        <p:spPr>
          <a:xfrm>
            <a:off x="2921000" y="3671888"/>
            <a:ext cx="1871663"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474" name="Picture 14" descr="Cream Ridge Mt Laure574.JPG"/>
          <p:cNvPicPr>
            <a:picLocks noChangeAspect="1"/>
          </p:cNvPicPr>
          <p:nvPr/>
        </p:nvPicPr>
        <p:blipFill>
          <a:blip r:embed="rId6"/>
          <a:srcRect t="-8704"/>
          <a:stretch>
            <a:fillRect/>
          </a:stretch>
        </p:blipFill>
        <p:spPr bwMode="auto">
          <a:xfrm>
            <a:off x="25939750" y="12425363"/>
            <a:ext cx="4140200" cy="2281237"/>
          </a:xfrm>
          <a:prstGeom prst="rect">
            <a:avLst/>
          </a:prstGeom>
          <a:ln>
            <a:noFill/>
          </a:ln>
          <a:effectLst>
            <a:outerShdw blurRad="292100" dist="139700" dir="2700000" algn="tl" rotWithShape="0">
              <a:srgbClr val="333333">
                <a:alpha val="65000"/>
              </a:srgbClr>
            </a:outerShdw>
          </a:effectLst>
        </p:spPr>
      </p:pic>
      <p:sp>
        <p:nvSpPr>
          <p:cNvPr id="14359" name="TextBox 1"/>
          <p:cNvSpPr txBox="1">
            <a:spLocks noChangeArrowheads="1"/>
          </p:cNvSpPr>
          <p:nvPr/>
        </p:nvSpPr>
        <p:spPr bwMode="auto">
          <a:xfrm>
            <a:off x="27158950" y="14630400"/>
            <a:ext cx="4159250" cy="400050"/>
          </a:xfrm>
          <a:prstGeom prst="rect">
            <a:avLst/>
          </a:prstGeom>
          <a:solidFill>
            <a:srgbClr val="FFFFFF"/>
          </a:solidFill>
          <a:ln w="12700">
            <a:solidFill>
              <a:schemeClr val="tx1"/>
            </a:solidFill>
            <a:miter lim="800000"/>
            <a:headEnd/>
            <a:tailEnd/>
          </a:ln>
        </p:spPr>
        <p:txBody>
          <a:bodyPr>
            <a:prstTxWarp prst="textNoShape">
              <a:avLst/>
            </a:prstTxWarp>
            <a:spAutoFit/>
          </a:bodyPr>
          <a:lstStyle/>
          <a:p>
            <a:r>
              <a:rPr lang="en-US" sz="1000">
                <a:latin typeface="Times New Roman" pitchFamily="5" charset="0"/>
                <a:ea typeface="Times New Roman" pitchFamily="5" charset="0"/>
                <a:cs typeface="Times New Roman" pitchFamily="5" charset="0"/>
              </a:rPr>
              <a:t> Fig. 7: Belemnites in situ with no preferential orientation (Cream Ridge Mt Laurel shell bed).  Arrows  indicate random orientation of belemnites. </a:t>
            </a:r>
          </a:p>
        </p:txBody>
      </p:sp>
      <p:cxnSp>
        <p:nvCxnSpPr>
          <p:cNvPr id="14360" name="Straight Arrow Connector 20"/>
          <p:cNvCxnSpPr>
            <a:cxnSpLocks noChangeShapeType="1"/>
          </p:cNvCxnSpPr>
          <p:nvPr/>
        </p:nvCxnSpPr>
        <p:spPr bwMode="auto">
          <a:xfrm rot="10800000">
            <a:off x="29251275" y="14243050"/>
            <a:ext cx="488950" cy="133350"/>
          </a:xfrm>
          <a:prstGeom prst="straightConnector1">
            <a:avLst/>
          </a:prstGeom>
          <a:noFill/>
          <a:ln w="38100">
            <a:solidFill>
              <a:srgbClr val="FF0000"/>
            </a:solidFill>
            <a:round/>
            <a:headEnd/>
            <a:tailEnd type="arrow" w="med" len="med"/>
          </a:ln>
        </p:spPr>
      </p:cxnSp>
      <p:cxnSp>
        <p:nvCxnSpPr>
          <p:cNvPr id="14361" name="Straight Arrow Connector 20"/>
          <p:cNvCxnSpPr>
            <a:cxnSpLocks noChangeShapeType="1"/>
          </p:cNvCxnSpPr>
          <p:nvPr/>
        </p:nvCxnSpPr>
        <p:spPr bwMode="auto">
          <a:xfrm flipV="1">
            <a:off x="27257375" y="13490575"/>
            <a:ext cx="531813" cy="95250"/>
          </a:xfrm>
          <a:prstGeom prst="straightConnector1">
            <a:avLst/>
          </a:prstGeom>
          <a:noFill/>
          <a:ln w="38100">
            <a:solidFill>
              <a:srgbClr val="FF0000"/>
            </a:solidFill>
            <a:round/>
            <a:headEnd/>
            <a:tailEnd type="arrow" w="med" len="med"/>
          </a:ln>
        </p:spPr>
      </p:cxnSp>
      <p:cxnSp>
        <p:nvCxnSpPr>
          <p:cNvPr id="14362" name="Straight Arrow Connector 20"/>
          <p:cNvCxnSpPr>
            <a:cxnSpLocks noChangeShapeType="1"/>
          </p:cNvCxnSpPr>
          <p:nvPr/>
        </p:nvCxnSpPr>
        <p:spPr bwMode="auto">
          <a:xfrm rot="10800000" flipV="1">
            <a:off x="28354338" y="12569825"/>
            <a:ext cx="369887" cy="250825"/>
          </a:xfrm>
          <a:prstGeom prst="straightConnector1">
            <a:avLst/>
          </a:prstGeom>
          <a:noFill/>
          <a:ln w="38100">
            <a:solidFill>
              <a:srgbClr val="FF0000"/>
            </a:solidFill>
            <a:round/>
            <a:headEnd/>
            <a:tailEnd type="arrow" w="med" len="med"/>
          </a:ln>
        </p:spPr>
      </p:cxnSp>
      <p:pic>
        <p:nvPicPr>
          <p:cNvPr id="14363" name="Picture 4" descr="E:\Geo RET\Brookllyn_College_Logo.gif"/>
          <p:cNvPicPr>
            <a:picLocks noChangeAspect="1" noChangeArrowheads="1"/>
          </p:cNvPicPr>
          <p:nvPr/>
        </p:nvPicPr>
        <p:blipFill>
          <a:blip r:embed="rId7"/>
          <a:srcRect/>
          <a:stretch>
            <a:fillRect/>
          </a:stretch>
        </p:blipFill>
        <p:spPr bwMode="auto">
          <a:xfrm>
            <a:off x="457200" y="304800"/>
            <a:ext cx="2265363" cy="947738"/>
          </a:xfrm>
          <a:prstGeom prst="rect">
            <a:avLst/>
          </a:prstGeom>
          <a:noFill/>
          <a:ln w="9525">
            <a:noFill/>
            <a:miter lim="800000"/>
            <a:headEnd/>
            <a:tailEnd/>
          </a:ln>
        </p:spPr>
      </p:pic>
      <p:sp>
        <p:nvSpPr>
          <p:cNvPr id="135" name="Rectangle 134"/>
          <p:cNvSpPr/>
          <p:nvPr/>
        </p:nvSpPr>
        <p:spPr>
          <a:xfrm>
            <a:off x="457200" y="12725400"/>
            <a:ext cx="5943600" cy="5181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65" name="TextBox 3"/>
          <p:cNvSpPr txBox="1">
            <a:spLocks noChangeArrowheads="1"/>
          </p:cNvSpPr>
          <p:nvPr/>
        </p:nvSpPr>
        <p:spPr bwMode="auto">
          <a:xfrm>
            <a:off x="1035050" y="13027025"/>
            <a:ext cx="4668838" cy="460375"/>
          </a:xfrm>
          <a:prstGeom prst="rect">
            <a:avLst/>
          </a:prstGeom>
          <a:noFill/>
          <a:ln w="9525">
            <a:noFill/>
            <a:miter lim="800000"/>
            <a:headEnd/>
            <a:tailEnd/>
          </a:ln>
        </p:spPr>
        <p:txBody>
          <a:bodyPr>
            <a:prstTxWarp prst="textNoShape">
              <a:avLst/>
            </a:prstTxWarp>
            <a:spAutoFit/>
          </a:bodyPr>
          <a:lstStyle/>
          <a:p>
            <a:pPr algn="ctr"/>
            <a:r>
              <a:rPr lang="en-US" sz="2400" b="1">
                <a:latin typeface="Times New Roman" pitchFamily="5" charset="0"/>
                <a:ea typeface="Times New Roman" pitchFamily="5" charset="0"/>
                <a:cs typeface="Times New Roman" pitchFamily="5" charset="0"/>
              </a:rPr>
              <a:t>STUDY AREA</a:t>
            </a:r>
          </a:p>
        </p:txBody>
      </p:sp>
      <p:sp>
        <p:nvSpPr>
          <p:cNvPr id="14366" name="TextBox 170"/>
          <p:cNvSpPr txBox="1">
            <a:spLocks noChangeArrowheads="1"/>
          </p:cNvSpPr>
          <p:nvPr/>
        </p:nvSpPr>
        <p:spPr bwMode="auto">
          <a:xfrm>
            <a:off x="762000" y="17068800"/>
            <a:ext cx="3187700" cy="400050"/>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n-US" sz="1000">
                <a:latin typeface="Times New Roman" pitchFamily="5" charset="0"/>
                <a:ea typeface="Times New Roman" pitchFamily="5" charset="0"/>
                <a:cs typeface="Times New Roman" pitchFamily="5" charset="0"/>
              </a:rPr>
              <a:t>Fig. 1. Study area showing two localities sampled in southwestern Monmouth County, New Jersey.</a:t>
            </a:r>
          </a:p>
        </p:txBody>
      </p:sp>
      <p:sp>
        <p:nvSpPr>
          <p:cNvPr id="14367" name="Subtitle 2"/>
          <p:cNvSpPr>
            <a:spLocks/>
          </p:cNvSpPr>
          <p:nvPr/>
        </p:nvSpPr>
        <p:spPr bwMode="auto">
          <a:xfrm>
            <a:off x="5672138" y="1524000"/>
            <a:ext cx="26785887" cy="533400"/>
          </a:xfrm>
          <a:prstGeom prst="rect">
            <a:avLst/>
          </a:prstGeom>
          <a:noFill/>
          <a:ln w="9525">
            <a:noFill/>
            <a:miter lim="800000"/>
            <a:headEnd/>
            <a:tailEnd/>
          </a:ln>
        </p:spPr>
        <p:txBody>
          <a:bodyPr lIns="323954" tIns="161977" rIns="323954" bIns="161977">
            <a:prstTxWarp prst="textNoShape">
              <a:avLst/>
            </a:prstTxWarp>
          </a:bodyPr>
          <a:lstStyle/>
          <a:p>
            <a:pPr algn="ctr">
              <a:spcBef>
                <a:spcPct val="20000"/>
              </a:spcBef>
              <a:buFont typeface="Arial" pitchFamily="5" charset="0"/>
              <a:buNone/>
            </a:pPr>
            <a:r>
              <a:rPr lang="en-US" sz="1200">
                <a:latin typeface="Times New Roman" pitchFamily="5" charset="0"/>
                <a:ea typeface="Times New Roman" pitchFamily="5" charset="0"/>
                <a:cs typeface="Times New Roman" pitchFamily="5" charset="0"/>
              </a:rPr>
              <a:t>KOPUN, Jeanne</a:t>
            </a:r>
            <a:r>
              <a:rPr lang="en-US" sz="1200" baseline="30000">
                <a:latin typeface="Times New Roman" pitchFamily="5" charset="0"/>
                <a:ea typeface="Times New Roman" pitchFamily="5" charset="0"/>
                <a:cs typeface="Times New Roman" pitchFamily="5" charset="0"/>
              </a:rPr>
              <a:t>1</a:t>
            </a:r>
            <a:r>
              <a:rPr lang="en-US" sz="1200">
                <a:latin typeface="Times New Roman" pitchFamily="5" charset="0"/>
                <a:ea typeface="Times New Roman" pitchFamily="5" charset="0"/>
                <a:cs typeface="Times New Roman" pitchFamily="5" charset="0"/>
              </a:rPr>
              <a:t>, CASTRO, Carolina</a:t>
            </a:r>
            <a:r>
              <a:rPr lang="en-US" sz="1200" baseline="30000">
                <a:latin typeface="Times New Roman" pitchFamily="5" charset="0"/>
                <a:ea typeface="Times New Roman" pitchFamily="5" charset="0"/>
                <a:cs typeface="Times New Roman" pitchFamily="5" charset="0"/>
              </a:rPr>
              <a:t>1</a:t>
            </a:r>
            <a:r>
              <a:rPr lang="en-US" sz="1200">
                <a:latin typeface="Times New Roman" pitchFamily="5" charset="0"/>
                <a:ea typeface="Times New Roman" pitchFamily="5" charset="0"/>
                <a:cs typeface="Times New Roman" pitchFamily="5" charset="0"/>
              </a:rPr>
              <a:t>, GARB, Matthew P.</a:t>
            </a:r>
            <a:r>
              <a:rPr lang="en-US" sz="1200" baseline="30000">
                <a:latin typeface="Times New Roman" pitchFamily="5" charset="0"/>
                <a:ea typeface="Times New Roman" pitchFamily="5" charset="0"/>
                <a:cs typeface="Times New Roman" pitchFamily="5" charset="0"/>
              </a:rPr>
              <a:t> 1</a:t>
            </a:r>
            <a:r>
              <a:rPr lang="en-US" sz="1200">
                <a:latin typeface="Times New Roman" pitchFamily="5" charset="0"/>
                <a:ea typeface="Times New Roman" pitchFamily="5" charset="0"/>
                <a:cs typeface="Times New Roman" pitchFamily="5" charset="0"/>
              </a:rPr>
              <a:t>, LARINA, Ekaterina</a:t>
            </a:r>
            <a:r>
              <a:rPr lang="en-US" sz="1200" baseline="30000">
                <a:latin typeface="Times New Roman" pitchFamily="5" charset="0"/>
                <a:ea typeface="Times New Roman" pitchFamily="5" charset="0"/>
                <a:cs typeface="Times New Roman" pitchFamily="5" charset="0"/>
              </a:rPr>
              <a:t>1</a:t>
            </a:r>
            <a:r>
              <a:rPr lang="en-US" sz="1200">
                <a:latin typeface="Times New Roman" pitchFamily="5" charset="0"/>
                <a:ea typeface="Times New Roman" pitchFamily="5" charset="0"/>
                <a:cs typeface="Times New Roman" pitchFamily="5" charset="0"/>
              </a:rPr>
              <a:t>, and REMIN, Zbyszek</a:t>
            </a:r>
            <a:r>
              <a:rPr lang="en-US" sz="1200" baseline="30000">
                <a:latin typeface="Times New Roman" pitchFamily="5" charset="0"/>
                <a:ea typeface="Times New Roman" pitchFamily="5" charset="0"/>
                <a:cs typeface="Times New Roman" pitchFamily="5" charset="0"/>
              </a:rPr>
              <a:t>2</a:t>
            </a:r>
            <a:r>
              <a:rPr lang="en-US" sz="1200">
                <a:latin typeface="Times New Roman" pitchFamily="5" charset="0"/>
                <a:ea typeface="Times New Roman" pitchFamily="5" charset="0"/>
                <a:cs typeface="Times New Roman" pitchFamily="5" charset="0"/>
              </a:rPr>
              <a:t>, (1) Earth and Environmental Sciences, Brooklyn College, 2900 Bedford Ave, Brooklyn, NY 11210, jeannekopun@gmail.com, (2) University of Warsaw, Faculty of Geology, Zwirki i Wigury 93, Warsaw, 02-089, Poland </a:t>
            </a:r>
          </a:p>
        </p:txBody>
      </p:sp>
      <p:pic>
        <p:nvPicPr>
          <p:cNvPr id="14368" name="Picture 141" descr="Crosswicks Creek Mt Laurel Ziggy belemnite outing 2011 036.JPG"/>
          <p:cNvPicPr>
            <a:picLocks noChangeAspect="1"/>
          </p:cNvPicPr>
          <p:nvPr/>
        </p:nvPicPr>
        <p:blipFill>
          <a:blip r:embed="rId8"/>
          <a:srcRect l="32671" t="17525" r="12061" b="35803"/>
          <a:stretch>
            <a:fillRect/>
          </a:stretch>
        </p:blipFill>
        <p:spPr bwMode="auto">
          <a:xfrm>
            <a:off x="26457275" y="3024188"/>
            <a:ext cx="4419600" cy="2097087"/>
          </a:xfrm>
          <a:prstGeom prst="rect">
            <a:avLst/>
          </a:prstGeom>
          <a:noFill/>
          <a:ln w="9525">
            <a:noFill/>
            <a:miter lim="800000"/>
            <a:headEnd/>
            <a:tailEnd/>
          </a:ln>
        </p:spPr>
      </p:pic>
      <p:sp>
        <p:nvSpPr>
          <p:cNvPr id="184" name="TextBox 183"/>
          <p:cNvSpPr txBox="1"/>
          <p:nvPr/>
        </p:nvSpPr>
        <p:spPr bwMode="auto">
          <a:xfrm>
            <a:off x="14381163" y="2362200"/>
            <a:ext cx="3384550" cy="461963"/>
          </a:xfrm>
          <a:prstGeom prst="rect">
            <a:avLst/>
          </a:prstGeom>
          <a:solidFill>
            <a:schemeClr val="bg1">
              <a:lumMod val="75000"/>
            </a:schemeClr>
          </a:solidFill>
          <a:ln>
            <a:solidFill>
              <a:schemeClr val="tx1"/>
            </a:solidFill>
          </a:ln>
        </p:spPr>
        <p:txBody>
          <a:bodyPr>
            <a:spAutoFit/>
          </a:bodyPr>
          <a:lstStyle/>
          <a:p>
            <a:pPr algn="ctr">
              <a:defRPr/>
            </a:pPr>
            <a:r>
              <a:rPr lang="en-US" sz="2400" b="1" dirty="0">
                <a:latin typeface="Times New Roman" pitchFamily="18" charset="0"/>
                <a:ea typeface="ＭＳ Ｐゴシック" pitchFamily="34" charset="-128"/>
                <a:cs typeface="Times New Roman" pitchFamily="18" charset="0"/>
              </a:rPr>
              <a:t>STRATIGRAPHY</a:t>
            </a:r>
          </a:p>
        </p:txBody>
      </p:sp>
      <p:grpSp>
        <p:nvGrpSpPr>
          <p:cNvPr id="14370" name="Group 79"/>
          <p:cNvGrpSpPr>
            <a:grpSpLocks/>
          </p:cNvGrpSpPr>
          <p:nvPr/>
        </p:nvGrpSpPr>
        <p:grpSpPr bwMode="auto">
          <a:xfrm>
            <a:off x="25939750" y="15171738"/>
            <a:ext cx="4189413" cy="2343150"/>
            <a:chOff x="8833230" y="8763796"/>
            <a:chExt cx="9213829" cy="4602222"/>
          </a:xfrm>
        </p:grpSpPr>
        <p:grpSp>
          <p:nvGrpSpPr>
            <p:cNvPr id="14439" name="Group 73"/>
            <p:cNvGrpSpPr>
              <a:grpSpLocks/>
            </p:cNvGrpSpPr>
            <p:nvPr/>
          </p:nvGrpSpPr>
          <p:grpSpPr bwMode="auto">
            <a:xfrm>
              <a:off x="8833230" y="8763796"/>
              <a:ext cx="9213829" cy="4602222"/>
              <a:chOff x="10129374" y="8907812"/>
              <a:chExt cx="9213829" cy="4602222"/>
            </a:xfrm>
          </p:grpSpPr>
          <p:pic>
            <p:nvPicPr>
              <p:cNvPr id="148" name="Content Placeholder 12" descr="Cream Ridge Mt Laure580.JPG"/>
              <p:cNvPicPr>
                <a:picLocks noChangeAspect="1"/>
              </p:cNvPicPr>
              <p:nvPr/>
            </p:nvPicPr>
            <p:blipFill>
              <a:blip r:embed="rId9"/>
              <a:srcRect l="39286" t="27541" r="10378" b="27730"/>
              <a:stretch>
                <a:fillRect/>
              </a:stretch>
            </p:blipFill>
            <p:spPr>
              <a:xfrm>
                <a:off x="10129374" y="8907812"/>
                <a:ext cx="9213829" cy="4602222"/>
              </a:xfrm>
              <a:prstGeom prst="rect">
                <a:avLst/>
              </a:prstGeom>
              <a:ln>
                <a:noFill/>
              </a:ln>
              <a:effectLst>
                <a:outerShdw blurRad="292100" dist="139700" dir="2700000" algn="tl" rotWithShape="0">
                  <a:srgbClr val="333333">
                    <a:alpha val="65000"/>
                  </a:srgbClr>
                </a:outerShdw>
              </a:effectLst>
            </p:spPr>
          </p:pic>
          <p:sp>
            <p:nvSpPr>
              <p:cNvPr id="152" name="Freeform 151"/>
              <p:cNvSpPr/>
              <p:nvPr/>
            </p:nvSpPr>
            <p:spPr>
              <a:xfrm rot="1739957">
                <a:off x="15698172" y="10710037"/>
                <a:ext cx="897291" cy="452114"/>
              </a:xfrm>
              <a:custGeom>
                <a:avLst/>
                <a:gdLst>
                  <a:gd name="connsiteX0" fmla="*/ 0 w 948906"/>
                  <a:gd name="connsiteY0" fmla="*/ 336430 h 336430"/>
                  <a:gd name="connsiteX1" fmla="*/ 43132 w 948906"/>
                  <a:gd name="connsiteY1" fmla="*/ 258792 h 336430"/>
                  <a:gd name="connsiteX2" fmla="*/ 77638 w 948906"/>
                  <a:gd name="connsiteY2" fmla="*/ 232913 h 336430"/>
                  <a:gd name="connsiteX3" fmla="*/ 112143 w 948906"/>
                  <a:gd name="connsiteY3" fmla="*/ 181155 h 336430"/>
                  <a:gd name="connsiteX4" fmla="*/ 163902 w 948906"/>
                  <a:gd name="connsiteY4" fmla="*/ 146649 h 336430"/>
                  <a:gd name="connsiteX5" fmla="*/ 198408 w 948906"/>
                  <a:gd name="connsiteY5" fmla="*/ 112143 h 336430"/>
                  <a:gd name="connsiteX6" fmla="*/ 224287 w 948906"/>
                  <a:gd name="connsiteY6" fmla="*/ 103517 h 336430"/>
                  <a:gd name="connsiteX7" fmla="*/ 284672 w 948906"/>
                  <a:gd name="connsiteY7" fmla="*/ 77638 h 336430"/>
                  <a:gd name="connsiteX8" fmla="*/ 336430 w 948906"/>
                  <a:gd name="connsiteY8" fmla="*/ 51759 h 336430"/>
                  <a:gd name="connsiteX9" fmla="*/ 370936 w 948906"/>
                  <a:gd name="connsiteY9" fmla="*/ 34506 h 336430"/>
                  <a:gd name="connsiteX10" fmla="*/ 414068 w 948906"/>
                  <a:gd name="connsiteY10" fmla="*/ 25879 h 336430"/>
                  <a:gd name="connsiteX11" fmla="*/ 439947 w 948906"/>
                  <a:gd name="connsiteY11" fmla="*/ 17253 h 336430"/>
                  <a:gd name="connsiteX12" fmla="*/ 543464 w 948906"/>
                  <a:gd name="connsiteY12" fmla="*/ 0 h 336430"/>
                  <a:gd name="connsiteX13" fmla="*/ 629728 w 948906"/>
                  <a:gd name="connsiteY13" fmla="*/ 8626 h 336430"/>
                  <a:gd name="connsiteX14" fmla="*/ 655608 w 948906"/>
                  <a:gd name="connsiteY14" fmla="*/ 17253 h 336430"/>
                  <a:gd name="connsiteX15" fmla="*/ 698740 w 948906"/>
                  <a:gd name="connsiteY15" fmla="*/ 25879 h 336430"/>
                  <a:gd name="connsiteX16" fmla="*/ 750498 w 948906"/>
                  <a:gd name="connsiteY16" fmla="*/ 43132 h 336430"/>
                  <a:gd name="connsiteX17" fmla="*/ 776377 w 948906"/>
                  <a:gd name="connsiteY17" fmla="*/ 69011 h 336430"/>
                  <a:gd name="connsiteX18" fmla="*/ 819509 w 948906"/>
                  <a:gd name="connsiteY18" fmla="*/ 77638 h 336430"/>
                  <a:gd name="connsiteX19" fmla="*/ 854015 w 948906"/>
                  <a:gd name="connsiteY19" fmla="*/ 94891 h 336430"/>
                  <a:gd name="connsiteX20" fmla="*/ 923026 w 948906"/>
                  <a:gd name="connsiteY20" fmla="*/ 155276 h 336430"/>
                  <a:gd name="connsiteX21" fmla="*/ 948906 w 948906"/>
                  <a:gd name="connsiteY21" fmla="*/ 181155 h 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8906" h="336430">
                    <a:moveTo>
                      <a:pt x="0" y="336430"/>
                    </a:moveTo>
                    <a:cubicBezTo>
                      <a:pt x="17260" y="284650"/>
                      <a:pt x="6977" y="289782"/>
                      <a:pt x="43132" y="258792"/>
                    </a:cubicBezTo>
                    <a:cubicBezTo>
                      <a:pt x="54048" y="249435"/>
                      <a:pt x="68086" y="243659"/>
                      <a:pt x="77638" y="232913"/>
                    </a:cubicBezTo>
                    <a:cubicBezTo>
                      <a:pt x="91414" y="217415"/>
                      <a:pt x="94890" y="192657"/>
                      <a:pt x="112143" y="181155"/>
                    </a:cubicBezTo>
                    <a:cubicBezTo>
                      <a:pt x="129396" y="169653"/>
                      <a:pt x="149240" y="161311"/>
                      <a:pt x="163902" y="146649"/>
                    </a:cubicBezTo>
                    <a:cubicBezTo>
                      <a:pt x="175404" y="135147"/>
                      <a:pt x="185172" y="121598"/>
                      <a:pt x="198408" y="112143"/>
                    </a:cubicBezTo>
                    <a:cubicBezTo>
                      <a:pt x="205807" y="106858"/>
                      <a:pt x="215929" y="107099"/>
                      <a:pt x="224287" y="103517"/>
                    </a:cubicBezTo>
                    <a:cubicBezTo>
                      <a:pt x="298900" y="71540"/>
                      <a:pt x="223982" y="97866"/>
                      <a:pt x="284672" y="77638"/>
                    </a:cubicBezTo>
                    <a:cubicBezTo>
                      <a:pt x="334405" y="44482"/>
                      <a:pt x="286429" y="73188"/>
                      <a:pt x="336430" y="51759"/>
                    </a:cubicBezTo>
                    <a:cubicBezTo>
                      <a:pt x="348250" y="46693"/>
                      <a:pt x="358736" y="38573"/>
                      <a:pt x="370936" y="34506"/>
                    </a:cubicBezTo>
                    <a:cubicBezTo>
                      <a:pt x="384846" y="29869"/>
                      <a:pt x="399844" y="29435"/>
                      <a:pt x="414068" y="25879"/>
                    </a:cubicBezTo>
                    <a:cubicBezTo>
                      <a:pt x="422889" y="23674"/>
                      <a:pt x="431031" y="19036"/>
                      <a:pt x="439947" y="17253"/>
                    </a:cubicBezTo>
                    <a:cubicBezTo>
                      <a:pt x="474249" y="10393"/>
                      <a:pt x="543464" y="0"/>
                      <a:pt x="543464" y="0"/>
                    </a:cubicBezTo>
                    <a:cubicBezTo>
                      <a:pt x="572219" y="2875"/>
                      <a:pt x="601166" y="4232"/>
                      <a:pt x="629728" y="8626"/>
                    </a:cubicBezTo>
                    <a:cubicBezTo>
                      <a:pt x="638716" y="10009"/>
                      <a:pt x="646786" y="15048"/>
                      <a:pt x="655608" y="17253"/>
                    </a:cubicBezTo>
                    <a:cubicBezTo>
                      <a:pt x="669832" y="20809"/>
                      <a:pt x="684595" y="22021"/>
                      <a:pt x="698740" y="25879"/>
                    </a:cubicBezTo>
                    <a:cubicBezTo>
                      <a:pt x="716285" y="30664"/>
                      <a:pt x="750498" y="43132"/>
                      <a:pt x="750498" y="43132"/>
                    </a:cubicBezTo>
                    <a:cubicBezTo>
                      <a:pt x="759124" y="51758"/>
                      <a:pt x="765465" y="63555"/>
                      <a:pt x="776377" y="69011"/>
                    </a:cubicBezTo>
                    <a:cubicBezTo>
                      <a:pt x="789491" y="75568"/>
                      <a:pt x="805599" y="73001"/>
                      <a:pt x="819509" y="77638"/>
                    </a:cubicBezTo>
                    <a:cubicBezTo>
                      <a:pt x="831709" y="81705"/>
                      <a:pt x="842513" y="89140"/>
                      <a:pt x="854015" y="94891"/>
                    </a:cubicBezTo>
                    <a:cubicBezTo>
                      <a:pt x="902895" y="168209"/>
                      <a:pt x="822392" y="54646"/>
                      <a:pt x="923026" y="155276"/>
                    </a:cubicBezTo>
                    <a:lnTo>
                      <a:pt x="948906" y="181155"/>
                    </a:lnTo>
                  </a:path>
                </a:pathLst>
              </a:custGeom>
              <a:ln w="25400" cap="flat" cmpd="sng" algn="ctr">
                <a:solidFill>
                  <a:srgbClr val="F33954"/>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3" name="Freeform 152"/>
              <p:cNvSpPr/>
              <p:nvPr/>
            </p:nvSpPr>
            <p:spPr>
              <a:xfrm rot="1767038">
                <a:off x="12594309" y="10454358"/>
                <a:ext cx="1148675" cy="405345"/>
              </a:xfrm>
              <a:custGeom>
                <a:avLst/>
                <a:gdLst>
                  <a:gd name="connsiteX0" fmla="*/ 0 w 948906"/>
                  <a:gd name="connsiteY0" fmla="*/ 336430 h 336430"/>
                  <a:gd name="connsiteX1" fmla="*/ 43132 w 948906"/>
                  <a:gd name="connsiteY1" fmla="*/ 258792 h 336430"/>
                  <a:gd name="connsiteX2" fmla="*/ 77638 w 948906"/>
                  <a:gd name="connsiteY2" fmla="*/ 232913 h 336430"/>
                  <a:gd name="connsiteX3" fmla="*/ 112143 w 948906"/>
                  <a:gd name="connsiteY3" fmla="*/ 181155 h 336430"/>
                  <a:gd name="connsiteX4" fmla="*/ 163902 w 948906"/>
                  <a:gd name="connsiteY4" fmla="*/ 146649 h 336430"/>
                  <a:gd name="connsiteX5" fmla="*/ 198408 w 948906"/>
                  <a:gd name="connsiteY5" fmla="*/ 112143 h 336430"/>
                  <a:gd name="connsiteX6" fmla="*/ 224287 w 948906"/>
                  <a:gd name="connsiteY6" fmla="*/ 103517 h 336430"/>
                  <a:gd name="connsiteX7" fmla="*/ 284672 w 948906"/>
                  <a:gd name="connsiteY7" fmla="*/ 77638 h 336430"/>
                  <a:gd name="connsiteX8" fmla="*/ 336430 w 948906"/>
                  <a:gd name="connsiteY8" fmla="*/ 51759 h 336430"/>
                  <a:gd name="connsiteX9" fmla="*/ 370936 w 948906"/>
                  <a:gd name="connsiteY9" fmla="*/ 34506 h 336430"/>
                  <a:gd name="connsiteX10" fmla="*/ 414068 w 948906"/>
                  <a:gd name="connsiteY10" fmla="*/ 25879 h 336430"/>
                  <a:gd name="connsiteX11" fmla="*/ 439947 w 948906"/>
                  <a:gd name="connsiteY11" fmla="*/ 17253 h 336430"/>
                  <a:gd name="connsiteX12" fmla="*/ 543464 w 948906"/>
                  <a:gd name="connsiteY12" fmla="*/ 0 h 336430"/>
                  <a:gd name="connsiteX13" fmla="*/ 629728 w 948906"/>
                  <a:gd name="connsiteY13" fmla="*/ 8626 h 336430"/>
                  <a:gd name="connsiteX14" fmla="*/ 655608 w 948906"/>
                  <a:gd name="connsiteY14" fmla="*/ 17253 h 336430"/>
                  <a:gd name="connsiteX15" fmla="*/ 698740 w 948906"/>
                  <a:gd name="connsiteY15" fmla="*/ 25879 h 336430"/>
                  <a:gd name="connsiteX16" fmla="*/ 750498 w 948906"/>
                  <a:gd name="connsiteY16" fmla="*/ 43132 h 336430"/>
                  <a:gd name="connsiteX17" fmla="*/ 776377 w 948906"/>
                  <a:gd name="connsiteY17" fmla="*/ 69011 h 336430"/>
                  <a:gd name="connsiteX18" fmla="*/ 819509 w 948906"/>
                  <a:gd name="connsiteY18" fmla="*/ 77638 h 336430"/>
                  <a:gd name="connsiteX19" fmla="*/ 854015 w 948906"/>
                  <a:gd name="connsiteY19" fmla="*/ 94891 h 336430"/>
                  <a:gd name="connsiteX20" fmla="*/ 923026 w 948906"/>
                  <a:gd name="connsiteY20" fmla="*/ 155276 h 336430"/>
                  <a:gd name="connsiteX21" fmla="*/ 948906 w 948906"/>
                  <a:gd name="connsiteY21" fmla="*/ 181155 h 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8906" h="336430">
                    <a:moveTo>
                      <a:pt x="0" y="336430"/>
                    </a:moveTo>
                    <a:cubicBezTo>
                      <a:pt x="17260" y="284650"/>
                      <a:pt x="6977" y="289782"/>
                      <a:pt x="43132" y="258792"/>
                    </a:cubicBezTo>
                    <a:cubicBezTo>
                      <a:pt x="54048" y="249435"/>
                      <a:pt x="68086" y="243659"/>
                      <a:pt x="77638" y="232913"/>
                    </a:cubicBezTo>
                    <a:cubicBezTo>
                      <a:pt x="91414" y="217415"/>
                      <a:pt x="94890" y="192657"/>
                      <a:pt x="112143" y="181155"/>
                    </a:cubicBezTo>
                    <a:cubicBezTo>
                      <a:pt x="129396" y="169653"/>
                      <a:pt x="149240" y="161311"/>
                      <a:pt x="163902" y="146649"/>
                    </a:cubicBezTo>
                    <a:cubicBezTo>
                      <a:pt x="175404" y="135147"/>
                      <a:pt x="185172" y="121598"/>
                      <a:pt x="198408" y="112143"/>
                    </a:cubicBezTo>
                    <a:cubicBezTo>
                      <a:pt x="205807" y="106858"/>
                      <a:pt x="215929" y="107099"/>
                      <a:pt x="224287" y="103517"/>
                    </a:cubicBezTo>
                    <a:cubicBezTo>
                      <a:pt x="298900" y="71540"/>
                      <a:pt x="223982" y="97866"/>
                      <a:pt x="284672" y="77638"/>
                    </a:cubicBezTo>
                    <a:cubicBezTo>
                      <a:pt x="334405" y="44482"/>
                      <a:pt x="286429" y="73188"/>
                      <a:pt x="336430" y="51759"/>
                    </a:cubicBezTo>
                    <a:cubicBezTo>
                      <a:pt x="348250" y="46693"/>
                      <a:pt x="358736" y="38573"/>
                      <a:pt x="370936" y="34506"/>
                    </a:cubicBezTo>
                    <a:cubicBezTo>
                      <a:pt x="384846" y="29869"/>
                      <a:pt x="399844" y="29435"/>
                      <a:pt x="414068" y="25879"/>
                    </a:cubicBezTo>
                    <a:cubicBezTo>
                      <a:pt x="422889" y="23674"/>
                      <a:pt x="431031" y="19036"/>
                      <a:pt x="439947" y="17253"/>
                    </a:cubicBezTo>
                    <a:cubicBezTo>
                      <a:pt x="474249" y="10393"/>
                      <a:pt x="543464" y="0"/>
                      <a:pt x="543464" y="0"/>
                    </a:cubicBezTo>
                    <a:cubicBezTo>
                      <a:pt x="572219" y="2875"/>
                      <a:pt x="601166" y="4232"/>
                      <a:pt x="629728" y="8626"/>
                    </a:cubicBezTo>
                    <a:cubicBezTo>
                      <a:pt x="638716" y="10009"/>
                      <a:pt x="646786" y="15048"/>
                      <a:pt x="655608" y="17253"/>
                    </a:cubicBezTo>
                    <a:cubicBezTo>
                      <a:pt x="669832" y="20809"/>
                      <a:pt x="684595" y="22021"/>
                      <a:pt x="698740" y="25879"/>
                    </a:cubicBezTo>
                    <a:cubicBezTo>
                      <a:pt x="716285" y="30664"/>
                      <a:pt x="750498" y="43132"/>
                      <a:pt x="750498" y="43132"/>
                    </a:cubicBezTo>
                    <a:cubicBezTo>
                      <a:pt x="759124" y="51758"/>
                      <a:pt x="765465" y="63555"/>
                      <a:pt x="776377" y="69011"/>
                    </a:cubicBezTo>
                    <a:cubicBezTo>
                      <a:pt x="789491" y="75568"/>
                      <a:pt x="805599" y="73001"/>
                      <a:pt x="819509" y="77638"/>
                    </a:cubicBezTo>
                    <a:cubicBezTo>
                      <a:pt x="831709" y="81705"/>
                      <a:pt x="842513" y="89140"/>
                      <a:pt x="854015" y="94891"/>
                    </a:cubicBezTo>
                    <a:cubicBezTo>
                      <a:pt x="902895" y="168209"/>
                      <a:pt x="822392" y="54646"/>
                      <a:pt x="923026" y="155276"/>
                    </a:cubicBezTo>
                    <a:lnTo>
                      <a:pt x="948906" y="181155"/>
                    </a:lnTo>
                  </a:path>
                </a:pathLst>
              </a:custGeom>
              <a:ln w="25400" cap="flat" cmpd="sng" algn="ctr">
                <a:solidFill>
                  <a:srgbClr val="F33954"/>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5" name="Freeform 154"/>
              <p:cNvSpPr/>
              <p:nvPr/>
            </p:nvSpPr>
            <p:spPr>
              <a:xfrm rot="12850420">
                <a:off x="11099986" y="11109146"/>
                <a:ext cx="1071864" cy="798217"/>
              </a:xfrm>
              <a:custGeom>
                <a:avLst/>
                <a:gdLst>
                  <a:gd name="connsiteX0" fmla="*/ 0 w 819807"/>
                  <a:gd name="connsiteY0" fmla="*/ 590757 h 657037"/>
                  <a:gd name="connsiteX1" fmla="*/ 157655 w 819807"/>
                  <a:gd name="connsiteY1" fmla="*/ 638053 h 657037"/>
                  <a:gd name="connsiteX2" fmla="*/ 204952 w 819807"/>
                  <a:gd name="connsiteY2" fmla="*/ 653819 h 657037"/>
                  <a:gd name="connsiteX3" fmla="*/ 520262 w 819807"/>
                  <a:gd name="connsiteY3" fmla="*/ 622288 h 657037"/>
                  <a:gd name="connsiteX4" fmla="*/ 614855 w 819807"/>
                  <a:gd name="connsiteY4" fmla="*/ 574991 h 657037"/>
                  <a:gd name="connsiteX5" fmla="*/ 693683 w 819807"/>
                  <a:gd name="connsiteY5" fmla="*/ 480398 h 657037"/>
                  <a:gd name="connsiteX6" fmla="*/ 740979 w 819807"/>
                  <a:gd name="connsiteY6" fmla="*/ 448867 h 657037"/>
                  <a:gd name="connsiteX7" fmla="*/ 804041 w 819807"/>
                  <a:gd name="connsiteY7" fmla="*/ 338508 h 657037"/>
                  <a:gd name="connsiteX8" fmla="*/ 819807 w 819807"/>
                  <a:gd name="connsiteY8" fmla="*/ 291212 h 657037"/>
                  <a:gd name="connsiteX9" fmla="*/ 804041 w 819807"/>
                  <a:gd name="connsiteY9" fmla="*/ 117791 h 657037"/>
                  <a:gd name="connsiteX10" fmla="*/ 788276 w 819807"/>
                  <a:gd name="connsiteY10" fmla="*/ 70495 h 657037"/>
                  <a:gd name="connsiteX11" fmla="*/ 740979 w 819807"/>
                  <a:gd name="connsiteY11" fmla="*/ 38964 h 657037"/>
                  <a:gd name="connsiteX12" fmla="*/ 677917 w 819807"/>
                  <a:gd name="connsiteY12" fmla="*/ 7432 h 65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9807" h="657037">
                    <a:moveTo>
                      <a:pt x="0" y="590757"/>
                    </a:moveTo>
                    <a:cubicBezTo>
                      <a:pt x="95304" y="614582"/>
                      <a:pt x="42510" y="599671"/>
                      <a:pt x="157655" y="638053"/>
                    </a:cubicBezTo>
                    <a:lnTo>
                      <a:pt x="204952" y="653819"/>
                    </a:lnTo>
                    <a:cubicBezTo>
                      <a:pt x="388731" y="642332"/>
                      <a:pt x="398640" y="657037"/>
                      <a:pt x="520262" y="622288"/>
                    </a:cubicBezTo>
                    <a:cubicBezTo>
                      <a:pt x="563542" y="609922"/>
                      <a:pt x="578806" y="605032"/>
                      <a:pt x="614855" y="574991"/>
                    </a:cubicBezTo>
                    <a:cubicBezTo>
                      <a:pt x="769816" y="445858"/>
                      <a:pt x="569674" y="604409"/>
                      <a:pt x="693683" y="480398"/>
                    </a:cubicBezTo>
                    <a:cubicBezTo>
                      <a:pt x="707081" y="467000"/>
                      <a:pt x="725214" y="459377"/>
                      <a:pt x="740979" y="448867"/>
                    </a:cubicBezTo>
                    <a:cubicBezTo>
                      <a:pt x="772646" y="401366"/>
                      <a:pt x="780037" y="394515"/>
                      <a:pt x="804041" y="338508"/>
                    </a:cubicBezTo>
                    <a:cubicBezTo>
                      <a:pt x="810587" y="323234"/>
                      <a:pt x="814552" y="306977"/>
                      <a:pt x="819807" y="291212"/>
                    </a:cubicBezTo>
                    <a:cubicBezTo>
                      <a:pt x="814552" y="233405"/>
                      <a:pt x="812250" y="175253"/>
                      <a:pt x="804041" y="117791"/>
                    </a:cubicBezTo>
                    <a:cubicBezTo>
                      <a:pt x="801691" y="101340"/>
                      <a:pt x="798657" y="83472"/>
                      <a:pt x="788276" y="70495"/>
                    </a:cubicBezTo>
                    <a:cubicBezTo>
                      <a:pt x="776439" y="55699"/>
                      <a:pt x="755775" y="50801"/>
                      <a:pt x="740979" y="38964"/>
                    </a:cubicBezTo>
                    <a:cubicBezTo>
                      <a:pt x="692274" y="0"/>
                      <a:pt x="731200" y="7432"/>
                      <a:pt x="677917" y="7432"/>
                    </a:cubicBezTo>
                  </a:path>
                </a:pathLst>
              </a:custGeom>
              <a:ln w="25400" cap="flat" cmpd="sng" algn="ctr">
                <a:solidFill>
                  <a:srgbClr val="F33954"/>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7" name="Freeform 156"/>
              <p:cNvSpPr/>
              <p:nvPr/>
            </p:nvSpPr>
            <p:spPr>
              <a:xfrm rot="1663974">
                <a:off x="17206461" y="11436539"/>
                <a:ext cx="904274" cy="455233"/>
              </a:xfrm>
              <a:custGeom>
                <a:avLst/>
                <a:gdLst>
                  <a:gd name="connsiteX0" fmla="*/ 0 w 948906"/>
                  <a:gd name="connsiteY0" fmla="*/ 336430 h 336430"/>
                  <a:gd name="connsiteX1" fmla="*/ 43132 w 948906"/>
                  <a:gd name="connsiteY1" fmla="*/ 258792 h 336430"/>
                  <a:gd name="connsiteX2" fmla="*/ 77638 w 948906"/>
                  <a:gd name="connsiteY2" fmla="*/ 232913 h 336430"/>
                  <a:gd name="connsiteX3" fmla="*/ 112143 w 948906"/>
                  <a:gd name="connsiteY3" fmla="*/ 181155 h 336430"/>
                  <a:gd name="connsiteX4" fmla="*/ 163902 w 948906"/>
                  <a:gd name="connsiteY4" fmla="*/ 146649 h 336430"/>
                  <a:gd name="connsiteX5" fmla="*/ 198408 w 948906"/>
                  <a:gd name="connsiteY5" fmla="*/ 112143 h 336430"/>
                  <a:gd name="connsiteX6" fmla="*/ 224287 w 948906"/>
                  <a:gd name="connsiteY6" fmla="*/ 103517 h 336430"/>
                  <a:gd name="connsiteX7" fmla="*/ 284672 w 948906"/>
                  <a:gd name="connsiteY7" fmla="*/ 77638 h 336430"/>
                  <a:gd name="connsiteX8" fmla="*/ 336430 w 948906"/>
                  <a:gd name="connsiteY8" fmla="*/ 51759 h 336430"/>
                  <a:gd name="connsiteX9" fmla="*/ 370936 w 948906"/>
                  <a:gd name="connsiteY9" fmla="*/ 34506 h 336430"/>
                  <a:gd name="connsiteX10" fmla="*/ 414068 w 948906"/>
                  <a:gd name="connsiteY10" fmla="*/ 25879 h 336430"/>
                  <a:gd name="connsiteX11" fmla="*/ 439947 w 948906"/>
                  <a:gd name="connsiteY11" fmla="*/ 17253 h 336430"/>
                  <a:gd name="connsiteX12" fmla="*/ 543464 w 948906"/>
                  <a:gd name="connsiteY12" fmla="*/ 0 h 336430"/>
                  <a:gd name="connsiteX13" fmla="*/ 629728 w 948906"/>
                  <a:gd name="connsiteY13" fmla="*/ 8626 h 336430"/>
                  <a:gd name="connsiteX14" fmla="*/ 655608 w 948906"/>
                  <a:gd name="connsiteY14" fmla="*/ 17253 h 336430"/>
                  <a:gd name="connsiteX15" fmla="*/ 698740 w 948906"/>
                  <a:gd name="connsiteY15" fmla="*/ 25879 h 336430"/>
                  <a:gd name="connsiteX16" fmla="*/ 750498 w 948906"/>
                  <a:gd name="connsiteY16" fmla="*/ 43132 h 336430"/>
                  <a:gd name="connsiteX17" fmla="*/ 776377 w 948906"/>
                  <a:gd name="connsiteY17" fmla="*/ 69011 h 336430"/>
                  <a:gd name="connsiteX18" fmla="*/ 819509 w 948906"/>
                  <a:gd name="connsiteY18" fmla="*/ 77638 h 336430"/>
                  <a:gd name="connsiteX19" fmla="*/ 854015 w 948906"/>
                  <a:gd name="connsiteY19" fmla="*/ 94891 h 336430"/>
                  <a:gd name="connsiteX20" fmla="*/ 923026 w 948906"/>
                  <a:gd name="connsiteY20" fmla="*/ 155276 h 336430"/>
                  <a:gd name="connsiteX21" fmla="*/ 948906 w 948906"/>
                  <a:gd name="connsiteY21" fmla="*/ 181155 h 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8906" h="336430">
                    <a:moveTo>
                      <a:pt x="0" y="336430"/>
                    </a:moveTo>
                    <a:cubicBezTo>
                      <a:pt x="17260" y="284650"/>
                      <a:pt x="6977" y="289782"/>
                      <a:pt x="43132" y="258792"/>
                    </a:cubicBezTo>
                    <a:cubicBezTo>
                      <a:pt x="54048" y="249435"/>
                      <a:pt x="68086" y="243659"/>
                      <a:pt x="77638" y="232913"/>
                    </a:cubicBezTo>
                    <a:cubicBezTo>
                      <a:pt x="91414" y="217415"/>
                      <a:pt x="94890" y="192657"/>
                      <a:pt x="112143" y="181155"/>
                    </a:cubicBezTo>
                    <a:cubicBezTo>
                      <a:pt x="129396" y="169653"/>
                      <a:pt x="149240" y="161311"/>
                      <a:pt x="163902" y="146649"/>
                    </a:cubicBezTo>
                    <a:cubicBezTo>
                      <a:pt x="175404" y="135147"/>
                      <a:pt x="185172" y="121598"/>
                      <a:pt x="198408" y="112143"/>
                    </a:cubicBezTo>
                    <a:cubicBezTo>
                      <a:pt x="205807" y="106858"/>
                      <a:pt x="215929" y="107099"/>
                      <a:pt x="224287" y="103517"/>
                    </a:cubicBezTo>
                    <a:cubicBezTo>
                      <a:pt x="298900" y="71540"/>
                      <a:pt x="223982" y="97866"/>
                      <a:pt x="284672" y="77638"/>
                    </a:cubicBezTo>
                    <a:cubicBezTo>
                      <a:pt x="334405" y="44482"/>
                      <a:pt x="286429" y="73188"/>
                      <a:pt x="336430" y="51759"/>
                    </a:cubicBezTo>
                    <a:cubicBezTo>
                      <a:pt x="348250" y="46693"/>
                      <a:pt x="358736" y="38573"/>
                      <a:pt x="370936" y="34506"/>
                    </a:cubicBezTo>
                    <a:cubicBezTo>
                      <a:pt x="384846" y="29869"/>
                      <a:pt x="399844" y="29435"/>
                      <a:pt x="414068" y="25879"/>
                    </a:cubicBezTo>
                    <a:cubicBezTo>
                      <a:pt x="422889" y="23674"/>
                      <a:pt x="431031" y="19036"/>
                      <a:pt x="439947" y="17253"/>
                    </a:cubicBezTo>
                    <a:cubicBezTo>
                      <a:pt x="474249" y="10393"/>
                      <a:pt x="543464" y="0"/>
                      <a:pt x="543464" y="0"/>
                    </a:cubicBezTo>
                    <a:cubicBezTo>
                      <a:pt x="572219" y="2875"/>
                      <a:pt x="601166" y="4232"/>
                      <a:pt x="629728" y="8626"/>
                    </a:cubicBezTo>
                    <a:cubicBezTo>
                      <a:pt x="638716" y="10009"/>
                      <a:pt x="646786" y="15048"/>
                      <a:pt x="655608" y="17253"/>
                    </a:cubicBezTo>
                    <a:cubicBezTo>
                      <a:pt x="669832" y="20809"/>
                      <a:pt x="684595" y="22021"/>
                      <a:pt x="698740" y="25879"/>
                    </a:cubicBezTo>
                    <a:cubicBezTo>
                      <a:pt x="716285" y="30664"/>
                      <a:pt x="750498" y="43132"/>
                      <a:pt x="750498" y="43132"/>
                    </a:cubicBezTo>
                    <a:cubicBezTo>
                      <a:pt x="759124" y="51758"/>
                      <a:pt x="765465" y="63555"/>
                      <a:pt x="776377" y="69011"/>
                    </a:cubicBezTo>
                    <a:cubicBezTo>
                      <a:pt x="789491" y="75568"/>
                      <a:pt x="805599" y="73001"/>
                      <a:pt x="819509" y="77638"/>
                    </a:cubicBezTo>
                    <a:cubicBezTo>
                      <a:pt x="831709" y="81705"/>
                      <a:pt x="842513" y="89140"/>
                      <a:pt x="854015" y="94891"/>
                    </a:cubicBezTo>
                    <a:cubicBezTo>
                      <a:pt x="902895" y="168209"/>
                      <a:pt x="822392" y="54646"/>
                      <a:pt x="923026" y="155276"/>
                    </a:cubicBezTo>
                    <a:lnTo>
                      <a:pt x="948906" y="181155"/>
                    </a:lnTo>
                  </a:path>
                </a:pathLst>
              </a:custGeom>
              <a:ln w="25400" cap="flat" cmpd="sng" algn="ctr">
                <a:solidFill>
                  <a:srgbClr val="F33954"/>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0" name="Freeform 159"/>
              <p:cNvSpPr/>
              <p:nvPr/>
            </p:nvSpPr>
            <p:spPr>
              <a:xfrm rot="2085155">
                <a:off x="14378420" y="11399122"/>
                <a:ext cx="1221993" cy="642316"/>
              </a:xfrm>
              <a:custGeom>
                <a:avLst/>
                <a:gdLst>
                  <a:gd name="connsiteX0" fmla="*/ 0 w 948906"/>
                  <a:gd name="connsiteY0" fmla="*/ 336430 h 336430"/>
                  <a:gd name="connsiteX1" fmla="*/ 43132 w 948906"/>
                  <a:gd name="connsiteY1" fmla="*/ 258792 h 336430"/>
                  <a:gd name="connsiteX2" fmla="*/ 77638 w 948906"/>
                  <a:gd name="connsiteY2" fmla="*/ 232913 h 336430"/>
                  <a:gd name="connsiteX3" fmla="*/ 112143 w 948906"/>
                  <a:gd name="connsiteY3" fmla="*/ 181155 h 336430"/>
                  <a:gd name="connsiteX4" fmla="*/ 163902 w 948906"/>
                  <a:gd name="connsiteY4" fmla="*/ 146649 h 336430"/>
                  <a:gd name="connsiteX5" fmla="*/ 198408 w 948906"/>
                  <a:gd name="connsiteY5" fmla="*/ 112143 h 336430"/>
                  <a:gd name="connsiteX6" fmla="*/ 224287 w 948906"/>
                  <a:gd name="connsiteY6" fmla="*/ 103517 h 336430"/>
                  <a:gd name="connsiteX7" fmla="*/ 284672 w 948906"/>
                  <a:gd name="connsiteY7" fmla="*/ 77638 h 336430"/>
                  <a:gd name="connsiteX8" fmla="*/ 336430 w 948906"/>
                  <a:gd name="connsiteY8" fmla="*/ 51759 h 336430"/>
                  <a:gd name="connsiteX9" fmla="*/ 370936 w 948906"/>
                  <a:gd name="connsiteY9" fmla="*/ 34506 h 336430"/>
                  <a:gd name="connsiteX10" fmla="*/ 414068 w 948906"/>
                  <a:gd name="connsiteY10" fmla="*/ 25879 h 336430"/>
                  <a:gd name="connsiteX11" fmla="*/ 439947 w 948906"/>
                  <a:gd name="connsiteY11" fmla="*/ 17253 h 336430"/>
                  <a:gd name="connsiteX12" fmla="*/ 543464 w 948906"/>
                  <a:gd name="connsiteY12" fmla="*/ 0 h 336430"/>
                  <a:gd name="connsiteX13" fmla="*/ 629728 w 948906"/>
                  <a:gd name="connsiteY13" fmla="*/ 8626 h 336430"/>
                  <a:gd name="connsiteX14" fmla="*/ 655608 w 948906"/>
                  <a:gd name="connsiteY14" fmla="*/ 17253 h 336430"/>
                  <a:gd name="connsiteX15" fmla="*/ 698740 w 948906"/>
                  <a:gd name="connsiteY15" fmla="*/ 25879 h 336430"/>
                  <a:gd name="connsiteX16" fmla="*/ 750498 w 948906"/>
                  <a:gd name="connsiteY16" fmla="*/ 43132 h 336430"/>
                  <a:gd name="connsiteX17" fmla="*/ 776377 w 948906"/>
                  <a:gd name="connsiteY17" fmla="*/ 69011 h 336430"/>
                  <a:gd name="connsiteX18" fmla="*/ 819509 w 948906"/>
                  <a:gd name="connsiteY18" fmla="*/ 77638 h 336430"/>
                  <a:gd name="connsiteX19" fmla="*/ 854015 w 948906"/>
                  <a:gd name="connsiteY19" fmla="*/ 94891 h 336430"/>
                  <a:gd name="connsiteX20" fmla="*/ 923026 w 948906"/>
                  <a:gd name="connsiteY20" fmla="*/ 155276 h 336430"/>
                  <a:gd name="connsiteX21" fmla="*/ 948906 w 948906"/>
                  <a:gd name="connsiteY21" fmla="*/ 181155 h 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8906" h="336430">
                    <a:moveTo>
                      <a:pt x="0" y="336430"/>
                    </a:moveTo>
                    <a:cubicBezTo>
                      <a:pt x="17260" y="284650"/>
                      <a:pt x="6977" y="289782"/>
                      <a:pt x="43132" y="258792"/>
                    </a:cubicBezTo>
                    <a:cubicBezTo>
                      <a:pt x="54048" y="249435"/>
                      <a:pt x="68086" y="243659"/>
                      <a:pt x="77638" y="232913"/>
                    </a:cubicBezTo>
                    <a:cubicBezTo>
                      <a:pt x="91414" y="217415"/>
                      <a:pt x="94890" y="192657"/>
                      <a:pt x="112143" y="181155"/>
                    </a:cubicBezTo>
                    <a:cubicBezTo>
                      <a:pt x="129396" y="169653"/>
                      <a:pt x="149240" y="161311"/>
                      <a:pt x="163902" y="146649"/>
                    </a:cubicBezTo>
                    <a:cubicBezTo>
                      <a:pt x="175404" y="135147"/>
                      <a:pt x="185172" y="121598"/>
                      <a:pt x="198408" y="112143"/>
                    </a:cubicBezTo>
                    <a:cubicBezTo>
                      <a:pt x="205807" y="106858"/>
                      <a:pt x="215929" y="107099"/>
                      <a:pt x="224287" y="103517"/>
                    </a:cubicBezTo>
                    <a:cubicBezTo>
                      <a:pt x="298900" y="71540"/>
                      <a:pt x="223982" y="97866"/>
                      <a:pt x="284672" y="77638"/>
                    </a:cubicBezTo>
                    <a:cubicBezTo>
                      <a:pt x="334405" y="44482"/>
                      <a:pt x="286429" y="73188"/>
                      <a:pt x="336430" y="51759"/>
                    </a:cubicBezTo>
                    <a:cubicBezTo>
                      <a:pt x="348250" y="46693"/>
                      <a:pt x="358736" y="38573"/>
                      <a:pt x="370936" y="34506"/>
                    </a:cubicBezTo>
                    <a:cubicBezTo>
                      <a:pt x="384846" y="29869"/>
                      <a:pt x="399844" y="29435"/>
                      <a:pt x="414068" y="25879"/>
                    </a:cubicBezTo>
                    <a:cubicBezTo>
                      <a:pt x="422889" y="23674"/>
                      <a:pt x="431031" y="19036"/>
                      <a:pt x="439947" y="17253"/>
                    </a:cubicBezTo>
                    <a:cubicBezTo>
                      <a:pt x="474249" y="10393"/>
                      <a:pt x="543464" y="0"/>
                      <a:pt x="543464" y="0"/>
                    </a:cubicBezTo>
                    <a:cubicBezTo>
                      <a:pt x="572219" y="2875"/>
                      <a:pt x="601166" y="4232"/>
                      <a:pt x="629728" y="8626"/>
                    </a:cubicBezTo>
                    <a:cubicBezTo>
                      <a:pt x="638716" y="10009"/>
                      <a:pt x="646786" y="15048"/>
                      <a:pt x="655608" y="17253"/>
                    </a:cubicBezTo>
                    <a:cubicBezTo>
                      <a:pt x="669832" y="20809"/>
                      <a:pt x="684595" y="22021"/>
                      <a:pt x="698740" y="25879"/>
                    </a:cubicBezTo>
                    <a:cubicBezTo>
                      <a:pt x="716285" y="30664"/>
                      <a:pt x="750498" y="43132"/>
                      <a:pt x="750498" y="43132"/>
                    </a:cubicBezTo>
                    <a:cubicBezTo>
                      <a:pt x="759124" y="51758"/>
                      <a:pt x="765465" y="63555"/>
                      <a:pt x="776377" y="69011"/>
                    </a:cubicBezTo>
                    <a:cubicBezTo>
                      <a:pt x="789491" y="75568"/>
                      <a:pt x="805599" y="73001"/>
                      <a:pt x="819509" y="77638"/>
                    </a:cubicBezTo>
                    <a:cubicBezTo>
                      <a:pt x="831709" y="81705"/>
                      <a:pt x="842513" y="89140"/>
                      <a:pt x="854015" y="94891"/>
                    </a:cubicBezTo>
                    <a:cubicBezTo>
                      <a:pt x="902895" y="168209"/>
                      <a:pt x="822392" y="54646"/>
                      <a:pt x="923026" y="155276"/>
                    </a:cubicBezTo>
                    <a:lnTo>
                      <a:pt x="948906" y="181155"/>
                    </a:lnTo>
                  </a:path>
                </a:pathLst>
              </a:custGeom>
              <a:ln w="25400" cap="flat" cmpd="sng" algn="ctr">
                <a:solidFill>
                  <a:srgbClr val="F33954"/>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9" name="Freeform 168"/>
              <p:cNvSpPr/>
              <p:nvPr/>
            </p:nvSpPr>
            <p:spPr>
              <a:xfrm rot="1056479">
                <a:off x="14224798" y="10420059"/>
                <a:ext cx="879835" cy="311804"/>
              </a:xfrm>
              <a:custGeom>
                <a:avLst/>
                <a:gdLst>
                  <a:gd name="connsiteX0" fmla="*/ 0 w 948906"/>
                  <a:gd name="connsiteY0" fmla="*/ 336430 h 336430"/>
                  <a:gd name="connsiteX1" fmla="*/ 43132 w 948906"/>
                  <a:gd name="connsiteY1" fmla="*/ 258792 h 336430"/>
                  <a:gd name="connsiteX2" fmla="*/ 77638 w 948906"/>
                  <a:gd name="connsiteY2" fmla="*/ 232913 h 336430"/>
                  <a:gd name="connsiteX3" fmla="*/ 112143 w 948906"/>
                  <a:gd name="connsiteY3" fmla="*/ 181155 h 336430"/>
                  <a:gd name="connsiteX4" fmla="*/ 163902 w 948906"/>
                  <a:gd name="connsiteY4" fmla="*/ 146649 h 336430"/>
                  <a:gd name="connsiteX5" fmla="*/ 198408 w 948906"/>
                  <a:gd name="connsiteY5" fmla="*/ 112143 h 336430"/>
                  <a:gd name="connsiteX6" fmla="*/ 224287 w 948906"/>
                  <a:gd name="connsiteY6" fmla="*/ 103517 h 336430"/>
                  <a:gd name="connsiteX7" fmla="*/ 284672 w 948906"/>
                  <a:gd name="connsiteY7" fmla="*/ 77638 h 336430"/>
                  <a:gd name="connsiteX8" fmla="*/ 336430 w 948906"/>
                  <a:gd name="connsiteY8" fmla="*/ 51759 h 336430"/>
                  <a:gd name="connsiteX9" fmla="*/ 370936 w 948906"/>
                  <a:gd name="connsiteY9" fmla="*/ 34506 h 336430"/>
                  <a:gd name="connsiteX10" fmla="*/ 414068 w 948906"/>
                  <a:gd name="connsiteY10" fmla="*/ 25879 h 336430"/>
                  <a:gd name="connsiteX11" fmla="*/ 439947 w 948906"/>
                  <a:gd name="connsiteY11" fmla="*/ 17253 h 336430"/>
                  <a:gd name="connsiteX12" fmla="*/ 543464 w 948906"/>
                  <a:gd name="connsiteY12" fmla="*/ 0 h 336430"/>
                  <a:gd name="connsiteX13" fmla="*/ 629728 w 948906"/>
                  <a:gd name="connsiteY13" fmla="*/ 8626 h 336430"/>
                  <a:gd name="connsiteX14" fmla="*/ 655608 w 948906"/>
                  <a:gd name="connsiteY14" fmla="*/ 17253 h 336430"/>
                  <a:gd name="connsiteX15" fmla="*/ 698740 w 948906"/>
                  <a:gd name="connsiteY15" fmla="*/ 25879 h 336430"/>
                  <a:gd name="connsiteX16" fmla="*/ 750498 w 948906"/>
                  <a:gd name="connsiteY16" fmla="*/ 43132 h 336430"/>
                  <a:gd name="connsiteX17" fmla="*/ 776377 w 948906"/>
                  <a:gd name="connsiteY17" fmla="*/ 69011 h 336430"/>
                  <a:gd name="connsiteX18" fmla="*/ 819509 w 948906"/>
                  <a:gd name="connsiteY18" fmla="*/ 77638 h 336430"/>
                  <a:gd name="connsiteX19" fmla="*/ 854015 w 948906"/>
                  <a:gd name="connsiteY19" fmla="*/ 94891 h 336430"/>
                  <a:gd name="connsiteX20" fmla="*/ 923026 w 948906"/>
                  <a:gd name="connsiteY20" fmla="*/ 155276 h 336430"/>
                  <a:gd name="connsiteX21" fmla="*/ 948906 w 948906"/>
                  <a:gd name="connsiteY21" fmla="*/ 181155 h 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8906" h="336430">
                    <a:moveTo>
                      <a:pt x="0" y="336430"/>
                    </a:moveTo>
                    <a:cubicBezTo>
                      <a:pt x="17260" y="284650"/>
                      <a:pt x="6977" y="289782"/>
                      <a:pt x="43132" y="258792"/>
                    </a:cubicBezTo>
                    <a:cubicBezTo>
                      <a:pt x="54048" y="249435"/>
                      <a:pt x="68086" y="243659"/>
                      <a:pt x="77638" y="232913"/>
                    </a:cubicBezTo>
                    <a:cubicBezTo>
                      <a:pt x="91414" y="217415"/>
                      <a:pt x="94890" y="192657"/>
                      <a:pt x="112143" y="181155"/>
                    </a:cubicBezTo>
                    <a:cubicBezTo>
                      <a:pt x="129396" y="169653"/>
                      <a:pt x="149240" y="161311"/>
                      <a:pt x="163902" y="146649"/>
                    </a:cubicBezTo>
                    <a:cubicBezTo>
                      <a:pt x="175404" y="135147"/>
                      <a:pt x="185172" y="121598"/>
                      <a:pt x="198408" y="112143"/>
                    </a:cubicBezTo>
                    <a:cubicBezTo>
                      <a:pt x="205807" y="106858"/>
                      <a:pt x="215929" y="107099"/>
                      <a:pt x="224287" y="103517"/>
                    </a:cubicBezTo>
                    <a:cubicBezTo>
                      <a:pt x="298900" y="71540"/>
                      <a:pt x="223982" y="97866"/>
                      <a:pt x="284672" y="77638"/>
                    </a:cubicBezTo>
                    <a:cubicBezTo>
                      <a:pt x="334405" y="44482"/>
                      <a:pt x="286429" y="73188"/>
                      <a:pt x="336430" y="51759"/>
                    </a:cubicBezTo>
                    <a:cubicBezTo>
                      <a:pt x="348250" y="46693"/>
                      <a:pt x="358736" y="38573"/>
                      <a:pt x="370936" y="34506"/>
                    </a:cubicBezTo>
                    <a:cubicBezTo>
                      <a:pt x="384846" y="29869"/>
                      <a:pt x="399844" y="29435"/>
                      <a:pt x="414068" y="25879"/>
                    </a:cubicBezTo>
                    <a:cubicBezTo>
                      <a:pt x="422889" y="23674"/>
                      <a:pt x="431031" y="19036"/>
                      <a:pt x="439947" y="17253"/>
                    </a:cubicBezTo>
                    <a:cubicBezTo>
                      <a:pt x="474249" y="10393"/>
                      <a:pt x="543464" y="0"/>
                      <a:pt x="543464" y="0"/>
                    </a:cubicBezTo>
                    <a:cubicBezTo>
                      <a:pt x="572219" y="2875"/>
                      <a:pt x="601166" y="4232"/>
                      <a:pt x="629728" y="8626"/>
                    </a:cubicBezTo>
                    <a:cubicBezTo>
                      <a:pt x="638716" y="10009"/>
                      <a:pt x="646786" y="15048"/>
                      <a:pt x="655608" y="17253"/>
                    </a:cubicBezTo>
                    <a:cubicBezTo>
                      <a:pt x="669832" y="20809"/>
                      <a:pt x="684595" y="22021"/>
                      <a:pt x="698740" y="25879"/>
                    </a:cubicBezTo>
                    <a:cubicBezTo>
                      <a:pt x="716285" y="30664"/>
                      <a:pt x="750498" y="43132"/>
                      <a:pt x="750498" y="43132"/>
                    </a:cubicBezTo>
                    <a:cubicBezTo>
                      <a:pt x="759124" y="51758"/>
                      <a:pt x="765465" y="63555"/>
                      <a:pt x="776377" y="69011"/>
                    </a:cubicBezTo>
                    <a:cubicBezTo>
                      <a:pt x="789491" y="75568"/>
                      <a:pt x="805599" y="73001"/>
                      <a:pt x="819509" y="77638"/>
                    </a:cubicBezTo>
                    <a:cubicBezTo>
                      <a:pt x="831709" y="81705"/>
                      <a:pt x="842513" y="89140"/>
                      <a:pt x="854015" y="94891"/>
                    </a:cubicBezTo>
                    <a:cubicBezTo>
                      <a:pt x="902895" y="168209"/>
                      <a:pt x="822392" y="54646"/>
                      <a:pt x="923026" y="155276"/>
                    </a:cubicBezTo>
                    <a:lnTo>
                      <a:pt x="948906" y="181155"/>
                    </a:lnTo>
                  </a:path>
                </a:pathLst>
              </a:custGeom>
              <a:ln w="25400" cap="flat" cmpd="sng" algn="ctr">
                <a:solidFill>
                  <a:srgbClr val="F33954"/>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0" name="Freeform 169"/>
              <p:cNvSpPr/>
              <p:nvPr/>
            </p:nvSpPr>
            <p:spPr>
              <a:xfrm rot="452511">
                <a:off x="15303642" y="9852576"/>
                <a:ext cx="806517" cy="461469"/>
              </a:xfrm>
              <a:custGeom>
                <a:avLst/>
                <a:gdLst>
                  <a:gd name="connsiteX0" fmla="*/ 0 w 948906"/>
                  <a:gd name="connsiteY0" fmla="*/ 336430 h 336430"/>
                  <a:gd name="connsiteX1" fmla="*/ 43132 w 948906"/>
                  <a:gd name="connsiteY1" fmla="*/ 258792 h 336430"/>
                  <a:gd name="connsiteX2" fmla="*/ 77638 w 948906"/>
                  <a:gd name="connsiteY2" fmla="*/ 232913 h 336430"/>
                  <a:gd name="connsiteX3" fmla="*/ 112143 w 948906"/>
                  <a:gd name="connsiteY3" fmla="*/ 181155 h 336430"/>
                  <a:gd name="connsiteX4" fmla="*/ 163902 w 948906"/>
                  <a:gd name="connsiteY4" fmla="*/ 146649 h 336430"/>
                  <a:gd name="connsiteX5" fmla="*/ 198408 w 948906"/>
                  <a:gd name="connsiteY5" fmla="*/ 112143 h 336430"/>
                  <a:gd name="connsiteX6" fmla="*/ 224287 w 948906"/>
                  <a:gd name="connsiteY6" fmla="*/ 103517 h 336430"/>
                  <a:gd name="connsiteX7" fmla="*/ 284672 w 948906"/>
                  <a:gd name="connsiteY7" fmla="*/ 77638 h 336430"/>
                  <a:gd name="connsiteX8" fmla="*/ 336430 w 948906"/>
                  <a:gd name="connsiteY8" fmla="*/ 51759 h 336430"/>
                  <a:gd name="connsiteX9" fmla="*/ 370936 w 948906"/>
                  <a:gd name="connsiteY9" fmla="*/ 34506 h 336430"/>
                  <a:gd name="connsiteX10" fmla="*/ 414068 w 948906"/>
                  <a:gd name="connsiteY10" fmla="*/ 25879 h 336430"/>
                  <a:gd name="connsiteX11" fmla="*/ 439947 w 948906"/>
                  <a:gd name="connsiteY11" fmla="*/ 17253 h 336430"/>
                  <a:gd name="connsiteX12" fmla="*/ 543464 w 948906"/>
                  <a:gd name="connsiteY12" fmla="*/ 0 h 336430"/>
                  <a:gd name="connsiteX13" fmla="*/ 629728 w 948906"/>
                  <a:gd name="connsiteY13" fmla="*/ 8626 h 336430"/>
                  <a:gd name="connsiteX14" fmla="*/ 655608 w 948906"/>
                  <a:gd name="connsiteY14" fmla="*/ 17253 h 336430"/>
                  <a:gd name="connsiteX15" fmla="*/ 698740 w 948906"/>
                  <a:gd name="connsiteY15" fmla="*/ 25879 h 336430"/>
                  <a:gd name="connsiteX16" fmla="*/ 750498 w 948906"/>
                  <a:gd name="connsiteY16" fmla="*/ 43132 h 336430"/>
                  <a:gd name="connsiteX17" fmla="*/ 776377 w 948906"/>
                  <a:gd name="connsiteY17" fmla="*/ 69011 h 336430"/>
                  <a:gd name="connsiteX18" fmla="*/ 819509 w 948906"/>
                  <a:gd name="connsiteY18" fmla="*/ 77638 h 336430"/>
                  <a:gd name="connsiteX19" fmla="*/ 854015 w 948906"/>
                  <a:gd name="connsiteY19" fmla="*/ 94891 h 336430"/>
                  <a:gd name="connsiteX20" fmla="*/ 923026 w 948906"/>
                  <a:gd name="connsiteY20" fmla="*/ 155276 h 336430"/>
                  <a:gd name="connsiteX21" fmla="*/ 948906 w 948906"/>
                  <a:gd name="connsiteY21" fmla="*/ 181155 h 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8906" h="336430">
                    <a:moveTo>
                      <a:pt x="0" y="336430"/>
                    </a:moveTo>
                    <a:cubicBezTo>
                      <a:pt x="17260" y="284650"/>
                      <a:pt x="6977" y="289782"/>
                      <a:pt x="43132" y="258792"/>
                    </a:cubicBezTo>
                    <a:cubicBezTo>
                      <a:pt x="54048" y="249435"/>
                      <a:pt x="68086" y="243659"/>
                      <a:pt x="77638" y="232913"/>
                    </a:cubicBezTo>
                    <a:cubicBezTo>
                      <a:pt x="91414" y="217415"/>
                      <a:pt x="94890" y="192657"/>
                      <a:pt x="112143" y="181155"/>
                    </a:cubicBezTo>
                    <a:cubicBezTo>
                      <a:pt x="129396" y="169653"/>
                      <a:pt x="149240" y="161311"/>
                      <a:pt x="163902" y="146649"/>
                    </a:cubicBezTo>
                    <a:cubicBezTo>
                      <a:pt x="175404" y="135147"/>
                      <a:pt x="185172" y="121598"/>
                      <a:pt x="198408" y="112143"/>
                    </a:cubicBezTo>
                    <a:cubicBezTo>
                      <a:pt x="205807" y="106858"/>
                      <a:pt x="215929" y="107099"/>
                      <a:pt x="224287" y="103517"/>
                    </a:cubicBezTo>
                    <a:cubicBezTo>
                      <a:pt x="298900" y="71540"/>
                      <a:pt x="223982" y="97866"/>
                      <a:pt x="284672" y="77638"/>
                    </a:cubicBezTo>
                    <a:cubicBezTo>
                      <a:pt x="334405" y="44482"/>
                      <a:pt x="286429" y="73188"/>
                      <a:pt x="336430" y="51759"/>
                    </a:cubicBezTo>
                    <a:cubicBezTo>
                      <a:pt x="348250" y="46693"/>
                      <a:pt x="358736" y="38573"/>
                      <a:pt x="370936" y="34506"/>
                    </a:cubicBezTo>
                    <a:cubicBezTo>
                      <a:pt x="384846" y="29869"/>
                      <a:pt x="399844" y="29435"/>
                      <a:pt x="414068" y="25879"/>
                    </a:cubicBezTo>
                    <a:cubicBezTo>
                      <a:pt x="422889" y="23674"/>
                      <a:pt x="431031" y="19036"/>
                      <a:pt x="439947" y="17253"/>
                    </a:cubicBezTo>
                    <a:cubicBezTo>
                      <a:pt x="474249" y="10393"/>
                      <a:pt x="543464" y="0"/>
                      <a:pt x="543464" y="0"/>
                    </a:cubicBezTo>
                    <a:cubicBezTo>
                      <a:pt x="572219" y="2875"/>
                      <a:pt x="601166" y="4232"/>
                      <a:pt x="629728" y="8626"/>
                    </a:cubicBezTo>
                    <a:cubicBezTo>
                      <a:pt x="638716" y="10009"/>
                      <a:pt x="646786" y="15048"/>
                      <a:pt x="655608" y="17253"/>
                    </a:cubicBezTo>
                    <a:cubicBezTo>
                      <a:pt x="669832" y="20809"/>
                      <a:pt x="684595" y="22021"/>
                      <a:pt x="698740" y="25879"/>
                    </a:cubicBezTo>
                    <a:cubicBezTo>
                      <a:pt x="716285" y="30664"/>
                      <a:pt x="750498" y="43132"/>
                      <a:pt x="750498" y="43132"/>
                    </a:cubicBezTo>
                    <a:cubicBezTo>
                      <a:pt x="759124" y="51758"/>
                      <a:pt x="765465" y="63555"/>
                      <a:pt x="776377" y="69011"/>
                    </a:cubicBezTo>
                    <a:cubicBezTo>
                      <a:pt x="789491" y="75568"/>
                      <a:pt x="805599" y="73001"/>
                      <a:pt x="819509" y="77638"/>
                    </a:cubicBezTo>
                    <a:cubicBezTo>
                      <a:pt x="831709" y="81705"/>
                      <a:pt x="842513" y="89140"/>
                      <a:pt x="854015" y="94891"/>
                    </a:cubicBezTo>
                    <a:cubicBezTo>
                      <a:pt x="902895" y="168209"/>
                      <a:pt x="822392" y="54646"/>
                      <a:pt x="923026" y="155276"/>
                    </a:cubicBezTo>
                    <a:lnTo>
                      <a:pt x="948906" y="181155"/>
                    </a:lnTo>
                  </a:path>
                </a:pathLst>
              </a:custGeom>
              <a:ln w="25400" cap="flat" cmpd="sng" algn="ctr">
                <a:solidFill>
                  <a:srgbClr val="F33954"/>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14440" name="TextBox 143"/>
            <p:cNvSpPr txBox="1">
              <a:spLocks noChangeArrowheads="1"/>
            </p:cNvSpPr>
            <p:nvPr/>
          </p:nvSpPr>
          <p:spPr bwMode="auto">
            <a:xfrm rot="-5400000">
              <a:off x="8382279" y="11259020"/>
              <a:ext cx="1717880" cy="676812"/>
            </a:xfrm>
            <a:prstGeom prst="rect">
              <a:avLst/>
            </a:prstGeom>
            <a:noFill/>
            <a:ln w="9525">
              <a:noFill/>
              <a:miter lim="800000"/>
              <a:headEnd/>
              <a:tailEnd/>
            </a:ln>
          </p:spPr>
          <p:txBody>
            <a:bodyPr>
              <a:prstTxWarp prst="textNoShape">
                <a:avLst/>
              </a:prstTxWarp>
              <a:spAutoFit/>
            </a:bodyPr>
            <a:lstStyle/>
            <a:p>
              <a:r>
                <a:rPr lang="en-US" sz="1400" b="1">
                  <a:solidFill>
                    <a:schemeClr val="bg1"/>
                  </a:solidFill>
                  <a:latin typeface="Times New Roman" pitchFamily="5" charset="0"/>
                  <a:ea typeface="Times New Roman" pitchFamily="5" charset="0"/>
                  <a:cs typeface="Times New Roman" pitchFamily="5" charset="0"/>
                </a:rPr>
                <a:t>1 cm</a:t>
              </a:r>
            </a:p>
          </p:txBody>
        </p:sp>
        <p:cxnSp>
          <p:nvCxnSpPr>
            <p:cNvPr id="145" name="Straight Connector 144"/>
            <p:cNvCxnSpPr/>
            <p:nvPr/>
          </p:nvCxnSpPr>
          <p:spPr>
            <a:xfrm flipV="1">
              <a:off x="9304571" y="12374482"/>
              <a:ext cx="0" cy="36169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371" name="Rectangle 140"/>
          <p:cNvSpPr>
            <a:spLocks noChangeArrowheads="1"/>
          </p:cNvSpPr>
          <p:nvPr/>
        </p:nvSpPr>
        <p:spPr bwMode="auto">
          <a:xfrm>
            <a:off x="27051000" y="17373600"/>
            <a:ext cx="4160838" cy="400050"/>
          </a:xfrm>
          <a:prstGeom prst="rect">
            <a:avLst/>
          </a:prstGeom>
          <a:solidFill>
            <a:srgbClr val="FFFFFF"/>
          </a:solidFill>
          <a:ln w="12700">
            <a:solidFill>
              <a:srgbClr val="000000"/>
            </a:solidFill>
            <a:miter lim="800000"/>
            <a:headEnd/>
            <a:tailEnd/>
          </a:ln>
        </p:spPr>
        <p:txBody>
          <a:bodyPr>
            <a:prstTxWarp prst="textNoShape">
              <a:avLst/>
            </a:prstTxWarp>
            <a:spAutoFit/>
          </a:bodyPr>
          <a:lstStyle/>
          <a:p>
            <a:r>
              <a:rPr lang="en-US" sz="1000">
                <a:latin typeface="Times New Roman" pitchFamily="5" charset="0"/>
                <a:ea typeface="Times New Roman" pitchFamily="5" charset="0"/>
                <a:cs typeface="Times New Roman" pitchFamily="5" charset="0"/>
              </a:rPr>
              <a:t>Fig.8: Preferential orientation of large oysters in a concave down position noted by dash lines (Cream Ridge Mt Laurel shell bed).</a:t>
            </a:r>
          </a:p>
        </p:txBody>
      </p:sp>
      <p:sp>
        <p:nvSpPr>
          <p:cNvPr id="213" name="Freeform 212"/>
          <p:cNvSpPr/>
          <p:nvPr/>
        </p:nvSpPr>
        <p:spPr bwMode="auto">
          <a:xfrm rot="1056479">
            <a:off x="28975050" y="15449550"/>
            <a:ext cx="398463" cy="157163"/>
          </a:xfrm>
          <a:custGeom>
            <a:avLst/>
            <a:gdLst>
              <a:gd name="connsiteX0" fmla="*/ 0 w 948906"/>
              <a:gd name="connsiteY0" fmla="*/ 336430 h 336430"/>
              <a:gd name="connsiteX1" fmla="*/ 43132 w 948906"/>
              <a:gd name="connsiteY1" fmla="*/ 258792 h 336430"/>
              <a:gd name="connsiteX2" fmla="*/ 77638 w 948906"/>
              <a:gd name="connsiteY2" fmla="*/ 232913 h 336430"/>
              <a:gd name="connsiteX3" fmla="*/ 112143 w 948906"/>
              <a:gd name="connsiteY3" fmla="*/ 181155 h 336430"/>
              <a:gd name="connsiteX4" fmla="*/ 163902 w 948906"/>
              <a:gd name="connsiteY4" fmla="*/ 146649 h 336430"/>
              <a:gd name="connsiteX5" fmla="*/ 198408 w 948906"/>
              <a:gd name="connsiteY5" fmla="*/ 112143 h 336430"/>
              <a:gd name="connsiteX6" fmla="*/ 224287 w 948906"/>
              <a:gd name="connsiteY6" fmla="*/ 103517 h 336430"/>
              <a:gd name="connsiteX7" fmla="*/ 284672 w 948906"/>
              <a:gd name="connsiteY7" fmla="*/ 77638 h 336430"/>
              <a:gd name="connsiteX8" fmla="*/ 336430 w 948906"/>
              <a:gd name="connsiteY8" fmla="*/ 51759 h 336430"/>
              <a:gd name="connsiteX9" fmla="*/ 370936 w 948906"/>
              <a:gd name="connsiteY9" fmla="*/ 34506 h 336430"/>
              <a:gd name="connsiteX10" fmla="*/ 414068 w 948906"/>
              <a:gd name="connsiteY10" fmla="*/ 25879 h 336430"/>
              <a:gd name="connsiteX11" fmla="*/ 439947 w 948906"/>
              <a:gd name="connsiteY11" fmla="*/ 17253 h 336430"/>
              <a:gd name="connsiteX12" fmla="*/ 543464 w 948906"/>
              <a:gd name="connsiteY12" fmla="*/ 0 h 336430"/>
              <a:gd name="connsiteX13" fmla="*/ 629728 w 948906"/>
              <a:gd name="connsiteY13" fmla="*/ 8626 h 336430"/>
              <a:gd name="connsiteX14" fmla="*/ 655608 w 948906"/>
              <a:gd name="connsiteY14" fmla="*/ 17253 h 336430"/>
              <a:gd name="connsiteX15" fmla="*/ 698740 w 948906"/>
              <a:gd name="connsiteY15" fmla="*/ 25879 h 336430"/>
              <a:gd name="connsiteX16" fmla="*/ 750498 w 948906"/>
              <a:gd name="connsiteY16" fmla="*/ 43132 h 336430"/>
              <a:gd name="connsiteX17" fmla="*/ 776377 w 948906"/>
              <a:gd name="connsiteY17" fmla="*/ 69011 h 336430"/>
              <a:gd name="connsiteX18" fmla="*/ 819509 w 948906"/>
              <a:gd name="connsiteY18" fmla="*/ 77638 h 336430"/>
              <a:gd name="connsiteX19" fmla="*/ 854015 w 948906"/>
              <a:gd name="connsiteY19" fmla="*/ 94891 h 336430"/>
              <a:gd name="connsiteX20" fmla="*/ 923026 w 948906"/>
              <a:gd name="connsiteY20" fmla="*/ 155276 h 336430"/>
              <a:gd name="connsiteX21" fmla="*/ 948906 w 948906"/>
              <a:gd name="connsiteY21" fmla="*/ 181155 h 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8906" h="336430">
                <a:moveTo>
                  <a:pt x="0" y="336430"/>
                </a:moveTo>
                <a:cubicBezTo>
                  <a:pt x="17260" y="284650"/>
                  <a:pt x="6977" y="289782"/>
                  <a:pt x="43132" y="258792"/>
                </a:cubicBezTo>
                <a:cubicBezTo>
                  <a:pt x="54048" y="249435"/>
                  <a:pt x="68086" y="243659"/>
                  <a:pt x="77638" y="232913"/>
                </a:cubicBezTo>
                <a:cubicBezTo>
                  <a:pt x="91414" y="217415"/>
                  <a:pt x="94890" y="192657"/>
                  <a:pt x="112143" y="181155"/>
                </a:cubicBezTo>
                <a:cubicBezTo>
                  <a:pt x="129396" y="169653"/>
                  <a:pt x="149240" y="161311"/>
                  <a:pt x="163902" y="146649"/>
                </a:cubicBezTo>
                <a:cubicBezTo>
                  <a:pt x="175404" y="135147"/>
                  <a:pt x="185172" y="121598"/>
                  <a:pt x="198408" y="112143"/>
                </a:cubicBezTo>
                <a:cubicBezTo>
                  <a:pt x="205807" y="106858"/>
                  <a:pt x="215929" y="107099"/>
                  <a:pt x="224287" y="103517"/>
                </a:cubicBezTo>
                <a:cubicBezTo>
                  <a:pt x="298900" y="71540"/>
                  <a:pt x="223982" y="97866"/>
                  <a:pt x="284672" y="77638"/>
                </a:cubicBezTo>
                <a:cubicBezTo>
                  <a:pt x="334405" y="44482"/>
                  <a:pt x="286429" y="73188"/>
                  <a:pt x="336430" y="51759"/>
                </a:cubicBezTo>
                <a:cubicBezTo>
                  <a:pt x="348250" y="46693"/>
                  <a:pt x="358736" y="38573"/>
                  <a:pt x="370936" y="34506"/>
                </a:cubicBezTo>
                <a:cubicBezTo>
                  <a:pt x="384846" y="29869"/>
                  <a:pt x="399844" y="29435"/>
                  <a:pt x="414068" y="25879"/>
                </a:cubicBezTo>
                <a:cubicBezTo>
                  <a:pt x="422889" y="23674"/>
                  <a:pt x="431031" y="19036"/>
                  <a:pt x="439947" y="17253"/>
                </a:cubicBezTo>
                <a:cubicBezTo>
                  <a:pt x="474249" y="10393"/>
                  <a:pt x="543464" y="0"/>
                  <a:pt x="543464" y="0"/>
                </a:cubicBezTo>
                <a:cubicBezTo>
                  <a:pt x="572219" y="2875"/>
                  <a:pt x="601166" y="4232"/>
                  <a:pt x="629728" y="8626"/>
                </a:cubicBezTo>
                <a:cubicBezTo>
                  <a:pt x="638716" y="10009"/>
                  <a:pt x="646786" y="15048"/>
                  <a:pt x="655608" y="17253"/>
                </a:cubicBezTo>
                <a:cubicBezTo>
                  <a:pt x="669832" y="20809"/>
                  <a:pt x="684595" y="22021"/>
                  <a:pt x="698740" y="25879"/>
                </a:cubicBezTo>
                <a:cubicBezTo>
                  <a:pt x="716285" y="30664"/>
                  <a:pt x="750498" y="43132"/>
                  <a:pt x="750498" y="43132"/>
                </a:cubicBezTo>
                <a:cubicBezTo>
                  <a:pt x="759124" y="51758"/>
                  <a:pt x="765465" y="63555"/>
                  <a:pt x="776377" y="69011"/>
                </a:cubicBezTo>
                <a:cubicBezTo>
                  <a:pt x="789491" y="75568"/>
                  <a:pt x="805599" y="73001"/>
                  <a:pt x="819509" y="77638"/>
                </a:cubicBezTo>
                <a:cubicBezTo>
                  <a:pt x="831709" y="81705"/>
                  <a:pt x="842513" y="89140"/>
                  <a:pt x="854015" y="94891"/>
                </a:cubicBezTo>
                <a:cubicBezTo>
                  <a:pt x="902895" y="168209"/>
                  <a:pt x="822392" y="54646"/>
                  <a:pt x="923026" y="155276"/>
                </a:cubicBezTo>
                <a:lnTo>
                  <a:pt x="948906" y="181155"/>
                </a:lnTo>
              </a:path>
            </a:pathLst>
          </a:custGeom>
          <a:ln w="25400" cap="flat" cmpd="sng" algn="ctr">
            <a:solidFill>
              <a:srgbClr val="F33954"/>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373" name="Text Box 179"/>
          <p:cNvSpPr txBox="1">
            <a:spLocks noChangeArrowheads="1"/>
          </p:cNvSpPr>
          <p:nvPr/>
        </p:nvSpPr>
        <p:spPr bwMode="auto">
          <a:xfrm>
            <a:off x="27995563" y="11734800"/>
            <a:ext cx="592137" cy="24606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000">
                <a:latin typeface="Times New Roman" pitchFamily="5" charset="0"/>
              </a:rPr>
              <a:t>N=103</a:t>
            </a:r>
          </a:p>
        </p:txBody>
      </p:sp>
      <p:grpSp>
        <p:nvGrpSpPr>
          <p:cNvPr id="14374" name="Group 171"/>
          <p:cNvGrpSpPr>
            <a:grpSpLocks noChangeAspect="1"/>
          </p:cNvGrpSpPr>
          <p:nvPr/>
        </p:nvGrpSpPr>
        <p:grpSpPr bwMode="auto">
          <a:xfrm>
            <a:off x="28911550" y="10210800"/>
            <a:ext cx="2413000" cy="2165350"/>
            <a:chOff x="20723225" y="10979150"/>
            <a:chExt cx="2382838" cy="2136775"/>
          </a:xfrm>
        </p:grpSpPr>
        <p:grpSp>
          <p:nvGrpSpPr>
            <p:cNvPr id="14435" name="Group 165"/>
            <p:cNvGrpSpPr>
              <a:grpSpLocks/>
            </p:cNvGrpSpPr>
            <p:nvPr/>
          </p:nvGrpSpPr>
          <p:grpSpPr bwMode="auto">
            <a:xfrm>
              <a:off x="20723225" y="10979150"/>
              <a:ext cx="2382838" cy="2136775"/>
              <a:chOff x="20723225" y="10979150"/>
              <a:chExt cx="2382838" cy="2136775"/>
            </a:xfrm>
          </p:grpSpPr>
          <p:pic>
            <p:nvPicPr>
              <p:cNvPr id="14437" name="Picture 4"/>
              <p:cNvPicPr>
                <a:picLocks noChangeAspect="1" noChangeArrowheads="1"/>
              </p:cNvPicPr>
              <p:nvPr/>
            </p:nvPicPr>
            <p:blipFill>
              <a:blip r:embed="rId10"/>
              <a:srcRect/>
              <a:stretch>
                <a:fillRect/>
              </a:stretch>
            </p:blipFill>
            <p:spPr bwMode="auto">
              <a:xfrm>
                <a:off x="20723225" y="10979150"/>
                <a:ext cx="2382838" cy="2136775"/>
              </a:xfrm>
              <a:prstGeom prst="rect">
                <a:avLst/>
              </a:prstGeom>
              <a:noFill/>
              <a:ln w="9525">
                <a:noFill/>
                <a:miter lim="800000"/>
                <a:headEnd/>
                <a:tailEnd/>
              </a:ln>
            </p:spPr>
          </p:pic>
          <p:sp>
            <p:nvSpPr>
              <p:cNvPr id="2" name="Text Box 175"/>
              <p:cNvSpPr txBox="1">
                <a:spLocks noChangeArrowheads="1"/>
              </p:cNvSpPr>
              <p:nvPr/>
            </p:nvSpPr>
            <p:spPr bwMode="auto">
              <a:xfrm>
                <a:off x="22323803" y="11436583"/>
                <a:ext cx="575329" cy="245949"/>
              </a:xfrm>
              <a:prstGeom prst="rect">
                <a:avLst/>
              </a:prstGeom>
              <a:solidFill>
                <a:schemeClr val="bg1">
                  <a:lumMod val="85000"/>
                </a:schemeClr>
              </a:solidFill>
              <a:ln w="9525">
                <a:noFill/>
                <a:miter lim="800000"/>
                <a:headEnd/>
                <a:tailEnd/>
              </a:ln>
            </p:spPr>
            <p:txBody>
              <a:bodyPr>
                <a:spAutoFit/>
              </a:bodyPr>
              <a:lstStyle/>
              <a:p>
                <a:pPr algn="ctr">
                  <a:spcBef>
                    <a:spcPct val="50000"/>
                  </a:spcBef>
                  <a:defRPr/>
                </a:pPr>
                <a:r>
                  <a:rPr lang="en-US" sz="1000" dirty="0">
                    <a:latin typeface="Times New Roman" pitchFamily="18" charset="0"/>
                    <a:ea typeface="ＭＳ Ｐゴシック" pitchFamily="34" charset="-128"/>
                    <a:cs typeface="+mn-cs"/>
                  </a:rPr>
                  <a:t>N=41</a:t>
                </a:r>
              </a:p>
            </p:txBody>
          </p:sp>
        </p:grpSp>
        <p:pic>
          <p:nvPicPr>
            <p:cNvPr id="14436" name="Picture 9"/>
            <p:cNvPicPr>
              <a:picLocks noChangeAspect="1" noChangeArrowheads="1"/>
            </p:cNvPicPr>
            <p:nvPr/>
          </p:nvPicPr>
          <p:blipFill>
            <a:blip r:embed="rId11"/>
            <a:srcRect/>
            <a:stretch>
              <a:fillRect/>
            </a:stretch>
          </p:blipFill>
          <p:spPr bwMode="auto">
            <a:xfrm>
              <a:off x="21434266" y="12867566"/>
              <a:ext cx="1512550" cy="172159"/>
            </a:xfrm>
            <a:prstGeom prst="rect">
              <a:avLst/>
            </a:prstGeom>
            <a:solidFill>
              <a:schemeClr val="bg1"/>
            </a:solidFill>
            <a:ln w="9525">
              <a:noFill/>
              <a:miter lim="800000"/>
              <a:headEnd/>
              <a:tailEnd/>
            </a:ln>
          </p:spPr>
        </p:pic>
      </p:grpSp>
      <p:sp>
        <p:nvSpPr>
          <p:cNvPr id="14375" name="Text Box 178"/>
          <p:cNvSpPr txBox="1">
            <a:spLocks noChangeArrowheads="1"/>
          </p:cNvSpPr>
          <p:nvPr/>
        </p:nvSpPr>
        <p:spPr bwMode="auto">
          <a:xfrm>
            <a:off x="27995563" y="9296400"/>
            <a:ext cx="622300" cy="24606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000">
                <a:latin typeface="Times New Roman" pitchFamily="5" charset="0"/>
              </a:rPr>
              <a:t>N=99</a:t>
            </a:r>
          </a:p>
        </p:txBody>
      </p:sp>
      <p:pic>
        <p:nvPicPr>
          <p:cNvPr id="14376" name="Picture 186" descr="BELEMNITES.png"/>
          <p:cNvPicPr>
            <a:picLocks noChangeAspect="1"/>
          </p:cNvPicPr>
          <p:nvPr/>
        </p:nvPicPr>
        <p:blipFill>
          <a:blip r:embed="rId12"/>
          <a:srcRect/>
          <a:stretch>
            <a:fillRect/>
          </a:stretch>
        </p:blipFill>
        <p:spPr bwMode="auto">
          <a:xfrm>
            <a:off x="7105650" y="9067800"/>
            <a:ext cx="6030913" cy="4214813"/>
          </a:xfrm>
          <a:prstGeom prst="rect">
            <a:avLst/>
          </a:prstGeom>
          <a:noFill/>
          <a:ln w="9525">
            <a:noFill/>
            <a:miter lim="800000"/>
            <a:headEnd/>
            <a:tailEnd/>
          </a:ln>
        </p:spPr>
      </p:pic>
      <p:pic>
        <p:nvPicPr>
          <p:cNvPr id="14377" name="Picture 2"/>
          <p:cNvPicPr>
            <a:picLocks noChangeAspect="1" noChangeArrowheads="1"/>
          </p:cNvPicPr>
          <p:nvPr/>
        </p:nvPicPr>
        <p:blipFill>
          <a:blip r:embed="rId13"/>
          <a:srcRect/>
          <a:stretch>
            <a:fillRect/>
          </a:stretch>
        </p:blipFill>
        <p:spPr bwMode="auto">
          <a:xfrm>
            <a:off x="7096125" y="13714413"/>
            <a:ext cx="3606800" cy="2211387"/>
          </a:xfrm>
          <a:prstGeom prst="rect">
            <a:avLst/>
          </a:prstGeom>
          <a:noFill/>
          <a:ln w="9525">
            <a:noFill/>
            <a:miter lim="800000"/>
            <a:headEnd/>
            <a:tailEnd/>
          </a:ln>
        </p:spPr>
      </p:pic>
      <p:sp>
        <p:nvSpPr>
          <p:cNvPr id="192" name="TextBox 191"/>
          <p:cNvSpPr txBox="1"/>
          <p:nvPr/>
        </p:nvSpPr>
        <p:spPr>
          <a:xfrm>
            <a:off x="7759700" y="8839200"/>
            <a:ext cx="4722813" cy="461963"/>
          </a:xfrm>
          <a:prstGeom prst="rect">
            <a:avLst/>
          </a:prstGeom>
          <a:solidFill>
            <a:schemeClr val="bg1">
              <a:lumMod val="75000"/>
            </a:schemeClr>
          </a:solidFill>
          <a:ln>
            <a:solidFill>
              <a:schemeClr val="tx1"/>
            </a:solidFill>
          </a:ln>
        </p:spPr>
        <p:txBody>
          <a:bodyPr>
            <a:spAutoFit/>
          </a:bodyPr>
          <a:lstStyle/>
          <a:p>
            <a:pPr algn="ctr">
              <a:defRPr/>
            </a:pPr>
            <a:r>
              <a:rPr lang="en-US" sz="2400" b="1" dirty="0">
                <a:latin typeface="Times New Roman" pitchFamily="18" charset="0"/>
                <a:ea typeface="ＭＳ Ｐゴシック" pitchFamily="34" charset="-128"/>
                <a:cs typeface="Times New Roman" pitchFamily="18" charset="0"/>
              </a:rPr>
              <a:t>BELEMNITE MORPHOLOGY</a:t>
            </a:r>
          </a:p>
        </p:txBody>
      </p:sp>
      <p:sp>
        <p:nvSpPr>
          <p:cNvPr id="14379" name="TextBox 10"/>
          <p:cNvSpPr txBox="1">
            <a:spLocks noChangeArrowheads="1"/>
          </p:cNvSpPr>
          <p:nvPr/>
        </p:nvSpPr>
        <p:spPr bwMode="auto">
          <a:xfrm>
            <a:off x="7104063" y="12877800"/>
            <a:ext cx="6034087" cy="701675"/>
          </a:xfrm>
          <a:prstGeom prst="rect">
            <a:avLst/>
          </a:prstGeom>
          <a:solidFill>
            <a:schemeClr val="bg1"/>
          </a:solidFill>
          <a:ln w="12700">
            <a:solidFill>
              <a:schemeClr val="tx1"/>
            </a:solidFill>
            <a:miter lim="800000"/>
            <a:headEnd/>
            <a:tailEnd/>
          </a:ln>
        </p:spPr>
        <p:txBody>
          <a:bodyPr>
            <a:prstTxWarp prst="textNoShape">
              <a:avLst/>
            </a:prstTxWarp>
            <a:spAutoFit/>
          </a:bodyPr>
          <a:lstStyle/>
          <a:p>
            <a:r>
              <a:rPr lang="en-US" sz="1000">
                <a:latin typeface="Times New Roman" pitchFamily="5" charset="0"/>
                <a:ea typeface="Times New Roman" pitchFamily="5" charset="0"/>
                <a:cs typeface="Times New Roman" pitchFamily="5" charset="0"/>
              </a:rPr>
              <a:t>Fig. 3. Typical representatives of the </a:t>
            </a:r>
            <a:r>
              <a:rPr lang="en-US" sz="1000" i="1">
                <a:latin typeface="Times New Roman" pitchFamily="5" charset="0"/>
                <a:ea typeface="Times New Roman" pitchFamily="5" charset="0"/>
                <a:cs typeface="Times New Roman" pitchFamily="5" charset="0"/>
              </a:rPr>
              <a:t>Belemnitella subfusiformis </a:t>
            </a:r>
            <a:r>
              <a:rPr lang="en-US" sz="1000">
                <a:latin typeface="Times New Roman" pitchFamily="5" charset="0"/>
                <a:ea typeface="Times New Roman" pitchFamily="5" charset="0"/>
                <a:cs typeface="Times New Roman" pitchFamily="5" charset="0"/>
              </a:rPr>
              <a:t>group [A – C] and </a:t>
            </a:r>
            <a:r>
              <a:rPr lang="en-US" sz="1000" i="1">
                <a:latin typeface="Times New Roman" pitchFamily="5" charset="0"/>
                <a:ea typeface="Times New Roman" pitchFamily="5" charset="0"/>
                <a:cs typeface="Times New Roman" pitchFamily="5" charset="0"/>
              </a:rPr>
              <a:t>Belemnitella americana </a:t>
            </a:r>
            <a:r>
              <a:rPr lang="en-US" sz="1000">
                <a:latin typeface="Times New Roman" pitchFamily="5" charset="0"/>
                <a:ea typeface="Times New Roman" pitchFamily="5" charset="0"/>
                <a:cs typeface="Times New Roman" pitchFamily="5" charset="0"/>
              </a:rPr>
              <a:t>group [D – E]; 1 – ventral view; 2 – lateral view. Note the lanceolate shape of the </a:t>
            </a:r>
            <a:r>
              <a:rPr lang="en-US" sz="1000" i="1">
                <a:latin typeface="Times New Roman" pitchFamily="5" charset="0"/>
                <a:ea typeface="Times New Roman" pitchFamily="5" charset="0"/>
                <a:cs typeface="Times New Roman" pitchFamily="5" charset="0"/>
              </a:rPr>
              <a:t>subfusiformis </a:t>
            </a:r>
            <a:r>
              <a:rPr lang="en-US" sz="1000">
                <a:latin typeface="Times New Roman" pitchFamily="5" charset="0"/>
                <a:ea typeface="Times New Roman" pitchFamily="5" charset="0"/>
                <a:cs typeface="Times New Roman" pitchFamily="5" charset="0"/>
              </a:rPr>
              <a:t>and cylindrical shape of the </a:t>
            </a:r>
            <a:r>
              <a:rPr lang="en-US" sz="1000" i="1">
                <a:latin typeface="Times New Roman" pitchFamily="5" charset="0"/>
                <a:ea typeface="Times New Roman" pitchFamily="5" charset="0"/>
                <a:cs typeface="Times New Roman" pitchFamily="5" charset="0"/>
              </a:rPr>
              <a:t>americana</a:t>
            </a:r>
            <a:r>
              <a:rPr lang="en-US" sz="1000">
                <a:latin typeface="Times New Roman" pitchFamily="5" charset="0"/>
                <a:ea typeface="Times New Roman" pitchFamily="5" charset="0"/>
                <a:cs typeface="Times New Roman" pitchFamily="5" charset="0"/>
              </a:rPr>
              <a:t>. The arrows indicate the thinnest area around the start of ventral fissure in representatives of the </a:t>
            </a:r>
            <a:r>
              <a:rPr lang="en-US" sz="1000" i="1">
                <a:latin typeface="Times New Roman" pitchFamily="5" charset="0"/>
                <a:ea typeface="Times New Roman" pitchFamily="5" charset="0"/>
                <a:cs typeface="Times New Roman" pitchFamily="5" charset="0"/>
              </a:rPr>
              <a:t>subfusiformis </a:t>
            </a:r>
            <a:r>
              <a:rPr lang="en-US" sz="1000">
                <a:latin typeface="Times New Roman" pitchFamily="5" charset="0"/>
                <a:ea typeface="Times New Roman" pitchFamily="5" charset="0"/>
                <a:cs typeface="Times New Roman" pitchFamily="5" charset="0"/>
              </a:rPr>
              <a:t>group; dotted lines indicate the length of the length of the ventral fissure.</a:t>
            </a:r>
          </a:p>
        </p:txBody>
      </p:sp>
      <p:sp>
        <p:nvSpPr>
          <p:cNvPr id="208" name="Rectangle 207"/>
          <p:cNvSpPr/>
          <p:nvPr/>
        </p:nvSpPr>
        <p:spPr bwMode="auto">
          <a:xfrm>
            <a:off x="13716000" y="9067800"/>
            <a:ext cx="11506200" cy="8839200"/>
          </a:xfrm>
          <a:prstGeom prst="rect">
            <a:avLst/>
          </a:prstGeom>
          <a:solidFill>
            <a:schemeClr val="accent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9" name="TextBox 208"/>
          <p:cNvSpPr txBox="1"/>
          <p:nvPr/>
        </p:nvSpPr>
        <p:spPr bwMode="auto">
          <a:xfrm>
            <a:off x="17678400" y="8834438"/>
            <a:ext cx="3581400" cy="461962"/>
          </a:xfrm>
          <a:prstGeom prst="rect">
            <a:avLst/>
          </a:prstGeom>
          <a:solidFill>
            <a:schemeClr val="bg1">
              <a:lumMod val="75000"/>
            </a:schemeClr>
          </a:solidFill>
          <a:ln>
            <a:solidFill>
              <a:schemeClr val="tx1"/>
            </a:solidFill>
          </a:ln>
        </p:spPr>
        <p:txBody>
          <a:bodyPr>
            <a:spAutoFit/>
          </a:bodyPr>
          <a:lstStyle/>
          <a:p>
            <a:pPr algn="ctr">
              <a:defRPr/>
            </a:pPr>
            <a:r>
              <a:rPr lang="en-US" sz="2400" b="1" dirty="0">
                <a:latin typeface="Times New Roman" pitchFamily="18" charset="0"/>
                <a:ea typeface="ＭＳ Ｐゴシック" pitchFamily="34" charset="-128"/>
                <a:cs typeface="Times New Roman" pitchFamily="18" charset="0"/>
              </a:rPr>
              <a:t>BIOSTRATIGRAPHY</a:t>
            </a:r>
          </a:p>
        </p:txBody>
      </p:sp>
      <p:pic>
        <p:nvPicPr>
          <p:cNvPr id="14382" name="Picture 3"/>
          <p:cNvPicPr>
            <a:picLocks noChangeAspect="1" noChangeArrowheads="1"/>
          </p:cNvPicPr>
          <p:nvPr/>
        </p:nvPicPr>
        <p:blipFill>
          <a:blip r:embed="rId14"/>
          <a:srcRect l="5000" t="1709" r="5000" b="4274"/>
          <a:stretch>
            <a:fillRect/>
          </a:stretch>
        </p:blipFill>
        <p:spPr bwMode="auto">
          <a:xfrm>
            <a:off x="19354800" y="10210800"/>
            <a:ext cx="5486400" cy="4191000"/>
          </a:xfrm>
          <a:prstGeom prst="rect">
            <a:avLst/>
          </a:prstGeom>
          <a:noFill/>
          <a:ln w="9525">
            <a:noFill/>
            <a:miter lim="800000"/>
            <a:headEnd/>
            <a:tailEnd/>
          </a:ln>
        </p:spPr>
      </p:pic>
      <p:cxnSp>
        <p:nvCxnSpPr>
          <p:cNvPr id="211" name="Straight Connector 210"/>
          <p:cNvCxnSpPr/>
          <p:nvPr/>
        </p:nvCxnSpPr>
        <p:spPr>
          <a:xfrm>
            <a:off x="14249400" y="12877800"/>
            <a:ext cx="4800600" cy="76200"/>
          </a:xfrm>
          <a:prstGeom prst="line">
            <a:avLst/>
          </a:prstGeom>
          <a:ln w="15875" cap="flat" cmpd="sng" algn="ctr">
            <a:solidFill>
              <a:schemeClr val="accent2">
                <a:lumMod val="60000"/>
                <a:lumOff val="40000"/>
              </a:schemeClr>
            </a:solidFill>
            <a:prstDash val="dash"/>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12" name="Straight Connector 211"/>
          <p:cNvCxnSpPr/>
          <p:nvPr/>
        </p:nvCxnSpPr>
        <p:spPr>
          <a:xfrm>
            <a:off x="14249400" y="13487400"/>
            <a:ext cx="4800600" cy="76200"/>
          </a:xfrm>
          <a:prstGeom prst="line">
            <a:avLst/>
          </a:prstGeom>
          <a:ln w="15875" cap="flat" cmpd="sng" algn="ctr">
            <a:solidFill>
              <a:schemeClr val="accent2">
                <a:lumMod val="60000"/>
                <a:lumOff val="40000"/>
              </a:schemeClr>
            </a:solidFill>
            <a:prstDash val="dash"/>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14385" name="Group 213"/>
          <p:cNvGrpSpPr>
            <a:grpSpLocks/>
          </p:cNvGrpSpPr>
          <p:nvPr/>
        </p:nvGrpSpPr>
        <p:grpSpPr bwMode="auto">
          <a:xfrm>
            <a:off x="13800138" y="9906000"/>
            <a:ext cx="5772150" cy="5810250"/>
            <a:chOff x="7958232" y="4430144"/>
            <a:chExt cx="5772925" cy="5810309"/>
          </a:xfrm>
        </p:grpSpPr>
        <p:sp>
          <p:nvSpPr>
            <p:cNvPr id="14409" name="TextBox 281"/>
            <p:cNvSpPr txBox="1">
              <a:spLocks noChangeArrowheads="1"/>
            </p:cNvSpPr>
            <p:nvPr/>
          </p:nvSpPr>
          <p:spPr bwMode="auto">
            <a:xfrm>
              <a:off x="11913470" y="9108505"/>
              <a:ext cx="1817687" cy="274638"/>
            </a:xfrm>
            <a:prstGeom prst="rect">
              <a:avLst/>
            </a:prstGeom>
            <a:noFill/>
            <a:ln w="9525">
              <a:noFill/>
              <a:miter lim="800000"/>
              <a:headEnd/>
              <a:tailEnd/>
            </a:ln>
          </p:spPr>
          <p:txBody>
            <a:bodyPr wrap="none">
              <a:prstTxWarp prst="textNoShape">
                <a:avLst/>
              </a:prstTxWarp>
              <a:spAutoFit/>
            </a:bodyPr>
            <a:lstStyle/>
            <a:p>
              <a:r>
                <a:rPr lang="en-US" sz="1200" i="1" dirty="0" err="1">
                  <a:latin typeface="Times New Roman" pitchFamily="5" charset="0"/>
                  <a:ea typeface="Times New Roman" pitchFamily="5" charset="0"/>
                  <a:cs typeface="Times New Roman" pitchFamily="5" charset="0"/>
                </a:rPr>
                <a:t>Belemnitella</a:t>
              </a:r>
              <a:r>
                <a:rPr lang="en-US" sz="1200" i="1" dirty="0">
                  <a:latin typeface="Times New Roman" pitchFamily="5" charset="0"/>
                  <a:ea typeface="Times New Roman" pitchFamily="5" charset="0"/>
                  <a:cs typeface="Times New Roman" pitchFamily="5" charset="0"/>
                </a:rPr>
                <a:t> </a:t>
              </a:r>
              <a:r>
                <a:rPr lang="en-US" sz="1200" i="1" dirty="0" err="1" smtClean="0">
                  <a:latin typeface="Times New Roman" pitchFamily="5" charset="0"/>
                  <a:ea typeface="Times New Roman" pitchFamily="5" charset="0"/>
                  <a:cs typeface="Times New Roman" pitchFamily="5" charset="0"/>
                </a:rPr>
                <a:t>subfusiformis</a:t>
              </a:r>
              <a:endParaRPr lang="en-US" sz="1400" i="1" dirty="0">
                <a:latin typeface="Times New Roman" pitchFamily="5" charset="0"/>
                <a:ea typeface="Times New Roman" pitchFamily="5" charset="0"/>
                <a:cs typeface="Times New Roman" pitchFamily="5" charset="0"/>
              </a:endParaRPr>
            </a:p>
          </p:txBody>
        </p:sp>
        <p:grpSp>
          <p:nvGrpSpPr>
            <p:cNvPr id="14410" name="Group 18"/>
            <p:cNvGrpSpPr>
              <a:grpSpLocks/>
            </p:cNvGrpSpPr>
            <p:nvPr/>
          </p:nvGrpSpPr>
          <p:grpSpPr bwMode="auto">
            <a:xfrm>
              <a:off x="7958232" y="4430144"/>
              <a:ext cx="5098236" cy="5334003"/>
              <a:chOff x="8269304" y="11995180"/>
              <a:chExt cx="5795353" cy="5755935"/>
            </a:xfrm>
          </p:grpSpPr>
          <p:grpSp>
            <p:nvGrpSpPr>
              <p:cNvPr id="14412" name="Group 9"/>
              <p:cNvGrpSpPr>
                <a:grpSpLocks/>
              </p:cNvGrpSpPr>
              <p:nvPr/>
            </p:nvGrpSpPr>
            <p:grpSpPr bwMode="auto">
              <a:xfrm>
                <a:off x="8269304" y="12108244"/>
                <a:ext cx="3228808" cy="5642871"/>
                <a:chOff x="14654839" y="12268867"/>
                <a:chExt cx="3228808" cy="5642871"/>
              </a:xfrm>
            </p:grpSpPr>
            <p:cxnSp>
              <p:nvCxnSpPr>
                <p:cNvPr id="234" name="Straight Connector 233"/>
                <p:cNvCxnSpPr/>
                <p:nvPr/>
              </p:nvCxnSpPr>
              <p:spPr>
                <a:xfrm flipV="1">
                  <a:off x="16539063" y="15444940"/>
                  <a:ext cx="727339"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424" name="Group 283"/>
                <p:cNvGrpSpPr>
                  <a:grpSpLocks/>
                </p:cNvGrpSpPr>
                <p:nvPr/>
              </p:nvGrpSpPr>
              <p:grpSpPr bwMode="auto">
                <a:xfrm>
                  <a:off x="15356473" y="12761394"/>
                  <a:ext cx="1933599" cy="1733834"/>
                  <a:chOff x="15818024" y="13643117"/>
                  <a:chExt cx="1933599" cy="1732838"/>
                </a:xfrm>
              </p:grpSpPr>
              <p:pic>
                <p:nvPicPr>
                  <p:cNvPr id="14433" name="Picture 64" descr="https://photos-6.dropbox.com/t/0/AACeBoC79Ni6emOTH2lX2YxtX3Tk1lJUOATk6lJyGUSdjQ/10/17872046/png/178x178/1/1351054800/0/2/jeanne_bivalve_1.png/8nceIdlIeWE9yFnUi2DsCGPKRdKxRYeBKG2j4zqeKOo?prep_size=1024x768%2C32bf"/>
                  <p:cNvPicPr>
                    <a:picLocks noChangeAspect="1" noChangeArrowheads="1"/>
                  </p:cNvPicPr>
                  <p:nvPr/>
                </p:nvPicPr>
                <p:blipFill>
                  <a:blip r:embed="rId15"/>
                  <a:srcRect/>
                  <a:stretch>
                    <a:fillRect/>
                  </a:stretch>
                </p:blipFill>
                <p:spPr bwMode="auto">
                  <a:xfrm>
                    <a:off x="15818024" y="13680504"/>
                    <a:ext cx="1695450" cy="1695451"/>
                  </a:xfrm>
                  <a:prstGeom prst="rect">
                    <a:avLst/>
                  </a:prstGeom>
                  <a:noFill/>
                  <a:ln w="9525">
                    <a:noFill/>
                    <a:miter lim="800000"/>
                    <a:headEnd/>
                    <a:tailEnd/>
                  </a:ln>
                </p:spPr>
              </p:pic>
              <p:sp>
                <p:nvSpPr>
                  <p:cNvPr id="245" name="TextBox 281"/>
                  <p:cNvSpPr txBox="1">
                    <a:spLocks noChangeArrowheads="1"/>
                  </p:cNvSpPr>
                  <p:nvPr/>
                </p:nvSpPr>
                <p:spPr bwMode="auto">
                  <a:xfrm>
                    <a:off x="15890550" y="13643117"/>
                    <a:ext cx="1861073" cy="298742"/>
                  </a:xfrm>
                  <a:prstGeom prst="rect">
                    <a:avLst/>
                  </a:prstGeom>
                  <a:noFill/>
                  <a:ln w="9525">
                    <a:noFill/>
                    <a:miter lim="800000"/>
                    <a:headEnd/>
                    <a:tailEnd/>
                  </a:ln>
                </p:spPr>
                <p:txBody>
                  <a:bodyPr wrap="none">
                    <a:spAutoFit/>
                  </a:bodyPr>
                  <a:lstStyle/>
                  <a:p>
                    <a:pPr>
                      <a:defRPr/>
                    </a:pPr>
                    <a:r>
                      <a:rPr lang="en-US" sz="1200" i="1" dirty="0" err="1">
                        <a:latin typeface="Times New Roman" pitchFamily="18" charset="0"/>
                        <a:ea typeface="ＭＳ Ｐゴシック" pitchFamily="34" charset="-128"/>
                        <a:cs typeface="Times New Roman" pitchFamily="18" charset="0"/>
                      </a:rPr>
                      <a:t>Exogyra</a:t>
                    </a:r>
                    <a:r>
                      <a:rPr lang="en-US" sz="1200" i="1" dirty="0">
                        <a:latin typeface="Times New Roman" pitchFamily="18" charset="0"/>
                        <a:ea typeface="ＭＳ Ｐゴシック" pitchFamily="34" charset="-128"/>
                        <a:cs typeface="Times New Roman" pitchFamily="18" charset="0"/>
                      </a:rPr>
                      <a:t> </a:t>
                    </a:r>
                    <a:r>
                      <a:rPr lang="en-US" sz="1200" i="1" dirty="0" err="1" smtClean="0">
                        <a:latin typeface="Times New Roman" pitchFamily="18" charset="0"/>
                        <a:ea typeface="ＭＳ Ｐゴシック" pitchFamily="34" charset="-128"/>
                        <a:cs typeface="Times New Roman" pitchFamily="18" charset="0"/>
                      </a:rPr>
                      <a:t>costata</a:t>
                    </a:r>
                    <a:r>
                      <a:rPr lang="en-US" sz="1200" i="1" dirty="0" err="1" smtClean="0">
                        <a:noFill/>
                        <a:latin typeface="Times New Roman" pitchFamily="18" charset="0"/>
                        <a:ea typeface="ＭＳ Ｐゴシック" pitchFamily="34" charset="-128"/>
                        <a:cs typeface="Times New Roman" pitchFamily="18" charset="0"/>
                      </a:rPr>
                      <a:t>costata</a:t>
                    </a:r>
                    <a:endParaRPr lang="en-US" sz="1400" i="1" dirty="0">
                      <a:noFill/>
                      <a:latin typeface="Times New Roman" pitchFamily="18" charset="0"/>
                      <a:ea typeface="ＭＳ Ｐゴシック" pitchFamily="34" charset="-128"/>
                      <a:cs typeface="Times New Roman" pitchFamily="18" charset="0"/>
                    </a:endParaRPr>
                  </a:p>
                </p:txBody>
              </p:sp>
            </p:grpSp>
            <p:grpSp>
              <p:nvGrpSpPr>
                <p:cNvPr id="14425" name="Group 284"/>
                <p:cNvGrpSpPr>
                  <a:grpSpLocks/>
                </p:cNvGrpSpPr>
                <p:nvPr/>
              </p:nvGrpSpPr>
              <p:grpSpPr bwMode="auto">
                <a:xfrm>
                  <a:off x="14654839" y="16051498"/>
                  <a:ext cx="1695450" cy="1860240"/>
                  <a:chOff x="15674008" y="16384153"/>
                  <a:chExt cx="1695450" cy="1859861"/>
                </a:xfrm>
              </p:grpSpPr>
              <p:pic>
                <p:nvPicPr>
                  <p:cNvPr id="14431" name="Picture 66" descr="https://photos-6.dropbox.com/t/0/AABFRh9-TTE3ovvjUZC3qs4V0cMlXOs7HFiz6fKZ-YNOjw/10/17872046/png/178x178/1/1351054800/0/2/jeanne_bivalve_2.png/vMluCzMIOVp5IHubcowgnOCRS0iIdCjSDjt1_bT-UZ8?prep_size=1024x768%2C32bf"/>
                  <p:cNvPicPr>
                    <a:picLocks noChangeAspect="1" noChangeArrowheads="1"/>
                  </p:cNvPicPr>
                  <p:nvPr/>
                </p:nvPicPr>
                <p:blipFill>
                  <a:blip r:embed="rId16"/>
                  <a:srcRect/>
                  <a:stretch>
                    <a:fillRect/>
                  </a:stretch>
                </p:blipFill>
                <p:spPr bwMode="auto">
                  <a:xfrm>
                    <a:off x="15674008" y="16384153"/>
                    <a:ext cx="1695450" cy="1695452"/>
                  </a:xfrm>
                  <a:prstGeom prst="rect">
                    <a:avLst/>
                  </a:prstGeom>
                  <a:noFill/>
                  <a:ln w="9525">
                    <a:noFill/>
                    <a:miter lim="800000"/>
                    <a:headEnd/>
                    <a:tailEnd/>
                  </a:ln>
                </p:spPr>
              </p:pic>
              <p:sp>
                <p:nvSpPr>
                  <p:cNvPr id="14432" name="TextBox 282"/>
                  <p:cNvSpPr txBox="1">
                    <a:spLocks noChangeArrowheads="1"/>
                  </p:cNvSpPr>
                  <p:nvPr/>
                </p:nvSpPr>
                <p:spPr bwMode="auto">
                  <a:xfrm>
                    <a:off x="15752486" y="17947830"/>
                    <a:ext cx="1565787" cy="296184"/>
                  </a:xfrm>
                  <a:prstGeom prst="rect">
                    <a:avLst/>
                  </a:prstGeom>
                  <a:noFill/>
                  <a:ln w="9525">
                    <a:noFill/>
                    <a:miter lim="800000"/>
                    <a:headEnd/>
                    <a:tailEnd/>
                  </a:ln>
                </p:spPr>
                <p:txBody>
                  <a:bodyPr wrap="none">
                    <a:prstTxWarp prst="textNoShape">
                      <a:avLst/>
                    </a:prstTxWarp>
                    <a:spAutoFit/>
                  </a:bodyPr>
                  <a:lstStyle/>
                  <a:p>
                    <a:r>
                      <a:rPr lang="en-US" sz="1200" i="1">
                        <a:latin typeface="Times New Roman" pitchFamily="5" charset="0"/>
                        <a:ea typeface="Times New Roman" pitchFamily="5" charset="0"/>
                        <a:cs typeface="Times New Roman" pitchFamily="5" charset="0"/>
                      </a:rPr>
                      <a:t>Exogyra cancellata</a:t>
                    </a:r>
                    <a:endParaRPr lang="en-US" sz="1400" i="1">
                      <a:latin typeface="Times New Roman" pitchFamily="5" charset="0"/>
                      <a:ea typeface="Times New Roman" pitchFamily="5" charset="0"/>
                      <a:cs typeface="Times New Roman" pitchFamily="5" charset="0"/>
                    </a:endParaRPr>
                  </a:p>
                </p:txBody>
              </p:sp>
            </p:grpSp>
            <p:cxnSp>
              <p:nvCxnSpPr>
                <p:cNvPr id="237" name="Straight Connector 236"/>
                <p:cNvCxnSpPr/>
                <p:nvPr/>
              </p:nvCxnSpPr>
              <p:spPr>
                <a:xfrm flipV="1">
                  <a:off x="16937926" y="15444940"/>
                  <a:ext cx="0" cy="211909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17515466" y="12268867"/>
                  <a:ext cx="18048" cy="37602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V="1">
                  <a:off x="17154503" y="16066793"/>
                  <a:ext cx="72914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16143808" y="16709202"/>
                  <a:ext cx="727340" cy="0"/>
                </a:xfrm>
                <a:prstGeom prst="line">
                  <a:avLst/>
                </a:prstGeom>
                <a:ln w="635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V="1">
                  <a:off x="16795346" y="13759257"/>
                  <a:ext cx="727339" cy="0"/>
                </a:xfrm>
                <a:prstGeom prst="line">
                  <a:avLst/>
                </a:prstGeom>
                <a:ln w="635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4413" name="Group 14"/>
              <p:cNvGrpSpPr>
                <a:grpSpLocks/>
              </p:cNvGrpSpPr>
              <p:nvPr/>
            </p:nvGrpSpPr>
            <p:grpSpPr bwMode="auto">
              <a:xfrm>
                <a:off x="11883518" y="11995180"/>
                <a:ext cx="2181139" cy="5379885"/>
                <a:chOff x="11883518" y="11995180"/>
                <a:chExt cx="2181139" cy="5379885"/>
              </a:xfrm>
            </p:grpSpPr>
            <p:cxnSp>
              <p:nvCxnSpPr>
                <p:cNvPr id="225" name="Straight Connector 224"/>
                <p:cNvCxnSpPr/>
                <p:nvPr/>
              </p:nvCxnSpPr>
              <p:spPr>
                <a:xfrm flipH="1" flipV="1">
                  <a:off x="12608072" y="15263760"/>
                  <a:ext cx="10829" cy="92849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flipV="1">
                  <a:off x="11884342" y="12031155"/>
                  <a:ext cx="14438" cy="534313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V="1">
                  <a:off x="11904196" y="13518120"/>
                  <a:ext cx="1082887" cy="32548"/>
                </a:xfrm>
                <a:prstGeom prst="line">
                  <a:avLst/>
                </a:prstGeom>
                <a:ln w="635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12676655" y="16274485"/>
                  <a:ext cx="998060" cy="22271"/>
                </a:xfrm>
                <a:prstGeom prst="line">
                  <a:avLst/>
                </a:prstGeom>
                <a:ln w="635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V="1">
                  <a:off x="12259743" y="15284317"/>
                  <a:ext cx="7273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V="1">
                  <a:off x="12622511" y="16192256"/>
                  <a:ext cx="0" cy="1161477"/>
                </a:xfrm>
                <a:prstGeom prst="line">
                  <a:avLst/>
                </a:prstGeom>
                <a:ln w="635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420" name="TextBox 281"/>
                <p:cNvSpPr txBox="1">
                  <a:spLocks noChangeArrowheads="1"/>
                </p:cNvSpPr>
                <p:nvPr/>
              </p:nvSpPr>
              <p:spPr bwMode="auto">
                <a:xfrm>
                  <a:off x="12054368" y="11995180"/>
                  <a:ext cx="2010289" cy="296361"/>
                </a:xfrm>
                <a:prstGeom prst="rect">
                  <a:avLst/>
                </a:prstGeom>
                <a:noFill/>
                <a:ln w="9525">
                  <a:noFill/>
                  <a:miter lim="800000"/>
                  <a:headEnd/>
                  <a:tailEnd/>
                </a:ln>
              </p:spPr>
              <p:txBody>
                <a:bodyPr>
                  <a:prstTxWarp prst="textNoShape">
                    <a:avLst/>
                  </a:prstTxWarp>
                  <a:spAutoFit/>
                </a:bodyPr>
                <a:lstStyle/>
                <a:p>
                  <a:r>
                    <a:rPr lang="en-US" sz="1200" i="1">
                      <a:latin typeface="Times New Roman" pitchFamily="5" charset="0"/>
                      <a:ea typeface="Times New Roman" pitchFamily="5" charset="0"/>
                      <a:cs typeface="Times New Roman" pitchFamily="5" charset="0"/>
                    </a:rPr>
                    <a:t>Belemnitella americana</a:t>
                  </a:r>
                  <a:endParaRPr lang="en-US" sz="1400" i="1">
                    <a:latin typeface="Times New Roman" pitchFamily="5" charset="0"/>
                    <a:ea typeface="Times New Roman" pitchFamily="5" charset="0"/>
                    <a:cs typeface="Times New Roman" pitchFamily="5" charset="0"/>
                  </a:endParaRPr>
                </a:p>
              </p:txBody>
            </p:sp>
            <p:pic>
              <p:nvPicPr>
                <p:cNvPr id="14421" name="Picture 8"/>
                <p:cNvPicPr>
                  <a:picLocks noChangeAspect="1"/>
                </p:cNvPicPr>
                <p:nvPr/>
              </p:nvPicPr>
              <p:blipFill>
                <a:blip r:embed="rId17"/>
                <a:srcRect/>
                <a:stretch>
                  <a:fillRect/>
                </a:stretch>
              </p:blipFill>
              <p:spPr bwMode="auto">
                <a:xfrm rot="5400000" flipH="1">
                  <a:off x="12660567" y="15930118"/>
                  <a:ext cx="2145166" cy="347866"/>
                </a:xfrm>
                <a:prstGeom prst="rect">
                  <a:avLst/>
                </a:prstGeom>
                <a:noFill/>
                <a:ln w="9525">
                  <a:noFill/>
                  <a:miter lim="800000"/>
                  <a:headEnd/>
                  <a:tailEnd/>
                </a:ln>
              </p:spPr>
            </p:pic>
            <p:pic>
              <p:nvPicPr>
                <p:cNvPr id="14422" name="Picture 12"/>
                <p:cNvPicPr>
                  <a:picLocks noChangeAspect="1"/>
                </p:cNvPicPr>
                <p:nvPr/>
              </p:nvPicPr>
              <p:blipFill>
                <a:blip r:embed="rId18"/>
                <a:srcRect/>
                <a:stretch>
                  <a:fillRect/>
                </a:stretch>
              </p:blipFill>
              <p:spPr bwMode="auto">
                <a:xfrm rot="5400000" flipH="1" flipV="1">
                  <a:off x="11690446" y="13222363"/>
                  <a:ext cx="2592289" cy="528059"/>
                </a:xfrm>
                <a:prstGeom prst="rect">
                  <a:avLst/>
                </a:prstGeom>
                <a:noFill/>
                <a:ln w="9525">
                  <a:noFill/>
                  <a:miter lim="800000"/>
                  <a:headEnd/>
                  <a:tailEnd/>
                </a:ln>
              </p:spPr>
            </p:pic>
          </p:grpSp>
        </p:grpSp>
        <p:sp>
          <p:nvSpPr>
            <p:cNvPr id="14411" name="Text Box 185"/>
            <p:cNvSpPr txBox="1">
              <a:spLocks noChangeArrowheads="1"/>
            </p:cNvSpPr>
            <p:nvPr/>
          </p:nvSpPr>
          <p:spPr bwMode="auto">
            <a:xfrm>
              <a:off x="8332070" y="9840343"/>
              <a:ext cx="4800600" cy="40011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spcBef>
                  <a:spcPct val="50000"/>
                </a:spcBef>
              </a:pPr>
              <a:r>
                <a:rPr lang="en-US" sz="1000" dirty="0">
                  <a:latin typeface="Times New Roman" pitchFamily="5" charset="0"/>
                </a:rPr>
                <a:t>Fig. </a:t>
              </a:r>
              <a:r>
                <a:rPr lang="en-US" sz="1000" dirty="0" smtClean="0">
                  <a:latin typeface="Times New Roman" pitchFamily="5" charset="0"/>
                </a:rPr>
                <a:t>5.  </a:t>
              </a:r>
              <a:r>
                <a:rPr lang="en-US" sz="1000" dirty="0">
                  <a:latin typeface="Times New Roman" pitchFamily="5" charset="0"/>
                </a:rPr>
                <a:t>Ranges of  </a:t>
              </a:r>
              <a:r>
                <a:rPr lang="en-US" sz="1000" dirty="0" err="1">
                  <a:latin typeface="Times New Roman" pitchFamily="5" charset="0"/>
                </a:rPr>
                <a:t>Exogyra</a:t>
              </a:r>
              <a:r>
                <a:rPr lang="en-US" sz="1000" dirty="0">
                  <a:latin typeface="Times New Roman" pitchFamily="5" charset="0"/>
                </a:rPr>
                <a:t> and Belemnite species throughout the sections at Crosswicks Creek/Cream Ridge and Big Brook in Northeastern Monmouth </a:t>
              </a:r>
              <a:r>
                <a:rPr lang="en-US" sz="1000" dirty="0" smtClean="0">
                  <a:latin typeface="Times New Roman" pitchFamily="5" charset="0"/>
                </a:rPr>
                <a:t>County, </a:t>
              </a:r>
              <a:r>
                <a:rPr lang="en-US" sz="1000" dirty="0">
                  <a:latin typeface="Times New Roman" pitchFamily="5" charset="0"/>
                </a:rPr>
                <a:t>New Jersey. </a:t>
              </a:r>
            </a:p>
          </p:txBody>
        </p:sp>
      </p:grpSp>
      <p:cxnSp>
        <p:nvCxnSpPr>
          <p:cNvPr id="246" name="Straight Connector 245"/>
          <p:cNvCxnSpPr/>
          <p:nvPr/>
        </p:nvCxnSpPr>
        <p:spPr>
          <a:xfrm flipV="1">
            <a:off x="18973800" y="12649200"/>
            <a:ext cx="914400" cy="304800"/>
          </a:xfrm>
          <a:prstGeom prst="line">
            <a:avLst/>
          </a:prstGeom>
          <a:ln w="15875" cap="flat" cmpd="sng" algn="ctr">
            <a:solidFill>
              <a:schemeClr val="accent2">
                <a:lumMod val="60000"/>
                <a:lumOff val="40000"/>
              </a:schemeClr>
            </a:solidFill>
            <a:prstDash val="dash"/>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47" name="Straight Connector 246"/>
          <p:cNvCxnSpPr/>
          <p:nvPr/>
        </p:nvCxnSpPr>
        <p:spPr>
          <a:xfrm flipV="1">
            <a:off x="19050000" y="12801600"/>
            <a:ext cx="838200" cy="762000"/>
          </a:xfrm>
          <a:prstGeom prst="line">
            <a:avLst/>
          </a:prstGeom>
          <a:ln w="15875" cap="flat" cmpd="sng" algn="ctr">
            <a:solidFill>
              <a:schemeClr val="accent2">
                <a:lumMod val="60000"/>
                <a:lumOff val="40000"/>
              </a:schemeClr>
            </a:solidFill>
            <a:prstDash val="dash"/>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4388" name="TextBox 247"/>
          <p:cNvSpPr txBox="1">
            <a:spLocks noChangeArrowheads="1"/>
          </p:cNvSpPr>
          <p:nvPr/>
        </p:nvSpPr>
        <p:spPr bwMode="auto">
          <a:xfrm>
            <a:off x="10896600" y="14401800"/>
            <a:ext cx="2209800" cy="554038"/>
          </a:xfrm>
          <a:prstGeom prst="rect">
            <a:avLst/>
          </a:prstGeom>
          <a:solidFill>
            <a:schemeClr val="bg1"/>
          </a:solidFill>
          <a:ln w="12700">
            <a:solidFill>
              <a:schemeClr val="tx1"/>
            </a:solidFill>
            <a:miter lim="800000"/>
            <a:headEnd/>
            <a:tailEnd/>
          </a:ln>
        </p:spPr>
        <p:txBody>
          <a:bodyPr>
            <a:prstTxWarp prst="textNoShape">
              <a:avLst/>
            </a:prstTxWarp>
            <a:spAutoFit/>
          </a:bodyPr>
          <a:lstStyle/>
          <a:p>
            <a:r>
              <a:rPr lang="en-US" sz="1000">
                <a:latin typeface="Times New Roman" pitchFamily="5" charset="0"/>
                <a:ea typeface="Times New Roman" pitchFamily="5" charset="0"/>
                <a:cs typeface="Times New Roman" pitchFamily="5" charset="0"/>
              </a:rPr>
              <a:t>Fig. 4.   15 direct measurements and 14 ratios based on row data were used as  input data in ANN simulation.</a:t>
            </a:r>
          </a:p>
        </p:txBody>
      </p:sp>
      <p:sp>
        <p:nvSpPr>
          <p:cNvPr id="14389" name="TextBox 248"/>
          <p:cNvSpPr txBox="1">
            <a:spLocks noChangeArrowheads="1"/>
          </p:cNvSpPr>
          <p:nvPr/>
        </p:nvSpPr>
        <p:spPr bwMode="auto">
          <a:xfrm>
            <a:off x="7104063" y="16000413"/>
            <a:ext cx="6034087" cy="1784350"/>
          </a:xfrm>
          <a:prstGeom prst="rect">
            <a:avLst/>
          </a:prstGeom>
          <a:solidFill>
            <a:schemeClr val="bg1"/>
          </a:solidFill>
          <a:ln w="12700">
            <a:solidFill>
              <a:schemeClr val="tx1"/>
            </a:solidFill>
            <a:miter lim="800000"/>
            <a:headEnd/>
            <a:tailEnd/>
          </a:ln>
        </p:spPr>
        <p:txBody>
          <a:bodyPr>
            <a:prstTxWarp prst="textNoShape">
              <a:avLst/>
            </a:prstTxWarp>
            <a:spAutoFit/>
          </a:bodyPr>
          <a:lstStyle/>
          <a:p>
            <a:r>
              <a:rPr lang="en-US" sz="1000">
                <a:latin typeface="Times New Roman" pitchFamily="5" charset="0"/>
                <a:ea typeface="Times New Roman" pitchFamily="5" charset="0"/>
                <a:cs typeface="Times New Roman" pitchFamily="5" charset="0"/>
              </a:rPr>
              <a:t>The exploration of the self-organizing Kohonen maps, which represent the answer on the input data of trained artificial neural network, especially Kohonen neural networks, enables recognition of two main morphological groups; these are as follows: </a:t>
            </a:r>
          </a:p>
          <a:p>
            <a:r>
              <a:rPr lang="en-US" sz="1000">
                <a:latin typeface="Times New Roman" pitchFamily="5" charset="0"/>
                <a:ea typeface="Times New Roman" pitchFamily="5" charset="0"/>
                <a:cs typeface="Times New Roman" pitchFamily="5" charset="0"/>
              </a:rPr>
              <a:t>1) </a:t>
            </a:r>
            <a:r>
              <a:rPr lang="en-US" sz="1000" i="1">
                <a:latin typeface="Times New Roman" pitchFamily="5" charset="0"/>
                <a:ea typeface="Times New Roman" pitchFamily="5" charset="0"/>
                <a:cs typeface="Times New Roman" pitchFamily="5" charset="0"/>
              </a:rPr>
              <a:t>Belemnitella ameriacana</a:t>
            </a:r>
            <a:r>
              <a:rPr lang="en-US" sz="1000">
                <a:latin typeface="Times New Roman" pitchFamily="5" charset="0"/>
                <a:ea typeface="Times New Roman" pitchFamily="5" charset="0"/>
                <a:cs typeface="Times New Roman" pitchFamily="5" charset="0"/>
              </a:rPr>
              <a:t> group </a:t>
            </a:r>
          </a:p>
          <a:p>
            <a:r>
              <a:rPr lang="en-US" sz="1000">
                <a:latin typeface="Times New Roman" pitchFamily="5" charset="0"/>
                <a:ea typeface="Times New Roman" pitchFamily="5" charset="0"/>
                <a:cs typeface="Times New Roman" pitchFamily="5" charset="0"/>
              </a:rPr>
              <a:t>2)</a:t>
            </a:r>
            <a:r>
              <a:rPr lang="en-US" sz="1000" i="1">
                <a:latin typeface="Times New Roman" pitchFamily="5" charset="0"/>
                <a:ea typeface="Times New Roman" pitchFamily="5" charset="0"/>
                <a:cs typeface="Times New Roman" pitchFamily="5" charset="0"/>
              </a:rPr>
              <a:t> Belemnitella subfusiformis</a:t>
            </a:r>
            <a:r>
              <a:rPr lang="en-US" sz="1000">
                <a:latin typeface="Times New Roman" pitchFamily="5" charset="0"/>
                <a:ea typeface="Times New Roman" pitchFamily="5" charset="0"/>
                <a:cs typeface="Times New Roman" pitchFamily="5" charset="0"/>
              </a:rPr>
              <a:t> group</a:t>
            </a:r>
          </a:p>
          <a:p>
            <a:r>
              <a:rPr lang="en-US" sz="1000">
                <a:latin typeface="Times New Roman" pitchFamily="5" charset="0"/>
                <a:ea typeface="Times New Roman" pitchFamily="5" charset="0"/>
                <a:cs typeface="Times New Roman" pitchFamily="5" charset="0"/>
              </a:rPr>
              <a:t>These two forms have been previously understood as variants of </a:t>
            </a:r>
            <a:r>
              <a:rPr lang="en-US" sz="1000" i="1">
                <a:latin typeface="Times New Roman" pitchFamily="5" charset="0"/>
                <a:ea typeface="Times New Roman" pitchFamily="5" charset="0"/>
                <a:cs typeface="Times New Roman" pitchFamily="5" charset="0"/>
              </a:rPr>
              <a:t>B. americana</a:t>
            </a:r>
            <a:r>
              <a:rPr lang="en-US" sz="1000">
                <a:latin typeface="Times New Roman" pitchFamily="5" charset="0"/>
                <a:ea typeface="Times New Roman" pitchFamily="5" charset="0"/>
                <a:cs typeface="Times New Roman" pitchFamily="5" charset="0"/>
              </a:rPr>
              <a:t>, the original definition of which is very wide. Both groups consist of several species the stratigraphic significance of which is currently under study. Within the </a:t>
            </a:r>
            <a:r>
              <a:rPr lang="en-US" sz="1000" i="1">
                <a:latin typeface="Times New Roman" pitchFamily="5" charset="0"/>
                <a:ea typeface="Times New Roman" pitchFamily="5" charset="0"/>
                <a:cs typeface="Times New Roman" pitchFamily="5" charset="0"/>
              </a:rPr>
              <a:t>B. americana</a:t>
            </a:r>
            <a:r>
              <a:rPr lang="en-US" sz="1000">
                <a:latin typeface="Times New Roman" pitchFamily="5" charset="0"/>
                <a:ea typeface="Times New Roman" pitchFamily="5" charset="0"/>
                <a:cs typeface="Times New Roman" pitchFamily="5" charset="0"/>
              </a:rPr>
              <a:t> group at least four to five morphotypes can be distinguished, whereas the </a:t>
            </a:r>
            <a:r>
              <a:rPr lang="en-US" sz="1000" i="1">
                <a:latin typeface="Times New Roman" pitchFamily="5" charset="0"/>
                <a:ea typeface="Times New Roman" pitchFamily="5" charset="0"/>
                <a:cs typeface="Times New Roman" pitchFamily="5" charset="0"/>
              </a:rPr>
              <a:t>B. subfusiformis</a:t>
            </a:r>
            <a:r>
              <a:rPr lang="en-US" sz="1000">
                <a:latin typeface="Times New Roman" pitchFamily="5" charset="0"/>
                <a:ea typeface="Times New Roman" pitchFamily="5" charset="0"/>
                <a:cs typeface="Times New Roman" pitchFamily="5" charset="0"/>
              </a:rPr>
              <a:t> is less divers and most probably represented by only two morphotypes. These morphotypes can be differentiated by several external and internal features used to describe the morphology of belemnite guard (Fig. X), and are interpreted to represent separate species (compare Remin, 2012).</a:t>
            </a:r>
            <a:endParaRPr lang="en-US" sz="1000"/>
          </a:p>
        </p:txBody>
      </p:sp>
      <p:sp>
        <p:nvSpPr>
          <p:cNvPr id="250" name="TextBox 249"/>
          <p:cNvSpPr txBox="1"/>
          <p:nvPr/>
        </p:nvSpPr>
        <p:spPr>
          <a:xfrm>
            <a:off x="13846175" y="15912752"/>
            <a:ext cx="11245850" cy="1938338"/>
          </a:xfrm>
          <a:prstGeom prst="rect">
            <a:avLst/>
          </a:prstGeom>
          <a:solidFill>
            <a:schemeClr val="bg1"/>
          </a:solidFill>
          <a:ln w="12700">
            <a:solidFill>
              <a:schemeClr val="tx1"/>
            </a:solidFill>
          </a:ln>
        </p:spPr>
        <p:txBody>
          <a:bodyPr>
            <a:spAutoFit/>
          </a:bodyPr>
          <a:lstStyle/>
          <a:p>
            <a:pPr>
              <a:defRPr/>
            </a:pPr>
            <a:r>
              <a:rPr lang="en-US" sz="1000" b="1" dirty="0">
                <a:latin typeface="Times New Roman" pitchFamily="18" charset="0"/>
                <a:ea typeface="ＭＳ Ｐゴシック" pitchFamily="34" charset="-128"/>
                <a:cs typeface="Times New Roman" pitchFamily="18" charset="0"/>
              </a:rPr>
              <a:t>Regional Belemnite Zonation </a:t>
            </a:r>
          </a:p>
          <a:p>
            <a:pPr>
              <a:defRPr/>
            </a:pPr>
            <a:r>
              <a:rPr lang="en-US" sz="1000" dirty="0">
                <a:latin typeface="Times New Roman" pitchFamily="18" charset="0"/>
                <a:ea typeface="ＭＳ Ｐゴシック" pitchFamily="34" charset="-128"/>
                <a:cs typeface="Times New Roman" pitchFamily="18" charset="0"/>
              </a:rPr>
              <a:t>At this moment, a detailed belemnite zonation for the whole upper </a:t>
            </a:r>
            <a:r>
              <a:rPr lang="en-US" sz="1000" dirty="0" err="1">
                <a:latin typeface="Times New Roman" pitchFamily="18" charset="0"/>
                <a:ea typeface="ＭＳ Ｐゴシック" pitchFamily="34" charset="-128"/>
                <a:cs typeface="Times New Roman" pitchFamily="18" charset="0"/>
              </a:rPr>
              <a:t>Campanian</a:t>
            </a:r>
            <a:r>
              <a:rPr lang="en-US" sz="1000" dirty="0">
                <a:latin typeface="Times New Roman" pitchFamily="18" charset="0"/>
                <a:ea typeface="ＭＳ Ｐゴシック" pitchFamily="34" charset="-128"/>
                <a:cs typeface="Times New Roman" pitchFamily="18" charset="0"/>
              </a:rPr>
              <a:t> and lower </a:t>
            </a:r>
            <a:r>
              <a:rPr lang="en-US" sz="1000" dirty="0" err="1">
                <a:latin typeface="Times New Roman" pitchFamily="18" charset="0"/>
                <a:ea typeface="ＭＳ Ｐゴシック" pitchFamily="34" charset="-128"/>
                <a:cs typeface="Times New Roman" pitchFamily="18" charset="0"/>
              </a:rPr>
              <a:t>Maastrichtian</a:t>
            </a:r>
            <a:r>
              <a:rPr lang="en-US" sz="1000" dirty="0">
                <a:latin typeface="Times New Roman" pitchFamily="18" charset="0"/>
                <a:ea typeface="ＭＳ Ｐゴシック" pitchFamily="34" charset="-128"/>
                <a:cs typeface="Times New Roman" pitchFamily="18" charset="0"/>
              </a:rPr>
              <a:t> sedimentary sequences of the New Jersey Costal Plain would be premature and highly debatable. Therefore, for the time being, two easily recognizable forms with high stratigraphic potential are recognized: the older </a:t>
            </a:r>
            <a:r>
              <a:rPr lang="en-US" sz="1000" i="1" dirty="0">
                <a:latin typeface="Times New Roman" pitchFamily="18" charset="0"/>
                <a:ea typeface="ＭＳ Ｐゴシック" pitchFamily="34" charset="-128"/>
                <a:cs typeface="Times New Roman" pitchFamily="18" charset="0"/>
              </a:rPr>
              <a:t>Belemnitella </a:t>
            </a:r>
            <a:r>
              <a:rPr lang="en-US" sz="1000" i="1" dirty="0" err="1">
                <a:latin typeface="Times New Roman" pitchFamily="18" charset="0"/>
                <a:ea typeface="ＭＳ Ｐゴシック" pitchFamily="34" charset="-128"/>
                <a:cs typeface="Times New Roman" pitchFamily="18" charset="0"/>
              </a:rPr>
              <a:t>subfusiformis</a:t>
            </a:r>
            <a:r>
              <a:rPr lang="en-US" sz="1000" dirty="0">
                <a:latin typeface="Times New Roman" pitchFamily="18" charset="0"/>
                <a:ea typeface="ＭＳ Ｐゴシック" pitchFamily="34" charset="-128"/>
                <a:cs typeface="Times New Roman" pitchFamily="18" charset="0"/>
              </a:rPr>
              <a:t> and younger </a:t>
            </a:r>
            <a:r>
              <a:rPr lang="en-US" sz="1000" i="1" dirty="0">
                <a:latin typeface="Times New Roman" pitchFamily="18" charset="0"/>
                <a:ea typeface="ＭＳ Ｐゴシック" pitchFamily="34" charset="-128"/>
                <a:cs typeface="Times New Roman" pitchFamily="18" charset="0"/>
              </a:rPr>
              <a:t>Belemnitella americana</a:t>
            </a:r>
            <a:r>
              <a:rPr lang="en-US" sz="1000" dirty="0">
                <a:latin typeface="Times New Roman" pitchFamily="18" charset="0"/>
                <a:ea typeface="ＭＳ Ｐゴシック" pitchFamily="34" charset="-128"/>
                <a:cs typeface="Times New Roman" pitchFamily="18" charset="0"/>
              </a:rPr>
              <a:t>.</a:t>
            </a:r>
          </a:p>
          <a:p>
            <a:pPr>
              <a:defRPr/>
            </a:pPr>
            <a:r>
              <a:rPr lang="en-US" sz="1000" dirty="0">
                <a:latin typeface="Times New Roman" pitchFamily="18" charset="0"/>
                <a:ea typeface="ＭＳ Ｐゴシック" pitchFamily="34" charset="-128"/>
                <a:cs typeface="Times New Roman" pitchFamily="18" charset="0"/>
              </a:rPr>
              <a:t>Based on the occurrence of the distinguished forms in the studied localities – Crosswicks Creek, Cream Ridge and Big Brook – the following conclusions can be made:</a:t>
            </a:r>
          </a:p>
          <a:p>
            <a:pPr>
              <a:defRPr/>
            </a:pPr>
            <a:r>
              <a:rPr lang="en-US" sz="1000" dirty="0">
                <a:latin typeface="Times New Roman" pitchFamily="18" charset="0"/>
                <a:ea typeface="ＭＳ Ｐゴシック" pitchFamily="34" charset="-128"/>
                <a:cs typeface="Times New Roman" pitchFamily="18" charset="0"/>
              </a:rPr>
              <a:t> </a:t>
            </a:r>
          </a:p>
          <a:p>
            <a:pPr marL="228600" indent="-228600">
              <a:defRPr/>
            </a:pPr>
            <a:r>
              <a:rPr lang="en-US" sz="1000" b="1" dirty="0">
                <a:latin typeface="Times New Roman" pitchFamily="18" charset="0"/>
                <a:ea typeface="ＭＳ Ｐゴシック" pitchFamily="34" charset="-128"/>
                <a:cs typeface="Times New Roman" pitchFamily="18" charset="0"/>
              </a:rPr>
              <a:t>1) </a:t>
            </a:r>
            <a:r>
              <a:rPr lang="en-US" sz="1000" dirty="0">
                <a:latin typeface="Times New Roman" pitchFamily="18" charset="0"/>
                <a:ea typeface="ＭＳ Ｐゴシック" pitchFamily="34" charset="-128"/>
                <a:cs typeface="Times New Roman" pitchFamily="18" charset="0"/>
              </a:rPr>
              <a:t>At Crosswicks Creek and Cream Ridge, where distinct shell beds [oyster and belemnites] occur, the representatives of  both groups are recognizable – </a:t>
            </a:r>
            <a:r>
              <a:rPr lang="en-US" sz="1000" i="1" dirty="0">
                <a:latin typeface="Times New Roman" pitchFamily="18" charset="0"/>
                <a:ea typeface="ＭＳ Ｐゴシック" pitchFamily="34" charset="-128"/>
                <a:cs typeface="Times New Roman" pitchFamily="18" charset="0"/>
              </a:rPr>
              <a:t>B. </a:t>
            </a:r>
            <a:r>
              <a:rPr lang="en-US" sz="1000" i="1" dirty="0" err="1">
                <a:latin typeface="Times New Roman" pitchFamily="18" charset="0"/>
                <a:ea typeface="ＭＳ Ｐゴシック" pitchFamily="34" charset="-128"/>
                <a:cs typeface="Times New Roman" pitchFamily="18" charset="0"/>
              </a:rPr>
              <a:t>subfusiformis</a:t>
            </a:r>
            <a:r>
              <a:rPr lang="en-US" sz="1000" i="1" dirty="0">
                <a:latin typeface="Times New Roman" pitchFamily="18" charset="0"/>
                <a:ea typeface="ＭＳ Ｐゴシック" pitchFamily="34" charset="-128"/>
                <a:cs typeface="Times New Roman" pitchFamily="18" charset="0"/>
              </a:rPr>
              <a:t> </a:t>
            </a:r>
            <a:r>
              <a:rPr lang="en-US" sz="1000" dirty="0">
                <a:latin typeface="Times New Roman" pitchFamily="18" charset="0"/>
                <a:ea typeface="ＭＳ Ｐゴシック" pitchFamily="34" charset="-128"/>
                <a:cs typeface="Times New Roman" pitchFamily="18" charset="0"/>
              </a:rPr>
              <a:t>and </a:t>
            </a:r>
            <a:r>
              <a:rPr lang="en-US" sz="1000" i="1" dirty="0">
                <a:latin typeface="Times New Roman" pitchFamily="18" charset="0"/>
                <a:ea typeface="ＭＳ Ｐゴシック" pitchFamily="34" charset="-128"/>
                <a:cs typeface="Times New Roman" pitchFamily="18" charset="0"/>
              </a:rPr>
              <a:t>B. americana</a:t>
            </a:r>
            <a:r>
              <a:rPr lang="en-US" sz="1000" dirty="0">
                <a:latin typeface="Times New Roman" pitchFamily="18" charset="0"/>
                <a:ea typeface="ＭＳ Ｐゴシック" pitchFamily="34" charset="-128"/>
                <a:cs typeface="Times New Roman" pitchFamily="18" charset="0"/>
              </a:rPr>
              <a:t>. </a:t>
            </a:r>
          </a:p>
          <a:p>
            <a:pPr marL="228600" indent="-228600">
              <a:defRPr/>
            </a:pPr>
            <a:endParaRPr lang="en-US" sz="1000" dirty="0">
              <a:latin typeface="Times New Roman" pitchFamily="18" charset="0"/>
              <a:ea typeface="ＭＳ Ｐゴシック" pitchFamily="34" charset="-128"/>
              <a:cs typeface="Times New Roman" pitchFamily="18" charset="0"/>
            </a:endParaRPr>
          </a:p>
          <a:p>
            <a:pPr>
              <a:defRPr/>
            </a:pPr>
            <a:r>
              <a:rPr lang="en-US" sz="1000" b="1" dirty="0">
                <a:latin typeface="Times New Roman" pitchFamily="18" charset="0"/>
                <a:ea typeface="ＭＳ Ｐゴシック" pitchFamily="34" charset="-128"/>
                <a:cs typeface="Times New Roman" pitchFamily="18" charset="0"/>
              </a:rPr>
              <a:t>2) </a:t>
            </a:r>
            <a:r>
              <a:rPr lang="en-US" sz="1000" dirty="0">
                <a:latin typeface="Times New Roman" pitchFamily="18" charset="0"/>
                <a:ea typeface="ＭＳ Ｐゴシック" pitchFamily="34" charset="-128"/>
                <a:cs typeface="Times New Roman" pitchFamily="18" charset="0"/>
              </a:rPr>
              <a:t>At Big Brook, only representatives of </a:t>
            </a:r>
            <a:r>
              <a:rPr lang="en-US" sz="1000" i="1" dirty="0">
                <a:latin typeface="Times New Roman" pitchFamily="18" charset="0"/>
                <a:ea typeface="ＭＳ Ｐゴシック" pitchFamily="34" charset="-128"/>
                <a:cs typeface="Times New Roman" pitchFamily="18" charset="0"/>
              </a:rPr>
              <a:t>B. americana</a:t>
            </a:r>
            <a:r>
              <a:rPr lang="en-US" sz="1000" dirty="0">
                <a:latin typeface="Times New Roman" pitchFamily="18" charset="0"/>
                <a:ea typeface="ＭＳ Ｐゴシック" pitchFamily="34" charset="-128"/>
                <a:cs typeface="Times New Roman" pitchFamily="18" charset="0"/>
              </a:rPr>
              <a:t> occur, together with new forms, suggesting that the base of the </a:t>
            </a:r>
            <a:r>
              <a:rPr lang="en-US" sz="1000" dirty="0" err="1">
                <a:latin typeface="Times New Roman" pitchFamily="18" charset="0"/>
                <a:ea typeface="ＭＳ Ｐゴシック" pitchFamily="34" charset="-128"/>
                <a:cs typeface="Times New Roman" pitchFamily="18" charset="0"/>
              </a:rPr>
              <a:t>Navesink</a:t>
            </a:r>
            <a:r>
              <a:rPr lang="en-US" sz="1000" dirty="0">
                <a:latin typeface="Times New Roman" pitchFamily="18" charset="0"/>
                <a:ea typeface="ＭＳ Ｐゴシック" pitchFamily="34" charset="-128"/>
                <a:cs typeface="Times New Roman" pitchFamily="18" charset="0"/>
              </a:rPr>
              <a:t> sequence is younger than shell bed exposed at Crosswicks Creek &amp; Cream Ridge (Fig. 2).</a:t>
            </a:r>
          </a:p>
          <a:p>
            <a:pPr>
              <a:defRPr/>
            </a:pPr>
            <a:endParaRPr lang="en-US" sz="1000" b="1" dirty="0">
              <a:latin typeface="Times New Roman" pitchFamily="18" charset="0"/>
              <a:ea typeface="ＭＳ Ｐゴシック" pitchFamily="34" charset="-128"/>
              <a:cs typeface="Times New Roman" pitchFamily="18" charset="0"/>
            </a:endParaRPr>
          </a:p>
          <a:p>
            <a:pPr>
              <a:defRPr/>
            </a:pPr>
            <a:r>
              <a:rPr lang="en-US" sz="1000" b="1" dirty="0">
                <a:latin typeface="Times New Roman" pitchFamily="18" charset="0"/>
                <a:ea typeface="ＭＳ Ｐゴシック" pitchFamily="34" charset="-128"/>
                <a:cs typeface="Times New Roman" pitchFamily="18" charset="0"/>
              </a:rPr>
              <a:t>3) A</a:t>
            </a:r>
            <a:r>
              <a:rPr lang="en-US" sz="1000" dirty="0">
                <a:latin typeface="Times New Roman" pitchFamily="18" charset="0"/>
                <a:ea typeface="ＭＳ Ｐゴシック" pitchFamily="34" charset="-128"/>
                <a:cs typeface="Times New Roman" pitchFamily="18" charset="0"/>
              </a:rPr>
              <a:t>bove the base of the </a:t>
            </a:r>
            <a:r>
              <a:rPr lang="en-US" sz="1000" dirty="0" err="1">
                <a:latin typeface="Times New Roman" pitchFamily="18" charset="0"/>
                <a:ea typeface="ＭＳ Ｐゴシック" pitchFamily="34" charset="-128"/>
                <a:cs typeface="Times New Roman" pitchFamily="18" charset="0"/>
              </a:rPr>
              <a:t>Navesink</a:t>
            </a:r>
            <a:r>
              <a:rPr lang="en-US" sz="1000" dirty="0">
                <a:latin typeface="Times New Roman" pitchFamily="18" charset="0"/>
                <a:ea typeface="ＭＳ Ｐゴシック" pitchFamily="34" charset="-128"/>
                <a:cs typeface="Times New Roman" pitchFamily="18" charset="0"/>
              </a:rPr>
              <a:t> Fm at Big Brook, some additional forms can be recognized [currently under study]. These new forms closely resemble those known from Europe from the middle and upper </a:t>
            </a:r>
            <a:r>
              <a:rPr lang="en-US" sz="1000" dirty="0" err="1">
                <a:latin typeface="Times New Roman" pitchFamily="18" charset="0"/>
                <a:ea typeface="ＭＳ Ｐゴシック" pitchFamily="34" charset="-128"/>
                <a:cs typeface="Times New Roman" pitchFamily="18" charset="0"/>
              </a:rPr>
              <a:t>Maastrichtian</a:t>
            </a:r>
            <a:endParaRPr lang="en-US" sz="1000" dirty="0">
              <a:latin typeface="Times New Roman" pitchFamily="18" charset="0"/>
              <a:ea typeface="ＭＳ Ｐゴシック" pitchFamily="34" charset="-128"/>
              <a:cs typeface="Times New Roman" pitchFamily="18" charset="0"/>
            </a:endParaRPr>
          </a:p>
        </p:txBody>
      </p:sp>
      <p:sp>
        <p:nvSpPr>
          <p:cNvPr id="14391" name="TextBox 250"/>
          <p:cNvSpPr txBox="1">
            <a:spLocks noChangeArrowheads="1"/>
          </p:cNvSpPr>
          <p:nvPr/>
        </p:nvSpPr>
        <p:spPr bwMode="auto">
          <a:xfrm>
            <a:off x="19659600" y="14554200"/>
            <a:ext cx="5181600" cy="708025"/>
          </a:xfrm>
          <a:prstGeom prst="rect">
            <a:avLst/>
          </a:prstGeom>
          <a:solidFill>
            <a:schemeClr val="bg1"/>
          </a:solidFill>
          <a:ln w="12700">
            <a:solidFill>
              <a:schemeClr val="tx1"/>
            </a:solidFill>
            <a:miter lim="800000"/>
            <a:headEnd/>
            <a:tailEnd/>
          </a:ln>
        </p:spPr>
        <p:txBody>
          <a:bodyPr>
            <a:prstTxWarp prst="textNoShape">
              <a:avLst/>
            </a:prstTxWarp>
            <a:spAutoFit/>
          </a:bodyPr>
          <a:lstStyle/>
          <a:p>
            <a:r>
              <a:rPr lang="en-US" sz="1000">
                <a:latin typeface="Times New Roman" pitchFamily="5" charset="0"/>
                <a:ea typeface="Times New Roman" pitchFamily="5" charset="0"/>
                <a:cs typeface="Times New Roman" pitchFamily="5" charset="0"/>
              </a:rPr>
              <a:t>Fig. 6. Correlation between Crosswicks Creek and Big Brook. Note the lack of the</a:t>
            </a:r>
          </a:p>
          <a:p>
            <a:r>
              <a:rPr lang="en-US" sz="1000" i="1">
                <a:latin typeface="Times New Roman" pitchFamily="5" charset="0"/>
                <a:ea typeface="Times New Roman" pitchFamily="5" charset="0"/>
                <a:cs typeface="Times New Roman" pitchFamily="5" charset="0"/>
              </a:rPr>
              <a:t>B. subfusiformis</a:t>
            </a:r>
            <a:r>
              <a:rPr lang="en-US" sz="1000">
                <a:latin typeface="Times New Roman" pitchFamily="5" charset="0"/>
                <a:ea typeface="Times New Roman" pitchFamily="5" charset="0"/>
                <a:cs typeface="Times New Roman" pitchFamily="5" charset="0"/>
              </a:rPr>
              <a:t> at Big Brook and its presence at Crosswicks Creek. The base of the Navesink Formation at Crosswicks Creek is slightly problematic – it could be placed at the base, at the top of the shell bed or at the unconformity approximately 90 cm above the shell bed (black line).</a:t>
            </a:r>
          </a:p>
        </p:txBody>
      </p:sp>
      <p:pic>
        <p:nvPicPr>
          <p:cNvPr id="14392" name="Picture 254" descr="chart1.png"/>
          <p:cNvPicPr>
            <a:picLocks noChangeAspect="1"/>
          </p:cNvPicPr>
          <p:nvPr/>
        </p:nvPicPr>
        <p:blipFill>
          <a:blip r:embed="rId19"/>
          <a:srcRect/>
          <a:stretch>
            <a:fillRect/>
          </a:stretch>
        </p:blipFill>
        <p:spPr bwMode="auto">
          <a:xfrm>
            <a:off x="25960388" y="5410200"/>
            <a:ext cx="2538412" cy="2157413"/>
          </a:xfrm>
          <a:prstGeom prst="rect">
            <a:avLst/>
          </a:prstGeom>
          <a:noFill/>
          <a:ln w="9525">
            <a:noFill/>
            <a:miter lim="800000"/>
            <a:headEnd/>
            <a:tailEnd/>
          </a:ln>
        </p:spPr>
      </p:pic>
      <p:pic>
        <p:nvPicPr>
          <p:cNvPr id="14393" name="Picture 255" descr="chart2.png"/>
          <p:cNvPicPr>
            <a:picLocks noChangeAspect="1"/>
          </p:cNvPicPr>
          <p:nvPr/>
        </p:nvPicPr>
        <p:blipFill>
          <a:blip r:embed="rId20"/>
          <a:srcRect/>
          <a:stretch>
            <a:fillRect/>
          </a:stretch>
        </p:blipFill>
        <p:spPr bwMode="auto">
          <a:xfrm>
            <a:off x="28911550" y="5410200"/>
            <a:ext cx="2413000" cy="2157413"/>
          </a:xfrm>
          <a:prstGeom prst="rect">
            <a:avLst/>
          </a:prstGeom>
          <a:noFill/>
          <a:ln w="9525">
            <a:noFill/>
            <a:miter lim="800000"/>
            <a:headEnd/>
            <a:tailEnd/>
          </a:ln>
        </p:spPr>
      </p:pic>
      <p:pic>
        <p:nvPicPr>
          <p:cNvPr id="14394" name="Picture 256" descr="chart3.png"/>
          <p:cNvPicPr>
            <a:picLocks noChangeAspect="1"/>
          </p:cNvPicPr>
          <p:nvPr/>
        </p:nvPicPr>
        <p:blipFill>
          <a:blip r:embed="rId21"/>
          <a:srcRect/>
          <a:stretch>
            <a:fillRect/>
          </a:stretch>
        </p:blipFill>
        <p:spPr bwMode="auto">
          <a:xfrm>
            <a:off x="28911550" y="7827963"/>
            <a:ext cx="2413000" cy="2114550"/>
          </a:xfrm>
          <a:prstGeom prst="rect">
            <a:avLst/>
          </a:prstGeom>
          <a:noFill/>
          <a:ln w="9525">
            <a:noFill/>
            <a:miter lim="800000"/>
            <a:headEnd/>
            <a:tailEnd/>
          </a:ln>
        </p:spPr>
      </p:pic>
      <p:sp>
        <p:nvSpPr>
          <p:cNvPr id="14395" name="TextBox 131"/>
          <p:cNvSpPr txBox="1">
            <a:spLocks noChangeArrowheads="1"/>
          </p:cNvSpPr>
          <p:nvPr/>
        </p:nvSpPr>
        <p:spPr bwMode="auto">
          <a:xfrm>
            <a:off x="13106400" y="2590800"/>
            <a:ext cx="184150" cy="1077913"/>
          </a:xfrm>
          <a:prstGeom prst="rect">
            <a:avLst/>
          </a:prstGeom>
          <a:noFill/>
          <a:ln w="9525">
            <a:noFill/>
            <a:miter lim="800000"/>
            <a:headEnd/>
            <a:tailEnd/>
          </a:ln>
        </p:spPr>
        <p:txBody>
          <a:bodyPr wrap="none">
            <a:prstTxWarp prst="textNoShape">
              <a:avLst/>
            </a:prstTxWarp>
            <a:spAutoFit/>
          </a:bodyPr>
          <a:lstStyle/>
          <a:p>
            <a:endParaRPr lang="en-US"/>
          </a:p>
        </p:txBody>
      </p:sp>
      <p:sp>
        <p:nvSpPr>
          <p:cNvPr id="14396" name="TextBox 196"/>
          <p:cNvSpPr txBox="1">
            <a:spLocks noChangeArrowheads="1"/>
          </p:cNvSpPr>
          <p:nvPr/>
        </p:nvSpPr>
        <p:spPr bwMode="auto">
          <a:xfrm>
            <a:off x="7086600" y="3048000"/>
            <a:ext cx="3168650" cy="461963"/>
          </a:xfrm>
          <a:prstGeom prst="rect">
            <a:avLst/>
          </a:prstGeom>
          <a:noFill/>
          <a:ln w="9525">
            <a:noFill/>
            <a:miter lim="800000"/>
            <a:headEnd/>
            <a:tailEnd/>
          </a:ln>
        </p:spPr>
        <p:txBody>
          <a:bodyPr>
            <a:prstTxWarp prst="textNoShape">
              <a:avLst/>
            </a:prstTxWarp>
            <a:spAutoFit/>
          </a:bodyPr>
          <a:lstStyle/>
          <a:p>
            <a:r>
              <a:rPr lang="en-US" sz="2400"/>
              <a:t>Crosswicks Creek</a:t>
            </a:r>
          </a:p>
        </p:txBody>
      </p:sp>
      <p:sp>
        <p:nvSpPr>
          <p:cNvPr id="14397" name="TextBox 197"/>
          <p:cNvSpPr txBox="1">
            <a:spLocks noChangeArrowheads="1"/>
          </p:cNvSpPr>
          <p:nvPr/>
        </p:nvSpPr>
        <p:spPr bwMode="auto">
          <a:xfrm>
            <a:off x="20116800" y="3048000"/>
            <a:ext cx="3168650" cy="461963"/>
          </a:xfrm>
          <a:prstGeom prst="rect">
            <a:avLst/>
          </a:prstGeom>
          <a:noFill/>
          <a:ln w="9525">
            <a:noFill/>
            <a:miter lim="800000"/>
            <a:headEnd/>
            <a:tailEnd/>
          </a:ln>
        </p:spPr>
        <p:txBody>
          <a:bodyPr>
            <a:prstTxWarp prst="textNoShape">
              <a:avLst/>
            </a:prstTxWarp>
            <a:spAutoFit/>
          </a:bodyPr>
          <a:lstStyle/>
          <a:p>
            <a:r>
              <a:rPr lang="en-US" sz="2400"/>
              <a:t>Cream Ridge</a:t>
            </a:r>
          </a:p>
        </p:txBody>
      </p:sp>
      <p:grpSp>
        <p:nvGrpSpPr>
          <p:cNvPr id="14398" name="Group 124"/>
          <p:cNvGrpSpPr>
            <a:grpSpLocks/>
          </p:cNvGrpSpPr>
          <p:nvPr/>
        </p:nvGrpSpPr>
        <p:grpSpPr bwMode="auto">
          <a:xfrm>
            <a:off x="7158038" y="3505200"/>
            <a:ext cx="17830800" cy="4214813"/>
            <a:chOff x="7315200" y="3428999"/>
            <a:chExt cx="17830800" cy="4215526"/>
          </a:xfrm>
        </p:grpSpPr>
        <p:pic>
          <p:nvPicPr>
            <p:cNvPr id="14406" name="Picture 143" descr="Crosswicks Creek Mt Laurel Ziggy belemnite outing 2011 018.JPG"/>
            <p:cNvPicPr>
              <a:picLocks/>
            </p:cNvPicPr>
            <p:nvPr/>
          </p:nvPicPr>
          <p:blipFill>
            <a:blip r:embed="rId22"/>
            <a:srcRect l="28169"/>
            <a:stretch>
              <a:fillRect/>
            </a:stretch>
          </p:blipFill>
          <p:spPr bwMode="auto">
            <a:xfrm>
              <a:off x="20345400" y="3428999"/>
              <a:ext cx="4800600" cy="3739896"/>
            </a:xfrm>
            <a:prstGeom prst="rect">
              <a:avLst/>
            </a:prstGeom>
            <a:noFill/>
            <a:ln w="9525">
              <a:noFill/>
              <a:miter lim="800000"/>
              <a:headEnd/>
              <a:tailEnd/>
            </a:ln>
          </p:spPr>
        </p:pic>
        <p:pic>
          <p:nvPicPr>
            <p:cNvPr id="14407" name="Picture 4" descr="C:\Documents and Settings\Matthew Garb\My Documents\My Pictures\Geology\Crosswicks Creek June 2006\Crosswicks Creek June 2006 031.jpg"/>
            <p:cNvPicPr>
              <a:picLocks noChangeAspect="1" noChangeArrowheads="1"/>
            </p:cNvPicPr>
            <p:nvPr/>
          </p:nvPicPr>
          <p:blipFill>
            <a:blip r:embed="rId23"/>
            <a:srcRect r="11578" b="8304"/>
            <a:stretch>
              <a:fillRect/>
            </a:stretch>
          </p:blipFill>
          <p:spPr bwMode="auto">
            <a:xfrm>
              <a:off x="7315200" y="3429000"/>
              <a:ext cx="4800600" cy="3733800"/>
            </a:xfrm>
            <a:prstGeom prst="rect">
              <a:avLst/>
            </a:prstGeom>
            <a:noFill/>
            <a:ln w="9525">
              <a:noFill/>
              <a:miter lim="800000"/>
              <a:headEnd/>
              <a:tailEnd/>
            </a:ln>
          </p:spPr>
        </p:pic>
        <p:pic>
          <p:nvPicPr>
            <p:cNvPr id="14408" name="Picture 132" descr="start_column.png"/>
            <p:cNvPicPr>
              <a:picLocks noChangeAspect="1"/>
            </p:cNvPicPr>
            <p:nvPr/>
          </p:nvPicPr>
          <p:blipFill>
            <a:blip r:embed="rId24"/>
            <a:srcRect/>
            <a:stretch>
              <a:fillRect/>
            </a:stretch>
          </p:blipFill>
          <p:spPr bwMode="auto">
            <a:xfrm>
              <a:off x="12642984" y="3429000"/>
              <a:ext cx="7175231" cy="4215525"/>
            </a:xfrm>
            <a:prstGeom prst="rect">
              <a:avLst/>
            </a:prstGeom>
            <a:noFill/>
            <a:ln w="9525">
              <a:noFill/>
              <a:miter lim="800000"/>
              <a:headEnd/>
              <a:tailEnd/>
            </a:ln>
          </p:spPr>
        </p:pic>
      </p:grpSp>
      <p:sp>
        <p:nvSpPr>
          <p:cNvPr id="194" name="Right Arrow 193"/>
          <p:cNvSpPr/>
          <p:nvPr/>
        </p:nvSpPr>
        <p:spPr>
          <a:xfrm rot="1136779">
            <a:off x="11180763" y="5702300"/>
            <a:ext cx="2481262" cy="288925"/>
          </a:xfrm>
          <a:prstGeom prst="right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grpSp>
        <p:nvGrpSpPr>
          <p:cNvPr id="14400" name="Group 137"/>
          <p:cNvGrpSpPr>
            <a:grpSpLocks/>
          </p:cNvGrpSpPr>
          <p:nvPr/>
        </p:nvGrpSpPr>
        <p:grpSpPr bwMode="auto">
          <a:xfrm>
            <a:off x="735013" y="13944600"/>
            <a:ext cx="5208587" cy="2743200"/>
            <a:chOff x="762000" y="13944600"/>
            <a:chExt cx="5208880" cy="2743200"/>
          </a:xfrm>
        </p:grpSpPr>
        <p:pic>
          <p:nvPicPr>
            <p:cNvPr id="14402" name="Picture 119"/>
            <p:cNvPicPr>
              <a:picLocks noChangeAspect="1" noChangeArrowheads="1"/>
            </p:cNvPicPr>
            <p:nvPr/>
          </p:nvPicPr>
          <p:blipFill>
            <a:blip r:embed="rId25"/>
            <a:srcRect/>
            <a:stretch>
              <a:fillRect/>
            </a:stretch>
          </p:blipFill>
          <p:spPr bwMode="auto">
            <a:xfrm>
              <a:off x="762000" y="13944600"/>
              <a:ext cx="1563336" cy="2743200"/>
            </a:xfrm>
            <a:prstGeom prst="rect">
              <a:avLst/>
            </a:prstGeom>
            <a:noFill/>
            <a:ln w="12700">
              <a:solidFill>
                <a:schemeClr val="tx1"/>
              </a:solidFill>
              <a:miter lim="800000"/>
              <a:headEnd/>
              <a:tailEnd/>
            </a:ln>
          </p:spPr>
        </p:pic>
        <p:cxnSp>
          <p:nvCxnSpPr>
            <p:cNvPr id="263" name="Straight Connector 262"/>
            <p:cNvCxnSpPr/>
            <p:nvPr/>
          </p:nvCxnSpPr>
          <p:spPr>
            <a:xfrm rot="16200000" flipV="1">
              <a:off x="1524081" y="15468570"/>
              <a:ext cx="1371600" cy="10668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rot="5400000">
              <a:off x="1524081" y="14096970"/>
              <a:ext cx="1371600" cy="10668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4405" name="Picture 182" descr="Study Area Mt Laurel 2"/>
            <p:cNvPicPr>
              <a:picLocks noChangeAspect="1" noChangeArrowheads="1"/>
            </p:cNvPicPr>
            <p:nvPr/>
          </p:nvPicPr>
          <p:blipFill>
            <a:blip r:embed="rId26"/>
            <a:srcRect/>
            <a:stretch>
              <a:fillRect/>
            </a:stretch>
          </p:blipFill>
          <p:spPr bwMode="auto">
            <a:xfrm>
              <a:off x="2743201" y="13944600"/>
              <a:ext cx="3227679" cy="2743200"/>
            </a:xfrm>
            <a:prstGeom prst="rect">
              <a:avLst/>
            </a:prstGeom>
            <a:noFill/>
            <a:ln w="25400">
              <a:solidFill>
                <a:schemeClr val="tx1"/>
              </a:solidFill>
              <a:miter lim="800000"/>
              <a:headEnd/>
              <a:tailEnd/>
            </a:ln>
          </p:spPr>
        </p:pic>
      </p:grpSp>
      <p:sp>
        <p:nvSpPr>
          <p:cNvPr id="123" name="Right Arrow 122"/>
          <p:cNvSpPr/>
          <p:nvPr/>
        </p:nvSpPr>
        <p:spPr>
          <a:xfrm rot="3027769">
            <a:off x="29626719" y="5033169"/>
            <a:ext cx="817563" cy="295275"/>
          </a:xfrm>
          <a:prstGeom prst="right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115" name="TextBox 114"/>
          <p:cNvSpPr txBox="1"/>
          <p:nvPr/>
        </p:nvSpPr>
        <p:spPr>
          <a:xfrm>
            <a:off x="12577664" y="7703840"/>
            <a:ext cx="7056784" cy="400110"/>
          </a:xfrm>
          <a:prstGeom prst="rect">
            <a:avLst/>
          </a:prstGeom>
          <a:solidFill>
            <a:schemeClr val="bg1"/>
          </a:solidFill>
          <a:ln w="25400">
            <a:solidFill>
              <a:schemeClr val="tx1"/>
            </a:solidFill>
          </a:ln>
        </p:spPr>
        <p:txBody>
          <a:bodyPr wrap="square" rtlCol="0">
            <a:spAutoFit/>
          </a:bodyPr>
          <a:lstStyle/>
          <a:p>
            <a:r>
              <a:rPr lang="en-US" sz="1000" dirty="0" smtClean="0">
                <a:latin typeface="Times New Roman" pitchFamily="18" charset="0"/>
                <a:cs typeface="Times New Roman" pitchFamily="18" charset="0"/>
              </a:rPr>
              <a:t>Fig. 9. Correlation of the two sections examined at Crosswicks Creek and Cream Ridge noting relative position of the main shell bed separating the Mount Laurel formation from the </a:t>
            </a:r>
            <a:r>
              <a:rPr lang="en-US" sz="1000" dirty="0" err="1" smtClean="0">
                <a:latin typeface="Times New Roman" pitchFamily="18" charset="0"/>
                <a:cs typeface="Times New Roman" pitchFamily="18" charset="0"/>
              </a:rPr>
              <a:t>Navesink</a:t>
            </a:r>
            <a:r>
              <a:rPr lang="en-US" sz="1000" dirty="0" smtClean="0">
                <a:latin typeface="Times New Roman" pitchFamily="18" charset="0"/>
                <a:cs typeface="Times New Roman" pitchFamily="18" charset="0"/>
              </a:rPr>
              <a:t> formation. </a:t>
            </a:r>
            <a:endParaRPr lang="en-US"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3057</TotalTime>
  <Words>1821</Words>
  <Application>Microsoft Office PowerPoint</Application>
  <PresentationFormat>Custom</PresentationFormat>
  <Paragraphs>76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TAPHONOMIC ANALYSIS OF A LATE CRETACEOUS OYSTER BED AT THE TOP OF THE MOUNT LAUREL FORMATION IN MONMOUTH COUNTY NEW JERSEY: LONG TERM HIATAL CONCENTRATION, STORM DEPOSIT OR TSUNAMI?</vt:lpstr>
    </vt:vector>
  </TitlesOfParts>
  <Company>NYCDOE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TAPHONOMIC ANALYSIS OF A LATE CRETACEOUS OYSTER BED AT THE TOP OF THE MOUNT LAUREL FORMATION IN MONMOUTH COUNTY NEW JERSEY: LONG TERM HIATAL CONCENTRATION, STORM DEPOSIT OR TSUNAMI?</dc:title>
  <dc:creator>Jeanne Kopun</dc:creator>
  <cp:lastModifiedBy>Jeanne Kopun</cp:lastModifiedBy>
  <cp:revision>209</cp:revision>
  <dcterms:created xsi:type="dcterms:W3CDTF">2012-11-02T11:43:41Z</dcterms:created>
  <dcterms:modified xsi:type="dcterms:W3CDTF">2013-01-07T15:32:24Z</dcterms:modified>
</cp:coreProperties>
</file>