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5"/>
  </p:sldMasterIdLst>
  <p:notesMasterIdLst>
    <p:notesMasterId r:id="rId35"/>
  </p:notesMasterIdLst>
  <p:sldIdLst>
    <p:sldId id="256" r:id="rId6"/>
    <p:sldId id="275" r:id="rId7"/>
    <p:sldId id="274" r:id="rId8"/>
    <p:sldId id="276" r:id="rId9"/>
    <p:sldId id="277" r:id="rId10"/>
    <p:sldId id="286" r:id="rId11"/>
    <p:sldId id="296" r:id="rId12"/>
    <p:sldId id="279" r:id="rId13"/>
    <p:sldId id="280" r:id="rId14"/>
    <p:sldId id="287" r:id="rId15"/>
    <p:sldId id="288" r:id="rId16"/>
    <p:sldId id="289" r:id="rId17"/>
    <p:sldId id="290" r:id="rId18"/>
    <p:sldId id="294" r:id="rId19"/>
    <p:sldId id="281" r:id="rId20"/>
    <p:sldId id="291" r:id="rId21"/>
    <p:sldId id="292" r:id="rId22"/>
    <p:sldId id="293" r:id="rId23"/>
    <p:sldId id="297" r:id="rId24"/>
    <p:sldId id="299" r:id="rId25"/>
    <p:sldId id="283" r:id="rId26"/>
    <p:sldId id="298" r:id="rId27"/>
    <p:sldId id="282" r:id="rId28"/>
    <p:sldId id="300" r:id="rId29"/>
    <p:sldId id="301" r:id="rId30"/>
    <p:sldId id="278" r:id="rId31"/>
    <p:sldId id="302" r:id="rId32"/>
    <p:sldId id="284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0F0577-B8FF-4724-9493-ACC95E849780}">
          <p14:sldIdLst/>
        </p14:section>
        <p14:section name="What Causes Tides? Presentation" id="{48009428-CCA4-496A-AC5E-BD4A543B8B98}">
          <p14:sldIdLst>
            <p14:sldId id="256"/>
            <p14:sldId id="275"/>
            <p14:sldId id="274"/>
            <p14:sldId id="276"/>
            <p14:sldId id="277"/>
            <p14:sldId id="286"/>
            <p14:sldId id="296"/>
            <p14:sldId id="279"/>
            <p14:sldId id="280"/>
            <p14:sldId id="287"/>
            <p14:sldId id="288"/>
            <p14:sldId id="289"/>
            <p14:sldId id="290"/>
            <p14:sldId id="294"/>
            <p14:sldId id="281"/>
            <p14:sldId id="291"/>
            <p14:sldId id="292"/>
            <p14:sldId id="293"/>
            <p14:sldId id="297"/>
            <p14:sldId id="299"/>
            <p14:sldId id="283"/>
            <p14:sldId id="298"/>
            <p14:sldId id="282"/>
            <p14:sldId id="300"/>
            <p14:sldId id="301"/>
            <p14:sldId id="278"/>
            <p14:sldId id="302"/>
            <p14:sldId id="284"/>
            <p14:sldId id="28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2487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79E83-D053-4170-8DBC-06F66E6EA42D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A8C6F-715F-4B6B-AC19-06F40137BB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5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A8C6F-715F-4B6B-AC19-06F40137BB2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A8C6F-715F-4B6B-AC19-06F40137BB2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A8C6F-715F-4B6B-AC19-06F40137BB2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" Type="http://schemas.openxmlformats.org/officeDocument/2006/relationships/customXml" Target="../../customXml/item1.xml"/><Relationship Id="rId6" Type="http://schemas.openxmlformats.org/officeDocument/2006/relationships/tags" Target="../tags/tag5.xml"/><Relationship Id="rId11" Type="http://schemas.openxmlformats.org/officeDocument/2006/relationships/image" Target="../media/image4.png"/><Relationship Id="rId5" Type="http://schemas.openxmlformats.org/officeDocument/2006/relationships/tags" Target="../tags/tag4.xml"/><Relationship Id="rId10" Type="http://schemas.openxmlformats.org/officeDocument/2006/relationships/image" Target="../media/image3.png"/><Relationship Id="rId4" Type="http://schemas.openxmlformats.org/officeDocument/2006/relationships/tags" Target="../tags/tag3.xml"/><Relationship Id="rId9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7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/>
            </a:lvl1pPr>
            <a:lvl2pPr marL="301943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/>
            </a:lvl2pPr>
            <a:lvl3pPr marL="627063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/>
            </a:lvl3pPr>
            <a:lvl4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/>
            </a:lvl4pPr>
            <a:lvl5pPr marL="123444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3200"/>
            </a:lvl1pPr>
            <a:lvl2pPr marL="301943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3200"/>
            </a:lvl2pPr>
            <a:lvl3pPr marL="627063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3200"/>
            </a:lvl3pPr>
            <a:lvl4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3200"/>
            </a:lvl4pPr>
            <a:lvl5pPr marL="123444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3200"/>
            </a:lvl1pPr>
            <a:lvl2pPr marL="301943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3200"/>
            </a:lvl2pPr>
            <a:lvl3pPr marL="627063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3200"/>
            </a:lvl3pPr>
            <a:lvl4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3200"/>
            </a:lvl4pPr>
            <a:lvl5pPr marL="123444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3200"/>
            </a:lvl1pPr>
            <a:lvl2pPr marL="301943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3200"/>
            </a:lvl2pPr>
            <a:lvl3pPr marL="627063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3200"/>
            </a:lvl3pPr>
            <a:lvl4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3200"/>
            </a:lvl4pPr>
            <a:lvl5pPr marL="123444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77553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6C18-2D04-49CA-B67A-EA59438D45B2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4286C18-2D04-49CA-B67A-EA59438D45B2}" type="datetimeFigureOut">
              <a:rPr lang="en-US" smtClean="0"/>
              <a:pPr/>
              <a:t>11/4/2012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4BCBFAE-B3A1-4641-935B-A19AC299D7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Tide%20Investigation%20ReDo-Kristan.docx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youtube.com/watch?v=nbOPyJJ6dRU&amp;feature=youtu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BACKWARD-FADED </a:t>
            </a:r>
            <a:r>
              <a:rPr lang="en-US" dirty="0"/>
              <a:t>SCAFFOLDING: AN INQUIRY-BASED TIDE ACTIVITY FOR ELEMENTARY PRESERVICE </a:t>
            </a:r>
            <a:r>
              <a:rPr lang="en-US" dirty="0" smtClean="0"/>
              <a:t>TEACHERS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 algn="l">
              <a:spcBef>
                <a:spcPts val="600"/>
              </a:spcBef>
              <a:buClrTx/>
              <a:buSzTx/>
              <a:defRPr/>
            </a:pPr>
            <a:r>
              <a:rPr lang="en-US" dirty="0" smtClean="0"/>
              <a:t>Presenter:  Jeff </a:t>
            </a:r>
            <a:r>
              <a:rPr lang="en-US" dirty="0" smtClean="0"/>
              <a:t>D. Thomas</a:t>
            </a:r>
            <a:endParaRPr lang="en-US" dirty="0" smtClean="0"/>
          </a:p>
          <a:p>
            <a:pPr lvl="0" algn="l">
              <a:spcBef>
                <a:spcPts val="600"/>
              </a:spcBef>
              <a:buClrTx/>
              <a:buSzTx/>
              <a:defRPr/>
            </a:pPr>
            <a:r>
              <a:rPr lang="en-US" dirty="0" smtClean="0"/>
              <a:t>2012 Geological Society of America Annual Meeting and Exposition in Charlotte, NC</a:t>
            </a:r>
          </a:p>
          <a:p>
            <a:pPr lvl="0" algn="l">
              <a:spcBef>
                <a:spcPts val="600"/>
              </a:spcBef>
              <a:buClrTx/>
              <a:buSzTx/>
              <a:defRPr/>
            </a:pPr>
            <a:r>
              <a:rPr lang="en-US" dirty="0" smtClean="0"/>
              <a:t>November 4-7,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Part 1: Research Procedure </a:t>
            </a:r>
            <a:br>
              <a:rPr lang="en-US" sz="4900" dirty="0" smtClean="0"/>
            </a:br>
            <a:r>
              <a:rPr lang="en-US" sz="3100" dirty="0" smtClean="0"/>
              <a:t>(Source: Teacher)</a:t>
            </a:r>
            <a:endParaRPr lang="en-US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14600"/>
            <a:ext cx="69177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15200" y="3810000"/>
            <a:ext cx="1600200" cy="244227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Teacher completes the research procedure with students on projector/ smart board.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1: Data and Evidence</a:t>
            </a:r>
            <a:br>
              <a:rPr lang="en-US" dirty="0" smtClean="0"/>
            </a:br>
            <a:r>
              <a:rPr lang="en-US" sz="2800" dirty="0" smtClean="0"/>
              <a:t>(Source: Teacher) </a:t>
            </a:r>
            <a:endParaRPr lang="en-US" dirty="0"/>
          </a:p>
        </p:txBody>
      </p:sp>
      <p:pic>
        <p:nvPicPr>
          <p:cNvPr id="53250" name="Picture 2" descr="http://tidesandcurrents.noaa.gov/cgi-bin-mp/data_plot.cgi?mins=&amp;datum=6&amp;unit=1&amp;stn=8467150&amp;bdate=20110926&amp;edate=20110927&amp;data_type=wl&amp;relative=&amp;type=Tide%20Data&amp;shift=d&amp;plot_size=large&amp;relative=&amp;wl_sensor_hist=W1&amp;plot_backup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96" y="2636163"/>
            <a:ext cx="71628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391400" y="2895600"/>
            <a:ext cx="1752600" cy="3291126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Students generally have difficulty interpreting the graph such as the x-axis and the y-axis—teacher interprets the graph with the students.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1: Data and Evidence</a:t>
            </a:r>
            <a:br>
              <a:rPr lang="en-US" dirty="0" smtClean="0"/>
            </a:br>
            <a:r>
              <a:rPr lang="en-US" sz="2800" dirty="0" smtClean="0"/>
              <a:t>(Source: Teacher)</a:t>
            </a:r>
            <a:endParaRPr lang="en-US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2590800"/>
            <a:ext cx="8458200" cy="3723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62200" y="6400800"/>
            <a:ext cx="6781800" cy="408623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Teacher provides the graph to record data—graph is pre-labeled.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1: Conclusions </a:t>
            </a:r>
            <a:br>
              <a:rPr lang="en-US" dirty="0" smtClean="0"/>
            </a:br>
            <a:r>
              <a:rPr lang="en-US" sz="2800" dirty="0" smtClean="0"/>
              <a:t>(Source: Teacher)</a:t>
            </a:r>
            <a:endParaRPr lang="en-US" dirty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600"/>
            <a:ext cx="9131229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81400" y="5638800"/>
            <a:ext cx="5334000" cy="1021556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Students’ conclusions are guided by teacher-directed questions to target specific content (e.g. two high and two low tides per day).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of the Investigation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Tide is High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2: Research Question</a:t>
            </a:r>
            <a:br>
              <a:rPr lang="en-US" dirty="0" smtClean="0"/>
            </a:br>
            <a:r>
              <a:rPr lang="en-US" sz="2800" dirty="0" smtClean="0"/>
              <a:t>(Source: Teacher)</a:t>
            </a:r>
            <a:endParaRPr lang="en-US" dirty="0"/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90800"/>
            <a:ext cx="7086600" cy="3379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" y="6096000"/>
            <a:ext cx="8763000" cy="715089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Teacher provides the research question, but asks the students to predict the outcome. Students are also asked to label the x- and y-axis.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2: Research Procedure</a:t>
            </a:r>
            <a:br>
              <a:rPr lang="en-US" dirty="0" smtClean="0"/>
            </a:br>
            <a:r>
              <a:rPr lang="en-US" sz="2800" dirty="0" smtClean="0"/>
              <a:t>(Source: Teacher)</a:t>
            </a:r>
            <a:endParaRPr lang="en-US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19400"/>
            <a:ext cx="8633742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0" y="5334000"/>
            <a:ext cx="4800600" cy="1328023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Teacher provides the procedure. Students, however, are now able to collect the data independently from one of the three recording stations in Connecticut.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2: Data and Evidence</a:t>
            </a:r>
            <a:br>
              <a:rPr lang="en-US" dirty="0" smtClean="0"/>
            </a:br>
            <a:r>
              <a:rPr lang="en-US" sz="2800" dirty="0" smtClean="0"/>
              <a:t>(Source: Students)</a:t>
            </a:r>
            <a:endParaRPr lang="en-US" dirty="0"/>
          </a:p>
        </p:txBody>
      </p:sp>
      <p:pic>
        <p:nvPicPr>
          <p:cNvPr id="61442" name="Picture 2" descr="http://tidesandcurrents.noaa.gov/cgi-bin-mp/data_plot.cgi?mins=&amp;datum=6&amp;unit=1&amp;stn=8467150&amp;bdate=20110913&amp;edate=20110927&amp;data_type=wl&amp;relative=&amp;type=Tide%20Data&amp;shift=d&amp;plot_size=large&amp;relative=&amp;wl_sensor_hist=W1&amp;plot_backup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746593"/>
            <a:ext cx="6934200" cy="3467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208293" y="2819400"/>
            <a:ext cx="1905000" cy="3321487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Students independently print the data and interpret the results. </a:t>
            </a:r>
          </a:p>
          <a:p>
            <a:endParaRPr lang="en-US" dirty="0" smtClean="0"/>
          </a:p>
          <a:p>
            <a:r>
              <a:rPr lang="en-US" dirty="0" smtClean="0"/>
              <a:t>The 10-day graph provides evidence of spring and neap tides.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2: Conclusions</a:t>
            </a:r>
            <a:br>
              <a:rPr lang="en-US" dirty="0" smtClean="0"/>
            </a:br>
            <a:r>
              <a:rPr lang="en-US" sz="2800" dirty="0" smtClean="0"/>
              <a:t>(Source: Students)</a:t>
            </a:r>
            <a:endParaRPr lang="en-US" dirty="0"/>
          </a:p>
        </p:txBody>
      </p:sp>
      <p:pic>
        <p:nvPicPr>
          <p:cNvPr id="604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8437363" cy="577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76600" y="3962400"/>
            <a:ext cx="2209800" cy="222777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Students interpret the results and respond to the research question without questions that target the science content.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3 of the Investigation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Tide is High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Attended </a:t>
            </a:r>
            <a:r>
              <a:rPr lang="en-US" dirty="0" smtClean="0">
                <a:solidFill>
                  <a:srgbClr val="0070C0"/>
                </a:solidFill>
              </a:rPr>
              <a:t>FINESSE</a:t>
            </a:r>
            <a:r>
              <a:rPr lang="en-US" dirty="0" smtClean="0"/>
              <a:t> (Faculty Institutes for NASA Earth and Space Science Education) </a:t>
            </a:r>
            <a:r>
              <a:rPr lang="en-US" dirty="0" smtClean="0"/>
              <a:t>Workshop</a:t>
            </a:r>
            <a:endParaRPr lang="en-US" dirty="0" smtClean="0"/>
          </a:p>
          <a:p>
            <a:r>
              <a:rPr lang="en-US" dirty="0" smtClean="0"/>
              <a:t>Introduce </a:t>
            </a:r>
            <a:r>
              <a:rPr lang="en-US" dirty="0" smtClean="0">
                <a:solidFill>
                  <a:srgbClr val="0070C0"/>
                </a:solidFill>
              </a:rPr>
              <a:t>concepts</a:t>
            </a:r>
            <a:r>
              <a:rPr lang="en-US" dirty="0" smtClean="0"/>
              <a:t> related to tides such as tidal cycles (e.g. diurnal, 50-minute change), tidal ranges, spring and neap tides</a:t>
            </a:r>
          </a:p>
          <a:p>
            <a:r>
              <a:rPr lang="en-US" dirty="0" smtClean="0"/>
              <a:t>Provide an </a:t>
            </a:r>
            <a:r>
              <a:rPr lang="en-US" dirty="0" smtClean="0">
                <a:solidFill>
                  <a:srgbClr val="0070C0"/>
                </a:solidFill>
              </a:rPr>
              <a:t>authentic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real-world</a:t>
            </a:r>
            <a:r>
              <a:rPr lang="en-US" dirty="0" smtClean="0"/>
              <a:t> context for learning (e.g. investigating local tides in Connecticut)</a:t>
            </a:r>
          </a:p>
          <a:p>
            <a:r>
              <a:rPr lang="en-US" dirty="0" smtClean="0"/>
              <a:t>Foster </a:t>
            </a:r>
            <a:r>
              <a:rPr lang="en-US" dirty="0" smtClean="0">
                <a:solidFill>
                  <a:srgbClr val="0070C0"/>
                </a:solidFill>
              </a:rPr>
              <a:t>inquiry</a:t>
            </a:r>
            <a:r>
              <a:rPr lang="en-US" dirty="0" smtClean="0"/>
              <a:t>-oriented instruction that is more student-centered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 Created this Activity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3: Research Question</a:t>
            </a:r>
            <a:br>
              <a:rPr lang="en-US" dirty="0" smtClean="0"/>
            </a:br>
            <a:r>
              <a:rPr lang="en-US" sz="2800" dirty="0" smtClean="0"/>
              <a:t>(Source: Student and partial teacher)</a:t>
            </a:r>
            <a:endParaRPr lang="en-US" dirty="0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6913492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315200" y="2819400"/>
            <a:ext cx="1600200" cy="3548479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Students use graphic organizers to guide them through selecting the variables to pose their question and their hypothesis.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3: Research Procedure</a:t>
            </a:r>
            <a:br>
              <a:rPr lang="en-US" dirty="0" smtClean="0"/>
            </a:br>
            <a:r>
              <a:rPr lang="en-US" sz="2800" dirty="0" smtClean="0"/>
              <a:t>(Source: Student)</a:t>
            </a:r>
            <a:endParaRPr lang="en-US" dirty="0"/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2514599"/>
            <a:ext cx="6324601" cy="4009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629400" y="3352800"/>
            <a:ext cx="2514600" cy="163449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Again, students complete the  graphic organizers to guide them through writing their own procedures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use their research procedure to analyze the results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3: Data and Evidence</a:t>
            </a:r>
            <a:br>
              <a:rPr lang="en-US" dirty="0" smtClean="0"/>
            </a:br>
            <a:r>
              <a:rPr lang="en-US" sz="2800" dirty="0" smtClean="0"/>
              <a:t>(Source: Students)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3: Conclusions</a:t>
            </a:r>
            <a:br>
              <a:rPr lang="en-US" dirty="0" smtClean="0"/>
            </a:br>
            <a:r>
              <a:rPr lang="en-US" sz="2800" dirty="0" smtClean="0"/>
              <a:t>(Source: Students)</a:t>
            </a:r>
            <a:endParaRPr lang="en-US" sz="2800" dirty="0"/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90800"/>
            <a:ext cx="70866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Report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Tide is High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1"/>
            <a:ext cx="5867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19800" y="3810000"/>
            <a:ext cx="27432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 action="ppaction://hlinkfile"/>
              </a:rPr>
              <a:t>Student Work Sample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2" descr="C:\Documents and Settings\thomasjed\Local Settings\Temporary Internet Files\Content.IE5\F870N8BV\MC90043440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590800"/>
            <a:ext cx="3200400" cy="3949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p of Guarded Are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98279"/>
            <a:ext cx="6400800" cy="49597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0" y="6550223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Image: CT DEP (</a:t>
            </a:r>
            <a:r>
              <a:rPr lang="en-US" sz="1400" dirty="0" smtClean="0"/>
              <a:t>www.ct.gov/dep)</a:t>
            </a:r>
            <a:endParaRPr lang="en-US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Connecticut State Parks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3800" y="55626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of Silver Sands State Park</a:t>
            </a:r>
            <a:endParaRPr lang="en-US" dirty="0"/>
          </a:p>
        </p:txBody>
      </p:sp>
      <p:pic>
        <p:nvPicPr>
          <p:cNvPr id="1026" name="Picture 2" descr="Silver Sands State Par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438400"/>
            <a:ext cx="5334000" cy="4063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391400" y="6172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Back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3478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Image: CT DEP</a:t>
            </a:r>
          </a:p>
          <a:p>
            <a:r>
              <a:rPr lang="en-US" sz="1400" dirty="0" smtClean="0"/>
              <a:t>Link: http://www.ct.gov/dep/cwp/view.asp?a=2716&amp;q=325262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90500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Click on Image for Video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Instructional Framework of the Tide Inquiry Activity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" y="4569009"/>
            <a:ext cx="907568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7337" y="62484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Slater, Slater, and </a:t>
            </a:r>
            <a:r>
              <a:rPr lang="en-US" sz="1200" dirty="0" err="1" smtClean="0"/>
              <a:t>Shaner</a:t>
            </a:r>
            <a:r>
              <a:rPr lang="en-US" sz="1200" dirty="0" smtClean="0"/>
              <a:t> (2008). Impact of backwards faded scaffolding in an astronomy course for preservice elementary teachers based on inquiry. Journal of </a:t>
            </a:r>
            <a:r>
              <a:rPr lang="en-US" sz="1200" dirty="0" err="1" smtClean="0"/>
              <a:t>Geoscience</a:t>
            </a:r>
            <a:r>
              <a:rPr lang="en-US" sz="1200" dirty="0" smtClean="0"/>
              <a:t> Education. v56 (5).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7" y="4189441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Backward Faded Scaffolding for Inquiry-oriented </a:t>
            </a:r>
            <a:r>
              <a:rPr lang="en-US" b="1" dirty="0" smtClean="0"/>
              <a:t>Instruction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2438400"/>
            <a:ext cx="45720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Goal: </a:t>
            </a:r>
            <a:r>
              <a:rPr lang="en-US" sz="2000" dirty="0" smtClean="0"/>
              <a:t>Deliver a sequence of “mini-inquiries” that  begins as more teacher-centered to ones that end as more student-centered.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quarter" idx="11"/>
          </p:nvPr>
        </p:nvGraphicFramePr>
        <p:xfrm>
          <a:off x="1066800" y="2514600"/>
          <a:ext cx="7848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/>
                <a:gridCol w="1962150"/>
                <a:gridCol w="1962150"/>
                <a:gridCol w="19621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Research Question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Research Procedure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Data/ Evidence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Conclusions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Teacher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Teacher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Teacher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12"/>
          </p:nvPr>
        </p:nvGraphicFramePr>
        <p:xfrm>
          <a:off x="1066800" y="3733800"/>
          <a:ext cx="7848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/>
                <a:gridCol w="1962150"/>
                <a:gridCol w="1962150"/>
                <a:gridCol w="19621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Research Question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Research Procedure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Data/ Evidence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Conclusions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Teacher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quarter" idx="13"/>
          </p:nvPr>
        </p:nvGraphicFramePr>
        <p:xfrm>
          <a:off x="1066800" y="5105400"/>
          <a:ext cx="7848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/>
                <a:gridCol w="1962150"/>
                <a:gridCol w="1962150"/>
                <a:gridCol w="19621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Research Question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Research Procedure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Data/ Evidence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Conclusions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Teacher/Student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25253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Outline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21336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Part 1: What do tides in Connecticut look like over a 24-hour period? 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3352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Part 2: How do tides change in Connecticut over a 10-day period?  </a:t>
            </a:r>
            <a:endParaRPr lang="en-US" dirty="0" smtClean="0"/>
          </a:p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47244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Part 3: Independent Research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Pre-Lab</a:t>
            </a:r>
            <a:br>
              <a:rPr lang="en-US" dirty="0" smtClean="0"/>
            </a:br>
            <a:r>
              <a:rPr lang="en-US" sz="2800" dirty="0" smtClean="0"/>
              <a:t>(Goal: Engage students’ prior knowledge)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88300"/>
            <a:ext cx="8305800" cy="44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0" y="2819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4" action="ppaction://hlinksldjump"/>
              </a:rPr>
              <a:t>Map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00" y="32766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5" action="ppaction://hlinksldjump"/>
              </a:rPr>
              <a:t>Video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Pre-test</a:t>
            </a:r>
            <a:endParaRPr lang="en-US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74" y="2667000"/>
            <a:ext cx="8591451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611933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Resources: </a:t>
            </a:r>
          </a:p>
          <a:p>
            <a:r>
              <a:rPr lang="en-US" sz="1400" dirty="0" smtClean="0"/>
              <a:t>Feller, R. (2007). 110 misconceptions about the ocean. </a:t>
            </a:r>
            <a:r>
              <a:rPr lang="en-US" sz="1400" i="1" dirty="0" smtClean="0"/>
              <a:t>Oceanography</a:t>
            </a:r>
            <a:r>
              <a:rPr lang="en-US" sz="1400" dirty="0" smtClean="0"/>
              <a:t> (20)4.</a:t>
            </a:r>
          </a:p>
          <a:p>
            <a:r>
              <a:rPr lang="en-US" sz="1400" dirty="0" err="1" smtClean="0"/>
              <a:t>Viiri</a:t>
            </a:r>
            <a:r>
              <a:rPr lang="en-US" sz="1400" dirty="0" smtClean="0"/>
              <a:t>, J. (2000). Students understanding of tides. Physics Education (35)2.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 of the Investigation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Tide is High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1: Research Question</a:t>
            </a:r>
            <a:br>
              <a:rPr lang="en-US" dirty="0" smtClean="0"/>
            </a:br>
            <a:r>
              <a:rPr lang="en-US" sz="2800" dirty="0" smtClean="0"/>
              <a:t>(Source: Teacher)</a:t>
            </a:r>
            <a:endParaRPr lang="en-US" dirty="0"/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1"/>
            <a:ext cx="7631859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96200" y="3124200"/>
            <a:ext cx="1219200" cy="3515439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Students predict tidal patterns based on the pre-lab. Teacher provides the research question.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1: Research Procedure</a:t>
            </a:r>
            <a:br>
              <a:rPr lang="en-US" dirty="0" smtClean="0"/>
            </a:br>
            <a:r>
              <a:rPr lang="en-US" sz="2800" dirty="0" smtClean="0"/>
              <a:t>(Source: Teacher)</a:t>
            </a:r>
            <a:endParaRPr lang="en-US" dirty="0"/>
          </a:p>
        </p:txBody>
      </p:sp>
      <p:pic>
        <p:nvPicPr>
          <p:cNvPr id="92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8942854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24200" y="5715000"/>
            <a:ext cx="5791200" cy="1021556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Teacher provides the research procedure to students. The aim is for students to become familiar with the data collection process and the website.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seMischief_Tide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ayout>
  <Type>MultipleChoice</Type>
  <ChoicesCount>3</ChoicesCount>
  <Orientation>Left</Orientation>
</Layout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force/>
</file>

<file path=customXml/item4.xml><?xml version="1.0" encoding="utf-8"?>
<Layout>
  <Type>Drawing</Type>
  <ChoicesCount>0</ChoicesCount>
  <Orientation>Left</Orientation>
</Layout>
</file>

<file path=customXml/itemProps1.xml><?xml version="1.0" encoding="utf-8"?>
<ds:datastoreItem xmlns:ds="http://schemas.openxmlformats.org/officeDocument/2006/customXml" ds:itemID="{1FD06D41-6230-4F2C-904C-54E72C988FCF}">
  <ds:schemaRefs/>
</ds:datastoreItem>
</file>

<file path=customXml/itemProps2.xml><?xml version="1.0" encoding="utf-8"?>
<ds:datastoreItem xmlns:ds="http://schemas.openxmlformats.org/officeDocument/2006/customXml" ds:itemID="{91393E8D-F27B-4466-923C-40F1FED946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BC26C2-D654-4B75-B52F-97581464429F}">
  <ds:schemaRefs/>
</ds:datastoreItem>
</file>

<file path=customXml/itemProps4.xml><?xml version="1.0" encoding="utf-8"?>
<ds:datastoreItem xmlns:ds="http://schemas.openxmlformats.org/officeDocument/2006/customXml" ds:itemID="{41ECFE22-40FD-4CC1-9F38-E9E50379E30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MouseMischief_Tides</Template>
  <TotalTime>0</TotalTime>
  <Words>674</Words>
  <Application>Microsoft Office PowerPoint</Application>
  <PresentationFormat>On-screen Show (4:3)</PresentationFormat>
  <Paragraphs>100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MouseMischief_Tides</vt:lpstr>
      <vt:lpstr>BACKWARD-FADED SCAFFOLDING: AN INQUIRY-BASED TIDE ACTIVITY FOR ELEMENTARY PRESERVICE TEACHERS</vt:lpstr>
      <vt:lpstr>Why I Created this Activity</vt:lpstr>
      <vt:lpstr>Instructional Framework of the Tide Inquiry Activity</vt:lpstr>
      <vt:lpstr>Outline </vt:lpstr>
      <vt:lpstr>Pre-Lab (Goal: Engage students’ prior knowledge)</vt:lpstr>
      <vt:lpstr>Pre-test</vt:lpstr>
      <vt:lpstr>Phase 1 of the Investigation</vt:lpstr>
      <vt:lpstr>Phase 1: Research Question (Source: Teacher)</vt:lpstr>
      <vt:lpstr>Phase 1: Research Procedure (Source: Teacher)</vt:lpstr>
      <vt:lpstr>Part 1: Research Procedure  (Source: Teacher)</vt:lpstr>
      <vt:lpstr>Phase 1: Data and Evidence (Source: Teacher) </vt:lpstr>
      <vt:lpstr>Phase 1: Data and Evidence (Source: Teacher)</vt:lpstr>
      <vt:lpstr>Phase 1: Conclusions  (Source: Teacher)</vt:lpstr>
      <vt:lpstr>Phase 2 of the Investigation</vt:lpstr>
      <vt:lpstr>Phase 2: Research Question (Source: Teacher)</vt:lpstr>
      <vt:lpstr>Phase 2: Research Procedure (Source: Teacher)</vt:lpstr>
      <vt:lpstr>Phase 2: Data and Evidence (Source: Students)</vt:lpstr>
      <vt:lpstr>Phase 2: Conclusions (Source: Students)</vt:lpstr>
      <vt:lpstr>Phase 3 of the Investigation</vt:lpstr>
      <vt:lpstr>Phase 3: Research Question (Source: Student and partial teacher)</vt:lpstr>
      <vt:lpstr>Phase 3: Research Procedure (Source: Student)</vt:lpstr>
      <vt:lpstr>Phase 3: Data and Evidence (Source: Students)</vt:lpstr>
      <vt:lpstr>Phase 3: Conclusions (Source: Students)</vt:lpstr>
      <vt:lpstr>Final Report</vt:lpstr>
      <vt:lpstr>PowerPoint Presentation</vt:lpstr>
      <vt:lpstr>Questions?</vt:lpstr>
      <vt:lpstr>Thank you!</vt:lpstr>
      <vt:lpstr>Map of Connecticut State Parks</vt:lpstr>
      <vt:lpstr>Video of Silver Sands State Park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2011-10-17T16:47:01Z</dcterms:created>
  <dcterms:modified xsi:type="dcterms:W3CDTF">2012-11-04T21:22:15Z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TC103911029990</vt:lpwstr>
  </property>
</Properties>
</file>