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68" r:id="rId3"/>
    <p:sldId id="258" r:id="rId4"/>
    <p:sldId id="265" r:id="rId5"/>
    <p:sldId id="267" r:id="rId6"/>
    <p:sldId id="263" r:id="rId7"/>
    <p:sldId id="264" r:id="rId8"/>
    <p:sldId id="274" r:id="rId9"/>
    <p:sldId id="259" r:id="rId10"/>
    <p:sldId id="266" r:id="rId11"/>
    <p:sldId id="269" r:id="rId12"/>
    <p:sldId id="270" r:id="rId13"/>
    <p:sldId id="271" r:id="rId14"/>
    <p:sldId id="272" r:id="rId15"/>
    <p:sldId id="273" r:id="rId16"/>
    <p:sldId id="260" r:id="rId17"/>
    <p:sldId id="261" r:id="rId18"/>
    <p:sldId id="26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62827" autoAdjust="0"/>
  </p:normalViewPr>
  <p:slideViewPr>
    <p:cSldViewPr>
      <p:cViewPr varScale="1">
        <p:scale>
          <a:sx n="42" d="100"/>
          <a:sy n="42" d="100"/>
        </p:scale>
        <p:origin x="-2106" y="-96"/>
      </p:cViewPr>
      <p:guideLst>
        <p:guide orient="horz" pos="2160"/>
        <p:guide pos="2880"/>
      </p:guideLst>
    </p:cSldViewPr>
  </p:slideViewPr>
  <p:outlineViewPr>
    <p:cViewPr>
      <p:scale>
        <a:sx n="33" d="100"/>
        <a:sy n="33" d="100"/>
      </p:scale>
      <p:origin x="0" y="280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1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1503B5-12AC-4C98-AD54-3413E8FA9890}" type="datetimeFigureOut">
              <a:rPr lang="en-US" smtClean="0"/>
              <a:t>11/26/2012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66C1E5-499A-49B8-A572-929EECD078D7}" type="slidenum">
              <a:rPr lang="en-US" smtClean="0"/>
              <a:t>‹#›</a:t>
            </a:fld>
            <a:endParaRPr lang="en-US" dirty="0"/>
          </a:p>
        </p:txBody>
      </p:sp>
    </p:spTree>
    <p:extLst>
      <p:ext uri="{BB962C8B-B14F-4D97-AF65-F5344CB8AC3E}">
        <p14:creationId xmlns:p14="http://schemas.microsoft.com/office/powerpoint/2010/main" val="1494784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stl.org/12-summer/refereed4.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gdc.gov/dataandservices/clearinghouse_qanda/?searchterm=clearinghou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gis.oregon.gov/DAS/EISPD/GEO/standards/standards.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6C1E5-499A-49B8-A572-929EECD078D7}" type="slidenum">
              <a:rPr lang="en-US" smtClean="0"/>
              <a:t>1</a:t>
            </a:fld>
            <a:endParaRPr lang="en-US" dirty="0"/>
          </a:p>
        </p:txBody>
      </p:sp>
    </p:spTree>
    <p:extLst>
      <p:ext uri="{BB962C8B-B14F-4D97-AF65-F5344CB8AC3E}">
        <p14:creationId xmlns:p14="http://schemas.microsoft.com/office/powerpoint/2010/main" val="4272191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IL concepts:</a:t>
            </a:r>
          </a:p>
          <a:p>
            <a:r>
              <a:rPr lang="en-US" dirty="0"/>
              <a:t>Determine the extent of information needed</a:t>
            </a:r>
          </a:p>
          <a:p>
            <a:r>
              <a:rPr lang="en-US" dirty="0"/>
              <a:t>Access the needed information effectively and efficiently</a:t>
            </a:r>
          </a:p>
          <a:p>
            <a:r>
              <a:rPr lang="en-US" dirty="0"/>
              <a:t>Evaluate information and its sources critically</a:t>
            </a:r>
          </a:p>
          <a:p>
            <a:r>
              <a:rPr lang="en-US" dirty="0"/>
              <a:t>Incorporate selected information into one’s knowledge base</a:t>
            </a:r>
          </a:p>
          <a:p>
            <a:r>
              <a:rPr lang="en-US" dirty="0"/>
              <a:t>Use information effectively to accomplish a specific purpose</a:t>
            </a:r>
          </a:p>
          <a:p>
            <a:r>
              <a:rPr lang="en-US" dirty="0"/>
              <a:t>Understand the economic, legal, and social issues surrounding the use of information, and access and use information ethically and legally</a:t>
            </a:r>
          </a:p>
          <a:p>
            <a:pPr defTabSz="931774">
              <a:defRPr/>
            </a:pPr>
            <a:endParaRPr lang="en-US" b="1" dirty="0"/>
          </a:p>
          <a:p>
            <a:pPr defTabSz="931774">
              <a:defRPr/>
            </a:pPr>
            <a:endParaRPr lang="en-US" dirty="0"/>
          </a:p>
          <a:p>
            <a:r>
              <a:rPr lang="en-US" dirty="0"/>
              <a:t>With this in mind, the authors reviewed the web sites for the presence of five user-centered characteristics (Table 1) which reflect key information literacy concepts or were influenced by the literature described previously. The first three features emphasize the ability of a user to effectively discover information, understand it, and then subsequently evaluate and incorporate it into one's work. These were:</a:t>
            </a:r>
          </a:p>
          <a:p>
            <a:r>
              <a:rPr lang="en-US" dirty="0"/>
              <a:t>keyword search options</a:t>
            </a:r>
          </a:p>
          <a:p>
            <a:r>
              <a:rPr lang="en-US" dirty="0"/>
              <a:t>Availability of training or help documents specific to the site</a:t>
            </a:r>
          </a:p>
          <a:p>
            <a:r>
              <a:rPr lang="en-US" dirty="0"/>
              <a:t>Ease of access to metadata</a:t>
            </a:r>
          </a:p>
          <a:p>
            <a:r>
              <a:rPr lang="en-US" dirty="0"/>
              <a:t>Next, two characteristics were selected in an effort to address community and collaboration, which are important underpinnings of clearinghouse history and development.</a:t>
            </a:r>
          </a:p>
          <a:p>
            <a:r>
              <a:rPr lang="en-US" dirty="0"/>
              <a:t>Presence of locally unique data</a:t>
            </a:r>
          </a:p>
          <a:p>
            <a:r>
              <a:rPr lang="en-US" dirty="0"/>
              <a:t>Calls for data (or metadata) contributions from the broader state GIS community</a:t>
            </a:r>
          </a:p>
        </p:txBody>
      </p:sp>
      <p:sp>
        <p:nvSpPr>
          <p:cNvPr id="4" name="Slide Number Placeholder 3"/>
          <p:cNvSpPr>
            <a:spLocks noGrp="1"/>
          </p:cNvSpPr>
          <p:nvPr>
            <p:ph type="sldNum" sz="quarter" idx="10"/>
          </p:nvPr>
        </p:nvSpPr>
        <p:spPr/>
        <p:txBody>
          <a:bodyPr/>
          <a:lstStyle/>
          <a:p>
            <a:fld id="{0166C1E5-499A-49B8-A572-929EECD078D7}" type="slidenum">
              <a:rPr lang="en-US" smtClean="0"/>
              <a:t>10</a:t>
            </a:fld>
            <a:endParaRPr lang="en-US" dirty="0"/>
          </a:p>
        </p:txBody>
      </p:sp>
    </p:spTree>
    <p:extLst>
      <p:ext uri="{BB962C8B-B14F-4D97-AF65-F5344CB8AC3E}">
        <p14:creationId xmlns:p14="http://schemas.microsoft.com/office/powerpoint/2010/main" val="333177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if data could be found by users such as students and other non-GIS professionals, the presence of keyword searching was noted. In some cases, keyword searching was available, but did not appear to be working at the time of the review. Aside from keyword searching, many clearinghouses offered filtering by theme and some offered location searches.</a:t>
            </a:r>
          </a:p>
          <a:p>
            <a:endParaRPr lang="en-US" dirty="0"/>
          </a:p>
          <a:p>
            <a:r>
              <a:rPr lang="en-US" dirty="0" smtClean="0"/>
              <a:t>For Idaho’s</a:t>
            </a:r>
            <a:r>
              <a:rPr lang="en-US" baseline="0" dirty="0" smtClean="0"/>
              <a:t> site m</a:t>
            </a:r>
            <a:r>
              <a:rPr lang="en-US" dirty="0" smtClean="0"/>
              <a:t>ultiple </a:t>
            </a:r>
            <a:r>
              <a:rPr lang="en-US" dirty="0"/>
              <a:t>access points are also offered under “find data” – in addition to keyword, topic, most popular data, spatial search, and “what’s </a:t>
            </a:r>
            <a:r>
              <a:rPr lang="en-US" dirty="0" smtClean="0"/>
              <a:t>new” are</a:t>
            </a:r>
            <a:r>
              <a:rPr lang="en-US" baseline="0" dirty="0" smtClean="0"/>
              <a:t> additional options provided.</a:t>
            </a:r>
            <a:endParaRPr lang="en-US" dirty="0"/>
          </a:p>
          <a:p>
            <a:endParaRPr lang="en-US" dirty="0"/>
          </a:p>
        </p:txBody>
      </p:sp>
      <p:sp>
        <p:nvSpPr>
          <p:cNvPr id="4" name="Slide Number Placeholder 3"/>
          <p:cNvSpPr>
            <a:spLocks noGrp="1"/>
          </p:cNvSpPr>
          <p:nvPr>
            <p:ph type="sldNum" sz="quarter" idx="10"/>
          </p:nvPr>
        </p:nvSpPr>
        <p:spPr/>
        <p:txBody>
          <a:bodyPr/>
          <a:lstStyle/>
          <a:p>
            <a:fld id="{0166C1E5-499A-49B8-A572-929EECD078D7}" type="slidenum">
              <a:rPr lang="en-US" smtClean="0"/>
              <a:t>11</a:t>
            </a:fld>
            <a:endParaRPr lang="en-US" dirty="0"/>
          </a:p>
        </p:txBody>
      </p:sp>
    </p:spTree>
    <p:extLst>
      <p:ext uri="{BB962C8B-B14F-4D97-AF65-F5344CB8AC3E}">
        <p14:creationId xmlns:p14="http://schemas.microsoft.com/office/powerpoint/2010/main" val="420267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clearinghouse </a:t>
            </a:r>
            <a:r>
              <a:rPr lang="en-US" dirty="0"/>
              <a:t>help links </a:t>
            </a:r>
            <a:r>
              <a:rPr lang="en-US" dirty="0" smtClean="0"/>
              <a:t>built</a:t>
            </a:r>
            <a:r>
              <a:rPr lang="en-US" baseline="0" dirty="0" smtClean="0"/>
              <a:t> with ESRI’s </a:t>
            </a:r>
            <a:r>
              <a:rPr lang="en-US" baseline="0" dirty="0" err="1" smtClean="0"/>
              <a:t>Geoportal</a:t>
            </a:r>
            <a:r>
              <a:rPr lang="en-US" baseline="0" dirty="0" smtClean="0"/>
              <a:t> toolkit </a:t>
            </a:r>
            <a:r>
              <a:rPr lang="en-US" dirty="0" smtClean="0"/>
              <a:t>connect their help link to</a:t>
            </a:r>
            <a:r>
              <a:rPr lang="en-US" baseline="0" dirty="0" smtClean="0"/>
              <a:t> </a:t>
            </a:r>
            <a:r>
              <a:rPr lang="en-US" dirty="0" smtClean="0"/>
              <a:t> </a:t>
            </a:r>
            <a:r>
              <a:rPr lang="en-US" dirty="0"/>
              <a:t>the Geoportal server documentation.  OSDL </a:t>
            </a:r>
            <a:r>
              <a:rPr lang="en-US" dirty="0" smtClean="0"/>
              <a:t>does this </a:t>
            </a:r>
            <a:r>
              <a:rPr lang="en-US" dirty="0"/>
              <a:t>as well. </a:t>
            </a:r>
          </a:p>
          <a:p>
            <a:endParaRPr lang="en-US" dirty="0"/>
          </a:p>
          <a:p>
            <a:r>
              <a:rPr lang="en-US" dirty="0"/>
              <a:t>Wyoming’s geolibrary looked like it was going to be another one of those, but when clicked, the help link instead goes to a pdf document that provides</a:t>
            </a:r>
          </a:p>
          <a:p>
            <a:r>
              <a:rPr lang="en-US" dirty="0" smtClean="0"/>
              <a:t>background</a:t>
            </a:r>
            <a:r>
              <a:rPr lang="en-US" baseline="0" dirty="0" smtClean="0"/>
              <a:t> and information about how to use the site to discover data including screenshots and descriptions of the data themes.</a:t>
            </a:r>
          </a:p>
        </p:txBody>
      </p:sp>
      <p:sp>
        <p:nvSpPr>
          <p:cNvPr id="4" name="Slide Number Placeholder 3"/>
          <p:cNvSpPr>
            <a:spLocks noGrp="1"/>
          </p:cNvSpPr>
          <p:nvPr>
            <p:ph type="sldNum" sz="quarter" idx="10"/>
          </p:nvPr>
        </p:nvSpPr>
        <p:spPr/>
        <p:txBody>
          <a:bodyPr/>
          <a:lstStyle/>
          <a:p>
            <a:fld id="{0166C1E5-499A-49B8-A572-929EECD078D7}" type="slidenum">
              <a:rPr lang="en-US" smtClean="0"/>
              <a:t>12</a:t>
            </a:fld>
            <a:endParaRPr lang="en-US" dirty="0"/>
          </a:p>
        </p:txBody>
      </p:sp>
    </p:spTree>
    <p:extLst>
      <p:ext uri="{BB962C8B-B14F-4D97-AF65-F5344CB8AC3E}">
        <p14:creationId xmlns:p14="http://schemas.microsoft.com/office/powerpoint/2010/main" val="4202677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Louisian</a:t>
            </a:r>
            <a:r>
              <a:rPr lang="en-US" baseline="0" dirty="0" smtClean="0"/>
              <a:t>a clearinghouse does a good job of offering easily findable metadata files in multiple formats (FAQ style as well as xml and more).</a:t>
            </a:r>
            <a:endParaRPr lang="en-US" dirty="0"/>
          </a:p>
        </p:txBody>
      </p:sp>
      <p:sp>
        <p:nvSpPr>
          <p:cNvPr id="4" name="Slide Number Placeholder 3"/>
          <p:cNvSpPr>
            <a:spLocks noGrp="1"/>
          </p:cNvSpPr>
          <p:nvPr>
            <p:ph type="sldNum" sz="quarter" idx="10"/>
          </p:nvPr>
        </p:nvSpPr>
        <p:spPr/>
        <p:txBody>
          <a:bodyPr/>
          <a:lstStyle/>
          <a:p>
            <a:fld id="{0166C1E5-499A-49B8-A572-929EECD078D7}" type="slidenum">
              <a:rPr lang="en-US" smtClean="0"/>
              <a:t>13</a:t>
            </a:fld>
            <a:endParaRPr lang="en-US" dirty="0"/>
          </a:p>
        </p:txBody>
      </p:sp>
    </p:spTree>
    <p:extLst>
      <p:ext uri="{BB962C8B-B14F-4D97-AF65-F5344CB8AC3E}">
        <p14:creationId xmlns:p14="http://schemas.microsoft.com/office/powerpoint/2010/main" val="4113113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Kansas</a:t>
            </a:r>
            <a:r>
              <a:rPr lang="en-US" baseline="0" dirty="0" smtClean="0"/>
              <a:t> keeps things fresh by including updates about new datasets on the news and blog sections of the clearinghouse. This would help a new user know that the site is active and being updated.</a:t>
            </a:r>
            <a:endParaRPr lang="en-US" dirty="0"/>
          </a:p>
        </p:txBody>
      </p:sp>
      <p:sp>
        <p:nvSpPr>
          <p:cNvPr id="4" name="Slide Number Placeholder 3"/>
          <p:cNvSpPr>
            <a:spLocks noGrp="1"/>
          </p:cNvSpPr>
          <p:nvPr>
            <p:ph type="sldNum" sz="quarter" idx="10"/>
          </p:nvPr>
        </p:nvSpPr>
        <p:spPr/>
        <p:txBody>
          <a:bodyPr/>
          <a:lstStyle/>
          <a:p>
            <a:fld id="{0166C1E5-499A-49B8-A572-929EECD078D7}" type="slidenum">
              <a:rPr lang="en-US" smtClean="0"/>
              <a:t>14</a:t>
            </a:fld>
            <a:endParaRPr lang="en-US" dirty="0"/>
          </a:p>
        </p:txBody>
      </p:sp>
    </p:spTree>
    <p:extLst>
      <p:ext uri="{BB962C8B-B14F-4D97-AF65-F5344CB8AC3E}">
        <p14:creationId xmlns:p14="http://schemas.microsoft.com/office/powerpoint/2010/main" val="316136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a:t>
            </a:r>
            <a:r>
              <a:rPr lang="en-US" baseline="0" dirty="0" smtClean="0"/>
              <a:t> GIS data is a primary tenet of the clearinghouse system. Some sites, such a Washington State’s clearinghouse offer the option of sharing vetted data by registering it with the clearinghouse.</a:t>
            </a:r>
            <a:endParaRPr lang="en-US" dirty="0"/>
          </a:p>
        </p:txBody>
      </p:sp>
      <p:sp>
        <p:nvSpPr>
          <p:cNvPr id="4" name="Slide Number Placeholder 3"/>
          <p:cNvSpPr>
            <a:spLocks noGrp="1"/>
          </p:cNvSpPr>
          <p:nvPr>
            <p:ph type="sldNum" sz="quarter" idx="10"/>
          </p:nvPr>
        </p:nvSpPr>
        <p:spPr/>
        <p:txBody>
          <a:bodyPr/>
          <a:lstStyle/>
          <a:p>
            <a:fld id="{0166C1E5-499A-49B8-A572-929EECD078D7}" type="slidenum">
              <a:rPr lang="en-US" smtClean="0"/>
              <a:t>15</a:t>
            </a:fld>
            <a:endParaRPr lang="en-US" dirty="0"/>
          </a:p>
        </p:txBody>
      </p:sp>
    </p:spTree>
    <p:extLst>
      <p:ext uri="{BB962C8B-B14F-4D97-AF65-F5344CB8AC3E}">
        <p14:creationId xmlns:p14="http://schemas.microsoft.com/office/powerpoint/2010/main" val="287335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how</a:t>
            </a:r>
            <a:r>
              <a:rPr lang="en-US" baseline="0" dirty="0" smtClean="0"/>
              <a:t> often we found the targeted characteristics on the 50 states’ clearinghouses, with OSDL in parentheses.</a:t>
            </a:r>
            <a:endParaRPr lang="en-US" dirty="0"/>
          </a:p>
        </p:txBody>
      </p:sp>
      <p:sp>
        <p:nvSpPr>
          <p:cNvPr id="4" name="Slide Number Placeholder 3"/>
          <p:cNvSpPr>
            <a:spLocks noGrp="1"/>
          </p:cNvSpPr>
          <p:nvPr>
            <p:ph type="sldNum" sz="quarter" idx="10"/>
          </p:nvPr>
        </p:nvSpPr>
        <p:spPr/>
        <p:txBody>
          <a:bodyPr/>
          <a:lstStyle/>
          <a:p>
            <a:fld id="{0166C1E5-499A-49B8-A572-929EECD078D7}" type="slidenum">
              <a:rPr lang="en-US" smtClean="0"/>
              <a:t>16</a:t>
            </a:fld>
            <a:endParaRPr lang="en-US" dirty="0"/>
          </a:p>
        </p:txBody>
      </p:sp>
    </p:spTree>
    <p:extLst>
      <p:ext uri="{BB962C8B-B14F-4D97-AF65-F5344CB8AC3E}">
        <p14:creationId xmlns:p14="http://schemas.microsoft.com/office/powerpoint/2010/main" val="1462218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Recommendations</a:t>
            </a:r>
            <a:r>
              <a:rPr lang="en-US" baseline="0" dirty="0" smtClean="0"/>
              <a:t> for clearinghouses generally and for OSDL specifically from the novice user perspective.</a:t>
            </a:r>
            <a:endParaRPr lang="en-US" dirty="0"/>
          </a:p>
        </p:txBody>
      </p:sp>
      <p:sp>
        <p:nvSpPr>
          <p:cNvPr id="4" name="Slide Number Placeholder 3"/>
          <p:cNvSpPr>
            <a:spLocks noGrp="1"/>
          </p:cNvSpPr>
          <p:nvPr>
            <p:ph type="sldNum" sz="quarter" idx="10"/>
          </p:nvPr>
        </p:nvSpPr>
        <p:spPr/>
        <p:txBody>
          <a:bodyPr/>
          <a:lstStyle/>
          <a:p>
            <a:fld id="{0166C1E5-499A-49B8-A572-929EECD078D7}" type="slidenum">
              <a:rPr lang="en-US" smtClean="0"/>
              <a:t>17</a:t>
            </a:fld>
            <a:endParaRPr lang="en-US" dirty="0"/>
          </a:p>
        </p:txBody>
      </p:sp>
    </p:spTree>
    <p:extLst>
      <p:ext uri="{BB962C8B-B14F-4D97-AF65-F5344CB8AC3E}">
        <p14:creationId xmlns:p14="http://schemas.microsoft.com/office/powerpoint/2010/main" val="2455794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expands on a paper published by the authors: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Wirth, A.A., Avery , B., Walsh, K., &amp; Rempel, M. (2012). Statewide spatial data clearinghouses: an Oregon Case Study. </a:t>
            </a:r>
            <a:r>
              <a:rPr lang="en-US" i="1" dirty="0" smtClean="0"/>
              <a:t>Issues in Science &amp; Technology Librarianship 70</a:t>
            </a:r>
            <a:r>
              <a:rPr lang="en-US" dirty="0" smtClean="0"/>
              <a:t>. </a:t>
            </a:r>
            <a:r>
              <a:rPr lang="en-US" dirty="0" smtClean="0">
                <a:hlinkClick r:id="rId3"/>
              </a:rPr>
              <a:t>http://www.istl.org/12-summer/refereed4.html</a:t>
            </a:r>
            <a:r>
              <a:rPr lang="en-US" dirty="0" smtClean="0"/>
              <a:t> </a:t>
            </a:r>
            <a:r>
              <a:rPr lang="en-US" sz="1200" b="0" i="0" kern="1200" dirty="0" smtClean="0">
                <a:solidFill>
                  <a:schemeClr val="tx1"/>
                </a:solidFill>
                <a:effectLst/>
                <a:latin typeface="+mn-lt"/>
                <a:ea typeface="+mn-ea"/>
                <a:cs typeface="+mn-cs"/>
              </a:rPr>
              <a:t>DOI:10.5062/F4RB72J1</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1" dirty="0"/>
          </a:p>
        </p:txBody>
      </p:sp>
      <p:sp>
        <p:nvSpPr>
          <p:cNvPr id="4" name="Slide Number Placeholder 3"/>
          <p:cNvSpPr>
            <a:spLocks noGrp="1"/>
          </p:cNvSpPr>
          <p:nvPr>
            <p:ph type="sldNum" sz="quarter" idx="10"/>
          </p:nvPr>
        </p:nvSpPr>
        <p:spPr/>
        <p:txBody>
          <a:bodyPr/>
          <a:lstStyle/>
          <a:p>
            <a:fld id="{0166C1E5-499A-49B8-A572-929EECD078D7}" type="slidenum">
              <a:rPr lang="en-US" smtClean="0"/>
              <a:t>18</a:t>
            </a:fld>
            <a:endParaRPr lang="en-US" dirty="0"/>
          </a:p>
        </p:txBody>
      </p:sp>
    </p:spTree>
    <p:extLst>
      <p:ext uri="{BB962C8B-B14F-4D97-AF65-F5344CB8AC3E}">
        <p14:creationId xmlns:p14="http://schemas.microsoft.com/office/powerpoint/2010/main" val="136901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ISTL:</a:t>
            </a:r>
          </a:p>
          <a:p>
            <a:r>
              <a:rPr lang="en-US" dirty="0"/>
              <a:t>This article reviews the nationwide setting for development of the NSDI and subsequent development of state geospatial clearinghouses. The paper first reviews these clearinghouses with a specific focus on five user-centric characteristics: keyword search options; availability of training or documentation; ease of access to metadata; presence of locally unique data; and calls for data or metadata contributions. These characteristics address the perspective of users who are neither GIS experts nor familiar with the clearinghouses. Information literacy concepts and the literature review informed the selection of the characteristics used in the review. The OSDL is reviewed in the same manner with the intention of commenting on steps which might be taken to make it more effective in the future.</a:t>
            </a:r>
          </a:p>
        </p:txBody>
      </p:sp>
      <p:sp>
        <p:nvSpPr>
          <p:cNvPr id="4" name="Slide Number Placeholder 3"/>
          <p:cNvSpPr>
            <a:spLocks noGrp="1"/>
          </p:cNvSpPr>
          <p:nvPr>
            <p:ph type="sldNum" sz="quarter" idx="10"/>
          </p:nvPr>
        </p:nvSpPr>
        <p:spPr/>
        <p:txBody>
          <a:bodyPr/>
          <a:lstStyle/>
          <a:p>
            <a:fld id="{0166C1E5-499A-49B8-A572-929EECD078D7}" type="slidenum">
              <a:rPr lang="en-US" smtClean="0"/>
              <a:t>2</a:t>
            </a:fld>
            <a:endParaRPr lang="en-US" dirty="0"/>
          </a:p>
        </p:txBody>
      </p:sp>
    </p:spTree>
    <p:extLst>
      <p:ext uri="{BB962C8B-B14F-4D97-AF65-F5344CB8AC3E}">
        <p14:creationId xmlns:p14="http://schemas.microsoft.com/office/powerpoint/2010/main" val="192588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start out, I want to make sure we’re all on the same page as to what a spatial data clearinghouse is. This definition comes from Crompvoets. </a:t>
            </a:r>
          </a:p>
          <a:p>
            <a:pPr defTabSz="931774">
              <a:defRPr/>
            </a:pPr>
            <a:endParaRPr lang="en-US" dirty="0"/>
          </a:p>
          <a:p>
            <a:pPr defTabSz="931774">
              <a:defRPr/>
            </a:pPr>
            <a:r>
              <a:rPr lang="en-US" dirty="0"/>
              <a:t>Background: As with other state data clearinghouses, a national commitment to providing framework layers provided the basis for the OSDL. Framework layers, established by the Federal Geographic Data Committee, include geodetic control, cadastral, orthoimagery, elevation, hydrography, administrative units, and transportation. Although these layers represent the basic elements of the clearinghouses, how does the technology stack up to facilitate discovery and use of the data provided? </a:t>
            </a:r>
          </a:p>
          <a:p>
            <a:pPr defTabSz="931774">
              <a:defRPr/>
            </a:pPr>
            <a:endParaRPr lang="en-US" dirty="0"/>
          </a:p>
          <a:p>
            <a:pPr defTabSz="931774">
              <a:defRPr/>
            </a:pPr>
            <a:r>
              <a:rPr lang="en-US" dirty="0"/>
              <a:t>Federal clearinghouse info from NSDI FGDC </a:t>
            </a:r>
            <a:r>
              <a:rPr lang="en-US" dirty="0" smtClean="0">
                <a:hlinkClick r:id="rId3"/>
              </a:rPr>
              <a:t>http://www.fgdc.gov/dataandservices/clearinghouse_qanda/?searchterm=clearinghouse</a:t>
            </a:r>
            <a:r>
              <a:rPr lang="en-US" dirty="0" smtClean="0"/>
              <a:t/>
            </a:r>
            <a:br>
              <a:rPr lang="en-US" dirty="0" smtClean="0"/>
            </a:br>
            <a:endParaRPr lang="en-US" dirty="0" smtClean="0"/>
          </a:p>
          <a:p>
            <a:r>
              <a:rPr lang="en-US" dirty="0" smtClean="0"/>
              <a:t/>
            </a:r>
            <a:br>
              <a:rPr lang="en-US" dirty="0" smtClean="0"/>
            </a:br>
            <a:endParaRPr lang="en-US" dirty="0"/>
          </a:p>
          <a:p>
            <a:endParaRPr lang="en-US" dirty="0"/>
          </a:p>
        </p:txBody>
      </p:sp>
      <p:sp>
        <p:nvSpPr>
          <p:cNvPr id="4" name="Slide Number Placeholder 3"/>
          <p:cNvSpPr>
            <a:spLocks noGrp="1"/>
          </p:cNvSpPr>
          <p:nvPr>
            <p:ph type="sldNum" sz="quarter" idx="10"/>
          </p:nvPr>
        </p:nvSpPr>
        <p:spPr/>
        <p:txBody>
          <a:bodyPr/>
          <a:lstStyle/>
          <a:p>
            <a:fld id="{0166C1E5-499A-49B8-A572-929EECD078D7}" type="slidenum">
              <a:rPr lang="en-US" smtClean="0"/>
              <a:t>3</a:t>
            </a:fld>
            <a:endParaRPr lang="en-US" dirty="0"/>
          </a:p>
        </p:txBody>
      </p:sp>
    </p:spTree>
    <p:extLst>
      <p:ext uri="{BB962C8B-B14F-4D97-AF65-F5344CB8AC3E}">
        <p14:creationId xmlns:p14="http://schemas.microsoft.com/office/powerpoint/2010/main" val="192588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clearinghouses]</a:t>
            </a:r>
            <a:endParaRPr lang="en-US" dirty="0"/>
          </a:p>
        </p:txBody>
      </p:sp>
      <p:sp>
        <p:nvSpPr>
          <p:cNvPr id="4" name="Slide Number Placeholder 3"/>
          <p:cNvSpPr>
            <a:spLocks noGrp="1"/>
          </p:cNvSpPr>
          <p:nvPr>
            <p:ph type="sldNum" sz="quarter" idx="10"/>
          </p:nvPr>
        </p:nvSpPr>
        <p:spPr/>
        <p:txBody>
          <a:bodyPr/>
          <a:lstStyle/>
          <a:p>
            <a:fld id="{0166C1E5-499A-49B8-A572-929EECD078D7}" type="slidenum">
              <a:rPr lang="en-US" smtClean="0"/>
              <a:t>4</a:t>
            </a:fld>
            <a:endParaRPr lang="en-US" dirty="0"/>
          </a:p>
        </p:txBody>
      </p:sp>
    </p:spTree>
    <p:extLst>
      <p:ext uri="{BB962C8B-B14F-4D97-AF65-F5344CB8AC3E}">
        <p14:creationId xmlns:p14="http://schemas.microsoft.com/office/powerpoint/2010/main" val="254015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clearinghouses]</a:t>
            </a:r>
            <a:endParaRPr lang="en-US" dirty="0"/>
          </a:p>
        </p:txBody>
      </p:sp>
      <p:sp>
        <p:nvSpPr>
          <p:cNvPr id="4" name="Slide Number Placeholder 3"/>
          <p:cNvSpPr>
            <a:spLocks noGrp="1"/>
          </p:cNvSpPr>
          <p:nvPr>
            <p:ph type="sldNum" sz="quarter" idx="10"/>
          </p:nvPr>
        </p:nvSpPr>
        <p:spPr/>
        <p:txBody>
          <a:bodyPr/>
          <a:lstStyle/>
          <a:p>
            <a:fld id="{0166C1E5-499A-49B8-A572-929EECD078D7}" type="slidenum">
              <a:rPr lang="en-US" smtClean="0"/>
              <a:t>5</a:t>
            </a:fld>
            <a:endParaRPr lang="en-US" dirty="0"/>
          </a:p>
        </p:txBody>
      </p:sp>
    </p:spTree>
    <p:extLst>
      <p:ext uri="{BB962C8B-B14F-4D97-AF65-F5344CB8AC3E}">
        <p14:creationId xmlns:p14="http://schemas.microsoft.com/office/powerpoint/2010/main" val="25401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76338" y="696913"/>
            <a:ext cx="3100387" cy="2324100"/>
          </a:xfrm>
          <a:noFill/>
          <a:ln>
            <a:solidFill>
              <a:srgbClr val="000000"/>
            </a:solidFill>
            <a:miter lim="800000"/>
            <a:headEnd/>
            <a:tailEnd/>
          </a:ln>
        </p:spPr>
      </p:sp>
      <p:sp>
        <p:nvSpPr>
          <p:cNvPr id="21507" name="Notes Placeholder 2"/>
          <p:cNvSpPr>
            <a:spLocks noGrp="1"/>
          </p:cNvSpPr>
          <p:nvPr>
            <p:ph type="body" idx="1"/>
          </p:nvPr>
        </p:nvSpPr>
        <p:spPr bwMode="auto">
          <a:xfrm>
            <a:off x="778933" y="3176270"/>
            <a:ext cx="5608320" cy="4493260"/>
          </a:xfrm>
        </p:spPr>
        <p:txBody>
          <a:bodyPr wrap="square" numCol="1" anchor="t" anchorCtr="0" compatLnSpc="1">
            <a:prstTxWarp prst="textNoShape">
              <a:avLst/>
            </a:prstTxWarp>
            <a:noAutofit/>
          </a:bodyPr>
          <a:lstStyle/>
          <a:p>
            <a:pPr lvl="0"/>
            <a:r>
              <a:rPr lang="en-US" sz="1000" dirty="0">
                <a:latin typeface="Arial"/>
                <a:ea typeface="Calibri"/>
                <a:cs typeface="Times New Roman"/>
              </a:rPr>
              <a:t>10/2012: </a:t>
            </a:r>
            <a:r>
              <a:rPr lang="en-US" sz="1000" dirty="0"/>
              <a:t>The Oregon Spatial Data Library (OSDL), Oregon’s geospatial clearinghouse, provides a method for sharing public domain geospatial data at no cost to users. </a:t>
            </a:r>
          </a:p>
          <a:p>
            <a:pPr lvl="0"/>
            <a:r>
              <a:rPr lang="en-US" sz="1000" dirty="0"/>
              <a:t>The OSDL, built on the foundation established by earlier collaborations between Oregon State University Libraries (OSUL), the Institute for Natural Resources (INR), </a:t>
            </a:r>
            <a:r>
              <a:rPr lang="en-US" sz="1000" b="1" dirty="0">
                <a:solidFill>
                  <a:srgbClr val="FF0000"/>
                </a:solidFill>
              </a:rPr>
              <a:t>AND GEO and state </a:t>
            </a:r>
            <a:r>
              <a:rPr lang="en-US" sz="1000" dirty="0"/>
              <a:t>agencies is one of several portals that make up the Oregon Explorer: Natural Resources Digital Library. </a:t>
            </a:r>
          </a:p>
          <a:p>
            <a:r>
              <a:rPr lang="en-US" sz="1000" dirty="0"/>
              <a:t>From OSDL about page:</a:t>
            </a:r>
          </a:p>
          <a:p>
            <a:r>
              <a:rPr lang="en-US" sz="1000" b="1" dirty="0"/>
              <a:t>Audience</a:t>
            </a:r>
            <a:endParaRPr lang="en-US" sz="1000" dirty="0"/>
          </a:p>
          <a:p>
            <a:r>
              <a:rPr lang="en-US" sz="1000" dirty="0"/>
              <a:t>The targeted primary users for the Oregon Spatial Data Library are staff of agencies participating in the Oregon Geographic Information Council (OGIC), including Federal, State, and local governments and tribes. Secondary users include the general public, consultants, educators, and students.</a:t>
            </a:r>
          </a:p>
          <a:p>
            <a:pPr lvl="0"/>
            <a:endParaRPr lang="en-US" sz="1000" dirty="0"/>
          </a:p>
          <a:p>
            <a:pPr>
              <a:lnSpc>
                <a:spcPct val="115000"/>
              </a:lnSpc>
              <a:defRPr/>
            </a:pPr>
            <a:r>
              <a:rPr lang="en-US" sz="1000" dirty="0">
                <a:latin typeface="Arial"/>
                <a:ea typeface="Calibri"/>
                <a:cs typeface="Times New Roman"/>
              </a:rPr>
              <a:t>2010:</a:t>
            </a:r>
          </a:p>
          <a:p>
            <a:pPr marL="349385" indent="-349385">
              <a:lnSpc>
                <a:spcPct val="115000"/>
              </a:lnSpc>
              <a:buFont typeface="Symbol"/>
              <a:buChar char=""/>
              <a:defRPr/>
            </a:pPr>
            <a:r>
              <a:rPr lang="en-US" sz="1000" dirty="0">
                <a:latin typeface="Arial"/>
                <a:ea typeface="Calibri"/>
                <a:cs typeface="Times New Roman"/>
              </a:rPr>
              <a:t>Provides a method for finding, accessing, and sharing geospatial data.  It provides access to spatial data with an emphasis on Framework data. </a:t>
            </a:r>
          </a:p>
          <a:p>
            <a:pPr marL="349385" indent="-349385">
              <a:lnSpc>
                <a:spcPct val="115000"/>
              </a:lnSpc>
              <a:buFont typeface="Symbol"/>
              <a:buChar char=""/>
              <a:defRPr/>
            </a:pPr>
            <a:r>
              <a:rPr lang="en-US" sz="1000" dirty="0">
                <a:latin typeface="Arial"/>
                <a:ea typeface="Calibri"/>
                <a:cs typeface="Times New Roman"/>
              </a:rPr>
              <a:t>OSDL is a multiphase project that relies on continued funding and continued opportunities to grow with current and future partners. </a:t>
            </a:r>
          </a:p>
          <a:p>
            <a:pPr marL="349385" indent="-349385">
              <a:lnSpc>
                <a:spcPct val="115000"/>
              </a:lnSpc>
              <a:buFont typeface="Symbol"/>
              <a:buChar char=""/>
              <a:defRPr/>
            </a:pPr>
            <a:r>
              <a:rPr lang="en-US" sz="1000" dirty="0">
                <a:latin typeface="Arial"/>
                <a:ea typeface="Calibri"/>
                <a:cs typeface="Times New Roman"/>
              </a:rPr>
              <a:t>Launched in November of 2009</a:t>
            </a:r>
          </a:p>
          <a:p>
            <a:pPr marL="349385" indent="-349385">
              <a:lnSpc>
                <a:spcPct val="115000"/>
              </a:lnSpc>
              <a:buFont typeface="Symbol"/>
              <a:buChar char=""/>
              <a:defRPr/>
            </a:pPr>
            <a:r>
              <a:rPr lang="en-US" sz="1000" dirty="0">
                <a:latin typeface="Arial"/>
                <a:ea typeface="Calibri"/>
                <a:cs typeface="Times New Roman"/>
              </a:rPr>
              <a:t>This presentation is not about the technology used (if you visit ESRI’s website you’ll see several states, organizations, and others that are providing access to their data in a similar way using the same product -Geo portal toolkit 9.3).</a:t>
            </a:r>
          </a:p>
          <a:p>
            <a:pPr marL="756998" lvl="1" indent="-291153">
              <a:lnSpc>
                <a:spcPct val="115000"/>
              </a:lnSpc>
              <a:buFont typeface="Courier New"/>
              <a:buChar char="o"/>
              <a:defRPr/>
            </a:pPr>
            <a:r>
              <a:rPr lang="en-US" sz="1000" dirty="0">
                <a:latin typeface="Arial"/>
                <a:ea typeface="Calibri"/>
                <a:cs typeface="Times New Roman"/>
              </a:rPr>
              <a:t>Briefly however, these were the initial functional requirements for phase 1 of the project:</a:t>
            </a:r>
          </a:p>
          <a:p>
            <a:pPr marL="1164613" lvl="2" indent="-232923">
              <a:lnSpc>
                <a:spcPct val="115000"/>
              </a:lnSpc>
              <a:buFont typeface="Wingdings"/>
              <a:buChar char=""/>
              <a:defRPr/>
            </a:pPr>
            <a:r>
              <a:rPr lang="en-US" sz="1000" dirty="0">
                <a:latin typeface="Arial"/>
                <a:ea typeface="Calibri"/>
                <a:cs typeface="Times New Roman"/>
              </a:rPr>
              <a:t>Able to integrate into existing initiatives – Oregon Explorer, and State of Oregon GIS management plan</a:t>
            </a:r>
          </a:p>
          <a:p>
            <a:pPr marL="1164613" lvl="2" indent="-232923">
              <a:lnSpc>
                <a:spcPct val="115000"/>
              </a:lnSpc>
              <a:buFont typeface="Wingdings"/>
              <a:buChar char=""/>
              <a:defRPr/>
            </a:pPr>
            <a:r>
              <a:rPr lang="en-US" sz="1000" dirty="0">
                <a:latin typeface="Arial"/>
                <a:ea typeface="Calibri"/>
                <a:cs typeface="Times New Roman"/>
              </a:rPr>
              <a:t>Design to access and distribute geospatial data beyond State provided data and beyond framework data </a:t>
            </a:r>
          </a:p>
          <a:p>
            <a:pPr marL="1164613" lvl="2" indent="-232923">
              <a:lnSpc>
                <a:spcPct val="115000"/>
              </a:lnSpc>
              <a:buFont typeface="Wingdings"/>
              <a:buChar char=""/>
              <a:defRPr/>
            </a:pPr>
            <a:r>
              <a:rPr lang="en-US" sz="1000" dirty="0">
                <a:latin typeface="Arial"/>
                <a:ea typeface="Calibri"/>
                <a:cs typeface="Times New Roman"/>
              </a:rPr>
              <a:t>Clip, zip, ship: Allow users to clip areas of interest (AOIs) rather than limit to entire layer download, compress data for quicker file transfer, with metadata included.</a:t>
            </a:r>
          </a:p>
          <a:p>
            <a:pPr marL="1164613" lvl="2" indent="-232923">
              <a:lnSpc>
                <a:spcPct val="115000"/>
              </a:lnSpc>
              <a:buFont typeface="Wingdings"/>
              <a:buChar char=""/>
              <a:defRPr/>
            </a:pPr>
            <a:r>
              <a:rPr lang="en-US" sz="1000" dirty="0">
                <a:latin typeface="Arial"/>
                <a:ea typeface="Calibri"/>
                <a:cs typeface="Times New Roman"/>
              </a:rPr>
              <a:t>Support multiple projections and datums</a:t>
            </a:r>
          </a:p>
          <a:p>
            <a:pPr marL="1164613" lvl="2" indent="-232923">
              <a:lnSpc>
                <a:spcPct val="115000"/>
              </a:lnSpc>
              <a:buFont typeface="Wingdings"/>
              <a:buChar char=""/>
              <a:defRPr/>
            </a:pPr>
            <a:r>
              <a:rPr lang="en-US" sz="1000" dirty="0">
                <a:latin typeface="Arial"/>
                <a:ea typeface="Calibri"/>
                <a:cs typeface="Times New Roman"/>
              </a:rPr>
              <a:t>Adhere to Federal Geographic Data Committee and Open Geospatial Consortium (OGC) standards</a:t>
            </a:r>
          </a:p>
          <a:p>
            <a:pPr marL="1164613" lvl="2" indent="-232923">
              <a:lnSpc>
                <a:spcPct val="115000"/>
              </a:lnSpc>
              <a:buFont typeface="Wingdings"/>
              <a:buChar char=""/>
              <a:defRPr/>
            </a:pPr>
            <a:r>
              <a:rPr lang="en-US" sz="1000" dirty="0">
                <a:latin typeface="Arial"/>
                <a:ea typeface="Calibri"/>
                <a:cs typeface="Times New Roman"/>
              </a:rPr>
              <a:t>Provide stable around the clock access.</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F3B41B-4BF3-4A0E-8D71-C80BA4F1DD5C}"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74750" y="696913"/>
            <a:ext cx="2090738" cy="1568450"/>
          </a:xfrm>
          <a:noFill/>
          <a:ln>
            <a:solidFill>
              <a:srgbClr val="000000"/>
            </a:solidFill>
            <a:miter lim="800000"/>
            <a:headEnd/>
            <a:tailEnd/>
          </a:ln>
        </p:spPr>
      </p:sp>
      <p:sp>
        <p:nvSpPr>
          <p:cNvPr id="25603" name="Notes Placeholder 2"/>
          <p:cNvSpPr>
            <a:spLocks noGrp="1"/>
          </p:cNvSpPr>
          <p:nvPr>
            <p:ph type="body" idx="1"/>
          </p:nvPr>
        </p:nvSpPr>
        <p:spPr bwMode="auto">
          <a:xfrm>
            <a:off x="233680" y="2324100"/>
            <a:ext cx="6543040" cy="6739890"/>
          </a:xfrm>
        </p:spPr>
        <p:txBody>
          <a:bodyPr wrap="square" numCol="1" anchor="t" anchorCtr="0" compatLnSpc="1">
            <a:prstTxWarp prst="textNoShape">
              <a:avLst/>
            </a:prstTxWarp>
          </a:bodyPr>
          <a:lstStyle/>
          <a:p>
            <a:endParaRPr lang="en-US" sz="800" dirty="0">
              <a:latin typeface="Arial"/>
              <a:ea typeface="Calibri"/>
              <a:cs typeface="Times New Roman"/>
            </a:endParaRPr>
          </a:p>
          <a:p>
            <a:r>
              <a:rPr lang="en-US" sz="900" dirty="0">
                <a:latin typeface="Arial"/>
                <a:ea typeface="Calibri"/>
                <a:cs typeface="Times New Roman"/>
              </a:rPr>
              <a:t>Not unusual to have partnerships between .edu state gov, e.g. ID and MT.</a:t>
            </a:r>
          </a:p>
          <a:p>
            <a:r>
              <a:rPr lang="en-US" sz="900" dirty="0">
                <a:latin typeface="Arial"/>
                <a:ea typeface="Calibri"/>
                <a:cs typeface="Times New Roman"/>
              </a:rPr>
              <a:t>10/2012: </a:t>
            </a:r>
          </a:p>
          <a:p>
            <a:pPr lvl="1">
              <a:buFont typeface="Arial" pitchFamily="34" charset="0"/>
              <a:buChar char="•"/>
              <a:defRPr/>
            </a:pPr>
            <a:r>
              <a:rPr lang="en-US" sz="900" i="1" dirty="0">
                <a:solidFill>
                  <a:schemeClr val="accent6">
                    <a:lumMod val="75000"/>
                  </a:schemeClr>
                </a:solidFill>
              </a:rPr>
              <a:t>Collaborative</a:t>
            </a:r>
            <a:r>
              <a:rPr lang="en-US" sz="900" dirty="0">
                <a:solidFill>
                  <a:schemeClr val="tx2">
                    <a:lumMod val="60000"/>
                    <a:lumOff val="40000"/>
                  </a:schemeClr>
                </a:solidFill>
              </a:rPr>
              <a:t> effort addressing data deluge on a state-wide level </a:t>
            </a:r>
          </a:p>
          <a:p>
            <a:pPr lvl="1">
              <a:buFont typeface="Arial" pitchFamily="34" charset="0"/>
              <a:buChar char="•"/>
              <a:defRPr/>
            </a:pPr>
            <a:r>
              <a:rPr lang="en-US" sz="900" dirty="0">
                <a:solidFill>
                  <a:schemeClr val="tx2">
                    <a:lumMod val="60000"/>
                    <a:lumOff val="40000"/>
                  </a:schemeClr>
                </a:solidFill>
              </a:rPr>
              <a:t>Improves </a:t>
            </a:r>
            <a:r>
              <a:rPr lang="en-US" sz="900" i="1" dirty="0">
                <a:solidFill>
                  <a:schemeClr val="accent6">
                    <a:lumMod val="75000"/>
                  </a:schemeClr>
                </a:solidFill>
              </a:rPr>
              <a:t>access</a:t>
            </a:r>
            <a:r>
              <a:rPr lang="en-US" sz="900" dirty="0">
                <a:solidFill>
                  <a:schemeClr val="tx2">
                    <a:lumMod val="60000"/>
                    <a:lumOff val="40000"/>
                  </a:schemeClr>
                </a:solidFill>
              </a:rPr>
              <a:t> to data</a:t>
            </a:r>
          </a:p>
          <a:p>
            <a:r>
              <a:rPr lang="en-US" sz="900" dirty="0">
                <a:latin typeface="Arial"/>
                <a:ea typeface="Calibri"/>
                <a:cs typeface="Times New Roman"/>
              </a:rPr>
              <a:t>from OSDL “about page”</a:t>
            </a:r>
            <a:r>
              <a:rPr lang="en-US" sz="900" dirty="0"/>
              <a:t> The Oregon Spatial Data Library provides public access to reliable and up-to-date spatial data. The Oregon Spatial Data Library is a joint effort between the Department of Administrative Services Geospatial Enterprise Office and Oregon State University.</a:t>
            </a:r>
          </a:p>
          <a:p>
            <a:r>
              <a:rPr lang="en-US" sz="900" dirty="0"/>
              <a:t>Currently, more than 200 spatial datasets are accessible from the Oregon Spatial Data Library, including all of the statewide framework data available for Oregon. These datasets serve as base data for a variety of Geographic Information System (GIS) applications that support research, business and public services. Framework datasets include administrative boundaries, transportation, land use and ownership, water, hazards, and wetlands.</a:t>
            </a:r>
          </a:p>
          <a:p>
            <a:r>
              <a:rPr lang="en-US" sz="900" dirty="0"/>
              <a:t>Although all of the datasets on the Oregon Spatial Data Library currently pertain to Oregon’s geography, this is not a criterion for the inclusion of future datasets.</a:t>
            </a:r>
          </a:p>
          <a:p>
            <a:pPr>
              <a:lnSpc>
                <a:spcPct val="115000"/>
              </a:lnSpc>
              <a:defRPr/>
            </a:pPr>
            <a:r>
              <a:rPr lang="en-US" sz="900" dirty="0">
                <a:latin typeface="Arial"/>
                <a:ea typeface="Calibri"/>
                <a:cs typeface="Times New Roman"/>
              </a:rPr>
              <a:t>2010:</a:t>
            </a:r>
          </a:p>
          <a:p>
            <a:pPr>
              <a:lnSpc>
                <a:spcPct val="115000"/>
              </a:lnSpc>
              <a:defRPr/>
            </a:pPr>
            <a:r>
              <a:rPr lang="en-US" sz="900" dirty="0">
                <a:latin typeface="Arial"/>
                <a:ea typeface="Calibri"/>
                <a:cs typeface="Times New Roman"/>
              </a:rPr>
              <a:t>Slide bullets: Universities:</a:t>
            </a:r>
          </a:p>
          <a:p>
            <a:pPr eaLnBrk="1" hangingPunct="1"/>
            <a:r>
              <a:rPr lang="en-US" sz="900" b="1" dirty="0"/>
              <a:t>University</a:t>
            </a:r>
            <a:r>
              <a:rPr lang="en-US" sz="900" dirty="0"/>
              <a:t> (Libraries and INR)</a:t>
            </a:r>
          </a:p>
          <a:p>
            <a:pPr>
              <a:lnSpc>
                <a:spcPct val="115000"/>
              </a:lnSpc>
            </a:pPr>
            <a:r>
              <a:rPr lang="en-US" sz="900" dirty="0"/>
              <a:t>Slide notes 2010: </a:t>
            </a:r>
            <a:r>
              <a:rPr lang="en-US" sz="900" dirty="0">
                <a:latin typeface="Arial"/>
                <a:ea typeface="Calibri"/>
                <a:cs typeface="Times New Roman"/>
              </a:rPr>
              <a:t>OSDL couldn’t have happened in our state this quickly without some established relationships already in place:</a:t>
            </a:r>
          </a:p>
          <a:p>
            <a:pPr marL="800294" lvl="1" indent="-307805">
              <a:lnSpc>
                <a:spcPct val="115000"/>
              </a:lnSpc>
              <a:buFont typeface="Courier New"/>
              <a:buChar char="o"/>
            </a:pPr>
            <a:r>
              <a:rPr lang="en-US" sz="900" dirty="0">
                <a:latin typeface="Arial"/>
                <a:ea typeface="Calibri"/>
                <a:cs typeface="Times New Roman"/>
              </a:rPr>
              <a:t>The University partners</a:t>
            </a:r>
          </a:p>
          <a:p>
            <a:pPr marL="1231222" lvl="2" indent="-246244">
              <a:lnSpc>
                <a:spcPct val="115000"/>
              </a:lnSpc>
              <a:buFont typeface="Wingdings"/>
              <a:buChar char=""/>
            </a:pPr>
            <a:r>
              <a:rPr lang="en-US" sz="900" dirty="0">
                <a:latin typeface="Arial"/>
                <a:ea typeface="Calibri"/>
                <a:cs typeface="Times New Roman"/>
              </a:rPr>
              <a:t>Have technical expertise</a:t>
            </a:r>
          </a:p>
          <a:p>
            <a:pPr marL="1231222" lvl="2" indent="-246244">
              <a:lnSpc>
                <a:spcPct val="115000"/>
              </a:lnSpc>
              <a:buFont typeface="Wingdings"/>
              <a:buChar char=""/>
            </a:pPr>
            <a:r>
              <a:rPr lang="en-US" sz="900" dirty="0">
                <a:latin typeface="Arial"/>
                <a:ea typeface="Calibri"/>
                <a:cs typeface="Times New Roman"/>
              </a:rPr>
              <a:t>Build on other portals – esp. Imagery Explorer – and expand OE</a:t>
            </a:r>
          </a:p>
          <a:p>
            <a:pPr marL="1231222" lvl="2" indent="-246244">
              <a:lnSpc>
                <a:spcPct val="115000"/>
              </a:lnSpc>
              <a:buFont typeface="Wingdings"/>
              <a:buChar char=""/>
            </a:pPr>
            <a:r>
              <a:rPr lang="en-US" sz="900" dirty="0">
                <a:latin typeface="Arial"/>
                <a:ea typeface="Calibri"/>
                <a:cs typeface="Times New Roman"/>
              </a:rPr>
              <a:t>Build on collaboration with other universities in other “library” areas (University of Oregon)</a:t>
            </a:r>
          </a:p>
          <a:p>
            <a:pPr marL="1231222" lvl="2" indent="-246244">
              <a:lnSpc>
                <a:spcPct val="115000"/>
              </a:lnSpc>
              <a:buFont typeface="Wingdings"/>
              <a:buChar char=""/>
            </a:pPr>
            <a:r>
              <a:rPr lang="en-US" sz="900" dirty="0">
                <a:latin typeface="Arial"/>
                <a:ea typeface="Calibri"/>
                <a:cs typeface="Times New Roman"/>
              </a:rPr>
              <a:t>INR is </a:t>
            </a:r>
            <a:r>
              <a:rPr lang="en-US" sz="900" b="1" dirty="0">
                <a:latin typeface="Arial"/>
                <a:ea typeface="Calibri"/>
                <a:cs typeface="Times New Roman"/>
              </a:rPr>
              <a:t>mandated by the State</a:t>
            </a:r>
            <a:r>
              <a:rPr lang="en-US" sz="900" dirty="0">
                <a:latin typeface="Arial"/>
                <a:ea typeface="Calibri"/>
                <a:cs typeface="Times New Roman"/>
              </a:rPr>
              <a:t> to provide access to NR information for Oregonians (public and stakeholders). Oregon State University is a </a:t>
            </a:r>
            <a:r>
              <a:rPr lang="en-US" sz="900" b="1" dirty="0">
                <a:latin typeface="Arial"/>
                <a:ea typeface="Calibri"/>
                <a:cs typeface="Times New Roman"/>
              </a:rPr>
              <a:t>Land Grant</a:t>
            </a:r>
            <a:r>
              <a:rPr lang="en-US" sz="900" dirty="0">
                <a:latin typeface="Arial"/>
                <a:ea typeface="Calibri"/>
                <a:cs typeface="Times New Roman"/>
              </a:rPr>
              <a:t> institution responsible for communicating with the public in Oregon.</a:t>
            </a:r>
          </a:p>
          <a:p>
            <a:pPr marL="1231222" lvl="2" indent="-246244">
              <a:lnSpc>
                <a:spcPct val="115000"/>
              </a:lnSpc>
              <a:buFont typeface="Wingdings"/>
              <a:buChar char=""/>
            </a:pPr>
            <a:r>
              <a:rPr lang="en-US" sz="900" dirty="0">
                <a:latin typeface="Arial"/>
                <a:ea typeface="Calibri"/>
                <a:cs typeface="Times New Roman"/>
              </a:rPr>
              <a:t>Have connections and exist in a “natural habitat” for data management collaboration between state and federal researchers and OSU employees.  Corvallis (where OSU is) has a large concentration of federal offices given the size of the community/university. </a:t>
            </a:r>
          </a:p>
          <a:p>
            <a:pPr>
              <a:lnSpc>
                <a:spcPct val="115000"/>
              </a:lnSpc>
              <a:defRPr/>
            </a:pPr>
            <a:r>
              <a:rPr lang="en-US" sz="900" b="1" dirty="0">
                <a:latin typeface="Arial"/>
                <a:ea typeface="Calibri"/>
                <a:cs typeface="Times New Roman"/>
              </a:rPr>
              <a:t>**Slide bullets: GEO</a:t>
            </a:r>
          </a:p>
          <a:p>
            <a:pPr lvl="1" eaLnBrk="1" hangingPunct="1"/>
            <a:r>
              <a:rPr lang="en-US" sz="900" dirty="0"/>
              <a:t>Interest in serving geospatial data in a cost effective and user-friendly manner</a:t>
            </a:r>
          </a:p>
          <a:p>
            <a:pPr marL="349385" indent="-349385">
              <a:lnSpc>
                <a:spcPct val="115000"/>
              </a:lnSpc>
              <a:buFont typeface="Symbol"/>
              <a:buChar char=""/>
              <a:defRPr/>
            </a:pPr>
            <a:r>
              <a:rPr lang="en-US" sz="900" dirty="0">
                <a:latin typeface="Arial"/>
                <a:ea typeface="Calibri"/>
                <a:cs typeface="Times New Roman"/>
              </a:rPr>
              <a:t>technical expertise and is the spatial data authority for the State</a:t>
            </a:r>
          </a:p>
          <a:p>
            <a:pPr marL="349385" indent="-349385">
              <a:lnSpc>
                <a:spcPct val="115000"/>
              </a:lnSpc>
              <a:buFont typeface="Symbol"/>
              <a:buChar char=""/>
              <a:defRPr/>
            </a:pPr>
            <a:r>
              <a:rPr lang="en-US" sz="900" b="1" dirty="0">
                <a:latin typeface="Arial"/>
                <a:ea typeface="Calibri"/>
                <a:cs typeface="Times New Roman"/>
              </a:rPr>
              <a:t>Geospatial Enterprise Office (GEO) </a:t>
            </a:r>
            <a:r>
              <a:rPr lang="en-US" sz="900" dirty="0">
                <a:latin typeface="Arial"/>
                <a:ea typeface="Calibri"/>
                <a:cs typeface="Times New Roman"/>
              </a:rPr>
              <a:t>coordination efforts focus on facilitating and promoting </a:t>
            </a:r>
            <a:r>
              <a:rPr lang="en-US" sz="900" u="sng" dirty="0">
                <a:solidFill>
                  <a:srgbClr val="0000FF"/>
                </a:solidFill>
                <a:latin typeface="Arial"/>
                <a:ea typeface="Calibri"/>
                <a:cs typeface="Times New Roman"/>
                <a:hlinkClick r:id="rId3"/>
              </a:rPr>
              <a:t>standards</a:t>
            </a:r>
            <a:r>
              <a:rPr lang="en-US" sz="900" dirty="0">
                <a:latin typeface="Arial"/>
                <a:ea typeface="Calibri"/>
                <a:cs typeface="Times New Roman"/>
              </a:rPr>
              <a:t>, reducing data collection duplication, and the promotion of GIS activities in Oregon. GEO both facilitates and collaborates with many committees and groups working toward these goals.</a:t>
            </a:r>
          </a:p>
          <a:p>
            <a:pPr marL="349385" indent="-349385">
              <a:lnSpc>
                <a:spcPct val="115000"/>
              </a:lnSpc>
              <a:buFont typeface="Symbol"/>
              <a:buChar char=""/>
              <a:defRPr/>
            </a:pPr>
            <a:r>
              <a:rPr lang="en-US" sz="900" b="1" dirty="0">
                <a:latin typeface="Arial"/>
                <a:ea typeface="Calibri"/>
                <a:cs typeface="Times New Roman"/>
              </a:rPr>
              <a:t>navigatOR </a:t>
            </a:r>
            <a:r>
              <a:rPr lang="en-US" sz="900" dirty="0">
                <a:latin typeface="Arial"/>
                <a:ea typeface="Calibri"/>
                <a:cs typeface="Times New Roman"/>
              </a:rPr>
              <a:t>is a statewide effort to coordinate with local, state, tribal, and federal government, and private companies. navigatOR will lower the cost of managing geographic information and benefit all Oregonians (even if indirectly).</a:t>
            </a:r>
          </a:p>
          <a:p>
            <a:pPr marL="756998" lvl="1" indent="-291153">
              <a:lnSpc>
                <a:spcPct val="115000"/>
              </a:lnSpc>
              <a:buFont typeface="Courier New"/>
              <a:buChar char="o"/>
              <a:defRPr/>
            </a:pPr>
            <a:r>
              <a:rPr lang="en-US" sz="900" dirty="0">
                <a:latin typeface="Arial"/>
                <a:ea typeface="Calibri"/>
                <a:cs typeface="Times New Roman"/>
              </a:rPr>
              <a:t>Accelerate the full completion of Oregon geospatial Framework data for the entire state</a:t>
            </a:r>
          </a:p>
          <a:p>
            <a:pPr marL="756998" lvl="1" indent="-291153">
              <a:lnSpc>
                <a:spcPct val="115000"/>
              </a:lnSpc>
              <a:buFont typeface="Courier New"/>
              <a:buChar char="o"/>
              <a:defRPr/>
            </a:pPr>
            <a:r>
              <a:rPr lang="en-US" sz="900" dirty="0">
                <a:latin typeface="Arial"/>
                <a:ea typeface="Calibri"/>
                <a:cs typeface="Times New Roman"/>
              </a:rPr>
              <a:t>Encourage and support geographic data sharing and access for a broad community of users throughout Oregon, including all levels of government, the private sector, not-for-profit organizations, and the general public data </a:t>
            </a:r>
          </a:p>
          <a:p>
            <a:pPr marL="756998" lvl="1" indent="-291153">
              <a:lnSpc>
                <a:spcPct val="115000"/>
              </a:lnSpc>
              <a:buFont typeface="Courier New"/>
              <a:buChar char="o"/>
              <a:defRPr/>
            </a:pPr>
            <a:r>
              <a:rPr lang="en-US" sz="900" dirty="0">
                <a:latin typeface="Arial"/>
                <a:ea typeface="Calibri"/>
                <a:cs typeface="Times New Roman"/>
              </a:rPr>
              <a:t>Provide an efficient environment and tools to support ongoing update of Framework geographic data</a:t>
            </a:r>
          </a:p>
          <a:p>
            <a:pPr marL="756998" lvl="1" indent="-291153">
              <a:lnSpc>
                <a:spcPct val="115000"/>
              </a:lnSpc>
              <a:buFont typeface="Courier New"/>
              <a:buChar char="o"/>
              <a:defRPr/>
            </a:pPr>
            <a:r>
              <a:rPr lang="en-US" sz="900" dirty="0">
                <a:latin typeface="Arial"/>
                <a:ea typeface="Calibri"/>
                <a:cs typeface="Times New Roman"/>
              </a:rPr>
              <a:t>Provide easily accessible services for geographic searching and query, GIS data access and download, and basic mapping.</a:t>
            </a:r>
          </a:p>
          <a:p>
            <a:pPr>
              <a:defRPr/>
            </a:pPr>
            <a:endParaRPr lang="en-US" sz="900" dirty="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B31FE7-A131-4B5E-8AB6-122DD4E11D19}"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relationship</a:t>
            </a:r>
            <a:r>
              <a:rPr lang="en-US" baseline="0" dirty="0" smtClean="0"/>
              <a:t> between OSU Libraries and Oregon Geo is not unique.  University Libraries generally have a long history of working with state data as depository libraries. Additionally of course we want to help </a:t>
            </a:r>
            <a:r>
              <a:rPr lang="en-US" baseline="0" dirty="0" smtClean="0"/>
              <a:t>patrons such as students </a:t>
            </a:r>
            <a:r>
              <a:rPr lang="en-US" baseline="0" dirty="0" smtClean="0"/>
              <a:t>become savvy information users and we do this by helping them one to one or in classes but of course we also point them and other users to resources in our subject guides and from our libraries’ catalogs.</a:t>
            </a:r>
            <a:endParaRPr lang="en-US" dirty="0"/>
          </a:p>
        </p:txBody>
      </p:sp>
      <p:sp>
        <p:nvSpPr>
          <p:cNvPr id="4" name="Slide Number Placeholder 3"/>
          <p:cNvSpPr>
            <a:spLocks noGrp="1"/>
          </p:cNvSpPr>
          <p:nvPr>
            <p:ph type="sldNum" sz="quarter" idx="10"/>
          </p:nvPr>
        </p:nvSpPr>
        <p:spPr/>
        <p:txBody>
          <a:bodyPr/>
          <a:lstStyle/>
          <a:p>
            <a:fld id="{0166C1E5-499A-49B8-A572-929EECD078D7}" type="slidenum">
              <a:rPr lang="en-US" smtClean="0"/>
              <a:t>8</a:t>
            </a:fld>
            <a:endParaRPr lang="en-US" dirty="0"/>
          </a:p>
        </p:txBody>
      </p:sp>
    </p:spTree>
    <p:extLst>
      <p:ext uri="{BB962C8B-B14F-4D97-AF65-F5344CB8AC3E}">
        <p14:creationId xmlns:p14="http://schemas.microsoft.com/office/powerpoint/2010/main" val="2180675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what did we do.</a:t>
            </a:r>
          </a:p>
          <a:p>
            <a:pPr defTabSz="931774">
              <a:defRPr/>
            </a:pPr>
            <a:endParaRPr lang="en-US" dirty="0"/>
          </a:p>
          <a:p>
            <a:pPr defTabSz="931774">
              <a:defRPr/>
            </a:pPr>
            <a:r>
              <a:rPr lang="en-US" dirty="0"/>
              <a:t>In 2011-2012 we looked at data access points for all 50 states clearinghouse websites.  And with that inforamtion hoped to learn how the OSDL stacked up against it’s national peers. Taking the perspective of the novice user (perhaps a student assigned to find and import data into a GIS and conduct basic analysis), </a:t>
            </a:r>
            <a:r>
              <a:rPr lang="en-US" b="1" dirty="0"/>
              <a:t>this study reviewed user-centric characteristics of state geospatial clearinghouses</a:t>
            </a:r>
            <a:r>
              <a:rPr lang="en-US" dirty="0"/>
              <a:t>. </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0166C1E5-499A-49B8-A572-929EECD078D7}" type="slidenum">
              <a:rPr lang="en-US" smtClean="0"/>
              <a:t>9</a:t>
            </a:fld>
            <a:endParaRPr lang="en-US" dirty="0"/>
          </a:p>
        </p:txBody>
      </p:sp>
    </p:spTree>
    <p:extLst>
      <p:ext uri="{BB962C8B-B14F-4D97-AF65-F5344CB8AC3E}">
        <p14:creationId xmlns:p14="http://schemas.microsoft.com/office/powerpoint/2010/main" val="2529416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046A454-C388-42BB-A658-0909B975311C}" type="datetimeFigureOut">
              <a:rPr lang="en-US" smtClean="0"/>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299024-5400-4CA7-9EF9-6D652B014A76}"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6A454-C388-42BB-A658-0909B975311C}" type="datetimeFigureOut">
              <a:rPr lang="en-US" smtClean="0"/>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299024-5400-4CA7-9EF9-6D652B014A7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6A454-C388-42BB-A658-0909B975311C}" type="datetimeFigureOut">
              <a:rPr lang="en-US" smtClean="0"/>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299024-5400-4CA7-9EF9-6D652B014A7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046A454-C388-42BB-A658-0909B975311C}" type="datetimeFigureOut">
              <a:rPr lang="en-US" smtClean="0"/>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299024-5400-4CA7-9EF9-6D652B014A76}"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6A454-C388-42BB-A658-0909B975311C}" type="datetimeFigureOut">
              <a:rPr lang="en-US" smtClean="0"/>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299024-5400-4CA7-9EF9-6D652B014A7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5046A454-C388-42BB-A658-0909B975311C}" type="datetimeFigureOut">
              <a:rPr lang="en-US" smtClean="0"/>
              <a:t>11/26/2012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299024-5400-4CA7-9EF9-6D652B014A7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046A454-C388-42BB-A658-0909B975311C}" type="datetimeFigureOut">
              <a:rPr lang="en-US" smtClean="0"/>
              <a:t>11/26/2012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299024-5400-4CA7-9EF9-6D652B014A7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46A454-C388-42BB-A658-0909B975311C}" type="datetimeFigureOut">
              <a:rPr lang="en-US" smtClean="0"/>
              <a:t>11/26/2012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299024-5400-4CA7-9EF9-6D652B014A7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6A454-C388-42BB-A658-0909B975311C}" type="datetimeFigureOut">
              <a:rPr lang="en-US" smtClean="0"/>
              <a:t>11/26/2012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299024-5400-4CA7-9EF9-6D652B014A7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6A454-C388-42BB-A658-0909B975311C}" type="datetimeFigureOut">
              <a:rPr lang="en-US" smtClean="0"/>
              <a:t>11/26/2012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299024-5400-4CA7-9EF9-6D652B014A7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6A454-C388-42BB-A658-0909B975311C}" type="datetimeFigureOut">
              <a:rPr lang="en-US" smtClean="0"/>
              <a:t>11/26/2012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299024-5400-4CA7-9EF9-6D652B014A7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046A454-C388-42BB-A658-0909B975311C}" type="datetimeFigureOut">
              <a:rPr lang="en-US" smtClean="0"/>
              <a:t>11/26/2012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9299024-5400-4CA7-9EF9-6D652B014A76}"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istl.org/12-summer/refereed4.htm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www.oregon.gov/DAS/CIO/GE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oregonstate.edu/inr/" TargetMode="External"/><Relationship Id="rId5" Type="http://schemas.openxmlformats.org/officeDocument/2006/relationships/image" Target="../media/image7.jpg"/><Relationship Id="rId4" Type="http://schemas.openxmlformats.org/officeDocument/2006/relationships/hyperlink" Target="http://osulibrary.oregonstate.edu/" TargetMode="External"/><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324600" y="6019800"/>
            <a:ext cx="2590800" cy="669925"/>
          </a:xfrm>
        </p:spPr>
        <p:txBody>
          <a:bodyPr/>
          <a:lstStyle/>
          <a:p>
            <a:pPr marL="228600" indent="-228600" algn="l">
              <a:buAutoNum type="arabicPeriod"/>
            </a:pPr>
            <a:r>
              <a:rPr lang="en-US" dirty="0" smtClean="0"/>
              <a:t>OSU Libraries</a:t>
            </a:r>
            <a:endParaRPr lang="en-US" dirty="0"/>
          </a:p>
          <a:p>
            <a:pPr marL="228600" indent="-228600" algn="l">
              <a:buAutoNum type="arabicPeriod"/>
            </a:pPr>
            <a:r>
              <a:rPr lang="en-US" dirty="0" smtClean="0"/>
              <a:t>OSU College of Earth, Oceanic, and Atmospheric Sciences</a:t>
            </a:r>
          </a:p>
        </p:txBody>
      </p:sp>
      <p:sp>
        <p:nvSpPr>
          <p:cNvPr id="3" name="Subtitle 2"/>
          <p:cNvSpPr>
            <a:spLocks noGrp="1"/>
          </p:cNvSpPr>
          <p:nvPr>
            <p:ph type="subTitle" idx="1"/>
          </p:nvPr>
        </p:nvSpPr>
        <p:spPr/>
        <p:txBody>
          <a:bodyPr>
            <a:normAutofit fontScale="85000" lnSpcReduction="20000"/>
          </a:bodyPr>
          <a:lstStyle/>
          <a:p>
            <a:r>
              <a:rPr lang="en-US" dirty="0" smtClean="0"/>
              <a:t>Andrea A. Wirth</a:t>
            </a:r>
            <a:r>
              <a:rPr lang="en-US" baseline="30000" dirty="0"/>
              <a:t>1</a:t>
            </a:r>
            <a:endParaRPr lang="en-US" dirty="0" smtClean="0"/>
          </a:p>
          <a:p>
            <a:r>
              <a:rPr lang="en-US" dirty="0" smtClean="0"/>
              <a:t>Bonnie Avery</a:t>
            </a:r>
            <a:r>
              <a:rPr lang="en-US" baseline="30000" dirty="0"/>
              <a:t>1</a:t>
            </a:r>
            <a:endParaRPr lang="en-US" dirty="0"/>
          </a:p>
          <a:p>
            <a:r>
              <a:rPr lang="en-US" dirty="0" smtClean="0"/>
              <a:t>Kuuipo Walsh</a:t>
            </a:r>
            <a:r>
              <a:rPr lang="en-US" baseline="30000" dirty="0" smtClean="0"/>
              <a:t>2</a:t>
            </a:r>
            <a:endParaRPr lang="en-US" dirty="0" smtClean="0"/>
          </a:p>
          <a:p>
            <a:r>
              <a:rPr lang="en-US" dirty="0" smtClean="0"/>
              <a:t>Marc Rempel</a:t>
            </a:r>
            <a:r>
              <a:rPr lang="en-US" baseline="30000" dirty="0" smtClean="0"/>
              <a:t>1</a:t>
            </a:r>
            <a:endParaRPr lang="en-US" dirty="0" smtClean="0"/>
          </a:p>
          <a:p>
            <a:r>
              <a:rPr lang="en-US" dirty="0" smtClean="0"/>
              <a:t>Oregon State University</a:t>
            </a:r>
          </a:p>
          <a:p>
            <a:r>
              <a:rPr lang="en-US" dirty="0" smtClean="0"/>
              <a:t>Geoscience Information Society November 6</a:t>
            </a:r>
            <a:r>
              <a:rPr lang="en-US" baseline="30000" dirty="0" smtClean="0"/>
              <a:t>th</a:t>
            </a:r>
            <a:r>
              <a:rPr lang="en-US" dirty="0" smtClean="0"/>
              <a:t>, 2012</a:t>
            </a:r>
            <a:endParaRPr lang="en-US" dirty="0"/>
          </a:p>
        </p:txBody>
      </p:sp>
      <p:sp>
        <p:nvSpPr>
          <p:cNvPr id="2" name="Title 1"/>
          <p:cNvSpPr>
            <a:spLocks noGrp="1"/>
          </p:cNvSpPr>
          <p:nvPr>
            <p:ph type="ctrTitle"/>
          </p:nvPr>
        </p:nvSpPr>
        <p:spPr/>
        <p:txBody>
          <a:bodyPr>
            <a:normAutofit/>
          </a:bodyPr>
          <a:lstStyle/>
          <a:p>
            <a:pPr lvl="0"/>
            <a:r>
              <a:rPr lang="en-US" dirty="0"/>
              <a:t>The Oregon Spatial Data </a:t>
            </a:r>
            <a:r>
              <a:rPr lang="en-US" dirty="0" smtClean="0"/>
              <a:t>Library</a:t>
            </a:r>
            <a:br>
              <a:rPr lang="en-US" dirty="0" smtClean="0"/>
            </a:br>
            <a:r>
              <a:rPr lang="en-US" dirty="0" smtClean="0"/>
              <a:t>in Context</a:t>
            </a:r>
            <a:endParaRPr lang="en-US"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626"/>
            <a:ext cx="1077304" cy="1145922"/>
          </a:xfrm>
          <a:prstGeom prst="rect">
            <a:avLst/>
          </a:prstGeom>
        </p:spPr>
      </p:pic>
    </p:spTree>
    <p:extLst>
      <p:ext uri="{BB962C8B-B14F-4D97-AF65-F5344CB8AC3E}">
        <p14:creationId xmlns:p14="http://schemas.microsoft.com/office/powerpoint/2010/main" val="838978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76087" y="540182"/>
            <a:ext cx="3690303"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Information Literacy</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Content Placeholder 5"/>
          <p:cNvSpPr>
            <a:spLocks noGrp="1"/>
          </p:cNvSpPr>
          <p:nvPr>
            <p:ph sz="quarter" idx="13"/>
          </p:nvPr>
        </p:nvSpPr>
        <p:spPr>
          <a:xfrm>
            <a:off x="944187" y="584437"/>
            <a:ext cx="4331900" cy="5881610"/>
          </a:xfrm>
        </p:spPr>
        <p:txBody>
          <a:bodyPr wrap="square">
            <a:spAutoFit/>
          </a:bodyPr>
          <a:lstStyle/>
          <a:p>
            <a:pPr marL="514350" indent="-514350">
              <a:buFont typeface="+mj-lt"/>
              <a:buAutoNum type="arabicPeriod"/>
            </a:pPr>
            <a:r>
              <a:rPr lang="en-US" sz="3000" dirty="0"/>
              <a:t>keyword search</a:t>
            </a:r>
          </a:p>
          <a:p>
            <a:pPr marL="514350" indent="-514350">
              <a:buFont typeface="+mj-lt"/>
              <a:buAutoNum type="arabicPeriod"/>
            </a:pPr>
            <a:r>
              <a:rPr lang="en-US" sz="3000" dirty="0"/>
              <a:t>training or help documents specific to the site</a:t>
            </a:r>
          </a:p>
          <a:p>
            <a:pPr marL="514350" indent="-514350">
              <a:buFont typeface="+mj-lt"/>
              <a:buAutoNum type="arabicPeriod"/>
            </a:pPr>
            <a:r>
              <a:rPr lang="en-US" sz="3000" dirty="0"/>
              <a:t>ease of access to </a:t>
            </a:r>
            <a:r>
              <a:rPr lang="en-US" sz="3000" dirty="0" smtClean="0"/>
              <a:t>metadata</a:t>
            </a:r>
          </a:p>
          <a:p>
            <a:pPr marL="514350" indent="-514350">
              <a:buFont typeface="+mj-lt"/>
              <a:buAutoNum type="arabicPeriod"/>
            </a:pPr>
            <a:endParaRPr lang="en-US" sz="3000" dirty="0" smtClean="0"/>
          </a:p>
          <a:p>
            <a:pPr marL="514350" indent="-514350">
              <a:buFont typeface="+mj-lt"/>
              <a:buAutoNum type="arabicPeriod"/>
            </a:pPr>
            <a:r>
              <a:rPr lang="en-US" sz="2800" dirty="0"/>
              <a:t>presence of locally unique data</a:t>
            </a:r>
          </a:p>
          <a:p>
            <a:pPr marL="514350" indent="-514350">
              <a:buFont typeface="+mj-lt"/>
              <a:buAutoNum type="arabicPeriod"/>
            </a:pPr>
            <a:r>
              <a:rPr lang="en-US" sz="2800" dirty="0" smtClean="0"/>
              <a:t>Encourages data </a:t>
            </a:r>
            <a:r>
              <a:rPr lang="en-US" sz="2800" dirty="0"/>
              <a:t>(or metadata) </a:t>
            </a:r>
            <a:r>
              <a:rPr lang="en-US" sz="2800" dirty="0" smtClean="0"/>
              <a:t>contributions</a:t>
            </a:r>
            <a:endParaRPr lang="en-US" sz="3000" dirty="0"/>
          </a:p>
        </p:txBody>
      </p:sp>
      <p:sp>
        <p:nvSpPr>
          <p:cNvPr id="11" name="Rectangle 10"/>
          <p:cNvSpPr/>
          <p:nvPr/>
        </p:nvSpPr>
        <p:spPr>
          <a:xfrm>
            <a:off x="5453697" y="4189274"/>
            <a:ext cx="3690303"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Literature Review</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Striped Right Arrow 11"/>
          <p:cNvSpPr/>
          <p:nvPr/>
        </p:nvSpPr>
        <p:spPr>
          <a:xfrm rot="16200000">
            <a:off x="6898367" y="2989556"/>
            <a:ext cx="1485037" cy="684074"/>
          </a:xfrm>
          <a:prstGeom prst="stripedRightArrow">
            <a:avLst>
              <a:gd name="adj1" fmla="val 35148"/>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Striped Right Arrow 12"/>
          <p:cNvSpPr/>
          <p:nvPr/>
        </p:nvSpPr>
        <p:spPr>
          <a:xfrm rot="5400000">
            <a:off x="6254318" y="3055647"/>
            <a:ext cx="1485037" cy="684074"/>
          </a:xfrm>
          <a:prstGeom prst="stripedRightArrow">
            <a:avLst>
              <a:gd name="adj1" fmla="val 35148"/>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TextBox 13"/>
          <p:cNvSpPr txBox="1"/>
          <p:nvPr/>
        </p:nvSpPr>
        <p:spPr>
          <a:xfrm rot="16200000">
            <a:off x="-1797566" y="2886606"/>
            <a:ext cx="4191000" cy="646331"/>
          </a:xfrm>
          <a:prstGeom prst="rect">
            <a:avLst/>
          </a:prstGeom>
          <a:noFill/>
        </p:spPr>
        <p:txBody>
          <a:bodyPr wrap="square" rtlCol="0">
            <a:spAutoFit/>
          </a:bodyPr>
          <a:lstStyle/>
          <a:p>
            <a:pPr algn="ctr"/>
            <a:r>
              <a:rPr lang="en-US" sz="3600" dirty="0" smtClean="0"/>
              <a:t>5 </a:t>
            </a:r>
            <a:r>
              <a:rPr lang="en-US" sz="3000" cap="all" spc="50" dirty="0">
                <a:latin typeface="+mj-lt"/>
                <a:ea typeface="+mj-ea"/>
                <a:cs typeface="+mj-cs"/>
              </a:rPr>
              <a:t>Characteristics</a:t>
            </a:r>
          </a:p>
        </p:txBody>
      </p:sp>
    </p:spTree>
    <p:extLst>
      <p:ext uri="{BB962C8B-B14F-4D97-AF65-F5344CB8AC3E}">
        <p14:creationId xmlns:p14="http://schemas.microsoft.com/office/powerpoint/2010/main" val="344222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dirty="0" smtClean="0"/>
              <a:t>Keyword Search</a:t>
            </a:r>
            <a:endParaRPr lang="en-US"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032" y="1219200"/>
            <a:ext cx="9193557" cy="5105400"/>
          </a:xfrm>
        </p:spPr>
      </p:pic>
      <p:sp>
        <p:nvSpPr>
          <p:cNvPr id="7" name="Right Arrow 6"/>
          <p:cNvSpPr/>
          <p:nvPr/>
        </p:nvSpPr>
        <p:spPr>
          <a:xfrm rot="8670613">
            <a:off x="2419307" y="3121168"/>
            <a:ext cx="900937" cy="387062"/>
          </a:xfrm>
          <a:prstGeom prst="rightArrow">
            <a:avLst/>
          </a:prstGeom>
          <a:solidFill>
            <a:srgbClr val="FF0000"/>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20312"/>
          <a:stretch/>
        </p:blipFill>
        <p:spPr>
          <a:xfrm>
            <a:off x="2899612" y="5029200"/>
            <a:ext cx="5867400" cy="1482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ight Arrow 9"/>
          <p:cNvSpPr/>
          <p:nvPr/>
        </p:nvSpPr>
        <p:spPr>
          <a:xfrm rot="20078199">
            <a:off x="5410233" y="2160146"/>
            <a:ext cx="914400" cy="347941"/>
          </a:xfrm>
          <a:prstGeom prst="rightArrow">
            <a:avLst/>
          </a:prstGeom>
          <a:solidFill>
            <a:srgbClr val="FF0000"/>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38200" y="2410317"/>
            <a:ext cx="990600" cy="561483"/>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TextBox 11"/>
          <p:cNvSpPr txBox="1"/>
          <p:nvPr/>
        </p:nvSpPr>
        <p:spPr>
          <a:xfrm>
            <a:off x="6319850" y="761999"/>
            <a:ext cx="2447162" cy="369332"/>
          </a:xfrm>
          <a:prstGeom prst="rect">
            <a:avLst/>
          </a:prstGeom>
          <a:noFill/>
        </p:spPr>
        <p:txBody>
          <a:bodyPr wrap="square" rtlCol="0">
            <a:spAutoFit/>
          </a:bodyPr>
          <a:lstStyle/>
          <a:p>
            <a:r>
              <a:rPr lang="en-US" dirty="0"/>
              <a:t>http://www.insideidaho.org</a:t>
            </a:r>
          </a:p>
        </p:txBody>
      </p:sp>
    </p:spTree>
    <p:extLst>
      <p:ext uri="{BB962C8B-B14F-4D97-AF65-F5344CB8AC3E}">
        <p14:creationId xmlns:p14="http://schemas.microsoft.com/office/powerpoint/2010/main" val="223655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dirty="0" smtClean="0"/>
              <a:t>Help documents/training</a:t>
            </a:r>
            <a:endParaRPr lang="en-US" dirty="0"/>
          </a:p>
        </p:txBody>
      </p:sp>
      <p:sp>
        <p:nvSpPr>
          <p:cNvPr id="8" name="Rectangle 7"/>
          <p:cNvSpPr/>
          <p:nvPr/>
        </p:nvSpPr>
        <p:spPr>
          <a:xfrm>
            <a:off x="5896497" y="621268"/>
            <a:ext cx="2829621" cy="369332"/>
          </a:xfrm>
          <a:prstGeom prst="rect">
            <a:avLst/>
          </a:prstGeom>
        </p:spPr>
        <p:txBody>
          <a:bodyPr wrap="none">
            <a:spAutoFit/>
          </a:bodyPr>
          <a:lstStyle/>
          <a:p>
            <a:r>
              <a:rPr lang="en-US" dirty="0"/>
              <a:t>http://wygl.wygisc.org/wygeolib/</a:t>
            </a:r>
          </a:p>
        </p:txBody>
      </p:sp>
      <p:grpSp>
        <p:nvGrpSpPr>
          <p:cNvPr id="18" name="Group 17"/>
          <p:cNvGrpSpPr/>
          <p:nvPr/>
        </p:nvGrpSpPr>
        <p:grpSpPr>
          <a:xfrm>
            <a:off x="0" y="990600"/>
            <a:ext cx="8726118" cy="1771897"/>
            <a:chOff x="0" y="990600"/>
            <a:chExt cx="8726118" cy="177189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8726118" cy="1771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16"/>
            <p:cNvSpPr/>
            <p:nvPr/>
          </p:nvSpPr>
          <p:spPr>
            <a:xfrm>
              <a:off x="6858000" y="1066800"/>
              <a:ext cx="609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pic>
        <p:nvPicPr>
          <p:cNvPr id="15" name="Content Placeholder 1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157917" y="1600200"/>
            <a:ext cx="5477160" cy="5501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523520"/>
            <a:ext cx="5515745" cy="4334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999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Metadata</a:t>
            </a:r>
            <a:endParaRPr lang="en-US" dirty="0"/>
          </a:p>
        </p:txBody>
      </p:sp>
      <p:sp>
        <p:nvSpPr>
          <p:cNvPr id="9" name="TextBox 8"/>
          <p:cNvSpPr txBox="1"/>
          <p:nvPr/>
        </p:nvSpPr>
        <p:spPr>
          <a:xfrm>
            <a:off x="6357491" y="761999"/>
            <a:ext cx="2447162" cy="369332"/>
          </a:xfrm>
          <a:prstGeom prst="rect">
            <a:avLst/>
          </a:prstGeom>
          <a:noFill/>
        </p:spPr>
        <p:txBody>
          <a:bodyPr wrap="square" rtlCol="0">
            <a:spAutoFit/>
          </a:bodyPr>
          <a:lstStyle/>
          <a:p>
            <a:r>
              <a:rPr lang="en-US" dirty="0"/>
              <a:t>http</a:t>
            </a:r>
            <a:r>
              <a:rPr lang="en-US" dirty="0" smtClean="0"/>
              <a:t>://lagic.lsu.edu</a:t>
            </a:r>
            <a:r>
              <a:rPr lang="en-US" dirty="0"/>
              <a: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0" y="1295400"/>
            <a:ext cx="6096851" cy="3219900"/>
          </a:xfrm>
          <a:prstGeom prst="rect">
            <a:avLst/>
          </a:prstGeom>
        </p:spPr>
      </p:pic>
      <p:pic>
        <p:nvPicPr>
          <p:cNvPr id="14" name="Content Placeholder 1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066800" y="1752600"/>
            <a:ext cx="5889811"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3381" b="19868"/>
          <a:stretch/>
        </p:blipFill>
        <p:spPr>
          <a:xfrm>
            <a:off x="3853430" y="2905350"/>
            <a:ext cx="5256601" cy="3681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887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7924800" cy="1143000"/>
          </a:xfrm>
        </p:spPr>
        <p:txBody>
          <a:bodyPr anchor="t"/>
          <a:lstStyle/>
          <a:p>
            <a:r>
              <a:rPr lang="en-US" dirty="0" smtClean="0"/>
              <a:t>Local data </a:t>
            </a:r>
            <a:endParaRPr lang="en-US" dirty="0"/>
          </a:p>
        </p:txBody>
      </p:sp>
      <p:sp>
        <p:nvSpPr>
          <p:cNvPr id="17" name="TextBox 16"/>
          <p:cNvSpPr txBox="1"/>
          <p:nvPr/>
        </p:nvSpPr>
        <p:spPr>
          <a:xfrm>
            <a:off x="6477000" y="805934"/>
            <a:ext cx="2282228" cy="369332"/>
          </a:xfrm>
          <a:prstGeom prst="rect">
            <a:avLst/>
          </a:prstGeom>
          <a:noFill/>
        </p:spPr>
        <p:txBody>
          <a:bodyPr wrap="none" rtlCol="0">
            <a:spAutoFit/>
          </a:bodyPr>
          <a:lstStyle/>
          <a:p>
            <a:r>
              <a:rPr lang="en-US" dirty="0"/>
              <a:t>http://www.kansasgis.org</a:t>
            </a:r>
          </a:p>
        </p:txBody>
      </p:sp>
      <p:grpSp>
        <p:nvGrpSpPr>
          <p:cNvPr id="5" name="Group 4"/>
          <p:cNvGrpSpPr/>
          <p:nvPr/>
        </p:nvGrpSpPr>
        <p:grpSpPr>
          <a:xfrm>
            <a:off x="0" y="1143000"/>
            <a:ext cx="9144000" cy="5010260"/>
            <a:chOff x="0" y="1238139"/>
            <a:chExt cx="9144000" cy="5010260"/>
          </a:xfrm>
        </p:grpSpPr>
        <p:grpSp>
          <p:nvGrpSpPr>
            <p:cNvPr id="4" name="Group 3"/>
            <p:cNvGrpSpPr/>
            <p:nvPr/>
          </p:nvGrpSpPr>
          <p:grpSpPr>
            <a:xfrm>
              <a:off x="0" y="1238139"/>
              <a:ext cx="9144000" cy="5010260"/>
              <a:chOff x="0" y="1238139"/>
              <a:chExt cx="9144000" cy="5010260"/>
            </a:xfrm>
          </p:grpSpPr>
          <p:grpSp>
            <p:nvGrpSpPr>
              <p:cNvPr id="16" name="Group 15"/>
              <p:cNvGrpSpPr/>
              <p:nvPr/>
            </p:nvGrpSpPr>
            <p:grpSpPr>
              <a:xfrm>
                <a:off x="0" y="1238139"/>
                <a:ext cx="9144000" cy="4705461"/>
                <a:chOff x="0" y="1095208"/>
                <a:chExt cx="9144000" cy="4705461"/>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5208"/>
                  <a:ext cx="9144000" cy="4705461"/>
                </a:xfrm>
                <a:prstGeom prst="rect">
                  <a:avLst/>
                </a:prstGeom>
              </p:spPr>
            </p:pic>
            <p:sp>
              <p:nvSpPr>
                <p:cNvPr id="13" name="Rectangle 12"/>
                <p:cNvSpPr/>
                <p:nvPr/>
              </p:nvSpPr>
              <p:spPr>
                <a:xfrm>
                  <a:off x="5486400" y="1219200"/>
                  <a:ext cx="990600"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chemeClr val="tx1"/>
                      </a:solidFill>
                    </a:ln>
                  </a:endParaRPr>
                </a:p>
              </p:txBody>
            </p:sp>
            <p:sp>
              <p:nvSpPr>
                <p:cNvPr id="15" name="Rectangle 14"/>
                <p:cNvSpPr/>
                <p:nvPr/>
              </p:nvSpPr>
              <p:spPr>
                <a:xfrm>
                  <a:off x="457200" y="3655031"/>
                  <a:ext cx="1295400"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chemeClr val="tx1"/>
                      </a:solidFill>
                    </a:ln>
                  </a:endParaRPr>
                </a:p>
              </p:txBody>
            </p:sp>
          </p:grpSp>
          <p:sp>
            <p:nvSpPr>
              <p:cNvPr id="10" name="Oval 9"/>
              <p:cNvSpPr/>
              <p:nvPr/>
            </p:nvSpPr>
            <p:spPr>
              <a:xfrm>
                <a:off x="6629400" y="1955262"/>
                <a:ext cx="2286000" cy="4293137"/>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p:nvPr/>
          </p:nvSpPr>
          <p:spPr>
            <a:xfrm>
              <a:off x="2133600" y="2438400"/>
              <a:ext cx="990600" cy="6858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267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711913"/>
            <a:ext cx="6481027" cy="6019800"/>
          </a:xfrm>
          <a:prstGeom prst="rect">
            <a:avLst/>
          </a:prstGeom>
        </p:spPr>
      </p:pic>
      <p:sp>
        <p:nvSpPr>
          <p:cNvPr id="2" name="Title 1"/>
          <p:cNvSpPr>
            <a:spLocks noGrp="1"/>
          </p:cNvSpPr>
          <p:nvPr>
            <p:ph type="title"/>
          </p:nvPr>
        </p:nvSpPr>
        <p:spPr/>
        <p:txBody>
          <a:bodyPr anchor="t"/>
          <a:lstStyle/>
          <a:p>
            <a:r>
              <a:rPr lang="en-US" dirty="0" smtClean="0"/>
              <a:t>contributions</a:t>
            </a: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59" y="1969151"/>
            <a:ext cx="4813282" cy="3438909"/>
          </a:xfrm>
          <a:prstGeom prst="rect">
            <a:avLst/>
          </a:prstGeom>
        </p:spPr>
      </p:pic>
      <p:sp>
        <p:nvSpPr>
          <p:cNvPr id="39" name="Rectangle 38"/>
          <p:cNvSpPr/>
          <p:nvPr/>
        </p:nvSpPr>
        <p:spPr>
          <a:xfrm>
            <a:off x="5678913" y="228600"/>
            <a:ext cx="3183885" cy="369332"/>
          </a:xfrm>
          <a:prstGeom prst="rect">
            <a:avLst/>
          </a:prstGeom>
        </p:spPr>
        <p:txBody>
          <a:bodyPr wrap="none">
            <a:spAutoFit/>
          </a:bodyPr>
          <a:lstStyle/>
          <a:p>
            <a:r>
              <a:rPr lang="en-US" dirty="0"/>
              <a:t>http://metadata.gis.washington.edu/</a:t>
            </a:r>
          </a:p>
        </p:txBody>
      </p:sp>
    </p:spTree>
    <p:extLst>
      <p:ext uri="{BB962C8B-B14F-4D97-AF65-F5344CB8AC3E}">
        <p14:creationId xmlns:p14="http://schemas.microsoft.com/office/powerpoint/2010/main" val="211852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Presence of characteristics</a:t>
            </a:r>
            <a:endParaRPr lang="en-US" dirty="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577037088"/>
              </p:ext>
            </p:extLst>
          </p:nvPr>
        </p:nvGraphicFramePr>
        <p:xfrm>
          <a:off x="609600" y="1600200"/>
          <a:ext cx="7924799" cy="4267200"/>
        </p:xfrm>
        <a:graphic>
          <a:graphicData uri="http://schemas.openxmlformats.org/drawingml/2006/table">
            <a:tbl>
              <a:tblPr firstRow="1" bandRow="1">
                <a:tableStyleId>{1FECB4D8-DB02-4DC6-A0A2-4F2EBAE1DC90}</a:tableStyleId>
              </a:tblPr>
              <a:tblGrid>
                <a:gridCol w="3522133"/>
                <a:gridCol w="4402666"/>
              </a:tblGrid>
              <a:tr h="711200">
                <a:tc>
                  <a:txBody>
                    <a:bodyPr/>
                    <a:lstStyle/>
                    <a:p>
                      <a:r>
                        <a:rPr lang="en-US" sz="2800" dirty="0" smtClean="0"/>
                        <a:t>Characteristic</a:t>
                      </a:r>
                      <a:endParaRPr lang="en-US" sz="2800" dirty="0"/>
                    </a:p>
                  </a:txBody>
                  <a:tcPr marL="88054" marR="88054"/>
                </a:tc>
                <a:tc>
                  <a:txBody>
                    <a:bodyPr/>
                    <a:lstStyle/>
                    <a:p>
                      <a:pPr algn="ctr"/>
                      <a:r>
                        <a:rPr lang="en-US" sz="2800" dirty="0" smtClean="0"/>
                        <a:t> # clearinghouses (OSDL?)</a:t>
                      </a:r>
                      <a:endParaRPr lang="en-US" sz="2800" dirty="0"/>
                    </a:p>
                  </a:txBody>
                  <a:tcPr marL="88054" marR="88054"/>
                </a:tc>
              </a:tr>
              <a:tr h="711200">
                <a:tc>
                  <a:txBody>
                    <a:bodyPr/>
                    <a:lstStyle/>
                    <a:p>
                      <a:r>
                        <a:rPr lang="en-US" sz="2800" dirty="0" smtClean="0"/>
                        <a:t>Keyword</a:t>
                      </a:r>
                      <a:r>
                        <a:rPr lang="en-US" sz="2800" baseline="0" dirty="0" smtClean="0"/>
                        <a:t> search</a:t>
                      </a:r>
                      <a:endParaRPr lang="en-US" sz="2800" dirty="0"/>
                    </a:p>
                  </a:txBody>
                  <a:tcPr marL="88054" marR="88054"/>
                </a:tc>
                <a:tc>
                  <a:txBody>
                    <a:bodyPr/>
                    <a:lstStyle/>
                    <a:p>
                      <a:pPr algn="ctr"/>
                      <a:r>
                        <a:rPr lang="en-US" sz="2800" dirty="0" smtClean="0"/>
                        <a:t>23 (Y)</a:t>
                      </a:r>
                      <a:endParaRPr lang="en-US" sz="2800" dirty="0"/>
                    </a:p>
                  </a:txBody>
                  <a:tcPr marL="88054" marR="88054"/>
                </a:tc>
              </a:tr>
              <a:tr h="711200">
                <a:tc>
                  <a:txBody>
                    <a:bodyPr/>
                    <a:lstStyle/>
                    <a:p>
                      <a:r>
                        <a:rPr lang="en-US" sz="2800" dirty="0" smtClean="0"/>
                        <a:t>Customized</a:t>
                      </a:r>
                      <a:r>
                        <a:rPr lang="en-US" sz="2800" baseline="0" dirty="0" smtClean="0"/>
                        <a:t> help</a:t>
                      </a:r>
                      <a:endParaRPr lang="en-US" sz="2800" dirty="0"/>
                    </a:p>
                  </a:txBody>
                  <a:tcPr marL="88054" marR="88054"/>
                </a:tc>
                <a:tc>
                  <a:txBody>
                    <a:bodyPr/>
                    <a:lstStyle/>
                    <a:p>
                      <a:pPr algn="ctr"/>
                      <a:r>
                        <a:rPr lang="en-US" sz="2800" dirty="0" smtClean="0"/>
                        <a:t>17 (N)</a:t>
                      </a:r>
                      <a:endParaRPr lang="en-US" sz="2800" dirty="0"/>
                    </a:p>
                  </a:txBody>
                  <a:tcPr marL="88054" marR="88054"/>
                </a:tc>
              </a:tr>
              <a:tr h="711200">
                <a:tc>
                  <a:txBody>
                    <a:bodyPr/>
                    <a:lstStyle/>
                    <a:p>
                      <a:r>
                        <a:rPr lang="en-US" sz="2800" dirty="0" smtClean="0"/>
                        <a:t>Viewable</a:t>
                      </a:r>
                      <a:r>
                        <a:rPr lang="en-US" sz="2800" baseline="0" dirty="0" smtClean="0"/>
                        <a:t> metadata</a:t>
                      </a:r>
                      <a:endParaRPr lang="en-US" sz="2800" dirty="0"/>
                    </a:p>
                  </a:txBody>
                  <a:tcPr marL="88054" marR="88054"/>
                </a:tc>
                <a:tc>
                  <a:txBody>
                    <a:bodyPr/>
                    <a:lstStyle/>
                    <a:p>
                      <a:pPr algn="ctr"/>
                      <a:r>
                        <a:rPr lang="en-US" sz="2800" dirty="0" smtClean="0"/>
                        <a:t>38 (Y)</a:t>
                      </a:r>
                      <a:endParaRPr lang="en-US" sz="2800" dirty="0"/>
                    </a:p>
                  </a:txBody>
                  <a:tcPr marL="88054" marR="88054"/>
                </a:tc>
              </a:tr>
              <a:tr h="711200">
                <a:tc>
                  <a:txBody>
                    <a:bodyPr/>
                    <a:lstStyle/>
                    <a:p>
                      <a:r>
                        <a:rPr lang="en-US" sz="2800" dirty="0" smtClean="0"/>
                        <a:t>Local data focus</a:t>
                      </a:r>
                      <a:endParaRPr lang="en-US" sz="2800" dirty="0"/>
                    </a:p>
                  </a:txBody>
                  <a:tcPr marL="88054" marR="88054"/>
                </a:tc>
                <a:tc>
                  <a:txBody>
                    <a:bodyPr/>
                    <a:lstStyle/>
                    <a:p>
                      <a:pPr algn="ctr"/>
                      <a:r>
                        <a:rPr lang="en-US" sz="2800" dirty="0" smtClean="0"/>
                        <a:t>13 (Y)</a:t>
                      </a:r>
                      <a:endParaRPr lang="en-US" sz="2800" dirty="0"/>
                    </a:p>
                  </a:txBody>
                  <a:tcPr marL="88054" marR="88054"/>
                </a:tc>
              </a:tr>
              <a:tr h="711200">
                <a:tc>
                  <a:txBody>
                    <a:bodyPr/>
                    <a:lstStyle/>
                    <a:p>
                      <a:r>
                        <a:rPr lang="en-US" sz="2800" dirty="0" smtClean="0"/>
                        <a:t>Contributions</a:t>
                      </a:r>
                      <a:r>
                        <a:rPr lang="en-US" sz="2800" baseline="0" dirty="0" smtClean="0"/>
                        <a:t> solicited</a:t>
                      </a:r>
                      <a:endParaRPr lang="en-US" sz="2800" dirty="0"/>
                    </a:p>
                  </a:txBody>
                  <a:tcPr marL="88054" marR="88054"/>
                </a:tc>
                <a:tc>
                  <a:txBody>
                    <a:bodyPr/>
                    <a:lstStyle/>
                    <a:p>
                      <a:pPr algn="ctr"/>
                      <a:r>
                        <a:rPr lang="en-US" sz="2800" dirty="0" smtClean="0"/>
                        <a:t>14 (N)</a:t>
                      </a:r>
                      <a:endParaRPr lang="en-US" sz="2800" dirty="0"/>
                    </a:p>
                  </a:txBody>
                  <a:tcPr marL="88054" marR="88054"/>
                </a:tc>
              </a:tr>
            </a:tbl>
          </a:graphicData>
        </a:graphic>
      </p:graphicFrame>
    </p:spTree>
    <p:extLst>
      <p:ext uri="{BB962C8B-B14F-4D97-AF65-F5344CB8AC3E}">
        <p14:creationId xmlns:p14="http://schemas.microsoft.com/office/powerpoint/2010/main" val="186706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09600" y="1600200"/>
            <a:ext cx="3733800" cy="4343400"/>
          </a:xfrm>
        </p:spPr>
        <p:txBody>
          <a:bodyPr>
            <a:normAutofit fontScale="92500"/>
          </a:bodyPr>
          <a:lstStyle/>
          <a:p>
            <a:pPr marL="0" indent="0">
              <a:buNone/>
            </a:pPr>
            <a:r>
              <a:rPr lang="en-US" dirty="0" smtClean="0"/>
              <a:t>For all clearinghouses</a:t>
            </a:r>
          </a:p>
          <a:p>
            <a:r>
              <a:rPr lang="en-US" dirty="0" smtClean="0"/>
              <a:t>Remember secondary audience</a:t>
            </a:r>
            <a:r>
              <a:rPr lang="en-US" dirty="0"/>
              <a:t> </a:t>
            </a:r>
            <a:r>
              <a:rPr lang="en-US" dirty="0" smtClean="0"/>
              <a:t>for data</a:t>
            </a:r>
          </a:p>
          <a:p>
            <a:r>
              <a:rPr lang="en-US" dirty="0" smtClean="0"/>
              <a:t>Referrals from other sites</a:t>
            </a:r>
          </a:p>
          <a:p>
            <a:r>
              <a:rPr lang="en-US" dirty="0" smtClean="0"/>
              <a:t>Keep look and content “fresh”</a:t>
            </a:r>
          </a:p>
          <a:p>
            <a:r>
              <a:rPr lang="en-US" dirty="0" smtClean="0"/>
              <a:t>Encourage contributions whenever possible</a:t>
            </a:r>
          </a:p>
          <a:p>
            <a:pPr lvl="1"/>
            <a:endParaRPr lang="en-US" dirty="0" smtClean="0"/>
          </a:p>
        </p:txBody>
      </p:sp>
      <p:sp>
        <p:nvSpPr>
          <p:cNvPr id="8" name="Content Placeholder 7"/>
          <p:cNvSpPr>
            <a:spLocks noGrp="1"/>
          </p:cNvSpPr>
          <p:nvPr>
            <p:ph sz="quarter" idx="14"/>
          </p:nvPr>
        </p:nvSpPr>
        <p:spPr>
          <a:xfrm>
            <a:off x="4800600" y="1600200"/>
            <a:ext cx="3733800" cy="4572000"/>
          </a:xfrm>
        </p:spPr>
        <p:txBody>
          <a:bodyPr>
            <a:normAutofit/>
          </a:bodyPr>
          <a:lstStyle/>
          <a:p>
            <a:pPr marL="0" indent="0">
              <a:buNone/>
            </a:pPr>
            <a:r>
              <a:rPr lang="en-US" dirty="0" smtClean="0"/>
              <a:t>OSDL</a:t>
            </a:r>
          </a:p>
          <a:p>
            <a:r>
              <a:rPr lang="en-US" dirty="0" smtClean="0"/>
              <a:t>Promote contributions to increase data</a:t>
            </a:r>
          </a:p>
          <a:p>
            <a:r>
              <a:rPr lang="en-US" dirty="0" smtClean="0"/>
              <a:t>More dynamic interface/Less </a:t>
            </a:r>
            <a:r>
              <a:rPr lang="en-US" dirty="0"/>
              <a:t>“out of the box” </a:t>
            </a:r>
            <a:r>
              <a:rPr lang="en-US" dirty="0" smtClean="0"/>
              <a:t>look</a:t>
            </a:r>
          </a:p>
          <a:p>
            <a:r>
              <a:rPr lang="en-US" dirty="0" smtClean="0"/>
              <a:t>Customize help document</a:t>
            </a:r>
          </a:p>
        </p:txBody>
      </p:sp>
      <p:sp>
        <p:nvSpPr>
          <p:cNvPr id="6" name="Title 5"/>
          <p:cNvSpPr>
            <a:spLocks noGrp="1"/>
          </p:cNvSpPr>
          <p:nvPr>
            <p:ph type="title"/>
          </p:nvPr>
        </p:nvSpPr>
        <p:spPr/>
        <p:txBody>
          <a:bodyPr/>
          <a:lstStyle/>
          <a:p>
            <a:pPr algn="ctr"/>
            <a:r>
              <a:rPr lang="en-US" dirty="0" smtClean="0"/>
              <a:t>Looking forward</a:t>
            </a:r>
            <a:endParaRPr lang="en-US" dirty="0"/>
          </a:p>
        </p:txBody>
      </p:sp>
    </p:spTree>
    <p:extLst>
      <p:ext uri="{BB962C8B-B14F-4D97-AF65-F5344CB8AC3E}">
        <p14:creationId xmlns:p14="http://schemas.microsoft.com/office/powerpoint/2010/main" val="283823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1371600" y="5638800"/>
            <a:ext cx="6705600" cy="685800"/>
          </a:xfrm>
        </p:spPr>
        <p:txBody>
          <a:bodyPr/>
          <a:lstStyle/>
          <a:p>
            <a:pPr marL="0" indent="0" algn="ctr">
              <a:buNone/>
            </a:pPr>
            <a:r>
              <a:rPr lang="en-US" dirty="0" smtClean="0"/>
              <a:t>Andrea.Wirth@oregonstate.edu</a:t>
            </a:r>
            <a:endParaRPr lang="en-US" dirty="0"/>
          </a:p>
        </p:txBody>
      </p:sp>
      <p:sp>
        <p:nvSpPr>
          <p:cNvPr id="6" name="Title 5"/>
          <p:cNvSpPr>
            <a:spLocks noGrp="1"/>
          </p:cNvSpPr>
          <p:nvPr>
            <p:ph type="title"/>
          </p:nvPr>
        </p:nvSpPr>
        <p:spPr>
          <a:xfrm>
            <a:off x="457200" y="1295400"/>
            <a:ext cx="8229600" cy="2316162"/>
          </a:xfrm>
        </p:spPr>
        <p:txBody>
          <a:bodyPr>
            <a:normAutofit/>
          </a:bodyPr>
          <a:lstStyle/>
          <a:p>
            <a:pPr algn="ctr"/>
            <a:r>
              <a:rPr lang="en-US" dirty="0" smtClean="0"/>
              <a:t>Thank you</a:t>
            </a:r>
            <a:br>
              <a:rPr lang="en-US" dirty="0" smtClean="0"/>
            </a:br>
            <a:r>
              <a:rPr lang="en-US" dirty="0" smtClean="0"/>
              <a:t>&amp; </a:t>
            </a:r>
            <a:br>
              <a:rPr lang="en-US" dirty="0" smtClean="0"/>
            </a:br>
            <a:r>
              <a:rPr lang="en-US" dirty="0" smtClean="0"/>
              <a:t>Questions?</a:t>
            </a:r>
            <a:endParaRPr lang="en-US" dirty="0"/>
          </a:p>
        </p:txBody>
      </p:sp>
      <p:sp>
        <p:nvSpPr>
          <p:cNvPr id="2" name="TextBox 1"/>
          <p:cNvSpPr txBox="1"/>
          <p:nvPr/>
        </p:nvSpPr>
        <p:spPr>
          <a:xfrm>
            <a:off x="0" y="4191000"/>
            <a:ext cx="9144000" cy="1200329"/>
          </a:xfrm>
          <a:prstGeom prst="rect">
            <a:avLst/>
          </a:prstGeom>
          <a:noFill/>
        </p:spPr>
        <p:txBody>
          <a:bodyPr wrap="square" rtlCol="0">
            <a:spAutoFit/>
          </a:bodyPr>
          <a:lstStyle/>
          <a:p>
            <a:pPr algn="ctr"/>
            <a:r>
              <a:rPr lang="en-US" dirty="0" smtClean="0"/>
              <a:t>For more information: </a:t>
            </a:r>
          </a:p>
          <a:p>
            <a:pPr algn="ctr"/>
            <a:r>
              <a:rPr lang="en-US" dirty="0" smtClean="0"/>
              <a:t>Wirth, A.A., Avery , B., Walsh, K., &amp; Rempel, M. (2012). Statewide spatial data clearinghouses: an Oregon Case Study. </a:t>
            </a:r>
            <a:r>
              <a:rPr lang="en-US" i="1" dirty="0" smtClean="0"/>
              <a:t>Issues in Science &amp; Technology Librarianship 70</a:t>
            </a:r>
            <a:r>
              <a:rPr lang="en-US" dirty="0" smtClean="0"/>
              <a:t>.  </a:t>
            </a:r>
          </a:p>
          <a:p>
            <a:pPr algn="ctr"/>
            <a:r>
              <a:rPr lang="en-US" dirty="0">
                <a:hlinkClick r:id="rId3"/>
              </a:rPr>
              <a:t>h</a:t>
            </a:r>
            <a:r>
              <a:rPr lang="en-US" dirty="0" smtClean="0">
                <a:hlinkClick r:id="rId3"/>
              </a:rPr>
              <a:t>ttp://www.istl.org/12-summer/refereed4.html</a:t>
            </a:r>
            <a:r>
              <a:rPr lang="en-US" dirty="0" smtClean="0"/>
              <a:t> </a:t>
            </a:r>
            <a:endParaRPr lang="en-US" dirty="0"/>
          </a:p>
        </p:txBody>
      </p:sp>
    </p:spTree>
    <p:extLst>
      <p:ext uri="{BB962C8B-B14F-4D97-AF65-F5344CB8AC3E}">
        <p14:creationId xmlns:p14="http://schemas.microsoft.com/office/powerpoint/2010/main" val="17771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Scope of Study	</a:t>
            </a:r>
            <a:endParaRPr lang="en-US" dirty="0"/>
          </a:p>
        </p:txBody>
      </p:sp>
      <p:sp>
        <p:nvSpPr>
          <p:cNvPr id="5" name="Content Placeholder 4"/>
          <p:cNvSpPr>
            <a:spLocks noGrp="1"/>
          </p:cNvSpPr>
          <p:nvPr>
            <p:ph sz="quarter" idx="13"/>
          </p:nvPr>
        </p:nvSpPr>
        <p:spPr/>
        <p:txBody>
          <a:bodyPr/>
          <a:lstStyle/>
          <a:p>
            <a:r>
              <a:rPr lang="en-US" dirty="0" smtClean="0"/>
              <a:t>State spatial </a:t>
            </a:r>
            <a:r>
              <a:rPr lang="en-US" dirty="0"/>
              <a:t>d</a:t>
            </a:r>
            <a:r>
              <a:rPr lang="en-US" dirty="0" smtClean="0"/>
              <a:t>ata clearinghouses</a:t>
            </a:r>
          </a:p>
          <a:p>
            <a:r>
              <a:rPr lang="en-US" dirty="0" smtClean="0"/>
              <a:t>Use by non-experts</a:t>
            </a:r>
          </a:p>
          <a:p>
            <a:r>
              <a:rPr lang="en-US" dirty="0" smtClean="0"/>
              <a:t>History of NSDI and clearinghouses</a:t>
            </a:r>
          </a:p>
          <a:p>
            <a:r>
              <a:rPr lang="en-US" dirty="0" smtClean="0"/>
              <a:t>Other assessments of clearinghouses?</a:t>
            </a:r>
          </a:p>
          <a:p>
            <a:r>
              <a:rPr lang="en-US" dirty="0" smtClean="0"/>
              <a:t>Reviewed </a:t>
            </a:r>
            <a:r>
              <a:rPr lang="en-US" dirty="0"/>
              <a:t>50 state clearinghouses for features appropriate to new/novice </a:t>
            </a:r>
            <a:r>
              <a:rPr lang="en-US" dirty="0" smtClean="0"/>
              <a:t>users</a:t>
            </a:r>
            <a:endParaRPr lang="en-US" dirty="0"/>
          </a:p>
        </p:txBody>
      </p:sp>
    </p:spTree>
    <p:extLst>
      <p:ext uri="{BB962C8B-B14F-4D97-AF65-F5344CB8AC3E}">
        <p14:creationId xmlns:p14="http://schemas.microsoft.com/office/powerpoint/2010/main" val="2350156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Clearinghouses</a:t>
            </a:r>
            <a:endParaRPr lang="en-US" dirty="0"/>
          </a:p>
        </p:txBody>
      </p:sp>
      <p:sp>
        <p:nvSpPr>
          <p:cNvPr id="2" name="Content Placeholder 1"/>
          <p:cNvSpPr>
            <a:spLocks noGrp="1"/>
          </p:cNvSpPr>
          <p:nvPr>
            <p:ph sz="quarter" idx="13"/>
          </p:nvPr>
        </p:nvSpPr>
        <p:spPr>
          <a:xfrm>
            <a:off x="457200" y="1600201"/>
            <a:ext cx="8229600" cy="2438400"/>
          </a:xfrm>
        </p:spPr>
        <p:txBody>
          <a:bodyPr>
            <a:normAutofit/>
          </a:bodyPr>
          <a:lstStyle/>
          <a:p>
            <a:pPr marL="0" indent="0">
              <a:buNone/>
            </a:pPr>
            <a:r>
              <a:rPr lang="en-US" sz="2800" dirty="0" smtClean="0"/>
              <a:t>“</a:t>
            </a:r>
            <a:r>
              <a:rPr lang="en-US" sz="2800" i="1" dirty="0" smtClean="0"/>
              <a:t>A </a:t>
            </a:r>
            <a:r>
              <a:rPr lang="en-US" sz="2800" i="1" dirty="0"/>
              <a:t>spatial data clearinghouse can be defined as an </a:t>
            </a:r>
            <a:r>
              <a:rPr lang="en-US" sz="2800" b="1" i="1" dirty="0"/>
              <a:t>electronic facility for searching, viewing, transferring, ordering, advertising and/or disseminating spatial data </a:t>
            </a:r>
            <a:r>
              <a:rPr lang="en-US" sz="2800" i="1" dirty="0"/>
              <a:t>from numerous sources via the Internet and, as appropriate, providing complementary </a:t>
            </a:r>
            <a:r>
              <a:rPr lang="en-US" sz="2800" i="1" dirty="0" smtClean="0"/>
              <a:t>services</a:t>
            </a:r>
            <a:r>
              <a:rPr lang="en-US" sz="2800" b="1" i="1" dirty="0" smtClean="0"/>
              <a:t>.”</a:t>
            </a:r>
            <a:endParaRPr lang="en-US" sz="2800" dirty="0" smtClean="0"/>
          </a:p>
        </p:txBody>
      </p:sp>
      <p:sp>
        <p:nvSpPr>
          <p:cNvPr id="3" name="TextBox 2"/>
          <p:cNvSpPr txBox="1"/>
          <p:nvPr/>
        </p:nvSpPr>
        <p:spPr>
          <a:xfrm>
            <a:off x="1524000" y="6119336"/>
            <a:ext cx="7575755" cy="738664"/>
          </a:xfrm>
          <a:prstGeom prst="rect">
            <a:avLst/>
          </a:prstGeom>
          <a:noFill/>
        </p:spPr>
        <p:txBody>
          <a:bodyPr wrap="square" rtlCol="0">
            <a:spAutoFit/>
          </a:bodyPr>
          <a:lstStyle/>
          <a:p>
            <a:r>
              <a:rPr lang="en-US" sz="1400" dirty="0"/>
              <a:t>Crompvoets, J., Bregt, A., Rajabifard, A., and I. Williamson. 2004. Assessing the worldwide developments of national spatial data clearinghouses. </a:t>
            </a:r>
            <a:r>
              <a:rPr lang="en-US" sz="1400" i="1" dirty="0"/>
              <a:t>International Journal of Geographical Information </a:t>
            </a:r>
            <a:r>
              <a:rPr lang="en-US" sz="1400" dirty="0"/>
              <a:t>18(7): 665-689</a:t>
            </a:r>
            <a:r>
              <a:rPr lang="en-US" sz="1400" dirty="0" smtClean="0"/>
              <a:t>.</a:t>
            </a:r>
            <a:endParaRPr lang="en-US" sz="1400" dirty="0"/>
          </a:p>
        </p:txBody>
      </p:sp>
    </p:spTree>
    <p:extLst>
      <p:ext uri="{BB962C8B-B14F-4D97-AF65-F5344CB8AC3E}">
        <p14:creationId xmlns:p14="http://schemas.microsoft.com/office/powerpoint/2010/main" val="2318725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2263"/>
            <a:ext cx="9144000" cy="5113474"/>
          </a:xfrm>
          <a:prstGeom prst="rect">
            <a:avLst/>
          </a:prstGeom>
        </p:spPr>
      </p:pic>
    </p:spTree>
    <p:extLst>
      <p:ext uri="{BB962C8B-B14F-4D97-AF65-F5344CB8AC3E}">
        <p14:creationId xmlns:p14="http://schemas.microsoft.com/office/powerpoint/2010/main" val="9409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700"/>
            <a:ext cx="9144000" cy="5396600"/>
          </a:xfrm>
          <a:prstGeom prst="rect">
            <a:avLst/>
          </a:prstGeom>
        </p:spPr>
      </p:pic>
    </p:spTree>
    <p:extLst>
      <p:ext uri="{BB962C8B-B14F-4D97-AF65-F5344CB8AC3E}">
        <p14:creationId xmlns:p14="http://schemas.microsoft.com/office/powerpoint/2010/main" val="369565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dirty="0" smtClean="0"/>
              <a:t>Oregon Spatial Data Library (OSDL)</a:t>
            </a:r>
          </a:p>
        </p:txBody>
      </p:sp>
      <p:sp>
        <p:nvSpPr>
          <p:cNvPr id="4" name="Slide Number Placeholder 3"/>
          <p:cNvSpPr>
            <a:spLocks noGrp="1"/>
          </p:cNvSpPr>
          <p:nvPr>
            <p:ph type="sldNum" sz="quarter" idx="12"/>
          </p:nvPr>
        </p:nvSpPr>
        <p:spPr/>
        <p:txBody>
          <a:bodyPr/>
          <a:lstStyle/>
          <a:p>
            <a:pPr>
              <a:defRPr/>
            </a:pPr>
            <a:fld id="{91089790-A381-41C3-A54F-810D7FC67DCB}" type="slidenum">
              <a:rPr lang="en-US" smtClean="0"/>
              <a:pPr>
                <a:defRPr/>
              </a:pPr>
              <a:t>6</a:t>
            </a:fld>
            <a:endParaRPr lang="en-US" dirty="0"/>
          </a:p>
        </p:txBody>
      </p:sp>
      <p:sp>
        <p:nvSpPr>
          <p:cNvPr id="3075" name="Content Placeholder 2"/>
          <p:cNvSpPr>
            <a:spLocks noGrp="1"/>
          </p:cNvSpPr>
          <p:nvPr>
            <p:ph sz="quarter" idx="13"/>
          </p:nvPr>
        </p:nvSpPr>
        <p:spPr/>
        <p:txBody>
          <a:bodyPr rtlCol="0">
            <a:normAutofit/>
          </a:bodyPr>
          <a:lstStyle/>
          <a:p>
            <a:pPr eaLnBrk="1" fontAlgn="auto" hangingPunct="1">
              <a:spcAft>
                <a:spcPts val="0"/>
              </a:spcAft>
              <a:defRPr/>
            </a:pPr>
            <a:r>
              <a:rPr lang="en-US" dirty="0" smtClean="0"/>
              <a:t>Provides access to spatial data </a:t>
            </a:r>
            <a:r>
              <a:rPr lang="en-US" smtClean="0"/>
              <a:t>created by </a:t>
            </a:r>
            <a:r>
              <a:rPr lang="en-US" dirty="0" smtClean="0"/>
              <a:t>State of Oregon agencies</a:t>
            </a:r>
          </a:p>
          <a:p>
            <a:pPr lvl="1" eaLnBrk="1" fontAlgn="auto" hangingPunct="1">
              <a:spcAft>
                <a:spcPts val="0"/>
              </a:spcAft>
              <a:defRPr/>
            </a:pPr>
            <a:r>
              <a:rPr lang="en-US" dirty="0" smtClean="0"/>
              <a:t>Launched November 2009</a:t>
            </a:r>
          </a:p>
          <a:p>
            <a:pPr lvl="1" eaLnBrk="1" fontAlgn="auto" hangingPunct="1">
              <a:spcAft>
                <a:spcPts val="0"/>
              </a:spcAft>
              <a:buFont typeface="Arial" pitchFamily="34" charset="0"/>
              <a:buChar char="•"/>
              <a:defRPr/>
            </a:pPr>
            <a:r>
              <a:rPr lang="en-US" dirty="0" smtClean="0"/>
              <a:t>For: State of Oregon agency staff; general public, consultants, </a:t>
            </a:r>
            <a:r>
              <a:rPr lang="en-US" b="1" dirty="0" smtClean="0">
                <a:solidFill>
                  <a:srgbClr val="FFC000"/>
                </a:solidFill>
              </a:rPr>
              <a:t>educators, and students</a:t>
            </a:r>
            <a:r>
              <a:rPr lang="en-US" dirty="0" smtClean="0"/>
              <a:t>.</a:t>
            </a:r>
          </a:p>
          <a:p>
            <a:pPr lvl="1" eaLnBrk="1" fontAlgn="auto" hangingPunct="1">
              <a:spcAft>
                <a:spcPts val="0"/>
              </a:spcAft>
              <a:buFont typeface="Arial" pitchFamily="34" charset="0"/>
              <a:buChar char="•"/>
              <a:defRPr/>
            </a:pPr>
            <a:r>
              <a:rPr lang="en-US" dirty="0" smtClean="0"/>
              <a:t>Framework data focus</a:t>
            </a:r>
          </a:p>
          <a:p>
            <a:pPr lvl="1" eaLnBrk="1" fontAlgn="auto" hangingPunct="1">
              <a:spcAft>
                <a:spcPts val="0"/>
              </a:spcAft>
              <a:buFont typeface="Arial" pitchFamily="34" charset="0"/>
              <a:buChar char="•"/>
              <a:defRPr/>
            </a:pPr>
            <a:r>
              <a:rPr lang="en-US" dirty="0" smtClean="0"/>
              <a:t>Multi-phase project, grant funding</a:t>
            </a:r>
          </a:p>
          <a:p>
            <a:pPr lvl="1" eaLnBrk="1" fontAlgn="auto" hangingPunct="1">
              <a:spcAft>
                <a:spcPts val="0"/>
              </a:spcAft>
              <a:buFont typeface="Arial" pitchFamily="34" charset="0"/>
              <a:buChar char="•"/>
              <a:defRPr/>
            </a:pPr>
            <a:r>
              <a:rPr lang="en-US" u="sng" dirty="0" smtClean="0"/>
              <a:t>http://spatialdata.oregonexplorer.info</a:t>
            </a:r>
            <a:endParaRPr lang="en-US" dirty="0" smtClean="0">
              <a:solidFill>
                <a:schemeClr val="tx2">
                  <a:lumMod val="60000"/>
                  <a:lumOff val="40000"/>
                </a:schemeClr>
              </a:solidFill>
            </a:endParaRPr>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25100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OElogo.png"/>
          <p:cNvPicPr>
            <a:picLocks noChangeAspect="1"/>
          </p:cNvPicPr>
          <p:nvPr/>
        </p:nvPicPr>
        <p:blipFill>
          <a:blip r:embed="rId3" cstate="print">
            <a:duotone>
              <a:schemeClr val="accent6">
                <a:shade val="45000"/>
                <a:satMod val="135000"/>
              </a:schemeClr>
              <a:prstClr val="white"/>
            </a:duotone>
          </a:blip>
          <a:srcRect/>
          <a:stretch>
            <a:fillRect/>
          </a:stretch>
        </p:blipFill>
        <p:spPr bwMode="auto">
          <a:xfrm>
            <a:off x="6172200" y="4871727"/>
            <a:ext cx="2405482" cy="1312081"/>
          </a:xfrm>
          <a:prstGeom prst="rect">
            <a:avLst/>
          </a:prstGeom>
          <a:noFill/>
          <a:ln>
            <a:noFill/>
          </a:ln>
          <a:effectLst>
            <a:softEdge rad="63500"/>
          </a:effectLst>
        </p:spPr>
      </p:pic>
      <p:sp>
        <p:nvSpPr>
          <p:cNvPr id="6" name="Slide Number Placeholder 5"/>
          <p:cNvSpPr>
            <a:spLocks noGrp="1"/>
          </p:cNvSpPr>
          <p:nvPr>
            <p:ph type="sldNum" sz="quarter" idx="12"/>
          </p:nvPr>
        </p:nvSpPr>
        <p:spPr/>
        <p:txBody>
          <a:bodyPr/>
          <a:lstStyle/>
          <a:p>
            <a:pPr>
              <a:defRPr/>
            </a:pPr>
            <a:fld id="{B01D61BA-C08A-429C-9ADD-1323812B8EA1}" type="slidenum">
              <a:rPr lang="en-US" smtClean="0"/>
              <a:pPr>
                <a:defRPr/>
              </a:pPr>
              <a:t>7</a:t>
            </a:fld>
            <a:endParaRPr lang="en-US" dirty="0"/>
          </a:p>
        </p:txBody>
      </p:sp>
      <p:sp>
        <p:nvSpPr>
          <p:cNvPr id="8195" name="Content Placeholder 2"/>
          <p:cNvSpPr>
            <a:spLocks noGrp="1"/>
          </p:cNvSpPr>
          <p:nvPr>
            <p:ph sz="quarter" idx="13"/>
          </p:nvPr>
        </p:nvSpPr>
        <p:spPr>
          <a:xfrm>
            <a:off x="377574" y="1812716"/>
            <a:ext cx="3508625" cy="1235284"/>
          </a:xfrm>
        </p:spPr>
        <p:txBody>
          <a:bodyPr anchor="t">
            <a:normAutofit fontScale="92500" lnSpcReduction="10000"/>
          </a:bodyPr>
          <a:lstStyle/>
          <a:p>
            <a:pPr marL="0" indent="0" algn="ctr" eaLnBrk="1" hangingPunct="1">
              <a:buNone/>
            </a:pPr>
            <a:r>
              <a:rPr lang="en-US" sz="2400" b="1" dirty="0" smtClean="0"/>
              <a:t>Oregon State University</a:t>
            </a:r>
          </a:p>
          <a:p>
            <a:pPr marL="0" indent="0" algn="ctr" eaLnBrk="1" hangingPunct="1">
              <a:buNone/>
            </a:pPr>
            <a:r>
              <a:rPr lang="en-US" sz="1900" dirty="0" smtClean="0"/>
              <a:t>University Libraries</a:t>
            </a:r>
          </a:p>
          <a:p>
            <a:pPr marL="0" indent="0" algn="ctr">
              <a:buNone/>
            </a:pPr>
            <a:r>
              <a:rPr lang="en-US" sz="2300" dirty="0">
                <a:hlinkClick r:id="rId4"/>
              </a:rPr>
              <a:t>http://osulibrary.oregonstate.edu/</a:t>
            </a:r>
            <a:endParaRPr lang="en-US" sz="2300"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1407" y="5347251"/>
            <a:ext cx="1085186" cy="1085186"/>
          </a:xfrm>
          <a:prstGeom prst="rect">
            <a:avLst/>
          </a:prstGeom>
        </p:spPr>
      </p:pic>
      <p:sp>
        <p:nvSpPr>
          <p:cNvPr id="10" name="Content Placeholder 2"/>
          <p:cNvSpPr txBox="1">
            <a:spLocks/>
          </p:cNvSpPr>
          <p:nvPr/>
        </p:nvSpPr>
        <p:spPr>
          <a:xfrm>
            <a:off x="488022" y="4692488"/>
            <a:ext cx="3244943" cy="1491320"/>
          </a:xfrm>
          <a:prstGeom prst="rect">
            <a:avLst/>
          </a:prstGeom>
        </p:spPr>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t>Oregon University System</a:t>
            </a:r>
          </a:p>
          <a:p>
            <a:pPr marL="0" indent="0" algn="ctr">
              <a:buFont typeface="Arial" pitchFamily="34" charset="0"/>
              <a:buNone/>
            </a:pPr>
            <a:r>
              <a:rPr lang="en-US" sz="1800" dirty="0" smtClean="0"/>
              <a:t>Institute for </a:t>
            </a:r>
          </a:p>
          <a:p>
            <a:pPr marL="0" indent="0" algn="ctr">
              <a:buFont typeface="Arial" pitchFamily="34" charset="0"/>
              <a:buNone/>
            </a:pPr>
            <a:r>
              <a:rPr lang="en-US" sz="1800" dirty="0" smtClean="0"/>
              <a:t>Natural Resources (INR)</a:t>
            </a:r>
          </a:p>
          <a:p>
            <a:pPr marL="0" indent="0" algn="ctr">
              <a:buNone/>
            </a:pPr>
            <a:r>
              <a:rPr lang="en-US" sz="1800" dirty="0">
                <a:hlinkClick r:id="rId6"/>
              </a:rPr>
              <a:t>http://oregonstate.edu/inr/</a:t>
            </a:r>
            <a:endParaRPr lang="en-US" sz="1800" dirty="0" smtClean="0"/>
          </a:p>
        </p:txBody>
      </p:sp>
      <p:sp>
        <p:nvSpPr>
          <p:cNvPr id="4" name="Title 3"/>
          <p:cNvSpPr>
            <a:spLocks noGrp="1"/>
          </p:cNvSpPr>
          <p:nvPr>
            <p:ph type="title"/>
          </p:nvPr>
        </p:nvSpPr>
        <p:spPr/>
        <p:txBody>
          <a:bodyPr/>
          <a:lstStyle/>
          <a:p>
            <a:pPr algn="ctr"/>
            <a:r>
              <a:rPr lang="en-US" dirty="0" smtClean="0"/>
              <a:t>OSDL partners</a:t>
            </a:r>
            <a:endParaRPr lang="en-US" dirty="0"/>
          </a:p>
        </p:txBody>
      </p:sp>
      <p:sp>
        <p:nvSpPr>
          <p:cNvPr id="5" name="Rectangle 4"/>
          <p:cNvSpPr/>
          <p:nvPr/>
        </p:nvSpPr>
        <p:spPr>
          <a:xfrm>
            <a:off x="198561" y="3094568"/>
            <a:ext cx="3960782" cy="1292662"/>
          </a:xfrm>
          <a:prstGeom prst="rect">
            <a:avLst/>
          </a:prstGeom>
        </p:spPr>
        <p:txBody>
          <a:bodyPr wrap="square">
            <a:spAutoFit/>
          </a:bodyPr>
          <a:lstStyle/>
          <a:p>
            <a:pPr algn="ctr"/>
            <a:r>
              <a:rPr lang="en-US" sz="2400" b="1" dirty="0"/>
              <a:t>State of Oregon </a:t>
            </a:r>
            <a:endParaRPr lang="en-US" sz="2400" b="1" dirty="0" smtClean="0"/>
          </a:p>
          <a:p>
            <a:pPr algn="ctr"/>
            <a:r>
              <a:rPr lang="en-US" dirty="0" smtClean="0"/>
              <a:t>Geospatial </a:t>
            </a:r>
            <a:endParaRPr lang="en-US" dirty="0"/>
          </a:p>
          <a:p>
            <a:pPr algn="ctr"/>
            <a:r>
              <a:rPr lang="en-US" dirty="0"/>
              <a:t>Enterprise Office (GEO)</a:t>
            </a:r>
          </a:p>
          <a:p>
            <a:pPr algn="ctr"/>
            <a:r>
              <a:rPr lang="en-US" dirty="0">
                <a:hlinkClick r:id="rId7"/>
              </a:rPr>
              <a:t>http://www.oregon.gov/DAS/CIO/GEO/</a:t>
            </a:r>
            <a:endParaRPr lang="en-US"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2139" y="1676400"/>
            <a:ext cx="2334094" cy="829050"/>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5000" y="2971800"/>
            <a:ext cx="1778000" cy="1333500"/>
          </a:xfrm>
          <a:prstGeom prst="rect">
            <a:avLst/>
          </a:prstGeom>
        </p:spPr>
      </p:pic>
    </p:spTree>
    <p:extLst>
      <p:ext uri="{BB962C8B-B14F-4D97-AF65-F5344CB8AC3E}">
        <p14:creationId xmlns:p14="http://schemas.microsoft.com/office/powerpoint/2010/main" val="22600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148" y="1371600"/>
            <a:ext cx="3845036" cy="4618996"/>
          </a:xfrm>
          <a:prstGeom prst="rect">
            <a:avLst/>
          </a:prstGeom>
        </p:spPr>
      </p:pic>
      <p:sp>
        <p:nvSpPr>
          <p:cNvPr id="6" name="Title 5"/>
          <p:cNvSpPr>
            <a:spLocks noGrp="1"/>
          </p:cNvSpPr>
          <p:nvPr>
            <p:ph type="title"/>
          </p:nvPr>
        </p:nvSpPr>
        <p:spPr/>
        <p:txBody>
          <a:bodyPr/>
          <a:lstStyle/>
          <a:p>
            <a:r>
              <a:rPr lang="en-US" dirty="0" smtClean="0"/>
              <a:t>Libraries + clearinghouses</a:t>
            </a:r>
            <a:endParaRPr lang="en-US" dirty="0"/>
          </a:p>
        </p:txBody>
      </p:sp>
      <p:sp>
        <p:nvSpPr>
          <p:cNvPr id="7" name="Content Placeholder 6"/>
          <p:cNvSpPr>
            <a:spLocks noGrp="1"/>
          </p:cNvSpPr>
          <p:nvPr>
            <p:ph sz="quarter" idx="13"/>
          </p:nvPr>
        </p:nvSpPr>
        <p:spPr>
          <a:xfrm>
            <a:off x="609600" y="1600200"/>
            <a:ext cx="3581400" cy="4464698"/>
          </a:xfrm>
        </p:spPr>
        <p:txBody>
          <a:bodyPr>
            <a:normAutofit lnSpcReduction="10000"/>
          </a:bodyPr>
          <a:lstStyle/>
          <a:p>
            <a:r>
              <a:rPr lang="en-US" dirty="0" smtClean="0"/>
              <a:t>Long history of working with state “data”</a:t>
            </a:r>
          </a:p>
          <a:p>
            <a:r>
              <a:rPr lang="en-US" dirty="0" smtClean="0"/>
              <a:t>New roles in data management</a:t>
            </a:r>
          </a:p>
          <a:p>
            <a:r>
              <a:rPr lang="en-US" dirty="0" smtClean="0"/>
              <a:t>Helping users find and evaluate information sources</a:t>
            </a:r>
          </a:p>
          <a:p>
            <a:r>
              <a:rPr lang="en-US" dirty="0" smtClean="0"/>
              <a:t>Pointing users to authoritative sources</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86200"/>
            <a:ext cx="3910578" cy="2295888"/>
          </a:xfrm>
          <a:prstGeom prst="rect">
            <a:avLst/>
          </a:prstGeom>
        </p:spPr>
      </p:pic>
      <p:sp>
        <p:nvSpPr>
          <p:cNvPr id="10" name="TextBox 9"/>
          <p:cNvSpPr txBox="1"/>
          <p:nvPr/>
        </p:nvSpPr>
        <p:spPr>
          <a:xfrm>
            <a:off x="4666545" y="6324600"/>
            <a:ext cx="4440639" cy="461665"/>
          </a:xfrm>
          <a:prstGeom prst="rect">
            <a:avLst/>
          </a:prstGeom>
          <a:noFill/>
        </p:spPr>
        <p:txBody>
          <a:bodyPr wrap="none" rtlCol="0">
            <a:spAutoFit/>
          </a:bodyPr>
          <a:lstStyle/>
          <a:p>
            <a:r>
              <a:rPr lang="en-US" sz="1200" dirty="0"/>
              <a:t>Example subject guides: University of Maryland http://lib.guides.umd.edu/ &amp; </a:t>
            </a:r>
          </a:p>
          <a:p>
            <a:r>
              <a:rPr lang="en-US" sz="1200" dirty="0" smtClean="0"/>
              <a:t>Syracuse </a:t>
            </a:r>
            <a:r>
              <a:rPr lang="en-US" sz="1200" dirty="0"/>
              <a:t>University Library http://researchguides.library.syr.edu/</a:t>
            </a:r>
          </a:p>
        </p:txBody>
      </p:sp>
      <p:cxnSp>
        <p:nvCxnSpPr>
          <p:cNvPr id="3" name="Straight Arrow Connector 2"/>
          <p:cNvCxnSpPr/>
          <p:nvPr/>
        </p:nvCxnSpPr>
        <p:spPr>
          <a:xfrm flipV="1">
            <a:off x="3505200" y="3229947"/>
            <a:ext cx="1295400" cy="1981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5181600"/>
            <a:ext cx="800100" cy="2335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24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Methods</a:t>
            </a:r>
            <a:endParaRPr lang="en-US" dirty="0"/>
          </a:p>
        </p:txBody>
      </p:sp>
      <p:sp>
        <p:nvSpPr>
          <p:cNvPr id="7" name="Content Placeholder 6"/>
          <p:cNvSpPr>
            <a:spLocks noGrp="1"/>
          </p:cNvSpPr>
          <p:nvPr>
            <p:ph sz="quarter" idx="13"/>
          </p:nvPr>
        </p:nvSpPr>
        <p:spPr>
          <a:xfrm>
            <a:off x="609600" y="1600200"/>
            <a:ext cx="4191000" cy="4114800"/>
          </a:xfrm>
        </p:spPr>
        <p:txBody>
          <a:bodyPr>
            <a:normAutofit/>
          </a:bodyPr>
          <a:lstStyle/>
          <a:p>
            <a:r>
              <a:rPr lang="en-US" dirty="0" smtClean="0"/>
              <a:t>50 states’ clearinghouses</a:t>
            </a:r>
          </a:p>
          <a:p>
            <a:r>
              <a:rPr lang="en-US" dirty="0" smtClean="0"/>
              <a:t>Selected characteristics</a:t>
            </a:r>
          </a:p>
          <a:p>
            <a:pPr lvl="1"/>
            <a:r>
              <a:rPr lang="en-US" dirty="0"/>
              <a:t>L</a:t>
            </a:r>
            <a:r>
              <a:rPr lang="en-US" dirty="0" smtClean="0"/>
              <a:t>iterature review</a:t>
            </a:r>
          </a:p>
          <a:p>
            <a:pPr lvl="1"/>
            <a:r>
              <a:rPr lang="en-US" dirty="0" smtClean="0"/>
              <a:t>Basis in information literacy concepts</a:t>
            </a:r>
          </a:p>
          <a:p>
            <a:r>
              <a:rPr lang="en-US" i="1" dirty="0" smtClean="0"/>
              <a:t>Not a technical review</a:t>
            </a:r>
          </a:p>
        </p:txBody>
      </p:sp>
      <p:pic>
        <p:nvPicPr>
          <p:cNvPr id="1026" name="Picture 2" descr="C:\Users\wirtha\AppData\Local\Microsoft\Windows\Temporary Internet Files\Content.IE5\OQDYEPM0\MC90018957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3850046" cy="30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983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1811</TotalTime>
  <Words>2195</Words>
  <Application>Microsoft Office PowerPoint</Application>
  <PresentationFormat>On-screen Show (4:3)</PresentationFormat>
  <Paragraphs>208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Horizon</vt:lpstr>
      <vt:lpstr>The Oregon Spatial Data Library in Context</vt:lpstr>
      <vt:lpstr>Scope of Study </vt:lpstr>
      <vt:lpstr>Clearinghouses</vt:lpstr>
      <vt:lpstr>PowerPoint Presentation</vt:lpstr>
      <vt:lpstr>PowerPoint Presentation</vt:lpstr>
      <vt:lpstr>Oregon Spatial Data Library (OSDL)</vt:lpstr>
      <vt:lpstr>OSDL partners</vt:lpstr>
      <vt:lpstr>Libraries + clearinghouses</vt:lpstr>
      <vt:lpstr>Methods</vt:lpstr>
      <vt:lpstr>PowerPoint Presentation</vt:lpstr>
      <vt:lpstr>Keyword Search</vt:lpstr>
      <vt:lpstr>Help documents/training</vt:lpstr>
      <vt:lpstr>Metadata</vt:lpstr>
      <vt:lpstr>Local data </vt:lpstr>
      <vt:lpstr>contributions</vt:lpstr>
      <vt:lpstr>Presence of characteristics</vt:lpstr>
      <vt:lpstr>Looking forward</vt:lpstr>
      <vt:lpstr>Thank you &amp;  Questions?</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Wirth</dc:creator>
  <cp:lastModifiedBy>Andrea Wirth</cp:lastModifiedBy>
  <cp:revision>98</cp:revision>
  <cp:lastPrinted>2012-11-02T19:29:58Z</cp:lastPrinted>
  <dcterms:created xsi:type="dcterms:W3CDTF">2012-10-22T22:03:59Z</dcterms:created>
  <dcterms:modified xsi:type="dcterms:W3CDTF">2012-11-26T23:38:04Z</dcterms:modified>
</cp:coreProperties>
</file>