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0" r:id="rId4"/>
    <p:sldId id="261" r:id="rId5"/>
    <p:sldId id="277" r:id="rId6"/>
    <p:sldId id="278" r:id="rId7"/>
    <p:sldId id="259" r:id="rId8"/>
    <p:sldId id="262" r:id="rId9"/>
    <p:sldId id="271" r:id="rId10"/>
    <p:sldId id="272" r:id="rId11"/>
    <p:sldId id="274" r:id="rId12"/>
    <p:sldId id="275" r:id="rId13"/>
    <p:sldId id="265" r:id="rId14"/>
    <p:sldId id="266" r:id="rId15"/>
    <p:sldId id="263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Ruff" initials="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231E0"/>
    <a:srgbClr val="05E300"/>
    <a:srgbClr val="9F00FF"/>
    <a:srgbClr val="00FF00"/>
    <a:srgbClr val="02F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76" autoAdjust="0"/>
  </p:normalViewPr>
  <p:slideViewPr>
    <p:cSldViewPr snapToGrid="0" snapToObjects="1">
      <p:cViewPr varScale="1">
        <p:scale>
          <a:sx n="116" d="100"/>
          <a:sy n="116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09T09:31:03.399" idx="2">
    <p:pos x="10" y="10"/>
    <p:text>Add decon results from H&amp;R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175A1-C8D9-9B4A-AD17-E2631729157B}" type="datetimeFigureOut">
              <a:rPr lang="en-US" smtClean="0"/>
              <a:t>11/4/12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CB48-6820-E641-B4BD-2919CF4B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BC05B-FD3C-D943-B124-DDF43B43BA1D}" type="slidenum">
              <a:rPr lang="en-US"/>
              <a:pPr/>
              <a:t>9</a:t>
            </a:fld>
            <a:endParaRPr lang="en-US"/>
          </a:p>
        </p:txBody>
      </p:sp>
      <p:sp>
        <p:nvSpPr>
          <p:cNvPr id="1648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1108C-2D7F-0045-AF2E-6A0331880B99}" type="slidenum">
              <a:rPr lang="en-US"/>
              <a:pPr/>
              <a:t>10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01F43-52B9-D344-A7F7-11C2C915C422}" type="slidenum">
              <a:rPr lang="en-US"/>
              <a:pPr/>
              <a:t>11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43006-B236-6B4F-9126-E2729B75A3FF}" type="slidenum">
              <a:rPr lang="en-US"/>
              <a:pPr/>
              <a:t>12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FEADCD-4EDF-EB45-AF7F-121DC919BFD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A6AF75-6BA1-1B47-93DC-B46E64187CB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82B8-D876-BE44-97B7-AE194985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3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4EB2-2718-BD49-B560-157A35DC5BAE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AFAF-D609-5848-81AE-A45FF82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2FF14"/>
          </a:solidFill>
          <a:effectLst>
            <a:outerShdw blurRad="28575" dist="38100" dir="2700000" algn="tl" rotWithShape="0">
              <a:schemeClr val="tx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02FF14"/>
          </a:solidFill>
          <a:effectLst>
            <a:outerShdw blurRad="31750" dist="38100" dir="2700000" algn="tl" rotWithShape="0">
              <a:schemeClr val="tx1"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45" y="88019"/>
            <a:ext cx="8458200" cy="249386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28575" dist="38100" dir="2700000" algn="tl" rotWithShape="0">
                    <a:schemeClr val="tx1"/>
                  </a:outerShdw>
                </a:effectLst>
              </a:rPr>
              <a:t>A Traverse through Hesperian Ridged Plains on Mars: Extending the Work of Ron Greeley in Gusev Crater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36" y="4892186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Steve Ruff, Arizona State University Vicky Hamilton, Southwest Research Institute</a:t>
            </a:r>
            <a:endParaRPr lang="en-US" dirty="0">
              <a:solidFill>
                <a:srgbClr val="FF6600"/>
              </a:solidFill>
              <a:effectLst>
                <a:outerShdw blurRad="31750"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79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Sol077A_P2573_sand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" y="29999"/>
            <a:ext cx="3886200" cy="38862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7" name="Picture 3" descr="Sol105A_P2551_tra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050"/>
            <a:ext cx="3657600" cy="3657600"/>
          </a:xfrm>
          <a:prstGeom prst="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766583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/>
              <a:t>Plains </a:t>
            </a:r>
            <a:r>
              <a:rPr lang="en-US" sz="3200" dirty="0"/>
              <a:t>Surface End Members</a:t>
            </a:r>
          </a:p>
        </p:txBody>
      </p:sp>
      <p:pic>
        <p:nvPicPr>
          <p:cNvPr id="216069" name="Picture 5" descr="Sol055A_P2583_humphr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" y="2932276"/>
            <a:ext cx="3886200" cy="3886200"/>
          </a:xfrm>
          <a:prstGeom prst="rect">
            <a:avLst/>
          </a:prstGeom>
          <a:noFill/>
          <a:ln w="28575" cmpd="sng">
            <a:solidFill>
              <a:srgbClr val="05E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0" name="Picture 6" descr="soil_dust_Adi_fi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955925"/>
            <a:ext cx="5562600" cy="3902075"/>
          </a:xfrm>
          <a:ln/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886200" y="1752600"/>
            <a:ext cx="1600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Pancam</a:t>
            </a:r>
            <a:r>
              <a:rPr lang="en-US" sz="1400" dirty="0">
                <a:solidFill>
                  <a:schemeClr val="bg1"/>
                </a:solidFill>
              </a:rPr>
              <a:t> approximate true- color images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416" y="241966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Dust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16" y="3075706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Rock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7077" y="2419660"/>
            <a:ext cx="56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Soil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3352800"/>
            <a:ext cx="163006" cy="3139787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4961" y="4423274"/>
            <a:ext cx="51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</a:t>
            </a:r>
          </a:p>
          <a:p>
            <a:r>
              <a:rPr lang="en-US" dirty="0" smtClean="0"/>
              <a:t>DCI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9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sol481-485pm_ground_stares_targe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3938"/>
            <a:ext cx="9144000" cy="5834062"/>
          </a:xfrm>
          <a:solidFill>
            <a:srgbClr val="0231E0"/>
          </a:solidFill>
          <a:ln>
            <a:noFill/>
          </a:ln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4400" b="1">
              <a:solidFill>
                <a:srgbClr val="92FF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708525" y="1970088"/>
            <a:ext cx="117371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Mini</a:t>
            </a:r>
            <a:r>
              <a:rPr lang="en-US" sz="1600" dirty="0">
                <a:solidFill>
                  <a:schemeClr val="bg1"/>
                </a:solidFill>
              </a:rPr>
              <a:t>-TES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observation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H="1">
            <a:off x="4343400" y="2209800"/>
            <a:ext cx="304800" cy="777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8118" name="Picture 6" descr="soil_dust_Adi_plains480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5105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334000" y="5924550"/>
            <a:ext cx="2590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900" b="1" dirty="0">
              <a:solidFill>
                <a:srgbClr val="4E43FF"/>
              </a:solidFill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95275" y="7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92FF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Gusev Plains: </a:t>
            </a:r>
            <a:r>
              <a:rPr lang="en-US" sz="3600" b="1" dirty="0" smtClean="0">
                <a:solidFill>
                  <a:srgbClr val="92FF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More Adirondack-class</a:t>
            </a:r>
            <a:endParaRPr lang="en-US" sz="3600" b="1" dirty="0">
              <a:solidFill>
                <a:srgbClr val="92FF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509" y="6311884"/>
            <a:ext cx="148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Navcam</a:t>
            </a:r>
            <a:r>
              <a:rPr lang="en-US" sz="1600" dirty="0" smtClean="0"/>
              <a:t> mosaic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5924550"/>
            <a:ext cx="26701" cy="24765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147821" y="2209800"/>
            <a:ext cx="148971" cy="213583"/>
          </a:xfrm>
          <a:prstGeom prst="ellipse">
            <a:avLst/>
          </a:prstGeom>
          <a:solidFill>
            <a:srgbClr val="0231E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3276600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Hamilton and Ruff,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3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ground_stares_west_eas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578600"/>
          </a:xfrm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1219200" y="20574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Plains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4800600" y="3276600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Columbia</a:t>
            </a:r>
          </a:p>
          <a:p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Hills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288925" y="217488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HiRISE</a:t>
            </a:r>
          </a:p>
        </p:txBody>
      </p:sp>
      <p:pic>
        <p:nvPicPr>
          <p:cNvPr id="222216" name="Picture 8" descr="plains_ground_stare_Hillary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167063"/>
            <a:ext cx="5257800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598" y="6296495"/>
            <a:ext cx="194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Hamilton and Ruff, 2012</a:t>
            </a:r>
            <a:endParaRPr lang="en-US" sz="14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929844" y="1270051"/>
            <a:ext cx="229900" cy="3065639"/>
          </a:xfrm>
          <a:prstGeom prst="straightConnector1">
            <a:avLst/>
          </a:prstGeom>
          <a:ln>
            <a:solidFill>
              <a:srgbClr val="0231E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poll_T_gusev_MOLA_THEM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4167"/>
          <a:stretch>
            <a:fillRect/>
          </a:stretch>
        </p:blipFill>
        <p:spPr>
          <a:xfrm>
            <a:off x="0" y="76200"/>
            <a:ext cx="9144000" cy="6694488"/>
          </a:xfrm>
        </p:spPr>
      </p:pic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2825750" y="3817938"/>
            <a:ext cx="2587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 flipV="1">
            <a:off x="3111500" y="4292600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3200400" y="3128963"/>
            <a:ext cx="180975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3340100" y="914400"/>
            <a:ext cx="1308100" cy="4191000"/>
          </a:xfrm>
          <a:custGeom>
            <a:avLst/>
            <a:gdLst>
              <a:gd name="T0" fmla="*/ 824 w 824"/>
              <a:gd name="T1" fmla="*/ 2640 h 2640"/>
              <a:gd name="T2" fmla="*/ 632 w 824"/>
              <a:gd name="T3" fmla="*/ 2448 h 2640"/>
              <a:gd name="T4" fmla="*/ 488 w 824"/>
              <a:gd name="T5" fmla="*/ 2256 h 2640"/>
              <a:gd name="T6" fmla="*/ 392 w 824"/>
              <a:gd name="T7" fmla="*/ 1968 h 2640"/>
              <a:gd name="T8" fmla="*/ 344 w 824"/>
              <a:gd name="T9" fmla="*/ 1680 h 2640"/>
              <a:gd name="T10" fmla="*/ 344 w 824"/>
              <a:gd name="T11" fmla="*/ 1488 h 2640"/>
              <a:gd name="T12" fmla="*/ 392 w 824"/>
              <a:gd name="T13" fmla="*/ 1392 h 2640"/>
              <a:gd name="T14" fmla="*/ 440 w 824"/>
              <a:gd name="T15" fmla="*/ 1248 h 2640"/>
              <a:gd name="T16" fmla="*/ 440 w 824"/>
              <a:gd name="T17" fmla="*/ 1152 h 2640"/>
              <a:gd name="T18" fmla="*/ 440 w 824"/>
              <a:gd name="T19" fmla="*/ 1056 h 2640"/>
              <a:gd name="T20" fmla="*/ 392 w 824"/>
              <a:gd name="T21" fmla="*/ 1008 h 2640"/>
              <a:gd name="T22" fmla="*/ 296 w 824"/>
              <a:gd name="T23" fmla="*/ 960 h 2640"/>
              <a:gd name="T24" fmla="*/ 248 w 824"/>
              <a:gd name="T25" fmla="*/ 912 h 2640"/>
              <a:gd name="T26" fmla="*/ 200 w 824"/>
              <a:gd name="T27" fmla="*/ 864 h 2640"/>
              <a:gd name="T28" fmla="*/ 200 w 824"/>
              <a:gd name="T29" fmla="*/ 816 h 2640"/>
              <a:gd name="T30" fmla="*/ 200 w 824"/>
              <a:gd name="T31" fmla="*/ 768 h 2640"/>
              <a:gd name="T32" fmla="*/ 200 w 824"/>
              <a:gd name="T33" fmla="*/ 720 h 2640"/>
              <a:gd name="T34" fmla="*/ 152 w 824"/>
              <a:gd name="T35" fmla="*/ 672 h 2640"/>
              <a:gd name="T36" fmla="*/ 152 w 824"/>
              <a:gd name="T37" fmla="*/ 624 h 2640"/>
              <a:gd name="T38" fmla="*/ 152 w 824"/>
              <a:gd name="T39" fmla="*/ 576 h 2640"/>
              <a:gd name="T40" fmla="*/ 152 w 824"/>
              <a:gd name="T41" fmla="*/ 528 h 2640"/>
              <a:gd name="T42" fmla="*/ 104 w 824"/>
              <a:gd name="T43" fmla="*/ 528 h 2640"/>
              <a:gd name="T44" fmla="*/ 56 w 824"/>
              <a:gd name="T45" fmla="*/ 432 h 2640"/>
              <a:gd name="T46" fmla="*/ 56 w 824"/>
              <a:gd name="T47" fmla="*/ 384 h 2640"/>
              <a:gd name="T48" fmla="*/ 8 w 824"/>
              <a:gd name="T49" fmla="*/ 336 h 2640"/>
              <a:gd name="T50" fmla="*/ 8 w 824"/>
              <a:gd name="T51" fmla="*/ 288 h 2640"/>
              <a:gd name="T52" fmla="*/ 8 w 824"/>
              <a:gd name="T53" fmla="*/ 240 h 2640"/>
              <a:gd name="T54" fmla="*/ 8 w 824"/>
              <a:gd name="T55" fmla="*/ 144 h 2640"/>
              <a:gd name="T56" fmla="*/ 8 w 824"/>
              <a:gd name="T57" fmla="*/ 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24" h="2640">
                <a:moveTo>
                  <a:pt x="824" y="2640"/>
                </a:moveTo>
                <a:cubicBezTo>
                  <a:pt x="756" y="2576"/>
                  <a:pt x="688" y="2512"/>
                  <a:pt x="632" y="2448"/>
                </a:cubicBezTo>
                <a:cubicBezTo>
                  <a:pt x="576" y="2384"/>
                  <a:pt x="528" y="2336"/>
                  <a:pt x="488" y="2256"/>
                </a:cubicBezTo>
                <a:cubicBezTo>
                  <a:pt x="448" y="2176"/>
                  <a:pt x="416" y="2064"/>
                  <a:pt x="392" y="1968"/>
                </a:cubicBezTo>
                <a:cubicBezTo>
                  <a:pt x="368" y="1872"/>
                  <a:pt x="352" y="1760"/>
                  <a:pt x="344" y="1680"/>
                </a:cubicBezTo>
                <a:cubicBezTo>
                  <a:pt x="336" y="1600"/>
                  <a:pt x="336" y="1536"/>
                  <a:pt x="344" y="1488"/>
                </a:cubicBezTo>
                <a:cubicBezTo>
                  <a:pt x="352" y="1440"/>
                  <a:pt x="376" y="1432"/>
                  <a:pt x="392" y="1392"/>
                </a:cubicBezTo>
                <a:cubicBezTo>
                  <a:pt x="408" y="1352"/>
                  <a:pt x="432" y="1288"/>
                  <a:pt x="440" y="1248"/>
                </a:cubicBezTo>
                <a:cubicBezTo>
                  <a:pt x="448" y="1208"/>
                  <a:pt x="440" y="1184"/>
                  <a:pt x="440" y="1152"/>
                </a:cubicBezTo>
                <a:cubicBezTo>
                  <a:pt x="440" y="1120"/>
                  <a:pt x="448" y="1080"/>
                  <a:pt x="440" y="1056"/>
                </a:cubicBezTo>
                <a:cubicBezTo>
                  <a:pt x="432" y="1032"/>
                  <a:pt x="416" y="1024"/>
                  <a:pt x="392" y="1008"/>
                </a:cubicBezTo>
                <a:cubicBezTo>
                  <a:pt x="368" y="992"/>
                  <a:pt x="320" y="976"/>
                  <a:pt x="296" y="960"/>
                </a:cubicBezTo>
                <a:cubicBezTo>
                  <a:pt x="272" y="944"/>
                  <a:pt x="264" y="928"/>
                  <a:pt x="248" y="912"/>
                </a:cubicBezTo>
                <a:cubicBezTo>
                  <a:pt x="232" y="896"/>
                  <a:pt x="208" y="880"/>
                  <a:pt x="200" y="864"/>
                </a:cubicBezTo>
                <a:cubicBezTo>
                  <a:pt x="192" y="848"/>
                  <a:pt x="200" y="832"/>
                  <a:pt x="200" y="816"/>
                </a:cubicBezTo>
                <a:cubicBezTo>
                  <a:pt x="200" y="800"/>
                  <a:pt x="200" y="784"/>
                  <a:pt x="200" y="768"/>
                </a:cubicBezTo>
                <a:cubicBezTo>
                  <a:pt x="200" y="752"/>
                  <a:pt x="208" y="736"/>
                  <a:pt x="200" y="720"/>
                </a:cubicBezTo>
                <a:cubicBezTo>
                  <a:pt x="192" y="704"/>
                  <a:pt x="160" y="688"/>
                  <a:pt x="152" y="672"/>
                </a:cubicBezTo>
                <a:cubicBezTo>
                  <a:pt x="144" y="656"/>
                  <a:pt x="152" y="640"/>
                  <a:pt x="152" y="624"/>
                </a:cubicBezTo>
                <a:cubicBezTo>
                  <a:pt x="152" y="608"/>
                  <a:pt x="152" y="592"/>
                  <a:pt x="152" y="576"/>
                </a:cubicBezTo>
                <a:cubicBezTo>
                  <a:pt x="152" y="560"/>
                  <a:pt x="160" y="536"/>
                  <a:pt x="152" y="528"/>
                </a:cubicBezTo>
                <a:cubicBezTo>
                  <a:pt x="144" y="520"/>
                  <a:pt x="120" y="544"/>
                  <a:pt x="104" y="528"/>
                </a:cubicBezTo>
                <a:cubicBezTo>
                  <a:pt x="88" y="512"/>
                  <a:pt x="64" y="456"/>
                  <a:pt x="56" y="432"/>
                </a:cubicBezTo>
                <a:cubicBezTo>
                  <a:pt x="48" y="408"/>
                  <a:pt x="64" y="400"/>
                  <a:pt x="56" y="384"/>
                </a:cubicBezTo>
                <a:cubicBezTo>
                  <a:pt x="48" y="368"/>
                  <a:pt x="16" y="352"/>
                  <a:pt x="8" y="336"/>
                </a:cubicBezTo>
                <a:cubicBezTo>
                  <a:pt x="0" y="320"/>
                  <a:pt x="8" y="304"/>
                  <a:pt x="8" y="288"/>
                </a:cubicBezTo>
                <a:cubicBezTo>
                  <a:pt x="8" y="272"/>
                  <a:pt x="8" y="264"/>
                  <a:pt x="8" y="240"/>
                </a:cubicBezTo>
                <a:cubicBezTo>
                  <a:pt x="8" y="216"/>
                  <a:pt x="8" y="184"/>
                  <a:pt x="8" y="144"/>
                </a:cubicBezTo>
                <a:cubicBezTo>
                  <a:pt x="8" y="104"/>
                  <a:pt x="8" y="52"/>
                  <a:pt x="8" y="0"/>
                </a:cubicBezTo>
              </a:path>
            </a:pathLst>
          </a:custGeom>
          <a:noFill/>
          <a:ln w="28575" cmpd="sng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n w="47625" cmpd="sng"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26814" y="6026690"/>
            <a:ext cx="3090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 err="1">
                <a:latin typeface="Helvetica"/>
                <a:cs typeface="Helvetica"/>
              </a:rPr>
              <a:t>Apollinaris</a:t>
            </a:r>
            <a:r>
              <a:rPr lang="en-US" sz="1600" b="1" dirty="0"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latin typeface="Helvetica"/>
                <a:cs typeface="Helvetica"/>
              </a:rPr>
              <a:t>Tholus</a:t>
            </a:r>
            <a:r>
              <a:rPr lang="en-US" sz="1600" b="1" dirty="0" smtClean="0"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latin typeface="Helvetica"/>
                <a:cs typeface="Helvetica"/>
              </a:rPr>
              <a:t>Stratovolcano</a:t>
            </a:r>
            <a:endParaRPr lang="en-US" sz="1600" b="1" dirty="0" smtClean="0">
              <a:latin typeface="Helvetica"/>
              <a:cs typeface="Helvetica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	(Stewart and Head, 2001)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894138" y="31242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6781800" y="6629400"/>
            <a:ext cx="2057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461250" y="6373813"/>
            <a:ext cx="615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50 km</a:t>
            </a:r>
          </a:p>
        </p:txBody>
      </p:sp>
      <p:sp>
        <p:nvSpPr>
          <p:cNvPr id="18442" name="Freeform 5"/>
          <p:cNvSpPr>
            <a:spLocks/>
          </p:cNvSpPr>
          <p:nvPr/>
        </p:nvSpPr>
        <p:spPr bwMode="auto">
          <a:xfrm>
            <a:off x="4130675" y="800100"/>
            <a:ext cx="3170238" cy="4695825"/>
          </a:xfrm>
          <a:custGeom>
            <a:avLst/>
            <a:gdLst>
              <a:gd name="T0" fmla="*/ 1430344 w 3169849"/>
              <a:gd name="T1" fmla="*/ 4695825 h 4695616"/>
              <a:gd name="T2" fmla="*/ 1750569 w 3169849"/>
              <a:gd name="T3" fmla="*/ 4653135 h 4695616"/>
              <a:gd name="T4" fmla="*/ 1910682 w 3169849"/>
              <a:gd name="T5" fmla="*/ 4599774 h 4695616"/>
              <a:gd name="T6" fmla="*/ 2081469 w 3169849"/>
              <a:gd name="T7" fmla="*/ 4546412 h 4695616"/>
              <a:gd name="T8" fmla="*/ 2337650 w 3169849"/>
              <a:gd name="T9" fmla="*/ 4471706 h 4695616"/>
              <a:gd name="T10" fmla="*/ 2497763 w 3169849"/>
              <a:gd name="T11" fmla="*/ 4450361 h 4695616"/>
              <a:gd name="T12" fmla="*/ 2647202 w 3169849"/>
              <a:gd name="T13" fmla="*/ 4429016 h 4695616"/>
              <a:gd name="T14" fmla="*/ 2828663 w 3169849"/>
              <a:gd name="T15" fmla="*/ 4375655 h 4695616"/>
              <a:gd name="T16" fmla="*/ 2946079 w 3169849"/>
              <a:gd name="T17" fmla="*/ 4375655 h 4695616"/>
              <a:gd name="T18" fmla="*/ 2946079 w 3169849"/>
              <a:gd name="T19" fmla="*/ 4375655 h 4695616"/>
              <a:gd name="T20" fmla="*/ 3042147 w 3169849"/>
              <a:gd name="T21" fmla="*/ 4247587 h 4695616"/>
              <a:gd name="T22" fmla="*/ 3042147 w 3169849"/>
              <a:gd name="T23" fmla="*/ 4151536 h 4695616"/>
              <a:gd name="T24" fmla="*/ 3042147 w 3169849"/>
              <a:gd name="T25" fmla="*/ 4151536 h 4695616"/>
              <a:gd name="T26" fmla="*/ 3052822 w 3169849"/>
              <a:gd name="T27" fmla="*/ 4002123 h 4695616"/>
              <a:gd name="T28" fmla="*/ 3031473 w 3169849"/>
              <a:gd name="T29" fmla="*/ 3884728 h 4695616"/>
              <a:gd name="T30" fmla="*/ 2999451 w 3169849"/>
              <a:gd name="T31" fmla="*/ 3799349 h 4695616"/>
              <a:gd name="T32" fmla="*/ 2956754 w 3169849"/>
              <a:gd name="T33" fmla="*/ 3671281 h 4695616"/>
              <a:gd name="T34" fmla="*/ 2956754 w 3169849"/>
              <a:gd name="T35" fmla="*/ 3553885 h 4695616"/>
              <a:gd name="T36" fmla="*/ 2988777 w 3169849"/>
              <a:gd name="T37" fmla="*/ 3457835 h 4695616"/>
              <a:gd name="T38" fmla="*/ 2988777 w 3169849"/>
              <a:gd name="T39" fmla="*/ 3457835 h 4695616"/>
              <a:gd name="T40" fmla="*/ 2999451 w 3169849"/>
              <a:gd name="T41" fmla="*/ 3329766 h 4695616"/>
              <a:gd name="T42" fmla="*/ 2999451 w 3169849"/>
              <a:gd name="T43" fmla="*/ 3329766 h 4695616"/>
              <a:gd name="T44" fmla="*/ 3052822 w 3169849"/>
              <a:gd name="T45" fmla="*/ 3180354 h 4695616"/>
              <a:gd name="T46" fmla="*/ 3052822 w 3169849"/>
              <a:gd name="T47" fmla="*/ 3180354 h 4695616"/>
              <a:gd name="T48" fmla="*/ 3170238 w 3169849"/>
              <a:gd name="T49" fmla="*/ 3105647 h 4695616"/>
              <a:gd name="T50" fmla="*/ 3170238 w 3169849"/>
              <a:gd name="T51" fmla="*/ 3009597 h 4695616"/>
              <a:gd name="T52" fmla="*/ 3010125 w 3169849"/>
              <a:gd name="T53" fmla="*/ 2913546 h 4695616"/>
              <a:gd name="T54" fmla="*/ 2743270 w 3169849"/>
              <a:gd name="T55" fmla="*/ 2753461 h 4695616"/>
              <a:gd name="T56" fmla="*/ 2476415 w 3169849"/>
              <a:gd name="T57" fmla="*/ 2561359 h 4695616"/>
              <a:gd name="T58" fmla="*/ 2316302 w 3169849"/>
              <a:gd name="T59" fmla="*/ 2401274 h 4695616"/>
              <a:gd name="T60" fmla="*/ 2081469 w 3169849"/>
              <a:gd name="T61" fmla="*/ 2187827 h 4695616"/>
              <a:gd name="T62" fmla="*/ 1878660 w 3169849"/>
              <a:gd name="T63" fmla="*/ 1963708 h 4695616"/>
              <a:gd name="T64" fmla="*/ 1697198 w 3169849"/>
              <a:gd name="T65" fmla="*/ 1760934 h 4695616"/>
              <a:gd name="T66" fmla="*/ 1569108 w 3169849"/>
              <a:gd name="T67" fmla="*/ 1515470 h 4695616"/>
              <a:gd name="T68" fmla="*/ 1441017 w 3169849"/>
              <a:gd name="T69" fmla="*/ 1270008 h 4695616"/>
              <a:gd name="T70" fmla="*/ 1302253 w 3169849"/>
              <a:gd name="T71" fmla="*/ 1120595 h 4695616"/>
              <a:gd name="T72" fmla="*/ 1120792 w 3169849"/>
              <a:gd name="T73" fmla="*/ 949837 h 4695616"/>
              <a:gd name="T74" fmla="*/ 1003375 w 3169849"/>
              <a:gd name="T75" fmla="*/ 768407 h 4695616"/>
              <a:gd name="T76" fmla="*/ 779217 w 3169849"/>
              <a:gd name="T77" fmla="*/ 512272 h 4695616"/>
              <a:gd name="T78" fmla="*/ 619104 w 3169849"/>
              <a:gd name="T79" fmla="*/ 362859 h 4695616"/>
              <a:gd name="T80" fmla="*/ 373597 w 3169849"/>
              <a:gd name="T81" fmla="*/ 234791 h 4695616"/>
              <a:gd name="T82" fmla="*/ 96068 w 3169849"/>
              <a:gd name="T83" fmla="*/ 85379 h 4695616"/>
              <a:gd name="T84" fmla="*/ 0 w 3169849"/>
              <a:gd name="T85" fmla="*/ 0 h 4695616"/>
              <a:gd name="T86" fmla="*/ 0 w 3169849"/>
              <a:gd name="T87" fmla="*/ 0 h 46956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169849" h="4695616">
                <a:moveTo>
                  <a:pt x="1430168" y="4695616"/>
                </a:moveTo>
                <a:lnTo>
                  <a:pt x="1750354" y="4652928"/>
                </a:lnTo>
                <a:lnTo>
                  <a:pt x="1910448" y="4599569"/>
                </a:lnTo>
                <a:lnTo>
                  <a:pt x="2081214" y="4546210"/>
                </a:lnTo>
                <a:lnTo>
                  <a:pt x="2337363" y="4471507"/>
                </a:lnTo>
                <a:lnTo>
                  <a:pt x="2497457" y="4450163"/>
                </a:lnTo>
                <a:lnTo>
                  <a:pt x="2646877" y="4428819"/>
                </a:lnTo>
                <a:lnTo>
                  <a:pt x="2828316" y="4375460"/>
                </a:lnTo>
                <a:lnTo>
                  <a:pt x="2945718" y="4375460"/>
                </a:lnTo>
                <a:lnTo>
                  <a:pt x="3041774" y="4247398"/>
                </a:lnTo>
                <a:lnTo>
                  <a:pt x="3041774" y="4151351"/>
                </a:lnTo>
                <a:lnTo>
                  <a:pt x="3052447" y="4001945"/>
                </a:lnTo>
                <a:lnTo>
                  <a:pt x="3031101" y="3884555"/>
                </a:lnTo>
                <a:lnTo>
                  <a:pt x="2999083" y="3799180"/>
                </a:lnTo>
                <a:lnTo>
                  <a:pt x="2956391" y="3671118"/>
                </a:lnTo>
                <a:lnTo>
                  <a:pt x="2956391" y="3553727"/>
                </a:lnTo>
                <a:lnTo>
                  <a:pt x="2988410" y="3457681"/>
                </a:lnTo>
                <a:lnTo>
                  <a:pt x="2999083" y="3329618"/>
                </a:lnTo>
                <a:lnTo>
                  <a:pt x="3052447" y="3180212"/>
                </a:lnTo>
                <a:lnTo>
                  <a:pt x="3169849" y="3105509"/>
                </a:lnTo>
                <a:lnTo>
                  <a:pt x="3169849" y="3009463"/>
                </a:lnTo>
                <a:lnTo>
                  <a:pt x="3009756" y="2913416"/>
                </a:lnTo>
                <a:lnTo>
                  <a:pt x="2742933" y="2753338"/>
                </a:lnTo>
                <a:lnTo>
                  <a:pt x="2476111" y="2561245"/>
                </a:lnTo>
                <a:lnTo>
                  <a:pt x="2316018" y="2401167"/>
                </a:lnTo>
                <a:lnTo>
                  <a:pt x="2081214" y="2187730"/>
                </a:lnTo>
                <a:lnTo>
                  <a:pt x="1878429" y="1963621"/>
                </a:lnTo>
                <a:lnTo>
                  <a:pt x="1696990" y="1760856"/>
                </a:lnTo>
                <a:lnTo>
                  <a:pt x="1568915" y="1515403"/>
                </a:lnTo>
                <a:lnTo>
                  <a:pt x="1440840" y="1269951"/>
                </a:lnTo>
                <a:lnTo>
                  <a:pt x="1302093" y="1120545"/>
                </a:lnTo>
                <a:lnTo>
                  <a:pt x="1120654" y="949795"/>
                </a:lnTo>
                <a:lnTo>
                  <a:pt x="1003252" y="768373"/>
                </a:lnTo>
                <a:lnTo>
                  <a:pt x="779121" y="512249"/>
                </a:lnTo>
                <a:lnTo>
                  <a:pt x="619028" y="362843"/>
                </a:lnTo>
                <a:lnTo>
                  <a:pt x="373551" y="234781"/>
                </a:lnTo>
                <a:lnTo>
                  <a:pt x="96056" y="85375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561138" y="52578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2667000" y="304800"/>
            <a:ext cx="14733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Helvetica"/>
                <a:cs typeface="Helvetica"/>
              </a:rPr>
              <a:t>Gusev Crater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6386513" y="2359025"/>
            <a:ext cx="1587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 err="1">
                <a:latin typeface="Helvetica"/>
                <a:cs typeface="Helvetica"/>
              </a:rPr>
              <a:t>Ma’adim</a:t>
            </a:r>
            <a:r>
              <a:rPr lang="en-US" sz="1600" b="1" dirty="0">
                <a:latin typeface="Helvetica"/>
                <a:cs typeface="Helvetica"/>
              </a:rPr>
              <a:t> </a:t>
            </a:r>
            <a:r>
              <a:rPr lang="en-US" sz="1600" b="1" dirty="0" err="1">
                <a:latin typeface="Helvetica"/>
                <a:cs typeface="Helvetica"/>
              </a:rPr>
              <a:t>Vallis</a:t>
            </a:r>
            <a:endParaRPr lang="en-US" sz="1600" b="1" dirty="0">
              <a:latin typeface="Helvetica"/>
              <a:cs typeface="Helvetic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543800" y="2667000"/>
            <a:ext cx="7620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447" name="Rectangle 4"/>
          <p:cNvSpPr>
            <a:spLocks noChangeArrowheads="1"/>
          </p:cNvSpPr>
          <p:nvPr/>
        </p:nvSpPr>
        <p:spPr bwMode="auto">
          <a:xfrm rot="-520334">
            <a:off x="6851650" y="3252788"/>
            <a:ext cx="957263" cy="1865312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757" y="1919541"/>
            <a:ext cx="3743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A Possible Source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or Adirondack-class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Basalt Flows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57" y="3180412"/>
            <a:ext cx="2393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Hamilton and Ruff, 2012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757" y="6402289"/>
            <a:ext cx="239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MOLA/THEMIS daytime IR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382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Ma'adim_Vallis_channel_CTX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813" y="0"/>
            <a:ext cx="4802187" cy="6858000"/>
          </a:xfrm>
        </p:spPr>
      </p:pic>
      <p:sp>
        <p:nvSpPr>
          <p:cNvPr id="20482" name="Line 4"/>
          <p:cNvSpPr>
            <a:spLocks noChangeShapeType="1"/>
          </p:cNvSpPr>
          <p:nvPr/>
        </p:nvSpPr>
        <p:spPr bwMode="auto">
          <a:xfrm flipH="1">
            <a:off x="4784725" y="5827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H="1">
            <a:off x="5127625" y="6172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V="1">
            <a:off x="5210175" y="1562100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V="1">
            <a:off x="5670550" y="1800225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15"/>
          <p:cNvSpPr>
            <a:spLocks noChangeShapeType="1"/>
          </p:cNvSpPr>
          <p:nvPr/>
        </p:nvSpPr>
        <p:spPr bwMode="auto">
          <a:xfrm flipH="1" flipV="1">
            <a:off x="4876800" y="1524000"/>
            <a:ext cx="22860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152400" y="304800"/>
            <a:ext cx="388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1CF32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/>
              <a:t>Figure 4.1.3.</a:t>
            </a:r>
          </a:p>
          <a:p>
            <a:r>
              <a:rPr lang="en-US" sz="1200" dirty="0"/>
              <a:t>A side canyon of Ma’adim Vallis may have fed lava flows from </a:t>
            </a:r>
            <a:r>
              <a:rPr lang="en-US" sz="1200" dirty="0" err="1"/>
              <a:t>Apollinaris</a:t>
            </a:r>
            <a:r>
              <a:rPr lang="en-US" sz="1200" dirty="0"/>
              <a:t> </a:t>
            </a:r>
            <a:r>
              <a:rPr lang="en-US" sz="1200" dirty="0" err="1"/>
              <a:t>Tholus</a:t>
            </a:r>
            <a:r>
              <a:rPr lang="en-US" sz="1200" dirty="0"/>
              <a:t> onto the floor of Gusev crater.  The </a:t>
            </a:r>
            <a:r>
              <a:rPr lang="en-US" sz="1200" dirty="0" err="1"/>
              <a:t>lobate</a:t>
            </a:r>
            <a:r>
              <a:rPr lang="en-US" sz="1200" dirty="0"/>
              <a:t> margins (black arrows) of the floor unit in the canyon (bottom) and Ma’adim Vallis (top) seen in this sub-framed CTX image (P08_004045_1653_XN_14S183W)  are similar to those of the lava flows on the floor of Gusev crater (compare with Figure 4.1.1).</a:t>
            </a:r>
          </a:p>
        </p:txBody>
      </p:sp>
      <p:sp>
        <p:nvSpPr>
          <p:cNvPr id="20488" name="Line 17"/>
          <p:cNvSpPr>
            <a:spLocks noChangeShapeType="1"/>
          </p:cNvSpPr>
          <p:nvPr/>
        </p:nvSpPr>
        <p:spPr bwMode="auto">
          <a:xfrm flipV="1">
            <a:off x="4867275" y="1190625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7747000" y="6373813"/>
            <a:ext cx="615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10 km</a:t>
            </a: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>
            <a:off x="7086600" y="6629400"/>
            <a:ext cx="19367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6447" y="6321958"/>
            <a:ext cx="501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CTX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7"/>
            <a:ext cx="3179247" cy="404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 smtClean="0"/>
              <a:t>Lobate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Margins on the Floor of Ma’adim Vallis and Side </a:t>
            </a:r>
            <a:r>
              <a:rPr lang="en-US" sz="4000" b="1" dirty="0"/>
              <a:t>C</a:t>
            </a:r>
            <a:r>
              <a:rPr lang="en-US" sz="4000" b="1" dirty="0" smtClean="0"/>
              <a:t>anyon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757" y="6373813"/>
            <a:ext cx="2117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Hamilton and Ruff, 2012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01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68" y="274637"/>
            <a:ext cx="2493963" cy="25733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Lobate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Margins of Gusev Plains Unit </a:t>
            </a:r>
            <a:endParaRPr lang="en-US" dirty="0"/>
          </a:p>
        </p:txBody>
      </p:sp>
      <p:pic>
        <p:nvPicPr>
          <p:cNvPr id="4" name="Picture 3" descr="Gusev_lobate_flows_C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0"/>
            <a:ext cx="6192837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5513" y="762000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Columbia Hills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465513" y="3657600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922713" y="4191000"/>
            <a:ext cx="1524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046913" y="5486400"/>
            <a:ext cx="2286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427913" y="5029200"/>
            <a:ext cx="2286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818313" y="6172200"/>
            <a:ext cx="2286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7159625" y="4572000"/>
            <a:ext cx="268288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094538" y="4210050"/>
            <a:ext cx="30480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494463" y="4000500"/>
            <a:ext cx="2286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684963" y="3638550"/>
            <a:ext cx="257175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065963" y="2619375"/>
            <a:ext cx="2286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618413" y="2343150"/>
            <a:ext cx="2286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553325" y="1757363"/>
            <a:ext cx="268288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537450" y="6373813"/>
            <a:ext cx="615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10 km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629400" y="6629400"/>
            <a:ext cx="24288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6447" y="6321958"/>
            <a:ext cx="501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CTX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757" y="6373813"/>
            <a:ext cx="2117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Hamilton and Ruff, 2012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077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Hr</a:t>
            </a:r>
            <a:r>
              <a:rPr lang="en-US" dirty="0" smtClean="0"/>
              <a:t> = Adirondack-class?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503" y="6016745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Skinner et al., 2006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Skinner_geol_on_MOLA_HP_Gusev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676"/>
            <a:ext cx="9144000" cy="4643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649" y="3306513"/>
            <a:ext cx="110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Hesperia </a:t>
            </a:r>
          </a:p>
          <a:p>
            <a:r>
              <a:rPr lang="en-US" dirty="0" smtClean="0">
                <a:latin typeface="Helvetica"/>
                <a:cs typeface="Helvetica"/>
              </a:rPr>
              <a:t>Planum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397" y="2764367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Gusev</a:t>
            </a:r>
          </a:p>
          <a:p>
            <a:r>
              <a:rPr lang="en-US" dirty="0" smtClean="0">
                <a:latin typeface="Helvetica"/>
                <a:cs typeface="Helvetica"/>
              </a:rPr>
              <a:t>Crater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7893233" y="3087533"/>
            <a:ext cx="175164" cy="98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HP_vs_mtes_gus_plains_fi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3010" y="2301203"/>
            <a:ext cx="3669540" cy="524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 rot="19966806">
            <a:off x="7016450" y="716214"/>
            <a:ext cx="1928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Not really</a:t>
            </a:r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0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28575" dist="38100" dir="2700000" algn="tl" rotWithShape="0">
                    <a:schemeClr val="tx1"/>
                  </a:outerShdw>
                </a:effectLst>
              </a:rPr>
              <a:t>Conclusions</a:t>
            </a:r>
            <a:endParaRPr lang="en-US" dirty="0">
              <a:effectLst>
                <a:outerShdw blurRad="28575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The age and morphologic characteristics of much of the floor of Gusev crater are consistent with Hesperian ridged plains (</a:t>
            </a:r>
            <a:r>
              <a:rPr lang="en-US" dirty="0" err="1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Hr</a:t>
            </a:r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)</a:t>
            </a:r>
          </a:p>
          <a:p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One candidate source for Gusev plains Adirondack-class lavas is </a:t>
            </a:r>
            <a:r>
              <a:rPr lang="en-US" dirty="0" err="1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Apollinaris</a:t>
            </a:r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Tholus</a:t>
            </a:r>
            <a:endParaRPr lang="en-US" dirty="0" smtClean="0">
              <a:effectLst>
                <a:outerShdw blurRad="31750" dist="38100" dir="2700000" algn="tl" rotWithShape="0">
                  <a:schemeClr val="tx1"/>
                </a:outerShdw>
              </a:effectLst>
            </a:endParaRPr>
          </a:p>
          <a:p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Adirondack-class materials are not evident in the type locale of the </a:t>
            </a:r>
            <a:r>
              <a:rPr lang="en-US" dirty="0" err="1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Hr</a:t>
            </a:r>
            <a:r>
              <a:rPr lang="en-US" dirty="0" smtClean="0"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 unit</a:t>
            </a:r>
            <a:endParaRPr lang="en-US" dirty="0">
              <a:effectLst>
                <a:outerShdw blurRad="31750"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7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FFFF00"/>
                </a:solidFill>
                <a:effectLst>
                  <a:outerShdw blurRad="28575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FF14"/>
                </a:solidFill>
                <a:effectLst>
                  <a:outerShdw blurRad="28575" dist="38100" dir="2700000" algn="tl" rotWithShape="0">
                    <a:schemeClr val="tx1"/>
                  </a:outerShdw>
                </a:effectLst>
              </a:rPr>
              <a:t>Overview</a:t>
            </a:r>
            <a:endParaRPr lang="en-US" dirty="0">
              <a:solidFill>
                <a:srgbClr val="02FF14"/>
              </a:solidFill>
              <a:effectLst>
                <a:outerShdw blurRad="28575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78158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rgbClr val="FFFF00"/>
                </a:solidFill>
                <a:effectLst>
                  <a:outerShdw blurRad="3175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Greeley et al. [2005] recognized that the floor of Gusev crater has mare-like ridges and other features indicative of low-viscosity lava flows with a crater retention age of 3.65 </a:t>
            </a:r>
            <a:r>
              <a:rPr lang="en-US" dirty="0" err="1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Ga</a:t>
            </a:r>
            <a:endParaRPr lang="en-US" dirty="0" smtClean="0">
              <a:solidFill>
                <a:srgbClr val="02FF14"/>
              </a:solidFill>
              <a:effectLst>
                <a:outerShdw blurRad="31750" dist="38100" dir="2700000" algn="tl" rotWithShape="0">
                  <a:schemeClr val="tx1"/>
                </a:outerShdw>
              </a:effectLst>
            </a:endParaRPr>
          </a:p>
          <a:p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We suggest that this surface should be mapped as Hesperian ridged plains (</a:t>
            </a:r>
            <a:r>
              <a:rPr lang="en-US" dirty="0" err="1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Hr</a:t>
            </a:r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)</a:t>
            </a:r>
          </a:p>
          <a:p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Adirondack-class basalts identified by Spirit are one manifestation of crater-filling </a:t>
            </a:r>
            <a:r>
              <a:rPr lang="en-US" dirty="0" err="1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Hr</a:t>
            </a:r>
            <a:r>
              <a:rPr lang="en-US" dirty="0" smtClean="0">
                <a:solidFill>
                  <a:srgbClr val="02FF14"/>
                </a:solidFill>
                <a:effectLst>
                  <a:outerShdw blurRad="31750" dist="38100" dir="2700000" algn="tl" rotWithShape="0">
                    <a:schemeClr val="tx1"/>
                  </a:outerShdw>
                </a:effectLst>
              </a:rPr>
              <a:t> material, but may not be universal</a:t>
            </a:r>
          </a:p>
          <a:p>
            <a:endParaRPr lang="en-US" dirty="0">
              <a:solidFill>
                <a:srgbClr val="02FF14"/>
              </a:solidFill>
              <a:effectLst>
                <a:outerShdw blurRad="31750"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10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88"/>
            <a:ext cx="8229600" cy="1143000"/>
          </a:xfrm>
        </p:spPr>
        <p:txBody>
          <a:bodyPr/>
          <a:lstStyle/>
          <a:p>
            <a:r>
              <a:rPr lang="en-US" dirty="0" smtClean="0"/>
              <a:t>Wrinkle Ridges in Gusev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860"/>
            <a:ext cx="9144000" cy="5321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52" y="1088950"/>
            <a:ext cx="5068047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58386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Greeley et al., 2005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8464" y="2671484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Early Hesperian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08652" y="1773691"/>
            <a:ext cx="1412244" cy="1029179"/>
          </a:xfrm>
          <a:custGeom>
            <a:avLst/>
            <a:gdLst>
              <a:gd name="connsiteX0" fmla="*/ 0 w 1412244"/>
              <a:gd name="connsiteY0" fmla="*/ 832103 h 1029179"/>
              <a:gd name="connsiteX1" fmla="*/ 87581 w 1412244"/>
              <a:gd name="connsiteY1" fmla="*/ 350359 h 1029179"/>
              <a:gd name="connsiteX2" fmla="*/ 448853 w 1412244"/>
              <a:gd name="connsiteY2" fmla="*/ 0 h 1029179"/>
              <a:gd name="connsiteX3" fmla="*/ 1412244 w 1412244"/>
              <a:gd name="connsiteY3" fmla="*/ 229923 h 1029179"/>
              <a:gd name="connsiteX4" fmla="*/ 1083815 w 1412244"/>
              <a:gd name="connsiteY4" fmla="*/ 1029179 h 1029179"/>
              <a:gd name="connsiteX5" fmla="*/ 0 w 1412244"/>
              <a:gd name="connsiteY5" fmla="*/ 832103 h 102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244" h="1029179">
                <a:moveTo>
                  <a:pt x="0" y="832103"/>
                </a:moveTo>
                <a:lnTo>
                  <a:pt x="87581" y="350359"/>
                </a:lnTo>
                <a:lnTo>
                  <a:pt x="448853" y="0"/>
                </a:lnTo>
                <a:lnTo>
                  <a:pt x="1412244" y="229923"/>
                </a:lnTo>
                <a:lnTo>
                  <a:pt x="1083815" y="1029179"/>
                </a:lnTo>
                <a:lnTo>
                  <a:pt x="0" y="832103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38553" y="3065640"/>
            <a:ext cx="974338" cy="777358"/>
          </a:xfrm>
          <a:custGeom>
            <a:avLst/>
            <a:gdLst>
              <a:gd name="connsiteX0" fmla="*/ 810123 w 974338"/>
              <a:gd name="connsiteY0" fmla="*/ 218974 h 777358"/>
              <a:gd name="connsiteX1" fmla="*/ 974338 w 974338"/>
              <a:gd name="connsiteY1" fmla="*/ 744512 h 777358"/>
              <a:gd name="connsiteX2" fmla="*/ 634962 w 974338"/>
              <a:gd name="connsiteY2" fmla="*/ 777358 h 777358"/>
              <a:gd name="connsiteX3" fmla="*/ 405061 w 974338"/>
              <a:gd name="connsiteY3" fmla="*/ 689769 h 777358"/>
              <a:gd name="connsiteX4" fmla="*/ 0 w 974338"/>
              <a:gd name="connsiteY4" fmla="*/ 317512 h 777358"/>
              <a:gd name="connsiteX5" fmla="*/ 0 w 974338"/>
              <a:gd name="connsiteY5" fmla="*/ 0 h 777358"/>
              <a:gd name="connsiteX6" fmla="*/ 810123 w 974338"/>
              <a:gd name="connsiteY6" fmla="*/ 218974 h 77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338" h="777358">
                <a:moveTo>
                  <a:pt x="810123" y="218974"/>
                </a:moveTo>
                <a:lnTo>
                  <a:pt x="974338" y="744512"/>
                </a:lnTo>
                <a:lnTo>
                  <a:pt x="634962" y="777358"/>
                </a:lnTo>
                <a:lnTo>
                  <a:pt x="405061" y="689769"/>
                </a:lnTo>
                <a:lnTo>
                  <a:pt x="0" y="317512"/>
                </a:lnTo>
                <a:lnTo>
                  <a:pt x="0" y="0"/>
                </a:lnTo>
                <a:lnTo>
                  <a:pt x="810123" y="218974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777" y="2724422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Helvetica"/>
                <a:cs typeface="Helvetica"/>
              </a:rPr>
              <a:t>Hr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 ?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34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dged_Plains_Overlying_Noach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652366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Hesperian Ridged Plains Type Locale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4345" y="6386160"/>
            <a:ext cx="176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THEMIS daytime IR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138" y="331746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Wrinkle 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ridges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68277" y="3645921"/>
            <a:ext cx="777280" cy="17371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028726" y="2737179"/>
            <a:ext cx="120422" cy="58028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1615" y="2231416"/>
            <a:ext cx="141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Embayment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relationship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71476" y="2518204"/>
            <a:ext cx="570139" cy="35896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0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Hesperian Ridged Plains</a:t>
            </a:r>
            <a:endParaRPr lang="en-US" dirty="0"/>
          </a:p>
        </p:txBody>
      </p:sp>
      <p:pic>
        <p:nvPicPr>
          <p:cNvPr id="5" name="Picture 4" descr="Skinner_geol_on_MOLA_HP&amp;Herschel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002"/>
            <a:ext cx="9144000" cy="4125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558" y="3273666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Hesperia Planum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158" y="2550172"/>
            <a:ext cx="11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Herschel Crater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91" y="5918204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Skinner et al., 2006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99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97"/>
            <a:ext cx="8229600" cy="1143000"/>
          </a:xfrm>
        </p:spPr>
        <p:txBody>
          <a:bodyPr/>
          <a:lstStyle/>
          <a:p>
            <a:r>
              <a:rPr lang="en-US" dirty="0" err="1" smtClean="0"/>
              <a:t>Hr</a:t>
            </a:r>
            <a:r>
              <a:rPr lang="en-US" dirty="0" smtClean="0"/>
              <a:t> in Herschel Crater</a:t>
            </a:r>
            <a:endParaRPr lang="en-US" dirty="0"/>
          </a:p>
        </p:txBody>
      </p:sp>
      <p:pic>
        <p:nvPicPr>
          <p:cNvPr id="3" name="Picture 2" descr="THEMIS_day_Herschel5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>
          <a:xfrm>
            <a:off x="-14492" y="1313833"/>
            <a:ext cx="9158492" cy="5018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191" y="6334266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THEMIS daytime IR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787" y="296856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Wrinkle ridges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36081" y="3240819"/>
            <a:ext cx="777281" cy="39415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28330" y="3240819"/>
            <a:ext cx="734357" cy="9707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4322" y="4358167"/>
            <a:ext cx="141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Embayment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relationship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509908" y="3566936"/>
            <a:ext cx="219816" cy="68116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5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usev_THEMIS_VIS_mosaic_5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-179"/>
          <a:stretch/>
        </p:blipFill>
        <p:spPr>
          <a:xfrm>
            <a:off x="-9728" y="943113"/>
            <a:ext cx="9153728" cy="5916460"/>
          </a:xfrm>
          <a:ln>
            <a:solidFill>
              <a:srgbClr val="FFFFFF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218" y="25368"/>
            <a:ext cx="8378192" cy="971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3.65 </a:t>
            </a:r>
            <a:r>
              <a:rPr lang="en-US" dirty="0" err="1" smtClean="0"/>
              <a:t>Ga</a:t>
            </a:r>
            <a:r>
              <a:rPr lang="en-US" dirty="0" smtClean="0"/>
              <a:t> Wrinkle-ridged Plains of Gusev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9348" y="4588959"/>
            <a:ext cx="6176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Hr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52776" y="4401646"/>
            <a:ext cx="1906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</a:rPr>
              <a:t>Spirit landing site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345" y="6386160"/>
            <a:ext cx="114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THEMIS VIS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9348" y="28454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Wrinkle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 ridges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81400" y="3566936"/>
            <a:ext cx="333382" cy="62406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51222" y="2390394"/>
            <a:ext cx="717526" cy="45500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4446" y="5173735"/>
            <a:ext cx="141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Embayment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relationship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554563" y="5025459"/>
            <a:ext cx="458936" cy="33941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07025" y="1533386"/>
            <a:ext cx="6176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Hr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66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9"/>
            <a:ext cx="8229600" cy="752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Gusev Plains: First in situ </a:t>
            </a:r>
            <a:r>
              <a:rPr lang="en-US" dirty="0" err="1" smtClean="0"/>
              <a:t>Hr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3" descr="mera_success_pan_seg2.jpg                                      0003D915Metallic Goddess               BC2CFCF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" y="777748"/>
            <a:ext cx="9158425" cy="56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05C_P2542_Sol14_L456at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318"/>
            <a:ext cx="6781800" cy="6781800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1684" y="6203916"/>
            <a:ext cx="2131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Pancam</a:t>
            </a:r>
            <a:r>
              <a:rPr lang="en-US" sz="1400" dirty="0">
                <a:solidFill>
                  <a:schemeClr val="bg1"/>
                </a:solidFill>
              </a:rPr>
              <a:t> approximate true- </a:t>
            </a:r>
            <a:r>
              <a:rPr lang="en-US" sz="1400" dirty="0" smtClean="0">
                <a:solidFill>
                  <a:schemeClr val="bg1"/>
                </a:solidFill>
              </a:rPr>
              <a:t>color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00252" y="2442428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Adirondack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163845" name="Line 5"/>
          <p:cNvSpPr>
            <a:spLocks noChangeShapeType="1"/>
          </p:cNvSpPr>
          <p:nvPr/>
        </p:nvSpPr>
        <p:spPr bwMode="auto">
          <a:xfrm flipH="1" flipV="1">
            <a:off x="990600" y="2133600"/>
            <a:ext cx="2286000" cy="289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 flipV="1">
            <a:off x="990600" y="2133600"/>
            <a:ext cx="7086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048000" y="5029200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elvetica" charset="0"/>
              </a:rPr>
              <a:t>Here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7467600" y="2133600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elvetica" charset="0"/>
              </a:rPr>
              <a:t>To there</a:t>
            </a:r>
          </a:p>
        </p:txBody>
      </p:sp>
      <p:sp>
        <p:nvSpPr>
          <p:cNvPr id="16385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3600" dirty="0"/>
              <a:t>Gusev Plains: </a:t>
            </a:r>
            <a:r>
              <a:rPr lang="en-US" sz="3600" dirty="0" smtClean="0"/>
              <a:t>Adirondack Everywhere</a:t>
            </a:r>
            <a:endParaRPr lang="en-US" sz="3600" dirty="0"/>
          </a:p>
        </p:txBody>
      </p:sp>
      <p:pic>
        <p:nvPicPr>
          <p:cNvPr id="163863" name="Picture 23" descr="adirondacks_vs_oli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7924800" y="5257800"/>
            <a:ext cx="469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</a:t>
            </a:r>
            <a:r>
              <a:rPr lang="en-US" sz="1200" baseline="-25000"/>
              <a:t>2</a:t>
            </a:r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5014000" y="5563043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Mini-TES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657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448</Words>
  <Application>Microsoft Macintosh PowerPoint</Application>
  <PresentationFormat>On-screen Show (4:3)</PresentationFormat>
  <Paragraphs>101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Traverse through Hesperian Ridged Plains on Mars: Extending the Work of Ron Greeley in Gusev Crater</vt:lpstr>
      <vt:lpstr>PowerPoint Presentation</vt:lpstr>
      <vt:lpstr>Wrinkle Ridges in Gusev</vt:lpstr>
      <vt:lpstr>Hesperian Ridged Plains Type Locale</vt:lpstr>
      <vt:lpstr>Hesperian Ridged Plains</vt:lpstr>
      <vt:lpstr>Hr in Herschel Crater</vt:lpstr>
      <vt:lpstr>3.65 Ga Wrinkle-ridged Plains of Gusev</vt:lpstr>
      <vt:lpstr>Gusev Plains: First in situ Hr?</vt:lpstr>
      <vt:lpstr>Gusev Plains: Adirondack Everywhere</vt:lpstr>
      <vt:lpstr>Plains Surface End Members</vt:lpstr>
      <vt:lpstr>PowerPoint Presentation</vt:lpstr>
      <vt:lpstr>PowerPoint Presentation</vt:lpstr>
      <vt:lpstr>PowerPoint Presentation</vt:lpstr>
      <vt:lpstr>PowerPoint Presentation</vt:lpstr>
      <vt:lpstr>Lobate  Margins of Gusev Plains Unit </vt:lpstr>
      <vt:lpstr>Hr = Adirondack-class?</vt:lpstr>
      <vt:lpstr>Conclusions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into Mars geologic processes from a field season with the Spirit rover in Gusev crater</dc:title>
  <dc:creator>Steve Ruff</dc:creator>
  <cp:lastModifiedBy>Steve Ruff</cp:lastModifiedBy>
  <cp:revision>134</cp:revision>
  <dcterms:created xsi:type="dcterms:W3CDTF">2012-05-02T23:26:42Z</dcterms:created>
  <dcterms:modified xsi:type="dcterms:W3CDTF">2012-11-04T12:09:20Z</dcterms:modified>
</cp:coreProperties>
</file>