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9" r:id="rId7"/>
    <p:sldId id="261" r:id="rId8"/>
    <p:sldId id="262" r:id="rId9"/>
    <p:sldId id="267" r:id="rId10"/>
    <p:sldId id="268" r:id="rId11"/>
    <p:sldId id="263" r:id="rId12"/>
    <p:sldId id="264" r:id="rId13"/>
    <p:sldId id="265" r:id="rId14"/>
    <p:sldId id="266" r:id="rId15"/>
    <p:sldId id="270" r:id="rId16"/>
    <p:sldId id="271" r:id="rId17"/>
    <p:sldId id="272" r:id="rId18"/>
    <p:sldId id="273" r:id="rId19"/>
    <p:sldId id="274" r:id="rId20"/>
    <p:sldId id="276" r:id="rId21"/>
    <p:sldId id="277" r:id="rId22"/>
    <p:sldId id="278" r:id="rId23"/>
    <p:sldId id="279" r:id="rId24"/>
    <p:sldId id="280" r:id="rId25"/>
    <p:sldId id="281" r:id="rId26"/>
    <p:sldId id="283"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4660"/>
  </p:normalViewPr>
  <p:slideViewPr>
    <p:cSldViewPr>
      <p:cViewPr>
        <p:scale>
          <a:sx n="66" d="100"/>
          <a:sy n="66" d="100"/>
        </p:scale>
        <p:origin x="-1494"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18AEE04-32DF-4B0D-AD82-C680D7AE3963}"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E80E-3C45-4A03-B0E4-23E00242DF32}"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AEE04-32DF-4B0D-AD82-C680D7AE3963}"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E80E-3C45-4A03-B0E4-23E00242DF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AEE04-32DF-4B0D-AD82-C680D7AE3963}"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E80E-3C45-4A03-B0E4-23E00242DF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18AEE04-32DF-4B0D-AD82-C680D7AE3963}"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E80E-3C45-4A03-B0E4-23E00242DF32}"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AEE04-32DF-4B0D-AD82-C680D7AE3963}"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E80E-3C45-4A03-B0E4-23E00242DF3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8AEE04-32DF-4B0D-AD82-C680D7AE3963}"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DE80E-3C45-4A03-B0E4-23E00242DF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AEE04-32DF-4B0D-AD82-C680D7AE3963}" type="datetimeFigureOut">
              <a:rPr lang="en-US" smtClean="0"/>
              <a:t>10/28/2013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DE80E-3C45-4A03-B0E4-23E00242DF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AEE04-32DF-4B0D-AD82-C680D7AE3963}" type="datetimeFigureOut">
              <a:rPr lang="en-US" smtClean="0"/>
              <a:t>10/28/2013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DE80E-3C45-4A03-B0E4-23E00242DF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AEE04-32DF-4B0D-AD82-C680D7AE3963}" type="datetimeFigureOut">
              <a:rPr lang="en-US" smtClean="0"/>
              <a:t>10/28/2013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DE80E-3C45-4A03-B0E4-23E00242DF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AEE04-32DF-4B0D-AD82-C680D7AE3963}"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DE80E-3C45-4A03-B0E4-23E00242DF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AEE04-32DF-4B0D-AD82-C680D7AE3963}"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DE80E-3C45-4A03-B0E4-23E00242DF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8AEE04-32DF-4B0D-AD82-C680D7AE3963}" type="datetimeFigureOut">
              <a:rPr lang="en-US" smtClean="0"/>
              <a:t>10/28/2013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1DDE80E-3C45-4A03-B0E4-23E00242DF3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53695" y="3733800"/>
            <a:ext cx="4572000" cy="1524000"/>
          </a:xfrm>
        </p:spPr>
        <p:txBody>
          <a:bodyPr>
            <a:normAutofit fontScale="62500" lnSpcReduction="20000"/>
          </a:bodyPr>
          <a:lstStyle/>
          <a:p>
            <a:r>
              <a:rPr lang="en-US" sz="5800" dirty="0" smtClean="0">
                <a:solidFill>
                  <a:schemeClr val="tx1"/>
                </a:solidFill>
              </a:rPr>
              <a:t>Garrett </a:t>
            </a:r>
            <a:r>
              <a:rPr lang="en-US" sz="5800" dirty="0" err="1" smtClean="0">
                <a:solidFill>
                  <a:schemeClr val="tx1"/>
                </a:solidFill>
              </a:rPr>
              <a:t>Bayrd</a:t>
            </a:r>
            <a:r>
              <a:rPr lang="en-US" sz="5800" dirty="0" smtClean="0">
                <a:solidFill>
                  <a:schemeClr val="tx1"/>
                </a:solidFill>
              </a:rPr>
              <a:t>, L.E.G.</a:t>
            </a:r>
          </a:p>
          <a:p>
            <a:r>
              <a:rPr lang="en-US" sz="5800" dirty="0" smtClean="0">
                <a:solidFill>
                  <a:schemeClr val="tx1"/>
                </a:solidFill>
              </a:rPr>
              <a:t>Shannon and Wilson, Inc</a:t>
            </a:r>
            <a:r>
              <a:rPr lang="en-US" dirty="0" smtClean="0">
                <a:solidFill>
                  <a:schemeClr val="tx1"/>
                </a:solidFill>
              </a:rPr>
              <a:t>.  </a:t>
            </a:r>
            <a:endParaRPr lang="en-US" dirty="0">
              <a:solidFill>
                <a:schemeClr val="tx1"/>
              </a:solidFill>
            </a:endParaRPr>
          </a:p>
        </p:txBody>
      </p:sp>
      <p:sp>
        <p:nvSpPr>
          <p:cNvPr id="2" name="Title 1"/>
          <p:cNvSpPr>
            <a:spLocks noGrp="1"/>
          </p:cNvSpPr>
          <p:nvPr>
            <p:ph type="ctrTitle"/>
          </p:nvPr>
        </p:nvSpPr>
        <p:spPr>
          <a:xfrm>
            <a:off x="685800" y="304800"/>
            <a:ext cx="7772400" cy="1470025"/>
          </a:xfrm>
        </p:spPr>
        <p:txBody>
          <a:bodyPr>
            <a:normAutofit/>
          </a:bodyPr>
          <a:lstStyle/>
          <a:p>
            <a:r>
              <a:rPr lang="en-US" dirty="0"/>
              <a:t>Quantifying Errors in Manual Inclinometer Field Measurements</a:t>
            </a:r>
          </a:p>
        </p:txBody>
      </p:sp>
      <p:pic>
        <p:nvPicPr>
          <p:cNvPr id="4099" name="Picture 3" descr="C:\Users\gbb\Desktop\logo 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314" y="5638800"/>
            <a:ext cx="8640763" cy="79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824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bb\Documents\Inclinometer Research\Inclinometer Paper\Figure 3 gbb 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8143"/>
            <a:ext cx="52993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38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smtClean="0"/>
              <a:t>I worked with raw data to perform my analysis</a:t>
            </a:r>
            <a:endParaRPr lang="en-US" cap="none" dirty="0"/>
          </a:p>
        </p:txBody>
      </p:sp>
      <p:sp>
        <p:nvSpPr>
          <p:cNvPr id="4" name="TextBox 3"/>
          <p:cNvSpPr txBox="1"/>
          <p:nvPr/>
        </p:nvSpPr>
        <p:spPr>
          <a:xfrm>
            <a:off x="1447800" y="1752600"/>
            <a:ext cx="5181600" cy="2031325"/>
          </a:xfrm>
          <a:prstGeom prst="rect">
            <a:avLst/>
          </a:prstGeom>
          <a:noFill/>
        </p:spPr>
        <p:txBody>
          <a:bodyPr wrap="square" rtlCol="0">
            <a:spAutoFit/>
          </a:bodyPr>
          <a:lstStyle/>
          <a:p>
            <a:pPr marL="285750" indent="-285750">
              <a:buFont typeface="Arial" pitchFamily="34" charset="0"/>
              <a:buChar char="•"/>
            </a:pPr>
            <a:r>
              <a:rPr lang="en-US" dirty="0" smtClean="0"/>
              <a:t>Data pulled into excel.</a:t>
            </a:r>
          </a:p>
          <a:p>
            <a:pPr marL="285750" indent="-285750">
              <a:buFont typeface="Arial" pitchFamily="34" charset="0"/>
              <a:buChar char="•"/>
            </a:pPr>
            <a:r>
              <a:rPr lang="en-US" dirty="0" smtClean="0"/>
              <a:t>Instead of comparing the readings to an initial reading, I compared the values to the average (mean) reading.</a:t>
            </a:r>
          </a:p>
          <a:p>
            <a:pPr marL="285750" indent="-285750">
              <a:buFont typeface="Arial" pitchFamily="34" charset="0"/>
              <a:buChar char="•"/>
            </a:pPr>
            <a:r>
              <a:rPr lang="en-US" dirty="0" smtClean="0"/>
              <a:t>I used the deviation from the average reading as a measurement of both precision and accuracy.  </a:t>
            </a:r>
          </a:p>
          <a:p>
            <a:pPr marL="285750" indent="-285750">
              <a:buFont typeface="Arial" pitchFamily="34" charset="0"/>
              <a:buChar char="•"/>
            </a:pPr>
            <a:r>
              <a:rPr lang="en-US" dirty="0" smtClean="0"/>
              <a:t>This allowed me to determine how inaccurate a single set of readings could be.  </a:t>
            </a:r>
            <a:endParaRPr lang="en-US" dirty="0"/>
          </a:p>
        </p:txBody>
      </p:sp>
    </p:spTree>
    <p:extLst>
      <p:ext uri="{BB962C8B-B14F-4D97-AF65-F5344CB8AC3E}">
        <p14:creationId xmlns:p14="http://schemas.microsoft.com/office/powerpoint/2010/main" val="3765703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924800" cy="1706562"/>
          </a:xfrm>
        </p:spPr>
        <p:txBody>
          <a:bodyPr/>
          <a:lstStyle/>
          <a:p>
            <a:r>
              <a:rPr lang="en-US" cap="none" dirty="0" smtClean="0"/>
              <a:t>Because I had accuracy data for each individual reading, I could see what independent variables contributed to the level of accuracy.  </a:t>
            </a:r>
            <a:endParaRPr lang="en-US" cap="none" dirty="0"/>
          </a:p>
        </p:txBody>
      </p:sp>
      <p:sp>
        <p:nvSpPr>
          <p:cNvPr id="4" name="TextBox 3"/>
          <p:cNvSpPr txBox="1"/>
          <p:nvPr/>
        </p:nvSpPr>
        <p:spPr>
          <a:xfrm>
            <a:off x="1447800" y="2286000"/>
            <a:ext cx="5181600" cy="2862322"/>
          </a:xfrm>
          <a:prstGeom prst="rect">
            <a:avLst/>
          </a:prstGeom>
          <a:noFill/>
        </p:spPr>
        <p:txBody>
          <a:bodyPr wrap="square" rtlCol="0">
            <a:spAutoFit/>
          </a:bodyPr>
          <a:lstStyle/>
          <a:p>
            <a:pPr marL="285750" indent="-285750">
              <a:buFont typeface="Arial" pitchFamily="34" charset="0"/>
              <a:buChar char="•"/>
            </a:pPr>
            <a:r>
              <a:rPr lang="en-US" dirty="0" smtClean="0"/>
              <a:t>I checked to see if any of the following contributed to the level of accuracy:</a:t>
            </a:r>
          </a:p>
          <a:p>
            <a:pPr marL="742950" lvl="1" indent="-285750">
              <a:buFont typeface="Arial" pitchFamily="34" charset="0"/>
              <a:buChar char="•"/>
            </a:pPr>
            <a:r>
              <a:rPr lang="en-US" dirty="0"/>
              <a:t>The time of the year</a:t>
            </a:r>
            <a:endParaRPr lang="en-US" sz="1600" dirty="0"/>
          </a:p>
          <a:p>
            <a:pPr marL="742950" lvl="1" indent="-285750">
              <a:buFont typeface="Arial" pitchFamily="34" charset="0"/>
              <a:buChar char="•"/>
            </a:pPr>
            <a:r>
              <a:rPr lang="en-US" dirty="0"/>
              <a:t>The operator conducting the inclinometer readings </a:t>
            </a:r>
            <a:endParaRPr lang="en-US" sz="1600" dirty="0"/>
          </a:p>
          <a:p>
            <a:pPr marL="742950" lvl="1" indent="-285750">
              <a:buFont typeface="Arial" pitchFamily="34" charset="0"/>
              <a:buChar char="•"/>
            </a:pPr>
            <a:r>
              <a:rPr lang="en-US" dirty="0"/>
              <a:t>The inclination of the inclinometer casing</a:t>
            </a:r>
            <a:endParaRPr lang="en-US" sz="1600" dirty="0"/>
          </a:p>
          <a:p>
            <a:pPr marL="742950" lvl="1" indent="-285750">
              <a:buFont typeface="Arial" pitchFamily="34" charset="0"/>
              <a:buChar char="•"/>
            </a:pPr>
            <a:r>
              <a:rPr lang="en-US" dirty="0"/>
              <a:t>The variation of the inclination of the inclinometer casing</a:t>
            </a:r>
            <a:endParaRPr lang="en-US" sz="1600" dirty="0"/>
          </a:p>
          <a:p>
            <a:pPr marL="742950" lvl="1" indent="-285750">
              <a:buFont typeface="Arial" pitchFamily="34" charset="0"/>
              <a:buChar char="•"/>
            </a:pPr>
            <a:r>
              <a:rPr lang="en-US" dirty="0"/>
              <a:t>The total depth of the casing</a:t>
            </a:r>
            <a:endParaRPr lang="en-US" sz="1600" dirty="0"/>
          </a:p>
          <a:p>
            <a:pPr marL="742950" lvl="1" indent="-285750">
              <a:buFont typeface="Arial" pitchFamily="34" charset="0"/>
              <a:buChar char="•"/>
            </a:pPr>
            <a:r>
              <a:rPr lang="en-US" dirty="0"/>
              <a:t>The specific depth of the </a:t>
            </a:r>
            <a:r>
              <a:rPr lang="en-US" dirty="0" smtClean="0"/>
              <a:t>reading, </a:t>
            </a:r>
            <a:r>
              <a:rPr lang="en-US" dirty="0" err="1"/>
              <a:t>i.e</a:t>
            </a:r>
            <a:r>
              <a:rPr lang="en-US" dirty="0"/>
              <a:t>, is there more error at the top of the </a:t>
            </a:r>
            <a:r>
              <a:rPr lang="en-US" dirty="0" smtClean="0"/>
              <a:t>casing</a:t>
            </a:r>
            <a:endParaRPr lang="en-US" sz="1600" dirty="0"/>
          </a:p>
        </p:txBody>
      </p:sp>
    </p:spTree>
    <p:extLst>
      <p:ext uri="{BB962C8B-B14F-4D97-AF65-F5344CB8AC3E}">
        <p14:creationId xmlns:p14="http://schemas.microsoft.com/office/powerpoint/2010/main" val="3765703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smtClean="0"/>
              <a:t>Determining Error Levels.</a:t>
            </a:r>
            <a:endParaRPr lang="en-US" cap="none" dirty="0"/>
          </a:p>
        </p:txBody>
      </p:sp>
      <p:sp>
        <p:nvSpPr>
          <p:cNvPr id="4" name="TextBox 3"/>
          <p:cNvSpPr txBox="1"/>
          <p:nvPr/>
        </p:nvSpPr>
        <p:spPr>
          <a:xfrm>
            <a:off x="1447800" y="1752600"/>
            <a:ext cx="5181600" cy="2308324"/>
          </a:xfrm>
          <a:prstGeom prst="rect">
            <a:avLst/>
          </a:prstGeom>
          <a:noFill/>
        </p:spPr>
        <p:txBody>
          <a:bodyPr wrap="square" rtlCol="0">
            <a:spAutoFit/>
          </a:bodyPr>
          <a:lstStyle/>
          <a:p>
            <a:r>
              <a:rPr lang="en-US" dirty="0" smtClean="0"/>
              <a:t>To run these comparisons, I needed to know:</a:t>
            </a:r>
          </a:p>
          <a:p>
            <a:pPr marL="285750" indent="-285750">
              <a:buFont typeface="Arial" pitchFamily="34" charset="0"/>
              <a:buChar char="•"/>
            </a:pPr>
            <a:r>
              <a:rPr lang="en-US" dirty="0" smtClean="0"/>
              <a:t>The accuracy of a single reading at a single depth.</a:t>
            </a:r>
          </a:p>
          <a:p>
            <a:pPr marL="285750" indent="-285750">
              <a:buFont typeface="Arial" pitchFamily="34" charset="0"/>
              <a:buChar char="•"/>
            </a:pPr>
            <a:r>
              <a:rPr lang="en-US" dirty="0" smtClean="0"/>
              <a:t>The accuracy of an entire set of readings taken in one casing.</a:t>
            </a:r>
          </a:p>
          <a:p>
            <a:pPr marL="285750" indent="-285750">
              <a:buFont typeface="Arial" pitchFamily="34" charset="0"/>
              <a:buChar char="•"/>
            </a:pPr>
            <a:r>
              <a:rPr lang="en-US" dirty="0"/>
              <a:t>T</a:t>
            </a:r>
            <a:r>
              <a:rPr lang="en-US" dirty="0" smtClean="0"/>
              <a:t>he accuracy of all of the sets of readings taken by a single operator.</a:t>
            </a:r>
          </a:p>
          <a:p>
            <a:pPr marL="285750" indent="-285750">
              <a:buFont typeface="Arial" pitchFamily="34" charset="0"/>
              <a:buChar char="•"/>
            </a:pPr>
            <a:r>
              <a:rPr lang="en-US" dirty="0" smtClean="0"/>
              <a:t>The accuracy of all the readings at a specific depth.</a:t>
            </a:r>
          </a:p>
          <a:p>
            <a:endParaRPr lang="en-US" dirty="0"/>
          </a:p>
        </p:txBody>
      </p:sp>
    </p:spTree>
    <p:extLst>
      <p:ext uri="{BB962C8B-B14F-4D97-AF65-F5344CB8AC3E}">
        <p14:creationId xmlns:p14="http://schemas.microsoft.com/office/powerpoint/2010/main" val="3765703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smtClean="0"/>
              <a:t>So, I did some math</a:t>
            </a:r>
            <a:endParaRPr lang="en-US" cap="none" dirty="0"/>
          </a:p>
        </p:txBody>
      </p:sp>
      <mc:AlternateContent xmlns:mc="http://schemas.openxmlformats.org/markup-compatibility/2006" xmlns:a14="http://schemas.microsoft.com/office/drawing/2010/main">
        <mc:Choice Requires="a14">
          <p:sp>
            <p:nvSpPr>
              <p:cNvPr id="4" name="TextBox 3"/>
              <p:cNvSpPr txBox="1"/>
              <p:nvPr/>
            </p:nvSpPr>
            <p:spPr>
              <a:xfrm>
                <a:off x="1295400" y="1759527"/>
                <a:ext cx="6477000" cy="3416320"/>
              </a:xfrm>
              <a:prstGeom prst="rect">
                <a:avLst/>
              </a:prstGeom>
              <a:noFill/>
            </p:spPr>
            <p:txBody>
              <a:bodyPr wrap="square" rtlCol="0">
                <a:spAutoFit/>
              </a:bodyPr>
              <a:lstStyle/>
              <a:p>
                <a:r>
                  <a:rPr lang="en-US" dirty="0" smtClean="0"/>
                  <a:t>I posit that:</a:t>
                </a:r>
              </a:p>
              <a:p>
                <a:endParaRPr lang="en-US" dirty="0"/>
              </a:p>
              <a:p>
                <a:r>
                  <a:rPr lang="en-US" dirty="0" smtClean="0"/>
                  <a:t>The </a:t>
                </a:r>
                <a:r>
                  <a:rPr lang="en-US" dirty="0"/>
                  <a:t>accuracy of a single measurement at a single depth on a single day is the difference in value between that single measurement and the average measurement at that depth. </a:t>
                </a:r>
                <a:endParaRPr lang="en-US" dirty="0" smtClean="0"/>
              </a:p>
              <a:p>
                <a:endParaRPr lang="en-US" dirty="0"/>
              </a:p>
              <a:p>
                <a:r>
                  <a:rPr lang="en-US" dirty="0" smtClean="0"/>
                  <a:t>Equation is:</a:t>
                </a:r>
              </a:p>
              <a:p>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 </m:t>
                      </m:r>
                      <m:d>
                        <m:dPr>
                          <m:begChr m:val="|"/>
                          <m:endChr m:val="|"/>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𝑑</m:t>
                              </m:r>
                            </m:sub>
                          </m:sSub>
                          <m:r>
                            <a:rPr lang="en-US" i="1">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e>
                      </m:d>
                    </m:oMath>
                  </m:oMathPara>
                </a14:m>
                <a:endParaRPr lang="en-US" dirty="0" smtClean="0"/>
              </a:p>
              <a:p>
                <a:endParaRPr lang="en-US" dirty="0"/>
              </a:p>
              <a:p>
                <a:r>
                  <a:rPr lang="en-US" dirty="0" smtClean="0"/>
                  <a:t>Where: A </a:t>
                </a:r>
                <a:r>
                  <a:rPr lang="en-US" dirty="0"/>
                  <a:t>is the accuracy of a single measurement, R</a:t>
                </a:r>
                <a:r>
                  <a:rPr lang="en-US" baseline="-25000" dirty="0"/>
                  <a:t>d</a:t>
                </a:r>
                <a:r>
                  <a:rPr lang="en-US" dirty="0"/>
                  <a:t> is the individual measurement at that depth, and R</a:t>
                </a:r>
                <a:r>
                  <a:rPr lang="en-US" baseline="-25000" dirty="0"/>
                  <a:t>a</a:t>
                </a:r>
                <a:r>
                  <a:rPr lang="en-US" dirty="0"/>
                  <a:t> is the mean measurement at that depth</a:t>
                </a:r>
              </a:p>
            </p:txBody>
          </p:sp>
        </mc:Choice>
        <mc:Fallback xmlns="">
          <p:sp>
            <p:nvSpPr>
              <p:cNvPr id="4" name="TextBox 3"/>
              <p:cNvSpPr txBox="1">
                <a:spLocks noRot="1" noChangeAspect="1" noMove="1" noResize="1" noEditPoints="1" noAdjustHandles="1" noChangeArrowheads="1" noChangeShapeType="1" noTextEdit="1"/>
              </p:cNvSpPr>
              <p:nvPr/>
            </p:nvSpPr>
            <p:spPr>
              <a:xfrm>
                <a:off x="1295400" y="1759527"/>
                <a:ext cx="6477000" cy="3416320"/>
              </a:xfrm>
              <a:prstGeom prst="rect">
                <a:avLst/>
              </a:prstGeom>
              <a:blipFill rotWithShape="1">
                <a:blip r:embed="rId2"/>
                <a:stretch>
                  <a:fillRect l="-847" t="-714" r="-94" b="-2143"/>
                </a:stretch>
              </a:blipFill>
            </p:spPr>
            <p:txBody>
              <a:bodyPr/>
              <a:lstStyle/>
              <a:p>
                <a:r>
                  <a:rPr lang="en-US">
                    <a:noFill/>
                  </a:rPr>
                  <a:t> </a:t>
                </a:r>
              </a:p>
            </p:txBody>
          </p:sp>
        </mc:Fallback>
      </mc:AlternateContent>
    </p:spTree>
    <p:extLst>
      <p:ext uri="{BB962C8B-B14F-4D97-AF65-F5344CB8AC3E}">
        <p14:creationId xmlns:p14="http://schemas.microsoft.com/office/powerpoint/2010/main" val="3765703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smtClean="0"/>
              <a:t>Then I did some more math:</a:t>
            </a:r>
            <a:endParaRPr lang="en-US" cap="none" dirty="0"/>
          </a:p>
        </p:txBody>
      </p:sp>
      <mc:AlternateContent xmlns:mc="http://schemas.openxmlformats.org/markup-compatibility/2006" xmlns:a14="http://schemas.microsoft.com/office/drawing/2010/main">
        <mc:Choice Requires="a14">
          <p:sp>
            <p:nvSpPr>
              <p:cNvPr id="4" name="TextBox 3"/>
              <p:cNvSpPr txBox="1"/>
              <p:nvPr/>
            </p:nvSpPr>
            <p:spPr>
              <a:xfrm>
                <a:off x="1295400" y="1759527"/>
                <a:ext cx="6705600" cy="3953326"/>
              </a:xfrm>
              <a:prstGeom prst="rect">
                <a:avLst/>
              </a:prstGeom>
              <a:noFill/>
            </p:spPr>
            <p:txBody>
              <a:bodyPr wrap="square" rtlCol="0">
                <a:spAutoFit/>
              </a:bodyPr>
              <a:lstStyle/>
              <a:p>
                <a:r>
                  <a:rPr lang="en-US" dirty="0" smtClean="0"/>
                  <a:t>I want to know what the error of the reading for an entire casing would be:</a:t>
                </a:r>
              </a:p>
              <a:p>
                <a:endParaRPr lang="en-US" dirty="0"/>
              </a:p>
              <a:p>
                <a:r>
                  <a:rPr lang="en-US" dirty="0" smtClean="0"/>
                  <a:t>To calculate this, I take the </a:t>
                </a:r>
                <a:r>
                  <a:rPr lang="en-US" dirty="0"/>
                  <a:t>sums of the absolute value of the difference between a single depth measurement and the average measurement for the entire set of readings. </a:t>
                </a:r>
                <a:endParaRPr lang="en-US" dirty="0" smtClean="0"/>
              </a:p>
              <a:p>
                <a:endParaRPr lang="en-US" dirty="0"/>
              </a:p>
              <a:p>
                <a:r>
                  <a:rPr lang="en-US" dirty="0" smtClean="0"/>
                  <a:t>Equation is:</a:t>
                </a:r>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𝑏</m:t>
                          </m:r>
                        </m:sub>
                      </m:sSub>
                      <m:r>
                        <a:rPr lang="en-US" i="1">
                          <a:latin typeface="Cambria Math"/>
                        </a:rPr>
                        <m:t>= </m:t>
                      </m:r>
                      <m:nary>
                        <m:naryPr>
                          <m:chr m:val="∑"/>
                          <m:limLoc m:val="undOvr"/>
                          <m:ctrlPr>
                            <a:rPr lang="en-US" i="1">
                              <a:latin typeface="Cambria Math"/>
                            </a:rPr>
                          </m:ctrlPr>
                        </m:naryPr>
                        <m:sub>
                          <m:sSub>
                            <m:sSubPr>
                              <m:ctrlPr>
                                <a:rPr lang="en-US" i="1">
                                  <a:latin typeface="Cambria Math"/>
                                </a:rPr>
                              </m:ctrlPr>
                            </m:sSubPr>
                            <m:e>
                              <m:r>
                                <a:rPr lang="en-US" i="1">
                                  <a:latin typeface="Cambria Math"/>
                                </a:rPr>
                                <m:t>𝐷</m:t>
                              </m:r>
                            </m:e>
                            <m:sub>
                              <m:r>
                                <a:rPr lang="en-US" i="1">
                                  <a:latin typeface="Cambria Math"/>
                                </a:rPr>
                                <m:t>𝑏</m:t>
                              </m:r>
                            </m:sub>
                          </m:sSub>
                        </m:sub>
                        <m:sup>
                          <m:sSub>
                            <m:sSubPr>
                              <m:ctrlPr>
                                <a:rPr lang="en-US" i="1">
                                  <a:latin typeface="Cambria Math"/>
                                </a:rPr>
                              </m:ctrlPr>
                            </m:sSubPr>
                            <m:e>
                              <m:r>
                                <a:rPr lang="en-US" i="1">
                                  <a:latin typeface="Cambria Math"/>
                                </a:rPr>
                                <m:t>𝐷</m:t>
                              </m:r>
                            </m:e>
                            <m:sub>
                              <m:r>
                                <a:rPr lang="en-US" i="1">
                                  <a:latin typeface="Cambria Math"/>
                                </a:rPr>
                                <m:t>𝑡</m:t>
                              </m:r>
                            </m:sub>
                          </m:sSub>
                        </m:sup>
                        <m:e>
                          <m:r>
                            <a:rPr lang="en-US" i="1">
                              <a:latin typeface="Cambria Math"/>
                            </a:rPr>
                            <m:t>𝐴</m:t>
                          </m:r>
                        </m:e>
                      </m:nary>
                    </m:oMath>
                  </m:oMathPara>
                </a14:m>
                <a:endParaRPr lang="en-US" dirty="0" smtClean="0"/>
              </a:p>
              <a:p>
                <a:endParaRPr lang="en-US" dirty="0"/>
              </a:p>
              <a:p>
                <a:r>
                  <a:rPr lang="en-US" dirty="0" smtClean="0"/>
                  <a:t>Where: </a:t>
                </a:r>
                <a:r>
                  <a:rPr lang="en-US" dirty="0" err="1"/>
                  <a:t>E</a:t>
                </a:r>
                <a:r>
                  <a:rPr lang="en-US" baseline="-25000" dirty="0" err="1"/>
                  <a:t>b</a:t>
                </a:r>
                <a:r>
                  <a:rPr lang="en-US" dirty="0"/>
                  <a:t> is the total error in the casing, </a:t>
                </a:r>
                <a:r>
                  <a:rPr lang="en-US" dirty="0" err="1"/>
                  <a:t>D</a:t>
                </a:r>
                <a:r>
                  <a:rPr lang="en-US" baseline="-25000" dirty="0" err="1"/>
                  <a:t>t</a:t>
                </a:r>
                <a:r>
                  <a:rPr lang="en-US" dirty="0"/>
                  <a:t> is the top depth, and </a:t>
                </a:r>
                <a:r>
                  <a:rPr lang="en-US" dirty="0" err="1"/>
                  <a:t>D</a:t>
                </a:r>
                <a:r>
                  <a:rPr lang="en-US" baseline="-25000" dirty="0" err="1"/>
                  <a:t>b</a:t>
                </a:r>
                <a:r>
                  <a:rPr lang="en-US" dirty="0"/>
                  <a:t> is the bottom depth</a:t>
                </a:r>
              </a:p>
            </p:txBody>
          </p:sp>
        </mc:Choice>
        <mc:Fallback xmlns="">
          <p:sp>
            <p:nvSpPr>
              <p:cNvPr id="4" name="TextBox 3"/>
              <p:cNvSpPr txBox="1">
                <a:spLocks noRot="1" noChangeAspect="1" noMove="1" noResize="1" noEditPoints="1" noAdjustHandles="1" noChangeArrowheads="1" noChangeShapeType="1" noTextEdit="1"/>
              </p:cNvSpPr>
              <p:nvPr/>
            </p:nvSpPr>
            <p:spPr>
              <a:xfrm>
                <a:off x="1295400" y="1759527"/>
                <a:ext cx="6705600" cy="3953326"/>
              </a:xfrm>
              <a:prstGeom prst="rect">
                <a:avLst/>
              </a:prstGeom>
              <a:blipFill rotWithShape="1">
                <a:blip r:embed="rId2"/>
                <a:stretch>
                  <a:fillRect l="-818" t="-617" b="-1698"/>
                </a:stretch>
              </a:blipFill>
            </p:spPr>
            <p:txBody>
              <a:bodyPr/>
              <a:lstStyle/>
              <a:p>
                <a:r>
                  <a:rPr lang="en-US">
                    <a:noFill/>
                  </a:rPr>
                  <a:t> </a:t>
                </a:r>
              </a:p>
            </p:txBody>
          </p:sp>
        </mc:Fallback>
      </mc:AlternateContent>
    </p:spTree>
    <p:extLst>
      <p:ext uri="{BB962C8B-B14F-4D97-AF65-F5344CB8AC3E}">
        <p14:creationId xmlns:p14="http://schemas.microsoft.com/office/powerpoint/2010/main" val="2827501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smtClean="0"/>
              <a:t>Even more math:</a:t>
            </a:r>
            <a:endParaRPr lang="en-US" cap="none" dirty="0"/>
          </a:p>
        </p:txBody>
      </p:sp>
      <mc:AlternateContent xmlns:mc="http://schemas.openxmlformats.org/markup-compatibility/2006" xmlns:a14="http://schemas.microsoft.com/office/drawing/2010/main">
        <mc:Choice Requires="a14">
          <p:sp>
            <p:nvSpPr>
              <p:cNvPr id="4" name="TextBox 3"/>
              <p:cNvSpPr txBox="1"/>
              <p:nvPr/>
            </p:nvSpPr>
            <p:spPr>
              <a:xfrm>
                <a:off x="1295400" y="1524000"/>
                <a:ext cx="6477000" cy="3403689"/>
              </a:xfrm>
              <a:prstGeom prst="rect">
                <a:avLst/>
              </a:prstGeom>
              <a:noFill/>
            </p:spPr>
            <p:txBody>
              <a:bodyPr wrap="square" rtlCol="0">
                <a:spAutoFit/>
              </a:bodyPr>
              <a:lstStyle/>
              <a:p>
                <a:r>
                  <a:rPr lang="en-US" dirty="0" smtClean="0"/>
                  <a:t>To determine if the accuracy changed at different depths, I had to know the standard deviation of all the measurements at a single depth.  </a:t>
                </a:r>
              </a:p>
              <a:p>
                <a:endParaRPr lang="en-US" dirty="0"/>
              </a:p>
              <a:p>
                <a:r>
                  <a:rPr lang="en-US" dirty="0" smtClean="0"/>
                  <a:t>Equation is:</a:t>
                </a:r>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𝐴</m:t>
                          </m:r>
                        </m:e>
                        <m:sub>
                          <m:r>
                            <a:rPr lang="en-US" i="1">
                              <a:latin typeface="Cambria Math"/>
                            </a:rPr>
                            <m:t>𝑑</m:t>
                          </m:r>
                        </m:sub>
                      </m:sSub>
                      <m:r>
                        <a:rPr lang="en-US" i="1">
                          <a:latin typeface="Cambria Math"/>
                        </a:rPr>
                        <m:t>=</m:t>
                      </m:r>
                      <m:rad>
                        <m:radPr>
                          <m:degHide m:val="on"/>
                          <m:ctrlPr>
                            <a:rPr lang="en-US" i="1">
                              <a:latin typeface="Cambria Math"/>
                            </a:rPr>
                          </m:ctrlPr>
                        </m:radPr>
                        <m:deg/>
                        <m:e>
                          <m:f>
                            <m:fPr>
                              <m:ctrlPr>
                                <a:rPr lang="en-US" i="1">
                                  <a:latin typeface="Cambria Math"/>
                                </a:rPr>
                              </m:ctrlPr>
                            </m:fPr>
                            <m:num>
                              <m:sSup>
                                <m:sSupPr>
                                  <m:ctrlPr>
                                    <a:rPr lang="en-US" i="1">
                                      <a:latin typeface="Cambria Math"/>
                                    </a:rPr>
                                  </m:ctrlPr>
                                </m:sSupPr>
                                <m:e>
                                  <m:nary>
                                    <m:naryPr>
                                      <m:chr m:val="∑"/>
                                      <m:limLoc m:val="undOvr"/>
                                      <m:subHide m:val="on"/>
                                      <m:supHide m:val="on"/>
                                      <m:ctrlPr>
                                        <a:rPr lang="en-US" i="1">
                                          <a:latin typeface="Cambria Math"/>
                                        </a:rPr>
                                      </m:ctrlPr>
                                    </m:naryPr>
                                    <m:sub/>
                                    <m:sup/>
                                    <m:e>
                                      <m:d>
                                        <m:dPr>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𝑑</m:t>
                                              </m:r>
                                            </m:sub>
                                          </m:sSub>
                                          <m:r>
                                            <a:rPr lang="en-US" i="1">
                                              <a:latin typeface="Cambria Math"/>
                                            </a:rPr>
                                            <m:t>−</m:t>
                                          </m:r>
                                          <m:sSub>
                                            <m:sSubPr>
                                              <m:ctrlPr>
                                                <a:rPr lang="en-US" i="1">
                                                  <a:latin typeface="Cambria Math"/>
                                                </a:rPr>
                                              </m:ctrlPr>
                                            </m:sSubPr>
                                            <m:e>
                                              <m:r>
                                                <a:rPr lang="en-US" i="1">
                                                  <a:latin typeface="Cambria Math"/>
                                                </a:rPr>
                                                <m:t>𝑅</m:t>
                                              </m:r>
                                            </m:e>
                                            <m:sub>
                                              <m:r>
                                                <a:rPr lang="en-US" i="1">
                                                  <a:latin typeface="Cambria Math"/>
                                                </a:rPr>
                                                <m:t>𝑎</m:t>
                                              </m:r>
                                            </m:sub>
                                          </m:sSub>
                                        </m:e>
                                      </m:d>
                                    </m:e>
                                  </m:nary>
                                </m:e>
                                <m:sup>
                                  <m:r>
                                    <a:rPr lang="en-US" i="1">
                                      <a:latin typeface="Cambria Math"/>
                                    </a:rPr>
                                    <m:t>2</m:t>
                                  </m:r>
                                </m:sup>
                              </m:sSup>
                            </m:num>
                            <m:den>
                              <m:d>
                                <m:dPr>
                                  <m:ctrlPr>
                                    <a:rPr lang="en-US" i="1">
                                      <a:latin typeface="Cambria Math"/>
                                    </a:rPr>
                                  </m:ctrlPr>
                                </m:dPr>
                                <m:e>
                                  <m:r>
                                    <a:rPr lang="en-US" i="1">
                                      <a:latin typeface="Cambria Math"/>
                                    </a:rPr>
                                    <m:t>𝑛</m:t>
                                  </m:r>
                                  <m:r>
                                    <a:rPr lang="en-US" i="1">
                                      <a:latin typeface="Cambria Math"/>
                                    </a:rPr>
                                    <m:t>−1</m:t>
                                  </m:r>
                                </m:e>
                              </m:d>
                            </m:den>
                          </m:f>
                        </m:e>
                      </m:rad>
                      <m:r>
                        <a:rPr lang="en-US" i="1">
                          <a:latin typeface="Cambria Math"/>
                        </a:rPr>
                        <m:t> </m:t>
                      </m:r>
                    </m:oMath>
                  </m:oMathPara>
                </a14:m>
                <a:endParaRPr lang="en-US" dirty="0"/>
              </a:p>
              <a:p>
                <a:endParaRPr lang="en-US" dirty="0" smtClean="0"/>
              </a:p>
              <a:p>
                <a:r>
                  <a:rPr lang="en-US" dirty="0" smtClean="0"/>
                  <a:t>Where: </a:t>
                </a:r>
                <a:r>
                  <a:rPr lang="en-US" dirty="0"/>
                  <a:t>A</a:t>
                </a:r>
                <a:r>
                  <a:rPr lang="en-US" baseline="-25000" dirty="0"/>
                  <a:t>d</a:t>
                </a:r>
                <a:r>
                  <a:rPr lang="en-US" dirty="0"/>
                  <a:t> is the accuracy at that depth, R</a:t>
                </a:r>
                <a:r>
                  <a:rPr lang="en-US" baseline="-25000" dirty="0"/>
                  <a:t>d</a:t>
                </a:r>
                <a:r>
                  <a:rPr lang="en-US" dirty="0"/>
                  <a:t> is the individual measurement at that depth, R</a:t>
                </a:r>
                <a:r>
                  <a:rPr lang="en-US" baseline="-25000" dirty="0"/>
                  <a:t>a</a:t>
                </a:r>
                <a:r>
                  <a:rPr lang="en-US" dirty="0"/>
                  <a:t> is the average reading for that depth, and n is the number of measurements</a:t>
                </a:r>
                <a:r>
                  <a:rPr lang="en-US" dirty="0" smtClean="0"/>
                  <a:t>.  </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295400" y="1524000"/>
                <a:ext cx="6477000" cy="3403689"/>
              </a:xfrm>
              <a:prstGeom prst="rect">
                <a:avLst/>
              </a:prstGeom>
              <a:blipFill rotWithShape="1">
                <a:blip r:embed="rId2"/>
                <a:stretch>
                  <a:fillRect l="-847" t="-717" r="-471" b="-2151"/>
                </a:stretch>
              </a:blipFill>
            </p:spPr>
            <p:txBody>
              <a:bodyPr/>
              <a:lstStyle/>
              <a:p>
                <a:r>
                  <a:rPr lang="en-US">
                    <a:noFill/>
                  </a:rPr>
                  <a:t> </a:t>
                </a:r>
              </a:p>
            </p:txBody>
          </p:sp>
        </mc:Fallback>
      </mc:AlternateContent>
    </p:spTree>
    <p:extLst>
      <p:ext uri="{BB962C8B-B14F-4D97-AF65-F5344CB8AC3E}">
        <p14:creationId xmlns:p14="http://schemas.microsoft.com/office/powerpoint/2010/main" val="96685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smtClean="0"/>
              <a:t>Last math:</a:t>
            </a:r>
            <a:endParaRPr lang="en-US" cap="none" dirty="0"/>
          </a:p>
        </p:txBody>
      </p:sp>
      <mc:AlternateContent xmlns:mc="http://schemas.openxmlformats.org/markup-compatibility/2006" xmlns:a14="http://schemas.microsoft.com/office/drawing/2010/main">
        <mc:Choice Requires="a14">
          <p:sp>
            <p:nvSpPr>
              <p:cNvPr id="4" name="TextBox 3"/>
              <p:cNvSpPr txBox="1"/>
              <p:nvPr/>
            </p:nvSpPr>
            <p:spPr>
              <a:xfrm>
                <a:off x="1295400" y="1759527"/>
                <a:ext cx="6629400" cy="3762184"/>
              </a:xfrm>
              <a:prstGeom prst="rect">
                <a:avLst/>
              </a:prstGeom>
              <a:noFill/>
            </p:spPr>
            <p:txBody>
              <a:bodyPr wrap="square" rtlCol="0">
                <a:spAutoFit/>
              </a:bodyPr>
              <a:lstStyle/>
              <a:p>
                <a:r>
                  <a:rPr lang="en-US" dirty="0"/>
                  <a:t>Taking the average of all of the standard deviations gives me a dimensionless value for the accuracy of all the readings in a single casing.  </a:t>
                </a:r>
                <a:endParaRPr lang="en-US" dirty="0" smtClean="0"/>
              </a:p>
              <a:p>
                <a:endParaRPr lang="en-US" dirty="0"/>
              </a:p>
              <a:p>
                <a:r>
                  <a:rPr lang="en-US" dirty="0" smtClean="0"/>
                  <a:t>Equation is:</a:t>
                </a:r>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𝑎</m:t>
                          </m:r>
                        </m:sub>
                      </m:sSub>
                      <m:r>
                        <a:rPr lang="en-US" i="1">
                          <a:latin typeface="Cambria Math"/>
                        </a:rPr>
                        <m:t>= </m:t>
                      </m:r>
                      <m:f>
                        <m:fPr>
                          <m:ctrlPr>
                            <a:rPr lang="en-US" i="1">
                              <a:latin typeface="Cambria Math"/>
                            </a:rPr>
                          </m:ctrlPr>
                        </m:fPr>
                        <m:num>
                          <m:nary>
                            <m:naryPr>
                              <m:chr m:val="∑"/>
                              <m:limLoc m:val="undOvr"/>
                              <m:ctrlPr>
                                <a:rPr lang="en-US" i="1">
                                  <a:latin typeface="Cambria Math"/>
                                </a:rPr>
                              </m:ctrlPr>
                            </m:naryPr>
                            <m:sub>
                              <m:sSub>
                                <m:sSubPr>
                                  <m:ctrlPr>
                                    <a:rPr lang="en-US" i="1">
                                      <a:latin typeface="Cambria Math"/>
                                    </a:rPr>
                                  </m:ctrlPr>
                                </m:sSubPr>
                                <m:e>
                                  <m:r>
                                    <a:rPr lang="en-US" i="1">
                                      <a:latin typeface="Cambria Math"/>
                                    </a:rPr>
                                    <m:t>𝑇</m:t>
                                  </m:r>
                                </m:e>
                                <m:sub>
                                  <m:r>
                                    <a:rPr lang="en-US" i="1">
                                      <a:latin typeface="Cambria Math"/>
                                    </a:rPr>
                                    <m:t>𝑓</m:t>
                                  </m:r>
                                </m:sub>
                              </m:sSub>
                            </m:sub>
                            <m:sup>
                              <m:r>
                                <a:rPr lang="en-US" i="1">
                                  <a:latin typeface="Cambria Math"/>
                                </a:rPr>
                                <m:t>𝑇𝑙</m:t>
                              </m:r>
                            </m:sup>
                            <m:e>
                              <m:sSub>
                                <m:sSubPr>
                                  <m:ctrlPr>
                                    <a:rPr lang="en-US" i="1">
                                      <a:latin typeface="Cambria Math"/>
                                    </a:rPr>
                                  </m:ctrlPr>
                                </m:sSubPr>
                                <m:e>
                                  <m:r>
                                    <a:rPr lang="en-US" i="1">
                                      <a:latin typeface="Cambria Math"/>
                                    </a:rPr>
                                    <m:t>𝐴</m:t>
                                  </m:r>
                                </m:e>
                                <m:sub>
                                  <m:r>
                                    <a:rPr lang="en-US" i="1">
                                      <a:latin typeface="Cambria Math"/>
                                    </a:rPr>
                                    <m:t>𝑑</m:t>
                                  </m:r>
                                </m:sub>
                              </m:sSub>
                            </m:e>
                          </m:nary>
                        </m:num>
                        <m:den>
                          <m:r>
                            <a:rPr lang="en-US" i="1">
                              <a:latin typeface="Cambria Math"/>
                            </a:rPr>
                            <m:t>𝑛</m:t>
                          </m:r>
                        </m:den>
                      </m:f>
                    </m:oMath>
                  </m:oMathPara>
                </a14:m>
                <a:endParaRPr lang="en-US" dirty="0"/>
              </a:p>
              <a:p>
                <a:endParaRPr lang="en-US" dirty="0" smtClean="0"/>
              </a:p>
              <a:p>
                <a:r>
                  <a:rPr lang="en-US" dirty="0"/>
                  <a:t>Where A</a:t>
                </a:r>
                <a:r>
                  <a:rPr lang="en-US" baseline="-25000" dirty="0"/>
                  <a:t>d</a:t>
                </a:r>
                <a:r>
                  <a:rPr lang="en-US" dirty="0"/>
                  <a:t> is the average standard deviation, and n is the number of measurements taken, </a:t>
                </a:r>
                <a:r>
                  <a:rPr lang="en-US" dirty="0" err="1"/>
                  <a:t>T</a:t>
                </a:r>
                <a:r>
                  <a:rPr lang="en-US" baseline="-25000" dirty="0" err="1"/>
                  <a:t>f</a:t>
                </a:r>
                <a:r>
                  <a:rPr lang="en-US" baseline="-25000" dirty="0"/>
                  <a:t> </a:t>
                </a:r>
                <a:r>
                  <a:rPr lang="en-US" dirty="0"/>
                  <a:t>is the first measurement taken, and </a:t>
                </a:r>
                <a:r>
                  <a:rPr lang="en-US" dirty="0" err="1"/>
                  <a:t>T</a:t>
                </a:r>
                <a:r>
                  <a:rPr lang="en-US" baseline="-25000" dirty="0" err="1"/>
                  <a:t>l</a:t>
                </a:r>
                <a:r>
                  <a:rPr lang="en-US" dirty="0"/>
                  <a:t> is the last reading taken.  I use S</a:t>
                </a:r>
                <a:r>
                  <a:rPr lang="en-US" baseline="-25000" dirty="0"/>
                  <a:t>a</a:t>
                </a:r>
                <a:r>
                  <a:rPr lang="en-US" dirty="0"/>
                  <a:t> as an average error value for an individual reading in the casing.  </a:t>
                </a:r>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295400" y="1759527"/>
                <a:ext cx="6629400" cy="3762184"/>
              </a:xfrm>
              <a:prstGeom prst="rect">
                <a:avLst/>
              </a:prstGeom>
              <a:blipFill rotWithShape="1">
                <a:blip r:embed="rId2"/>
                <a:stretch>
                  <a:fillRect l="-828" t="-648" r="-736"/>
                </a:stretch>
              </a:blipFill>
            </p:spPr>
            <p:txBody>
              <a:bodyPr/>
              <a:lstStyle/>
              <a:p>
                <a:r>
                  <a:rPr lang="en-US">
                    <a:noFill/>
                  </a:rPr>
                  <a:t> </a:t>
                </a:r>
              </a:p>
            </p:txBody>
          </p:sp>
        </mc:Fallback>
      </mc:AlternateContent>
    </p:spTree>
    <p:extLst>
      <p:ext uri="{BB962C8B-B14F-4D97-AF65-F5344CB8AC3E}">
        <p14:creationId xmlns:p14="http://schemas.microsoft.com/office/powerpoint/2010/main" val="96685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924800" cy="1706562"/>
          </a:xfrm>
        </p:spPr>
        <p:txBody>
          <a:bodyPr/>
          <a:lstStyle/>
          <a:p>
            <a:r>
              <a:rPr lang="en-US" cap="none" dirty="0" smtClean="0"/>
              <a:t>So, I first wanted to know what average levels of accuracy were.  </a:t>
            </a:r>
            <a:endParaRPr lang="en-US" cap="none" dirty="0"/>
          </a:p>
        </p:txBody>
      </p:sp>
      <p:sp>
        <p:nvSpPr>
          <p:cNvPr id="4" name="TextBox 3"/>
          <p:cNvSpPr txBox="1"/>
          <p:nvPr/>
        </p:nvSpPr>
        <p:spPr>
          <a:xfrm>
            <a:off x="990600" y="1981200"/>
            <a:ext cx="7467599" cy="2923877"/>
          </a:xfrm>
          <a:prstGeom prst="rect">
            <a:avLst/>
          </a:prstGeom>
          <a:noFill/>
        </p:spPr>
        <p:txBody>
          <a:bodyPr wrap="square" rtlCol="0">
            <a:spAutoFit/>
          </a:bodyPr>
          <a:lstStyle/>
          <a:p>
            <a:pPr marL="285750" indent="-285750">
              <a:buFont typeface="Arial" pitchFamily="34" charset="0"/>
              <a:buChar char="•"/>
            </a:pPr>
            <a:r>
              <a:rPr lang="en-US" dirty="0" smtClean="0"/>
              <a:t>I want to know this so I can figure out what a “bad” or “good” reading would be, so I can educate my clients on what level of accuracy to expect, and so I can better analyze my own data.  </a:t>
            </a:r>
          </a:p>
          <a:p>
            <a:pPr marL="285750" indent="-285750">
              <a:buFont typeface="Arial" pitchFamily="34" charset="0"/>
              <a:buChar char="•"/>
            </a:pPr>
            <a:endParaRPr lang="en-US" dirty="0"/>
          </a:p>
          <a:p>
            <a:pPr marL="285750" indent="-285750">
              <a:buFont typeface="Arial" pitchFamily="34" charset="0"/>
              <a:buChar char="•"/>
            </a:pPr>
            <a:r>
              <a:rPr lang="en-US" sz="1600" dirty="0" smtClean="0"/>
              <a:t>I find that:</a:t>
            </a:r>
            <a:endParaRPr lang="en-US" sz="1600" dirty="0"/>
          </a:p>
          <a:p>
            <a:pPr marL="742950" lvl="1" indent="-285750">
              <a:buFont typeface="Arial" pitchFamily="34" charset="0"/>
              <a:buChar char="•"/>
            </a:pPr>
            <a:r>
              <a:rPr lang="en-US" sz="1600" dirty="0" smtClean="0"/>
              <a:t>The error level is smaller than I expected</a:t>
            </a:r>
          </a:p>
          <a:p>
            <a:pPr marL="1200150" lvl="2" indent="-285750">
              <a:buFont typeface="Arial" pitchFamily="34" charset="0"/>
              <a:buChar char="•"/>
            </a:pPr>
            <a:r>
              <a:rPr lang="en-US" sz="1600" dirty="0" smtClean="0"/>
              <a:t>0.005 inches at a single reading, on average</a:t>
            </a:r>
          </a:p>
          <a:p>
            <a:pPr marL="1200150" lvl="2" indent="-285750">
              <a:buFont typeface="Arial" pitchFamily="34" charset="0"/>
              <a:buChar char="•"/>
            </a:pPr>
            <a:r>
              <a:rPr lang="en-US" sz="1600" dirty="0" smtClean="0"/>
              <a:t>Highest commonly encountered single depth reading 0.01 inches</a:t>
            </a:r>
          </a:p>
          <a:p>
            <a:pPr marL="742950" lvl="1" indent="-285750">
              <a:buFont typeface="Arial" pitchFamily="34" charset="0"/>
              <a:buChar char="•"/>
            </a:pPr>
            <a:r>
              <a:rPr lang="en-US" sz="1600" dirty="0" smtClean="0"/>
              <a:t>On average, less than 0.1 inches of error per 100 feet accumulating from the bottom of the casing to the top</a:t>
            </a:r>
          </a:p>
          <a:p>
            <a:pPr marL="1200150" lvl="2" indent="-285750">
              <a:buFont typeface="Arial" pitchFamily="34" charset="0"/>
              <a:buChar char="•"/>
            </a:pPr>
            <a:r>
              <a:rPr lang="en-US" sz="1600" dirty="0" smtClean="0"/>
              <a:t>This compares well with the manufacturer’s stated 0.3 inches of error per 100 feet</a:t>
            </a:r>
            <a:endParaRPr lang="en-US" sz="1600" dirty="0"/>
          </a:p>
        </p:txBody>
      </p:sp>
    </p:spTree>
    <p:extLst>
      <p:ext uri="{BB962C8B-B14F-4D97-AF65-F5344CB8AC3E}">
        <p14:creationId xmlns:p14="http://schemas.microsoft.com/office/powerpoint/2010/main" val="903579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924800" cy="1706562"/>
          </a:xfrm>
        </p:spPr>
        <p:txBody>
          <a:bodyPr/>
          <a:lstStyle/>
          <a:p>
            <a:r>
              <a:rPr lang="en-US" cap="none" dirty="0" smtClean="0"/>
              <a:t>Remember, I’m checking to see what variables contributed to the error levels:</a:t>
            </a:r>
            <a:endParaRPr lang="en-US" cap="none" dirty="0"/>
          </a:p>
        </p:txBody>
      </p:sp>
      <p:sp>
        <p:nvSpPr>
          <p:cNvPr id="4" name="TextBox 3"/>
          <p:cNvSpPr txBox="1"/>
          <p:nvPr/>
        </p:nvSpPr>
        <p:spPr>
          <a:xfrm>
            <a:off x="1447800" y="2286000"/>
            <a:ext cx="5181600" cy="2031325"/>
          </a:xfrm>
          <a:prstGeom prst="rect">
            <a:avLst/>
          </a:prstGeom>
          <a:noFill/>
        </p:spPr>
        <p:txBody>
          <a:bodyPr wrap="square" rtlCol="0">
            <a:spAutoFit/>
          </a:bodyPr>
          <a:lstStyle/>
          <a:p>
            <a:pPr marL="285750" indent="-285750">
              <a:buFont typeface="Arial" pitchFamily="34" charset="0"/>
              <a:buChar char="•"/>
            </a:pPr>
            <a:r>
              <a:rPr lang="en-US" dirty="0" smtClean="0"/>
              <a:t>The </a:t>
            </a:r>
            <a:r>
              <a:rPr lang="en-US" dirty="0"/>
              <a:t>time of the year</a:t>
            </a:r>
            <a:endParaRPr lang="en-US" sz="1600" dirty="0"/>
          </a:p>
          <a:p>
            <a:pPr marL="285750" indent="-285750">
              <a:buFont typeface="Arial" pitchFamily="34" charset="0"/>
              <a:buChar char="•"/>
            </a:pPr>
            <a:r>
              <a:rPr lang="en-US" dirty="0"/>
              <a:t>The operator conducting the inclinometer readings </a:t>
            </a:r>
            <a:endParaRPr lang="en-US" sz="1600" dirty="0"/>
          </a:p>
          <a:p>
            <a:pPr marL="285750" indent="-285750">
              <a:buFont typeface="Arial" pitchFamily="34" charset="0"/>
              <a:buChar char="•"/>
            </a:pPr>
            <a:r>
              <a:rPr lang="en-US" dirty="0"/>
              <a:t>The inclination of the inclinometer casing</a:t>
            </a:r>
            <a:endParaRPr lang="en-US" sz="1600" dirty="0"/>
          </a:p>
          <a:p>
            <a:pPr marL="285750" indent="-285750">
              <a:buFont typeface="Arial" pitchFamily="34" charset="0"/>
              <a:buChar char="•"/>
            </a:pPr>
            <a:r>
              <a:rPr lang="en-US" dirty="0"/>
              <a:t>The variation of the inclination of the inclinometer casing</a:t>
            </a:r>
            <a:endParaRPr lang="en-US" sz="1600" dirty="0"/>
          </a:p>
          <a:p>
            <a:pPr marL="285750" indent="-285750">
              <a:buFont typeface="Arial" pitchFamily="34" charset="0"/>
              <a:buChar char="•"/>
            </a:pPr>
            <a:r>
              <a:rPr lang="en-US" dirty="0"/>
              <a:t>The total depth of the casing</a:t>
            </a:r>
            <a:endParaRPr lang="en-US" sz="1600" dirty="0"/>
          </a:p>
          <a:p>
            <a:pPr marL="285750" indent="-285750">
              <a:buFont typeface="Arial" pitchFamily="34" charset="0"/>
              <a:buChar char="•"/>
            </a:pPr>
            <a:r>
              <a:rPr lang="en-US" dirty="0"/>
              <a:t>The specific depth of the </a:t>
            </a:r>
            <a:r>
              <a:rPr lang="en-US" dirty="0" smtClean="0"/>
              <a:t>reading, </a:t>
            </a:r>
            <a:r>
              <a:rPr lang="en-US" dirty="0" err="1"/>
              <a:t>i.e</a:t>
            </a:r>
            <a:r>
              <a:rPr lang="en-US" dirty="0"/>
              <a:t>, is there more error at the top of the </a:t>
            </a:r>
            <a:r>
              <a:rPr lang="en-US" dirty="0" smtClean="0"/>
              <a:t>casing</a:t>
            </a:r>
            <a:endParaRPr lang="en-US" sz="1600" dirty="0"/>
          </a:p>
        </p:txBody>
      </p:sp>
      <p:sp>
        <p:nvSpPr>
          <p:cNvPr id="5" name="Title 2"/>
          <p:cNvSpPr txBox="1">
            <a:spLocks/>
          </p:cNvSpPr>
          <p:nvPr/>
        </p:nvSpPr>
        <p:spPr>
          <a:xfrm>
            <a:off x="762000" y="4876800"/>
            <a:ext cx="7924800" cy="63567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smtClean="0"/>
              <a:t>Let’s go through these, one by one.  </a:t>
            </a:r>
            <a:endParaRPr lang="en-US" cap="none" dirty="0"/>
          </a:p>
        </p:txBody>
      </p:sp>
    </p:spTree>
    <p:extLst>
      <p:ext uri="{BB962C8B-B14F-4D97-AF65-F5344CB8AC3E}">
        <p14:creationId xmlns:p14="http://schemas.microsoft.com/office/powerpoint/2010/main" val="993459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6553200" cy="533400"/>
          </a:xfrm>
        </p:spPr>
        <p:txBody>
          <a:bodyPr/>
          <a:lstStyle/>
          <a:p>
            <a:r>
              <a:rPr lang="en-US" cap="none" dirty="0" smtClean="0"/>
              <a:t>What is an inclinometer?</a:t>
            </a:r>
            <a:endParaRPr lang="en-US" cap="none" dirty="0"/>
          </a:p>
        </p:txBody>
      </p:sp>
      <p:pic>
        <p:nvPicPr>
          <p:cNvPr id="1026" name="Picture 2" descr="C:\Users\gbb\Documents\Inclinometer Research\Inclinometer Research presentation\Photos of inclinometer setup\prob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219200"/>
            <a:ext cx="3343871" cy="44584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bb\Documents\Inclinometer Research\Inclinometer Research presentation\Photos of inclinometer setup\P10101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514" y="1219200"/>
            <a:ext cx="3343871" cy="445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417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gbb\Documents\Inclinometer Research\Inclinometer Paper\Figure 6 gbb 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2467"/>
            <a:ext cx="8744857" cy="675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945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bb\Desktop\accuracy level by oper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10058400" cy="777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823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419812297"/>
              </p:ext>
            </p:extLst>
          </p:nvPr>
        </p:nvGraphicFramePr>
        <p:xfrm>
          <a:off x="0" y="0"/>
          <a:ext cx="9144000" cy="6858002"/>
        </p:xfrm>
        <a:graphic>
          <a:graphicData uri="http://schemas.openxmlformats.org/drawingml/2006/table">
            <a:tbl>
              <a:tblPr firstRow="1" firstCol="1" bandRow="1">
                <a:tableStyleId>{5C22544A-7EE6-4342-B048-85BDC9FD1C3A}</a:tableStyleId>
              </a:tblPr>
              <a:tblGrid>
                <a:gridCol w="1637975"/>
                <a:gridCol w="2979751"/>
                <a:gridCol w="4526274"/>
              </a:tblGrid>
              <a:tr h="556398">
                <a:tc gridSpan="3">
                  <a:txBody>
                    <a:bodyPr/>
                    <a:lstStyle/>
                    <a:p>
                      <a:pPr marL="0" marR="0" algn="ctr">
                        <a:lnSpc>
                          <a:spcPct val="200000"/>
                        </a:lnSpc>
                        <a:spcBef>
                          <a:spcPts val="0"/>
                        </a:spcBef>
                        <a:spcAft>
                          <a:spcPts val="0"/>
                        </a:spcAft>
                      </a:pPr>
                      <a:r>
                        <a:rPr lang="en-US" sz="1200" dirty="0">
                          <a:effectLst/>
                        </a:rPr>
                        <a:t>Correlation between angle and A</a:t>
                      </a:r>
                      <a:r>
                        <a:rPr lang="en-US" sz="1200" baseline="-25000" dirty="0">
                          <a:effectLst/>
                        </a:rPr>
                        <a:t>d</a:t>
                      </a:r>
                      <a:r>
                        <a:rPr lang="en-US" sz="1200" dirty="0">
                          <a:effectLst/>
                        </a:rPr>
                        <a:t> (error at a depth)</a:t>
                      </a:r>
                      <a:endParaRPr lang="en-US" sz="1100" dirty="0">
                        <a:effectLst/>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r>
              <a:tr h="737624">
                <a:tc>
                  <a:txBody>
                    <a:bodyPr/>
                    <a:lstStyle/>
                    <a:p>
                      <a:pPr marL="0" marR="0" algn="ctr">
                        <a:lnSpc>
                          <a:spcPct val="200000"/>
                        </a:lnSpc>
                        <a:spcBef>
                          <a:spcPts val="0"/>
                        </a:spcBef>
                        <a:spcAft>
                          <a:spcPts val="0"/>
                        </a:spcAft>
                      </a:pPr>
                      <a:r>
                        <a:rPr lang="en-US" sz="1200">
                          <a:effectLst/>
                        </a:rPr>
                        <a:t>Casing</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A dir (combined)</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B dir (combined</a:t>
                      </a:r>
                      <a:endParaRPr lang="en-US" sz="1100">
                        <a:effectLst/>
                        <a:latin typeface="Calibri"/>
                        <a:ea typeface="Calibri"/>
                        <a:cs typeface="Times New Roman"/>
                      </a:endParaRPr>
                    </a:p>
                  </a:txBody>
                  <a:tcPr marL="68580" marR="68580" marT="0" marB="0" anchor="b"/>
                </a:tc>
              </a:tr>
              <a:tr h="556398">
                <a:tc>
                  <a:txBody>
                    <a:bodyPr/>
                    <a:lstStyle/>
                    <a:p>
                      <a:pPr marL="0" marR="0" algn="ctr">
                        <a:lnSpc>
                          <a:spcPct val="200000"/>
                        </a:lnSpc>
                        <a:spcBef>
                          <a:spcPts val="0"/>
                        </a:spcBef>
                        <a:spcAft>
                          <a:spcPts val="0"/>
                        </a:spcAft>
                      </a:pPr>
                      <a:r>
                        <a:rPr lang="en-US" sz="1200">
                          <a:effectLst/>
                        </a:rPr>
                        <a:t>LS - 1</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0.27</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0.40</a:t>
                      </a:r>
                      <a:endParaRPr lang="en-US" sz="1100">
                        <a:effectLst/>
                        <a:latin typeface="Calibri"/>
                        <a:ea typeface="Calibri"/>
                        <a:cs typeface="Times New Roman"/>
                      </a:endParaRPr>
                    </a:p>
                  </a:txBody>
                  <a:tcPr marL="68580" marR="68580" marT="0" marB="0" anchor="b"/>
                </a:tc>
              </a:tr>
              <a:tr h="556398">
                <a:tc>
                  <a:txBody>
                    <a:bodyPr/>
                    <a:lstStyle/>
                    <a:p>
                      <a:pPr marL="0" marR="0" algn="ctr">
                        <a:lnSpc>
                          <a:spcPct val="200000"/>
                        </a:lnSpc>
                        <a:spcBef>
                          <a:spcPts val="0"/>
                        </a:spcBef>
                        <a:spcAft>
                          <a:spcPts val="0"/>
                        </a:spcAft>
                      </a:pPr>
                      <a:r>
                        <a:rPr lang="en-US" sz="1200">
                          <a:effectLst/>
                        </a:rPr>
                        <a:t>LS - 2</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dirty="0">
                          <a:effectLst/>
                        </a:rPr>
                        <a:t>0.39</a:t>
                      </a:r>
                      <a:endParaRPr lang="en-US" sz="1100" dirty="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-0.17</a:t>
                      </a:r>
                      <a:endParaRPr lang="en-US" sz="1100">
                        <a:effectLst/>
                        <a:latin typeface="Calibri"/>
                        <a:ea typeface="Calibri"/>
                        <a:cs typeface="Times New Roman"/>
                      </a:endParaRPr>
                    </a:p>
                  </a:txBody>
                  <a:tcPr marL="68580" marR="68580" marT="0" marB="0" anchor="b"/>
                </a:tc>
              </a:tr>
              <a:tr h="556398">
                <a:tc>
                  <a:txBody>
                    <a:bodyPr/>
                    <a:lstStyle/>
                    <a:p>
                      <a:pPr marL="0" marR="0" algn="ctr">
                        <a:lnSpc>
                          <a:spcPct val="200000"/>
                        </a:lnSpc>
                        <a:spcBef>
                          <a:spcPts val="0"/>
                        </a:spcBef>
                        <a:spcAft>
                          <a:spcPts val="0"/>
                        </a:spcAft>
                      </a:pPr>
                      <a:r>
                        <a:rPr lang="en-US" sz="1200">
                          <a:effectLst/>
                        </a:rPr>
                        <a:t>LS - 3</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dirty="0">
                          <a:effectLst/>
                        </a:rPr>
                        <a:t>0.10</a:t>
                      </a:r>
                      <a:endParaRPr lang="en-US" sz="1100" dirty="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0.03</a:t>
                      </a:r>
                      <a:endParaRPr lang="en-US" sz="1100">
                        <a:effectLst/>
                        <a:latin typeface="Calibri"/>
                        <a:ea typeface="Calibri"/>
                        <a:cs typeface="Times New Roman"/>
                      </a:endParaRPr>
                    </a:p>
                  </a:txBody>
                  <a:tcPr marL="68580" marR="68580" marT="0" marB="0" anchor="b"/>
                </a:tc>
              </a:tr>
              <a:tr h="556398">
                <a:tc>
                  <a:txBody>
                    <a:bodyPr/>
                    <a:lstStyle/>
                    <a:p>
                      <a:pPr marL="0" marR="0" algn="ctr">
                        <a:lnSpc>
                          <a:spcPct val="200000"/>
                        </a:lnSpc>
                        <a:spcBef>
                          <a:spcPts val="0"/>
                        </a:spcBef>
                        <a:spcAft>
                          <a:spcPts val="0"/>
                        </a:spcAft>
                      </a:pPr>
                      <a:r>
                        <a:rPr lang="en-US" sz="1200">
                          <a:effectLst/>
                        </a:rPr>
                        <a:t>LS - 4</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-0.10</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-0.26</a:t>
                      </a:r>
                      <a:endParaRPr lang="en-US" sz="1100">
                        <a:effectLst/>
                        <a:latin typeface="Calibri"/>
                        <a:ea typeface="Calibri"/>
                        <a:cs typeface="Times New Roman"/>
                      </a:endParaRPr>
                    </a:p>
                  </a:txBody>
                  <a:tcPr marL="68580" marR="68580" marT="0" marB="0" anchor="b"/>
                </a:tc>
              </a:tr>
              <a:tr h="556398">
                <a:tc>
                  <a:txBody>
                    <a:bodyPr/>
                    <a:lstStyle/>
                    <a:p>
                      <a:pPr marL="0" marR="0" algn="ctr">
                        <a:lnSpc>
                          <a:spcPct val="200000"/>
                        </a:lnSpc>
                        <a:spcBef>
                          <a:spcPts val="0"/>
                        </a:spcBef>
                        <a:spcAft>
                          <a:spcPts val="0"/>
                        </a:spcAft>
                      </a:pPr>
                      <a:r>
                        <a:rPr lang="en-US" sz="1200">
                          <a:effectLst/>
                        </a:rPr>
                        <a:t>LS - 5</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0.12</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-0.23</a:t>
                      </a:r>
                      <a:endParaRPr lang="en-US" sz="1100">
                        <a:effectLst/>
                        <a:latin typeface="Calibri"/>
                        <a:ea typeface="Calibri"/>
                        <a:cs typeface="Times New Roman"/>
                      </a:endParaRPr>
                    </a:p>
                  </a:txBody>
                  <a:tcPr marL="68580" marR="68580" marT="0" marB="0" anchor="b"/>
                </a:tc>
              </a:tr>
              <a:tr h="556398">
                <a:tc>
                  <a:txBody>
                    <a:bodyPr/>
                    <a:lstStyle/>
                    <a:p>
                      <a:pPr marL="0" marR="0" algn="ctr">
                        <a:lnSpc>
                          <a:spcPct val="200000"/>
                        </a:lnSpc>
                        <a:spcBef>
                          <a:spcPts val="0"/>
                        </a:spcBef>
                        <a:spcAft>
                          <a:spcPts val="0"/>
                        </a:spcAft>
                      </a:pPr>
                      <a:r>
                        <a:rPr lang="en-US" sz="1200">
                          <a:effectLst/>
                        </a:rPr>
                        <a:t>LS - 6</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-0.28</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-0.06</a:t>
                      </a:r>
                      <a:endParaRPr lang="en-US" sz="1100">
                        <a:effectLst/>
                        <a:latin typeface="Calibri"/>
                        <a:ea typeface="Calibri"/>
                        <a:cs typeface="Times New Roman"/>
                      </a:endParaRPr>
                    </a:p>
                  </a:txBody>
                  <a:tcPr marL="68580" marR="68580" marT="0" marB="0" anchor="b"/>
                </a:tc>
              </a:tr>
              <a:tr h="556398">
                <a:tc>
                  <a:txBody>
                    <a:bodyPr/>
                    <a:lstStyle/>
                    <a:p>
                      <a:pPr marL="0" marR="0" algn="ctr">
                        <a:lnSpc>
                          <a:spcPct val="200000"/>
                        </a:lnSpc>
                        <a:spcBef>
                          <a:spcPts val="0"/>
                        </a:spcBef>
                        <a:spcAft>
                          <a:spcPts val="0"/>
                        </a:spcAft>
                      </a:pPr>
                      <a:r>
                        <a:rPr lang="en-US" sz="1200">
                          <a:effectLst/>
                        </a:rPr>
                        <a:t>LS - 7</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-0.01</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0.16</a:t>
                      </a:r>
                      <a:endParaRPr lang="en-US" sz="1100">
                        <a:effectLst/>
                        <a:latin typeface="Calibri"/>
                        <a:ea typeface="Calibri"/>
                        <a:cs typeface="Times New Roman"/>
                      </a:endParaRPr>
                    </a:p>
                  </a:txBody>
                  <a:tcPr marL="68580" marR="68580" marT="0" marB="0" anchor="b"/>
                </a:tc>
              </a:tr>
              <a:tr h="556398">
                <a:tc>
                  <a:txBody>
                    <a:bodyPr/>
                    <a:lstStyle/>
                    <a:p>
                      <a:pPr marL="0" marR="0" algn="ctr">
                        <a:lnSpc>
                          <a:spcPct val="200000"/>
                        </a:lnSpc>
                        <a:spcBef>
                          <a:spcPts val="0"/>
                        </a:spcBef>
                        <a:spcAft>
                          <a:spcPts val="0"/>
                        </a:spcAft>
                      </a:pPr>
                      <a:r>
                        <a:rPr lang="en-US" sz="1200">
                          <a:effectLst/>
                        </a:rPr>
                        <a:t>LS - 8</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-0.08</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0.42</a:t>
                      </a:r>
                      <a:endParaRPr lang="en-US" sz="1100">
                        <a:effectLst/>
                        <a:latin typeface="Calibri"/>
                        <a:ea typeface="Calibri"/>
                        <a:cs typeface="Times New Roman"/>
                      </a:endParaRPr>
                    </a:p>
                  </a:txBody>
                  <a:tcPr marL="68580" marR="68580" marT="0" marB="0" anchor="b"/>
                </a:tc>
              </a:tr>
              <a:tr h="556398">
                <a:tc>
                  <a:txBody>
                    <a:bodyPr/>
                    <a:lstStyle/>
                    <a:p>
                      <a:endParaRPr lang="en-US" sz="1000">
                        <a:effectLst/>
                        <a:latin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average correlation</a:t>
                      </a:r>
                      <a:endParaRPr lang="en-US" sz="1100">
                        <a:effectLst/>
                        <a:latin typeface="Calibri"/>
                        <a:ea typeface="Calibri"/>
                        <a:cs typeface="Times New Roman"/>
                      </a:endParaRPr>
                    </a:p>
                  </a:txBody>
                  <a:tcPr marL="68580" marR="68580" marT="0" marB="0" anchor="b"/>
                </a:tc>
                <a:tc>
                  <a:txBody>
                    <a:bodyPr/>
                    <a:lstStyle/>
                    <a:p>
                      <a:endParaRPr lang="en-US" sz="1000">
                        <a:effectLst/>
                        <a:latin typeface="Calibri"/>
                        <a:cs typeface="Times New Roman"/>
                      </a:endParaRPr>
                    </a:p>
                  </a:txBody>
                  <a:tcPr marL="68580" marR="68580" marT="0" marB="0" anchor="b"/>
                </a:tc>
              </a:tr>
              <a:tr h="556398">
                <a:tc>
                  <a:txBody>
                    <a:bodyPr/>
                    <a:lstStyle/>
                    <a:p>
                      <a:endParaRPr lang="en-US" sz="1000">
                        <a:effectLst/>
                        <a:latin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a:effectLst/>
                        </a:rPr>
                        <a:t>0.05</a:t>
                      </a:r>
                      <a:endParaRPr lang="en-US" sz="1100">
                        <a:effectLst/>
                        <a:latin typeface="Calibri"/>
                        <a:ea typeface="Calibri"/>
                        <a:cs typeface="Times New Roman"/>
                      </a:endParaRPr>
                    </a:p>
                  </a:txBody>
                  <a:tcPr marL="68580" marR="68580" marT="0" marB="0" anchor="b"/>
                </a:tc>
                <a:tc>
                  <a:txBody>
                    <a:bodyPr/>
                    <a:lstStyle/>
                    <a:p>
                      <a:pPr marL="0" marR="0" algn="ctr">
                        <a:lnSpc>
                          <a:spcPct val="200000"/>
                        </a:lnSpc>
                        <a:spcBef>
                          <a:spcPts val="0"/>
                        </a:spcBef>
                        <a:spcAft>
                          <a:spcPts val="0"/>
                        </a:spcAft>
                      </a:pPr>
                      <a:r>
                        <a:rPr lang="en-US" sz="1200" dirty="0">
                          <a:effectLst/>
                        </a:rPr>
                        <a:t>0.03</a:t>
                      </a:r>
                      <a:endParaRPr lang="en-US" sz="11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2532510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26747253"/>
              </p:ext>
            </p:extLst>
          </p:nvPr>
        </p:nvGraphicFramePr>
        <p:xfrm>
          <a:off x="0" y="0"/>
          <a:ext cx="9144000" cy="6858005"/>
        </p:xfrm>
        <a:graphic>
          <a:graphicData uri="http://schemas.openxmlformats.org/drawingml/2006/table">
            <a:tbl>
              <a:tblPr firstRow="1" firstCol="1" bandRow="1">
                <a:tableStyleId>{5C22544A-7EE6-4342-B048-85BDC9FD1C3A}</a:tableStyleId>
              </a:tblPr>
              <a:tblGrid>
                <a:gridCol w="1637976"/>
                <a:gridCol w="2979751"/>
                <a:gridCol w="4526273"/>
              </a:tblGrid>
              <a:tr h="506856">
                <a:tc gridSpan="3">
                  <a:txBody>
                    <a:bodyPr/>
                    <a:lstStyle/>
                    <a:p>
                      <a:pPr marL="0" marR="0" algn="ctr">
                        <a:lnSpc>
                          <a:spcPct val="200000"/>
                        </a:lnSpc>
                        <a:spcBef>
                          <a:spcPts val="0"/>
                        </a:spcBef>
                        <a:spcAft>
                          <a:spcPts val="0"/>
                        </a:spcAft>
                      </a:pPr>
                      <a:r>
                        <a:rPr lang="en-US" sz="1100" dirty="0">
                          <a:effectLst/>
                        </a:rPr>
                        <a:t>Correlation between </a:t>
                      </a:r>
                      <a:r>
                        <a:rPr lang="en-US" sz="1100" dirty="0" err="1">
                          <a:effectLst/>
                        </a:rPr>
                        <a:t>Δ</a:t>
                      </a:r>
                      <a:r>
                        <a:rPr lang="en-US" sz="1100" baseline="-25000" dirty="0" err="1">
                          <a:effectLst/>
                        </a:rPr>
                        <a:t>a</a:t>
                      </a:r>
                      <a:r>
                        <a:rPr lang="en-US" sz="1100" dirty="0">
                          <a:effectLst/>
                        </a:rPr>
                        <a:t> (change in angle) and A</a:t>
                      </a:r>
                      <a:r>
                        <a:rPr lang="en-US" sz="1100" baseline="-25000" dirty="0">
                          <a:effectLst/>
                        </a:rPr>
                        <a:t>d</a:t>
                      </a:r>
                      <a:r>
                        <a:rPr lang="en-US" sz="1100" dirty="0">
                          <a:effectLst/>
                        </a:rPr>
                        <a:t> (error at a depth)</a:t>
                      </a:r>
                      <a:endParaRPr lang="en-US" sz="1000" dirty="0">
                        <a:effectLst/>
                        <a:latin typeface="Calibri"/>
                        <a:ea typeface="Calibri"/>
                        <a:cs typeface="Times New Roman"/>
                      </a:endParaRPr>
                    </a:p>
                  </a:txBody>
                  <a:tcPr marL="62531" marR="62531" marT="0" marB="0" anchor="b"/>
                </a:tc>
                <a:tc hMerge="1">
                  <a:txBody>
                    <a:bodyPr/>
                    <a:lstStyle/>
                    <a:p>
                      <a:endParaRPr lang="en-US"/>
                    </a:p>
                  </a:txBody>
                  <a:tcPr/>
                </a:tc>
                <a:tc hMerge="1">
                  <a:txBody>
                    <a:bodyPr/>
                    <a:lstStyle/>
                    <a:p>
                      <a:endParaRPr lang="en-US"/>
                    </a:p>
                  </a:txBody>
                  <a:tcPr/>
                </a:tc>
              </a:tr>
              <a:tr h="568383">
                <a:tc>
                  <a:txBody>
                    <a:bodyPr/>
                    <a:lstStyle/>
                    <a:p>
                      <a:pPr marL="0" marR="0" algn="ctr">
                        <a:lnSpc>
                          <a:spcPct val="200000"/>
                        </a:lnSpc>
                        <a:spcBef>
                          <a:spcPts val="0"/>
                        </a:spcBef>
                        <a:spcAft>
                          <a:spcPts val="0"/>
                        </a:spcAft>
                      </a:pPr>
                      <a:r>
                        <a:rPr lang="en-US" sz="1100">
                          <a:effectLst/>
                        </a:rPr>
                        <a:t>Casing</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A dir (combined)</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B dir (combined</a:t>
                      </a:r>
                      <a:endParaRPr lang="en-US" sz="1000">
                        <a:effectLst/>
                        <a:latin typeface="Calibri"/>
                        <a:ea typeface="Calibri"/>
                        <a:cs typeface="Times New Roman"/>
                      </a:endParaRPr>
                    </a:p>
                  </a:txBody>
                  <a:tcPr marL="62531" marR="62531" marT="0" marB="0" anchor="b"/>
                </a:tc>
              </a:tr>
              <a:tr h="506856">
                <a:tc>
                  <a:txBody>
                    <a:bodyPr/>
                    <a:lstStyle/>
                    <a:p>
                      <a:pPr marL="0" marR="0" algn="ctr">
                        <a:lnSpc>
                          <a:spcPct val="200000"/>
                        </a:lnSpc>
                        <a:spcBef>
                          <a:spcPts val="0"/>
                        </a:spcBef>
                        <a:spcAft>
                          <a:spcPts val="0"/>
                        </a:spcAft>
                      </a:pPr>
                      <a:r>
                        <a:rPr lang="en-US" sz="1100">
                          <a:effectLst/>
                        </a:rPr>
                        <a:t>LS - 1</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0.1689</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0.7742</a:t>
                      </a:r>
                      <a:endParaRPr lang="en-US" sz="1000">
                        <a:effectLst/>
                        <a:latin typeface="Calibri"/>
                        <a:ea typeface="Calibri"/>
                        <a:cs typeface="Times New Roman"/>
                      </a:endParaRPr>
                    </a:p>
                  </a:txBody>
                  <a:tcPr marL="62531" marR="62531" marT="0" marB="0" anchor="b"/>
                </a:tc>
              </a:tr>
              <a:tr h="506856">
                <a:tc>
                  <a:txBody>
                    <a:bodyPr/>
                    <a:lstStyle/>
                    <a:p>
                      <a:pPr marL="0" marR="0" algn="ctr">
                        <a:lnSpc>
                          <a:spcPct val="200000"/>
                        </a:lnSpc>
                        <a:spcBef>
                          <a:spcPts val="0"/>
                        </a:spcBef>
                        <a:spcAft>
                          <a:spcPts val="0"/>
                        </a:spcAft>
                      </a:pPr>
                      <a:r>
                        <a:rPr lang="en-US" sz="1100">
                          <a:effectLst/>
                        </a:rPr>
                        <a:t>LS - 2</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dirty="0">
                          <a:effectLst/>
                        </a:rPr>
                        <a:t>0.3032</a:t>
                      </a:r>
                      <a:endParaRPr lang="en-US" sz="1000" dirty="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0.4533</a:t>
                      </a:r>
                      <a:endParaRPr lang="en-US" sz="1000">
                        <a:effectLst/>
                        <a:latin typeface="Calibri"/>
                        <a:ea typeface="Calibri"/>
                        <a:cs typeface="Times New Roman"/>
                      </a:endParaRPr>
                    </a:p>
                  </a:txBody>
                  <a:tcPr marL="62531" marR="62531" marT="0" marB="0" anchor="b"/>
                </a:tc>
              </a:tr>
              <a:tr h="506856">
                <a:tc>
                  <a:txBody>
                    <a:bodyPr/>
                    <a:lstStyle/>
                    <a:p>
                      <a:pPr marL="0" marR="0" algn="ctr">
                        <a:lnSpc>
                          <a:spcPct val="200000"/>
                        </a:lnSpc>
                        <a:spcBef>
                          <a:spcPts val="0"/>
                        </a:spcBef>
                        <a:spcAft>
                          <a:spcPts val="0"/>
                        </a:spcAft>
                      </a:pPr>
                      <a:r>
                        <a:rPr lang="en-US" sz="1100">
                          <a:effectLst/>
                        </a:rPr>
                        <a:t>LS - 3</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0.2147</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0.0753</a:t>
                      </a:r>
                      <a:endParaRPr lang="en-US" sz="1000">
                        <a:effectLst/>
                        <a:latin typeface="Calibri"/>
                        <a:ea typeface="Calibri"/>
                        <a:cs typeface="Times New Roman"/>
                      </a:endParaRPr>
                    </a:p>
                  </a:txBody>
                  <a:tcPr marL="62531" marR="62531" marT="0" marB="0" anchor="b"/>
                </a:tc>
              </a:tr>
              <a:tr h="506856">
                <a:tc>
                  <a:txBody>
                    <a:bodyPr/>
                    <a:lstStyle/>
                    <a:p>
                      <a:pPr marL="0" marR="0" algn="ctr">
                        <a:lnSpc>
                          <a:spcPct val="200000"/>
                        </a:lnSpc>
                        <a:spcBef>
                          <a:spcPts val="0"/>
                        </a:spcBef>
                        <a:spcAft>
                          <a:spcPts val="0"/>
                        </a:spcAft>
                      </a:pPr>
                      <a:r>
                        <a:rPr lang="en-US" sz="1100">
                          <a:effectLst/>
                        </a:rPr>
                        <a:t>LS - 4</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0.3435</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0.1754</a:t>
                      </a:r>
                      <a:endParaRPr lang="en-US" sz="1000">
                        <a:effectLst/>
                        <a:latin typeface="Calibri"/>
                        <a:ea typeface="Calibri"/>
                        <a:cs typeface="Times New Roman"/>
                      </a:endParaRPr>
                    </a:p>
                  </a:txBody>
                  <a:tcPr marL="62531" marR="62531" marT="0" marB="0" anchor="b"/>
                </a:tc>
              </a:tr>
              <a:tr h="506856">
                <a:tc>
                  <a:txBody>
                    <a:bodyPr/>
                    <a:lstStyle/>
                    <a:p>
                      <a:pPr marL="0" marR="0" algn="ctr">
                        <a:lnSpc>
                          <a:spcPct val="200000"/>
                        </a:lnSpc>
                        <a:spcBef>
                          <a:spcPts val="0"/>
                        </a:spcBef>
                        <a:spcAft>
                          <a:spcPts val="0"/>
                        </a:spcAft>
                      </a:pPr>
                      <a:r>
                        <a:rPr lang="en-US" sz="1100">
                          <a:effectLst/>
                        </a:rPr>
                        <a:t>LS - 5</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dirty="0">
                          <a:effectLst/>
                        </a:rPr>
                        <a:t>0.3046</a:t>
                      </a:r>
                      <a:endParaRPr lang="en-US" sz="1000" dirty="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0.3893</a:t>
                      </a:r>
                      <a:endParaRPr lang="en-US" sz="1000">
                        <a:effectLst/>
                        <a:latin typeface="Calibri"/>
                        <a:ea typeface="Calibri"/>
                        <a:cs typeface="Times New Roman"/>
                      </a:endParaRPr>
                    </a:p>
                  </a:txBody>
                  <a:tcPr marL="62531" marR="62531" marT="0" marB="0" anchor="b"/>
                </a:tc>
              </a:tr>
              <a:tr h="506856">
                <a:tc>
                  <a:txBody>
                    <a:bodyPr/>
                    <a:lstStyle/>
                    <a:p>
                      <a:pPr marL="0" marR="0" algn="ctr">
                        <a:lnSpc>
                          <a:spcPct val="200000"/>
                        </a:lnSpc>
                        <a:spcBef>
                          <a:spcPts val="0"/>
                        </a:spcBef>
                        <a:spcAft>
                          <a:spcPts val="0"/>
                        </a:spcAft>
                      </a:pPr>
                      <a:r>
                        <a:rPr lang="en-US" sz="1100">
                          <a:effectLst/>
                        </a:rPr>
                        <a:t>LS - 6</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0.2117</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0.2190</a:t>
                      </a:r>
                      <a:endParaRPr lang="en-US" sz="1000">
                        <a:effectLst/>
                        <a:latin typeface="Calibri"/>
                        <a:ea typeface="Calibri"/>
                        <a:cs typeface="Times New Roman"/>
                      </a:endParaRPr>
                    </a:p>
                  </a:txBody>
                  <a:tcPr marL="62531" marR="62531" marT="0" marB="0" anchor="b"/>
                </a:tc>
              </a:tr>
              <a:tr h="506856">
                <a:tc>
                  <a:txBody>
                    <a:bodyPr/>
                    <a:lstStyle/>
                    <a:p>
                      <a:pPr marL="0" marR="0" algn="ctr">
                        <a:lnSpc>
                          <a:spcPct val="200000"/>
                        </a:lnSpc>
                        <a:spcBef>
                          <a:spcPts val="0"/>
                        </a:spcBef>
                        <a:spcAft>
                          <a:spcPts val="0"/>
                        </a:spcAft>
                      </a:pPr>
                      <a:r>
                        <a:rPr lang="en-US" sz="1100">
                          <a:effectLst/>
                        </a:rPr>
                        <a:t>LS - 7</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0.2879</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0.2918</a:t>
                      </a:r>
                      <a:endParaRPr lang="en-US" sz="1000">
                        <a:effectLst/>
                        <a:latin typeface="Calibri"/>
                        <a:ea typeface="Calibri"/>
                        <a:cs typeface="Times New Roman"/>
                      </a:endParaRPr>
                    </a:p>
                  </a:txBody>
                  <a:tcPr marL="62531" marR="62531" marT="0" marB="0" anchor="b"/>
                </a:tc>
              </a:tr>
              <a:tr h="506856">
                <a:tc>
                  <a:txBody>
                    <a:bodyPr/>
                    <a:lstStyle/>
                    <a:p>
                      <a:pPr marL="0" marR="0" algn="ctr">
                        <a:lnSpc>
                          <a:spcPct val="200000"/>
                        </a:lnSpc>
                        <a:spcBef>
                          <a:spcPts val="0"/>
                        </a:spcBef>
                        <a:spcAft>
                          <a:spcPts val="0"/>
                        </a:spcAft>
                      </a:pPr>
                      <a:r>
                        <a:rPr lang="en-US" sz="1100">
                          <a:effectLst/>
                        </a:rPr>
                        <a:t>LS - 8</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0.4179</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0.5621</a:t>
                      </a:r>
                      <a:endParaRPr lang="en-US" sz="1000">
                        <a:effectLst/>
                        <a:latin typeface="Calibri"/>
                        <a:ea typeface="Calibri"/>
                        <a:cs typeface="Times New Roman"/>
                      </a:endParaRPr>
                    </a:p>
                  </a:txBody>
                  <a:tcPr marL="62531" marR="62531" marT="0" marB="0" anchor="b"/>
                </a:tc>
              </a:tr>
              <a:tr h="506856">
                <a:tc>
                  <a:txBody>
                    <a:bodyPr/>
                    <a:lstStyle/>
                    <a:p>
                      <a:pPr marL="0" marR="0" algn="ctr">
                        <a:lnSpc>
                          <a:spcPct val="200000"/>
                        </a:lnSpc>
                        <a:spcBef>
                          <a:spcPts val="0"/>
                        </a:spcBef>
                        <a:spcAft>
                          <a:spcPts val="0"/>
                        </a:spcAft>
                      </a:pPr>
                      <a:r>
                        <a:rPr lang="en-US" sz="1100">
                          <a:effectLst/>
                        </a:rPr>
                        <a:t>LS - 9</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0.1771</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0.5124</a:t>
                      </a:r>
                      <a:endParaRPr lang="en-US" sz="1000">
                        <a:effectLst/>
                        <a:latin typeface="Calibri"/>
                        <a:ea typeface="Calibri"/>
                        <a:cs typeface="Times New Roman"/>
                      </a:endParaRPr>
                    </a:p>
                  </a:txBody>
                  <a:tcPr marL="62531" marR="62531" marT="0" marB="0" anchor="b"/>
                </a:tc>
              </a:tr>
              <a:tr h="207350">
                <a:tc>
                  <a:txBody>
                    <a:bodyPr/>
                    <a:lstStyle/>
                    <a:p>
                      <a:endParaRPr lang="en-US" sz="900">
                        <a:effectLst/>
                        <a:latin typeface="Calibri"/>
                        <a:cs typeface="Times New Roman"/>
                      </a:endParaRPr>
                    </a:p>
                  </a:txBody>
                  <a:tcPr marL="62531" marR="62531" marT="0" marB="0" anchor="b"/>
                </a:tc>
                <a:tc>
                  <a:txBody>
                    <a:bodyPr/>
                    <a:lstStyle/>
                    <a:p>
                      <a:endParaRPr lang="en-US" sz="900">
                        <a:effectLst/>
                        <a:latin typeface="Calibri"/>
                        <a:cs typeface="Times New Roman"/>
                      </a:endParaRPr>
                    </a:p>
                  </a:txBody>
                  <a:tcPr marL="62531" marR="62531" marT="0" marB="0" anchor="b"/>
                </a:tc>
                <a:tc>
                  <a:txBody>
                    <a:bodyPr/>
                    <a:lstStyle/>
                    <a:p>
                      <a:endParaRPr lang="en-US" sz="900">
                        <a:effectLst/>
                        <a:latin typeface="Calibri"/>
                        <a:cs typeface="Times New Roman"/>
                      </a:endParaRPr>
                    </a:p>
                  </a:txBody>
                  <a:tcPr marL="62531" marR="62531" marT="0" marB="0" anchor="b"/>
                </a:tc>
              </a:tr>
              <a:tr h="506856">
                <a:tc>
                  <a:txBody>
                    <a:bodyPr/>
                    <a:lstStyle/>
                    <a:p>
                      <a:endParaRPr lang="en-US" sz="900">
                        <a:effectLst/>
                        <a:latin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average correlation</a:t>
                      </a:r>
                      <a:endParaRPr lang="en-US" sz="1000">
                        <a:effectLst/>
                        <a:latin typeface="Calibri"/>
                        <a:ea typeface="Calibri"/>
                        <a:cs typeface="Times New Roman"/>
                      </a:endParaRPr>
                    </a:p>
                  </a:txBody>
                  <a:tcPr marL="62531" marR="62531" marT="0" marB="0" anchor="b"/>
                </a:tc>
                <a:tc>
                  <a:txBody>
                    <a:bodyPr/>
                    <a:lstStyle/>
                    <a:p>
                      <a:endParaRPr lang="en-US" sz="900">
                        <a:effectLst/>
                        <a:latin typeface="Calibri"/>
                        <a:cs typeface="Times New Roman"/>
                      </a:endParaRPr>
                    </a:p>
                  </a:txBody>
                  <a:tcPr marL="62531" marR="62531" marT="0" marB="0" anchor="b"/>
                </a:tc>
              </a:tr>
              <a:tr h="506856">
                <a:tc>
                  <a:txBody>
                    <a:bodyPr/>
                    <a:lstStyle/>
                    <a:p>
                      <a:endParaRPr lang="en-US" sz="900">
                        <a:effectLst/>
                        <a:latin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a:effectLst/>
                        </a:rPr>
                        <a:t>0.269957</a:t>
                      </a:r>
                      <a:endParaRPr lang="en-US" sz="1000">
                        <a:effectLst/>
                        <a:latin typeface="Calibri"/>
                        <a:ea typeface="Calibri"/>
                        <a:cs typeface="Times New Roman"/>
                      </a:endParaRPr>
                    </a:p>
                  </a:txBody>
                  <a:tcPr marL="62531" marR="62531" marT="0" marB="0" anchor="b"/>
                </a:tc>
                <a:tc>
                  <a:txBody>
                    <a:bodyPr/>
                    <a:lstStyle/>
                    <a:p>
                      <a:pPr marL="0" marR="0" algn="ctr">
                        <a:lnSpc>
                          <a:spcPct val="200000"/>
                        </a:lnSpc>
                        <a:spcBef>
                          <a:spcPts val="0"/>
                        </a:spcBef>
                        <a:spcAft>
                          <a:spcPts val="0"/>
                        </a:spcAft>
                      </a:pPr>
                      <a:r>
                        <a:rPr lang="en-US" sz="1100" dirty="0">
                          <a:effectLst/>
                        </a:rPr>
                        <a:t>0.383654854</a:t>
                      </a:r>
                      <a:endParaRPr lang="en-US" sz="1000" dirty="0">
                        <a:effectLst/>
                        <a:latin typeface="Calibri"/>
                        <a:ea typeface="Calibri"/>
                        <a:cs typeface="Times New Roman"/>
                      </a:endParaRPr>
                    </a:p>
                  </a:txBody>
                  <a:tcPr marL="62531" marR="62531" marT="0" marB="0" anchor="b"/>
                </a:tc>
              </a:tr>
            </a:tbl>
          </a:graphicData>
        </a:graphic>
      </p:graphicFrame>
    </p:spTree>
    <p:extLst>
      <p:ext uri="{BB962C8B-B14F-4D97-AF65-F5344CB8AC3E}">
        <p14:creationId xmlns:p14="http://schemas.microsoft.com/office/powerpoint/2010/main" val="2126827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gbb\Documents\Inclinometer Research\Figure 5 gbb 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94" y="0"/>
            <a:ext cx="9170894" cy="684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755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bb\Desktop\error at specific dep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10058401" cy="777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462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924800" cy="792162"/>
          </a:xfrm>
        </p:spPr>
        <p:txBody>
          <a:bodyPr/>
          <a:lstStyle/>
          <a:p>
            <a:r>
              <a:rPr lang="en-US" cap="none" dirty="0" smtClean="0"/>
              <a:t>Conclusions:</a:t>
            </a:r>
            <a:endParaRPr lang="en-US" cap="none" dirty="0"/>
          </a:p>
        </p:txBody>
      </p:sp>
      <p:sp>
        <p:nvSpPr>
          <p:cNvPr id="6" name="TextBox 5"/>
          <p:cNvSpPr txBox="1"/>
          <p:nvPr/>
        </p:nvSpPr>
        <p:spPr>
          <a:xfrm>
            <a:off x="838200" y="1447800"/>
            <a:ext cx="7239000" cy="1477328"/>
          </a:xfrm>
          <a:prstGeom prst="rect">
            <a:avLst/>
          </a:prstGeom>
          <a:noFill/>
        </p:spPr>
        <p:txBody>
          <a:bodyPr wrap="square" rtlCol="0">
            <a:spAutoFit/>
          </a:bodyPr>
          <a:lstStyle/>
          <a:p>
            <a:pPr marL="285750" indent="-285750">
              <a:buFont typeface="Arial" pitchFamily="34" charset="0"/>
              <a:buChar char="•"/>
            </a:pPr>
            <a:r>
              <a:rPr lang="en-US" dirty="0" smtClean="0"/>
              <a:t>We are consistently able to achieve error less than 0.1 inches per 100 feet of casing.</a:t>
            </a:r>
          </a:p>
          <a:p>
            <a:pPr marL="285750" indent="-285750">
              <a:buFont typeface="Arial" pitchFamily="34" charset="0"/>
              <a:buChar char="•"/>
            </a:pPr>
            <a:r>
              <a:rPr lang="en-US" dirty="0" smtClean="0"/>
              <a:t>The operator performing the readings influences the level of error.</a:t>
            </a:r>
          </a:p>
          <a:p>
            <a:pPr marL="285750" indent="-285750">
              <a:buFont typeface="Arial" pitchFamily="34" charset="0"/>
              <a:buChar char="•"/>
            </a:pPr>
            <a:r>
              <a:rPr lang="en-US" dirty="0" smtClean="0"/>
              <a:t>The “</a:t>
            </a:r>
            <a:r>
              <a:rPr lang="en-US" dirty="0" err="1" smtClean="0"/>
              <a:t>wobbleyness</a:t>
            </a:r>
            <a:r>
              <a:rPr lang="en-US" dirty="0" smtClean="0"/>
              <a:t>” (change in angle) of the casing influences the error.  </a:t>
            </a:r>
          </a:p>
          <a:p>
            <a:pPr marL="285750" indent="-285750">
              <a:buFont typeface="Arial" pitchFamily="34" charset="0"/>
              <a:buChar char="•"/>
            </a:pPr>
            <a:r>
              <a:rPr lang="en-US" dirty="0" smtClean="0"/>
              <a:t>The upper 10 feet of the casings have greater levels of error than the rest.</a:t>
            </a:r>
          </a:p>
        </p:txBody>
      </p:sp>
    </p:spTree>
    <p:extLst>
      <p:ext uri="{BB962C8B-B14F-4D97-AF65-F5344CB8AC3E}">
        <p14:creationId xmlns:p14="http://schemas.microsoft.com/office/powerpoint/2010/main" val="3328596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924800" cy="792162"/>
          </a:xfrm>
        </p:spPr>
        <p:txBody>
          <a:bodyPr/>
          <a:lstStyle/>
          <a:p>
            <a:r>
              <a:rPr lang="en-US" cap="none" dirty="0" smtClean="0"/>
              <a:t>I’d like to thank</a:t>
            </a:r>
            <a:endParaRPr lang="en-US" cap="none" dirty="0"/>
          </a:p>
        </p:txBody>
      </p:sp>
      <p:sp>
        <p:nvSpPr>
          <p:cNvPr id="4" name="TextBox 3"/>
          <p:cNvSpPr txBox="1"/>
          <p:nvPr/>
        </p:nvSpPr>
        <p:spPr>
          <a:xfrm>
            <a:off x="838200" y="1981200"/>
            <a:ext cx="7239000" cy="1754326"/>
          </a:xfrm>
          <a:prstGeom prst="rect">
            <a:avLst/>
          </a:prstGeom>
          <a:noFill/>
        </p:spPr>
        <p:txBody>
          <a:bodyPr wrap="square" rtlCol="0">
            <a:spAutoFit/>
          </a:bodyPr>
          <a:lstStyle/>
          <a:p>
            <a:pPr marL="285750" indent="-285750">
              <a:buFont typeface="Arial" pitchFamily="34" charset="0"/>
              <a:buChar char="•"/>
            </a:pPr>
            <a:r>
              <a:rPr lang="en-US" dirty="0" smtClean="0"/>
              <a:t>Robert Clark, for general instrumentation information</a:t>
            </a:r>
          </a:p>
          <a:p>
            <a:pPr marL="285750" indent="-285750">
              <a:buFont typeface="Arial" pitchFamily="34" charset="0"/>
              <a:buChar char="•"/>
            </a:pPr>
            <a:r>
              <a:rPr lang="en-US" dirty="0" smtClean="0"/>
              <a:t>Shannon and Wilson’s internal research grant program</a:t>
            </a:r>
          </a:p>
          <a:p>
            <a:pPr marL="285750" indent="-285750">
              <a:buFont typeface="Arial" pitchFamily="34" charset="0"/>
              <a:buChar char="•"/>
            </a:pPr>
            <a:r>
              <a:rPr lang="en-US" dirty="0" err="1" smtClean="0"/>
              <a:t>Hollie</a:t>
            </a:r>
            <a:r>
              <a:rPr lang="en-US" dirty="0" smtClean="0"/>
              <a:t> Ellis for his assistance with statistical analysis</a:t>
            </a:r>
          </a:p>
          <a:p>
            <a:pPr marL="285750" indent="-285750">
              <a:buFont typeface="Arial" pitchFamily="34" charset="0"/>
              <a:buChar char="•"/>
            </a:pPr>
            <a:r>
              <a:rPr lang="en-US" dirty="0" smtClean="0"/>
              <a:t>Jeremy Butkovich for programming assistance</a:t>
            </a:r>
          </a:p>
          <a:p>
            <a:pPr marL="285750" indent="-285750">
              <a:buFont typeface="Arial" pitchFamily="34" charset="0"/>
              <a:buChar char="•"/>
            </a:pPr>
            <a:r>
              <a:rPr lang="en-US" dirty="0" smtClean="0"/>
              <a:t>Slope indicator for help with data reduction, and images</a:t>
            </a:r>
          </a:p>
          <a:p>
            <a:pPr marL="285750" indent="-285750">
              <a:buFont typeface="Arial" pitchFamily="34" charset="0"/>
              <a:buChar char="•"/>
            </a:pPr>
            <a:endParaRPr lang="en-US" dirty="0" smtClean="0"/>
          </a:p>
        </p:txBody>
      </p:sp>
      <p:pic>
        <p:nvPicPr>
          <p:cNvPr id="5122" name="Picture 2" descr="C:\Users\gbb\Desktop\logo 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867400"/>
            <a:ext cx="8640763" cy="79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362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71600" y="609600"/>
            <a:ext cx="6553200" cy="1143000"/>
          </a:xfrm>
        </p:spPr>
        <p:txBody>
          <a:bodyPr/>
          <a:lstStyle/>
          <a:p>
            <a:r>
              <a:rPr lang="en-US" cap="none" dirty="0" smtClean="0"/>
              <a:t>How do we know the accuracy of inclinometer readings?</a:t>
            </a:r>
            <a:endParaRPr lang="en-US" cap="none" dirty="0"/>
          </a:p>
        </p:txBody>
      </p:sp>
      <p:sp>
        <p:nvSpPr>
          <p:cNvPr id="5" name="TextBox 4"/>
          <p:cNvSpPr txBox="1"/>
          <p:nvPr/>
        </p:nvSpPr>
        <p:spPr>
          <a:xfrm>
            <a:off x="838200" y="2438400"/>
            <a:ext cx="6934200" cy="1200329"/>
          </a:xfrm>
          <a:prstGeom prst="rect">
            <a:avLst/>
          </a:prstGeom>
          <a:noFill/>
        </p:spPr>
        <p:txBody>
          <a:bodyPr wrap="square" rtlCol="0">
            <a:spAutoFit/>
          </a:bodyPr>
          <a:lstStyle/>
          <a:p>
            <a:r>
              <a:rPr lang="en-US" dirty="0" smtClean="0"/>
              <a:t>Laboratory Tests</a:t>
            </a:r>
          </a:p>
          <a:p>
            <a:r>
              <a:rPr lang="en-US" dirty="0" smtClean="0"/>
              <a:t>Checksum Values</a:t>
            </a:r>
          </a:p>
          <a:p>
            <a:r>
              <a:rPr lang="en-US" dirty="0" smtClean="0"/>
              <a:t>Baseline Readings</a:t>
            </a:r>
          </a:p>
          <a:p>
            <a:endParaRPr lang="en-US" dirty="0" smtClean="0"/>
          </a:p>
        </p:txBody>
      </p:sp>
    </p:spTree>
    <p:extLst>
      <p:ext uri="{BB962C8B-B14F-4D97-AF65-F5344CB8AC3E}">
        <p14:creationId xmlns:p14="http://schemas.microsoft.com/office/powerpoint/2010/main" val="2948330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2438400" cy="628650"/>
          </a:xfrm>
        </p:spPr>
        <p:txBody>
          <a:bodyPr/>
          <a:lstStyle/>
          <a:p>
            <a:r>
              <a:rPr lang="en-US" cap="none" dirty="0" smtClean="0"/>
              <a:t>Lab tests</a:t>
            </a:r>
            <a:endParaRPr lang="en-US" cap="none" dirty="0"/>
          </a:p>
        </p:txBody>
      </p:sp>
      <p:pic>
        <p:nvPicPr>
          <p:cNvPr id="1026" name="Picture 2" descr="C:\Users\gbb\Documents\Inclinometer Research\Inclinometer Research presentation\em_inclinometer_pro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114" y="152400"/>
            <a:ext cx="295275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650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Comparing readings</a:t>
            </a:r>
            <a:endParaRPr lang="en-US" cap="none" dirty="0"/>
          </a:p>
        </p:txBody>
      </p:sp>
      <p:sp>
        <p:nvSpPr>
          <p:cNvPr id="3" name="TextBox 2"/>
          <p:cNvSpPr txBox="1"/>
          <p:nvPr/>
        </p:nvSpPr>
        <p:spPr>
          <a:xfrm>
            <a:off x="1447800" y="1752600"/>
            <a:ext cx="5181600" cy="2308324"/>
          </a:xfrm>
          <a:prstGeom prst="rect">
            <a:avLst/>
          </a:prstGeom>
          <a:noFill/>
        </p:spPr>
        <p:txBody>
          <a:bodyPr wrap="square" rtlCol="0">
            <a:spAutoFit/>
          </a:bodyPr>
          <a:lstStyle/>
          <a:p>
            <a:pPr marL="285750" indent="-285750">
              <a:buFont typeface="Arial" pitchFamily="34" charset="0"/>
              <a:buChar char="•"/>
            </a:pPr>
            <a:r>
              <a:rPr lang="en-US" dirty="0" smtClean="0"/>
              <a:t>When an inclinometer casing is read, two sets of readings are typically taken.  The first set is then compared to the second, and the difference between these readings is called the checksum.  </a:t>
            </a:r>
          </a:p>
          <a:p>
            <a:pPr marL="285750" indent="-285750">
              <a:buFont typeface="Arial" pitchFamily="34" charset="0"/>
              <a:buChar char="•"/>
            </a:pPr>
            <a:r>
              <a:rPr lang="en-US" dirty="0" smtClean="0"/>
              <a:t>The average value of the checksum is good information about how repeatable the two readings were.  </a:t>
            </a:r>
          </a:p>
          <a:p>
            <a:pPr marL="285750" indent="-285750">
              <a:buFont typeface="Arial" pitchFamily="34" charset="0"/>
              <a:buChar char="•"/>
            </a:pPr>
            <a:r>
              <a:rPr lang="en-US" dirty="0" smtClean="0"/>
              <a:t>This does not, however, compare readings taken on one day to readings taken on another day.  </a:t>
            </a:r>
          </a:p>
        </p:txBody>
      </p:sp>
    </p:spTree>
    <p:extLst>
      <p:ext uri="{BB962C8B-B14F-4D97-AF65-F5344CB8AC3E}">
        <p14:creationId xmlns:p14="http://schemas.microsoft.com/office/powerpoint/2010/main" val="1677291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228600" y="9525"/>
            <a:ext cx="8560594"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3329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3992562"/>
          </a:xfrm>
        </p:spPr>
        <p:txBody>
          <a:bodyPr/>
          <a:lstStyle/>
          <a:p>
            <a:r>
              <a:rPr lang="en-US" cap="none" dirty="0" smtClean="0"/>
              <a:t>We can’t determine the long-period accuracy of an inclinometer unless we have multiple readings in a casing that does not move.  </a:t>
            </a:r>
            <a:endParaRPr lang="en-US" cap="none" dirty="0"/>
          </a:p>
        </p:txBody>
      </p:sp>
    </p:spTree>
    <p:extLst>
      <p:ext uri="{BB962C8B-B14F-4D97-AF65-F5344CB8AC3E}">
        <p14:creationId xmlns:p14="http://schemas.microsoft.com/office/powerpoint/2010/main" val="4219081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smtClean="0"/>
              <a:t>I analyzed data from 8 casings that had not shown motion over more than 6 years.  </a:t>
            </a:r>
            <a:endParaRPr lang="en-US" cap="none" dirty="0"/>
          </a:p>
        </p:txBody>
      </p:sp>
      <p:sp>
        <p:nvSpPr>
          <p:cNvPr id="4" name="TextBox 3"/>
          <p:cNvSpPr txBox="1"/>
          <p:nvPr/>
        </p:nvSpPr>
        <p:spPr>
          <a:xfrm>
            <a:off x="1447800" y="1752600"/>
            <a:ext cx="5181600" cy="923330"/>
          </a:xfrm>
          <a:prstGeom prst="rect">
            <a:avLst/>
          </a:prstGeom>
          <a:noFill/>
        </p:spPr>
        <p:txBody>
          <a:bodyPr wrap="square" rtlCol="0">
            <a:spAutoFit/>
          </a:bodyPr>
          <a:lstStyle/>
          <a:p>
            <a:pPr marL="285750" indent="-285750">
              <a:buFont typeface="Arial" pitchFamily="34" charset="0"/>
              <a:buChar char="•"/>
            </a:pPr>
            <a:r>
              <a:rPr lang="en-US" dirty="0" smtClean="0"/>
              <a:t>Each casing had over 100 individual readings</a:t>
            </a:r>
          </a:p>
          <a:p>
            <a:pPr marL="285750" indent="-285750">
              <a:buFont typeface="Arial" pitchFamily="34" charset="0"/>
              <a:buChar char="•"/>
            </a:pPr>
            <a:r>
              <a:rPr lang="en-US" dirty="0" smtClean="0"/>
              <a:t>One probe was used to measure these instruments</a:t>
            </a:r>
          </a:p>
          <a:p>
            <a:endParaRPr lang="en-US" dirty="0"/>
          </a:p>
        </p:txBody>
      </p:sp>
    </p:spTree>
    <p:extLst>
      <p:ext uri="{BB962C8B-B14F-4D97-AF65-F5344CB8AC3E}">
        <p14:creationId xmlns:p14="http://schemas.microsoft.com/office/powerpoint/2010/main" val="1625094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bb\Documents\Inclinometer Research\Inclinometer Paper\Figure 2 gbb 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9029"/>
            <a:ext cx="8837492" cy="682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92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525</TotalTime>
  <Words>1213</Words>
  <Application>Microsoft Office PowerPoint</Application>
  <PresentationFormat>On-screen Show (4:3)</PresentationFormat>
  <Paragraphs>165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Horizon</vt:lpstr>
      <vt:lpstr>Quantifying Errors in Manual Inclinometer Field Measurements</vt:lpstr>
      <vt:lpstr>What is an inclinometer?</vt:lpstr>
      <vt:lpstr>How do we know the accuracy of inclinometer readings?</vt:lpstr>
      <vt:lpstr>Lab tests</vt:lpstr>
      <vt:lpstr>Comparing readings</vt:lpstr>
      <vt:lpstr>PowerPoint Presentation</vt:lpstr>
      <vt:lpstr>We can’t determine the long-period accuracy of an inclinometer unless we have multiple readings in a casing that does not move.  </vt:lpstr>
      <vt:lpstr>I analyzed data from 8 casings that had not shown motion over more than 6 years.  </vt:lpstr>
      <vt:lpstr>PowerPoint Presentation</vt:lpstr>
      <vt:lpstr>PowerPoint Presentation</vt:lpstr>
      <vt:lpstr>I worked with raw data to perform my analysis</vt:lpstr>
      <vt:lpstr>Because I had accuracy data for each individual reading, I could see what independent variables contributed to the level of accuracy.  </vt:lpstr>
      <vt:lpstr>Determining Error Levels.</vt:lpstr>
      <vt:lpstr>So, I did some math</vt:lpstr>
      <vt:lpstr>Then I did some more math:</vt:lpstr>
      <vt:lpstr>Even more math:</vt:lpstr>
      <vt:lpstr>Last math:</vt:lpstr>
      <vt:lpstr>So, I first wanted to know what average levels of accuracy were.  </vt:lpstr>
      <vt:lpstr>Remember, I’m checking to see what variables contributed to the error levels:</vt:lpstr>
      <vt:lpstr>PowerPoint Presentation</vt:lpstr>
      <vt:lpstr>PowerPoint Presentation</vt:lpstr>
      <vt:lpstr>PowerPoint Presentation</vt:lpstr>
      <vt:lpstr>PowerPoint Presentation</vt:lpstr>
      <vt:lpstr>PowerPoint Presentation</vt:lpstr>
      <vt:lpstr>PowerPoint Presentation</vt:lpstr>
      <vt:lpstr>Conclusions:</vt:lpstr>
      <vt:lpstr>I’d like to thank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Quantifying Errors in Manual Inclinometer Field Measurements</dc:title>
  <dc:creator>Garrett Bayrd</dc:creator>
  <cp:lastModifiedBy>Garrett Bayrd</cp:lastModifiedBy>
  <cp:revision>53</cp:revision>
  <dcterms:created xsi:type="dcterms:W3CDTF">2013-08-21T23:05:51Z</dcterms:created>
  <dcterms:modified xsi:type="dcterms:W3CDTF">2013-10-29T02:37:53Z</dcterms:modified>
</cp:coreProperties>
</file>