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6" r:id="rId13"/>
    <p:sldId id="280" r:id="rId14"/>
    <p:sldId id="267" r:id="rId15"/>
    <p:sldId id="268" r:id="rId16"/>
    <p:sldId id="271" r:id="rId17"/>
    <p:sldId id="281" r:id="rId18"/>
    <p:sldId id="282" r:id="rId19"/>
    <p:sldId id="272" r:id="rId20"/>
    <p:sldId id="270" r:id="rId21"/>
    <p:sldId id="269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82" d="100"/>
          <a:sy n="82" d="100"/>
        </p:scale>
        <p:origin x="-16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ACSERVE\HOME\HOME\MALDRICH\MichelesWork\Mather\kmChart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ACSERVE\HOME\HOME\MALDRICH\MichelesWork\Mather\KMCharts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ACSERVE\HOME\HOME\MALDRICH\MichelesWork\Mather\KMCharts2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FACSERVE\HOME\HOME\MALDRICH\MichelesWork\Mather\kmChart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FACSERVE\HOME\HOME\MALDRICH\MichelesWork\Mather\km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Source Book Excerpts By Century
 1400-1900</a:t>
            </a:r>
          </a:p>
        </c:rich>
      </c:tx>
      <c:layout>
        <c:manualLayout>
          <c:xMode val="edge"/>
          <c:yMode val="edge"/>
          <c:x val="0.26711061783203882"/>
          <c:y val="2.39260467645459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53718091010018"/>
          <c:y val="0.17727025557368134"/>
          <c:w val="0.86792452830188893"/>
          <c:h val="0.67917346383904365"/>
        </c:manualLayout>
      </c:layout>
      <c:barChart>
        <c:barDir val="col"/>
        <c:grouping val="clustered"/>
        <c:ser>
          <c:idx val="0"/>
          <c:order val="0"/>
          <c:tx>
            <c:v>Source Book Excerpts 1400-1900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Sheet1!$A$3:$A$7</c:f>
              <c:strCache>
                <c:ptCount val="5"/>
                <c:pt idx="0">
                  <c:v>15th</c:v>
                </c:pt>
                <c:pt idx="1">
                  <c:v>16th</c:v>
                </c:pt>
                <c:pt idx="2">
                  <c:v>17th</c:v>
                </c:pt>
                <c:pt idx="3">
                  <c:v>18th</c:v>
                </c:pt>
                <c:pt idx="4">
                  <c:v>19th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24</c:v>
                </c:pt>
                <c:pt idx="4">
                  <c:v>92</c:v>
                </c:pt>
              </c:numCache>
            </c:numRef>
          </c:val>
        </c:ser>
        <c:axId val="95342592"/>
        <c:axId val="95344128"/>
      </c:barChart>
      <c:catAx>
        <c:axId val="953425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5344128"/>
        <c:crosses val="autoZero"/>
        <c:auto val="1"/>
        <c:lblAlgn val="ctr"/>
        <c:lblOffset val="100"/>
        <c:tickLblSkip val="1"/>
        <c:tickMarkSkip val="1"/>
      </c:catAx>
      <c:valAx>
        <c:axId val="953441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Excerpts</a:t>
                </a:r>
              </a:p>
            </c:rich>
          </c:tx>
          <c:layout>
            <c:manualLayout>
              <c:xMode val="edge"/>
              <c:yMode val="edge"/>
              <c:x val="9.988901220865723E-3"/>
              <c:y val="0.3752039151712888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534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Author Nationality, </a:t>
            </a:r>
          </a:p>
          <a:p>
            <a:pPr>
              <a:defRPr/>
            </a:pPr>
            <a:r>
              <a:rPr lang="en-US" dirty="0" smtClean="0"/>
              <a:t>1400-1800</a:t>
            </a:r>
            <a:endParaRPr lang="en-US" dirty="0"/>
          </a:p>
        </c:rich>
      </c:tx>
      <c:layout>
        <c:manualLayout>
          <c:xMode val="edge"/>
          <c:yMode val="edge"/>
          <c:x val="0.37755634391854953"/>
          <c:y val="9.551226135628632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273421591531828"/>
          <c:y val="0.23903889333269449"/>
          <c:w val="0.83463401690173478"/>
          <c:h val="0.5919478674445566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'1500-1800'!$A$4:$A$8</c:f>
              <c:strCache>
                <c:ptCount val="5"/>
                <c:pt idx="0">
                  <c:v>France</c:v>
                </c:pt>
                <c:pt idx="1">
                  <c:v>Germany</c:v>
                </c:pt>
                <c:pt idx="2">
                  <c:v>Italy </c:v>
                </c:pt>
                <c:pt idx="3">
                  <c:v>UK</c:v>
                </c:pt>
                <c:pt idx="4">
                  <c:v>Other</c:v>
                </c:pt>
              </c:strCache>
            </c:strRef>
          </c:cat>
          <c:val>
            <c:numRef>
              <c:f>'1500-1800'!$B$4:$B$8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</c:ser>
        <c:axId val="54986240"/>
        <c:axId val="54987776"/>
      </c:barChart>
      <c:catAx>
        <c:axId val="549862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4987776"/>
        <c:crosses val="autoZero"/>
        <c:auto val="1"/>
        <c:lblAlgn val="ctr"/>
        <c:lblOffset val="100"/>
        <c:tickLblSkip val="1"/>
        <c:tickMarkSkip val="1"/>
      </c:catAx>
      <c:valAx>
        <c:axId val="549877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4986240"/>
        <c:crosses val="autoZero"/>
        <c:crossBetween val="between"/>
      </c:valAx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aseline="0"/>
              <a:t>Author Nationality, 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aseline="0"/>
              <a:t>1800-1900</a:t>
            </a:r>
          </a:p>
        </c:rich>
      </c:tx>
      <c:layout>
        <c:manualLayout>
          <c:xMode val="edge"/>
          <c:yMode val="edge"/>
          <c:x val="0.40729058867641543"/>
          <c:y val="9.0156620579874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050691244239694"/>
          <c:y val="0.22077922077922091"/>
          <c:w val="0.79723502304147464"/>
          <c:h val="0.464285714285714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'1800-1900'!$A$3:$A$9</c:f>
              <c:strCache>
                <c:ptCount val="7"/>
                <c:pt idx="0">
                  <c:v>Canada</c:v>
                </c:pt>
                <c:pt idx="1">
                  <c:v>France</c:v>
                </c:pt>
                <c:pt idx="2">
                  <c:v>Germany</c:v>
                </c:pt>
                <c:pt idx="3">
                  <c:v>Switzerland</c:v>
                </c:pt>
                <c:pt idx="4">
                  <c:v>UK</c:v>
                </c:pt>
                <c:pt idx="5">
                  <c:v>USA</c:v>
                </c:pt>
                <c:pt idx="6">
                  <c:v>Other</c:v>
                </c:pt>
              </c:strCache>
            </c:strRef>
          </c:cat>
          <c:val>
            <c:numRef>
              <c:f>'1800-1900'!$B$3:$B$9</c:f>
              <c:numCache>
                <c:formatCode>General</c:formatCode>
                <c:ptCount val="7"/>
                <c:pt idx="0">
                  <c:v>3</c:v>
                </c:pt>
                <c:pt idx="1">
                  <c:v>13</c:v>
                </c:pt>
                <c:pt idx="2">
                  <c:v>11</c:v>
                </c:pt>
                <c:pt idx="3">
                  <c:v>4</c:v>
                </c:pt>
                <c:pt idx="4">
                  <c:v>30</c:v>
                </c:pt>
                <c:pt idx="5">
                  <c:v>29</c:v>
                </c:pt>
                <c:pt idx="6">
                  <c:v>3</c:v>
                </c:pt>
              </c:numCache>
            </c:numRef>
          </c:val>
        </c:ser>
        <c:axId val="55024256"/>
        <c:axId val="55030144"/>
      </c:barChart>
      <c:catAx>
        <c:axId val="55024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030144"/>
        <c:crosses val="autoZero"/>
        <c:auto val="1"/>
        <c:lblAlgn val="ctr"/>
        <c:lblOffset val="100"/>
        <c:tickLblSkip val="1"/>
        <c:tickMarkSkip val="1"/>
      </c:catAx>
      <c:valAx>
        <c:axId val="550301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aseline="0" dirty="0"/>
                  <a:t>Number of Authors</a:t>
                </a:r>
              </a:p>
            </c:rich>
          </c:tx>
          <c:layout>
            <c:manualLayout>
              <c:xMode val="edge"/>
              <c:yMode val="edge"/>
              <c:x val="3.6866359447004615E-2"/>
              <c:y val="0.230519480519481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02425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Source Book Excerpts By Decade 1900-1960</a:t>
            </a:r>
          </a:p>
        </c:rich>
      </c:tx>
      <c:layout>
        <c:manualLayout>
          <c:xMode val="edge"/>
          <c:yMode val="edge"/>
          <c:x val="0.20125786163522041"/>
          <c:y val="1.957585644371946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061783203847554"/>
          <c:y val="0.17346383904295853"/>
          <c:w val="0.87828338882722656"/>
          <c:h val="0.6470908102229487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Sheet2!$A$3:$A$8</c:f>
              <c:strCache>
                <c:ptCount val="6"/>
                <c:pt idx="0">
                  <c:v>1900-09</c:v>
                </c:pt>
                <c:pt idx="1">
                  <c:v>1910-19</c:v>
                </c:pt>
                <c:pt idx="2">
                  <c:v>1920-29</c:v>
                </c:pt>
                <c:pt idx="3">
                  <c:v>1930-39</c:v>
                </c:pt>
                <c:pt idx="4">
                  <c:v>1940-45</c:v>
                </c:pt>
                <c:pt idx="5">
                  <c:v>1950-53</c:v>
                </c:pt>
              </c:strCache>
            </c:strRef>
          </c:cat>
          <c:val>
            <c:numRef>
              <c:f>Sheet2!$B$3:$B$8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10</c:v>
                </c:pt>
                <c:pt idx="3">
                  <c:v>12</c:v>
                </c:pt>
                <c:pt idx="4">
                  <c:v>18</c:v>
                </c:pt>
                <c:pt idx="5">
                  <c:v>4</c:v>
                </c:pt>
              </c:numCache>
            </c:numRef>
          </c:val>
        </c:ser>
        <c:axId val="95764864"/>
        <c:axId val="95766400"/>
      </c:barChart>
      <c:catAx>
        <c:axId val="957648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5766400"/>
        <c:crosses val="autoZero"/>
        <c:auto val="1"/>
        <c:lblAlgn val="ctr"/>
        <c:lblOffset val="100"/>
        <c:tickLblSkip val="1"/>
        <c:tickMarkSkip val="1"/>
      </c:catAx>
      <c:valAx>
        <c:axId val="9576640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Excerpts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365415986949430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576486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Author Nationality, 
1900-1960</a:t>
            </a:r>
          </a:p>
        </c:rich>
      </c:tx>
      <c:layout>
        <c:manualLayout>
          <c:xMode val="edge"/>
          <c:yMode val="edge"/>
          <c:x val="0.34522909413771352"/>
          <c:y val="1.035935024251004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56846343761961"/>
          <c:y val="0.19467518173131584"/>
          <c:w val="0.86212725756698416"/>
          <c:h val="0.58024427274459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Sheet3!$A$2:$A$7</c:f>
              <c:strCache>
                <c:ptCount val="6"/>
                <c:pt idx="0">
                  <c:v>USA</c:v>
                </c:pt>
                <c:pt idx="1">
                  <c:v>UK</c:v>
                </c:pt>
                <c:pt idx="2">
                  <c:v>Russia</c:v>
                </c:pt>
                <c:pt idx="3">
                  <c:v>Sweden</c:v>
                </c:pt>
                <c:pt idx="4">
                  <c:v>German</c:v>
                </c:pt>
                <c:pt idx="5">
                  <c:v>Other</c:v>
                </c:pt>
              </c:strCache>
            </c:strRef>
          </c:cat>
          <c:val>
            <c:numRef>
              <c:f>Sheet3!$B$2:$B$7</c:f>
              <c:numCache>
                <c:formatCode>General</c:formatCode>
                <c:ptCount val="6"/>
                <c:pt idx="0">
                  <c:v>33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</c:numCache>
            </c:numRef>
          </c:val>
        </c:ser>
        <c:axId val="95803264"/>
        <c:axId val="95804800"/>
      </c:barChart>
      <c:catAx>
        <c:axId val="95803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5804800"/>
        <c:crosses val="autoZero"/>
        <c:auto val="1"/>
        <c:lblAlgn val="ctr"/>
        <c:lblOffset val="100"/>
        <c:tickLblSkip val="1"/>
        <c:tickMarkSkip val="1"/>
      </c:catAx>
      <c:valAx>
        <c:axId val="9580480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Authors</a:t>
                </a:r>
              </a:p>
            </c:rich>
          </c:tx>
          <c:layout>
            <c:manualLayout>
              <c:xMode val="edge"/>
              <c:yMode val="edge"/>
              <c:x val="1.0839887711135783E-2"/>
              <c:y val="0.2385260230711604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580326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0.08588</cdr:x>
      <cdr:y>0.92626</cdr:y>
    </cdr:from>
    <cdr:to>
      <cdr:x>0.19752</cdr:x>
      <cdr:y>0.98432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7033" y="5408264"/>
          <a:ext cx="958093" cy="339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>
              <a:solidFill>
                <a:srgbClr val="000000"/>
              </a:solidFill>
              <a:latin typeface="Arial"/>
              <a:cs typeface="Arial"/>
            </a:rPr>
            <a:t>N = 128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0.10027</cdr:x>
      <cdr:y>0.89981</cdr:y>
    </cdr:from>
    <cdr:to>
      <cdr:x>0.50412</cdr:x>
      <cdr:y>0.97164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9156" y="5667375"/>
          <a:ext cx="3500438" cy="452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/>
            <a:t>Other:</a:t>
          </a:r>
          <a:r>
            <a:rPr lang="en-US" sz="1800" baseline="0"/>
            <a:t> Demnark, Switzerland, USA.</a:t>
          </a:r>
          <a:endParaRPr lang="en-US" sz="1800"/>
        </a:p>
      </cdr:txBody>
    </cdr:sp>
  </cdr:relSizeAnchor>
  <cdr:relSizeAnchor xmlns:cdr="http://schemas.openxmlformats.org/drawingml/2006/chartDrawing">
    <cdr:from>
      <cdr:x>0.02198</cdr:x>
      <cdr:y>0.35539</cdr:y>
    </cdr:from>
    <cdr:to>
      <cdr:x>0.08242</cdr:x>
      <cdr:y>0.65595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500" y="2238375"/>
          <a:ext cx="523876" cy="1893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1800" i="0" baseline="0" dirty="0">
              <a:latin typeface="Arial" pitchFamily="34" charset="0"/>
              <a:cs typeface="Arial" pitchFamily="34" charset="0"/>
            </a:rPr>
            <a:t>Number</a:t>
          </a:r>
          <a:r>
            <a:rPr lang="en-US" sz="1800" dirty="0">
              <a:latin typeface="Arial" pitchFamily="34" charset="0"/>
              <a:cs typeface="Arial" pitchFamily="34" charset="0"/>
            </a:rPr>
            <a:t> of Authors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0.12088</cdr:x>
      <cdr:y>0.87372</cdr:y>
    </cdr:from>
    <cdr:to>
      <cdr:x>0.5728</cdr:x>
      <cdr:y>0.96219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749" y="5503069"/>
          <a:ext cx="3917157" cy="557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aseline="0"/>
            <a:t>Other:  Austria, Belgium,  New Zealand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0.06375</cdr:x>
      <cdr:y>0.942</cdr:y>
    </cdr:from>
    <cdr:to>
      <cdr:x>0.14706</cdr:x>
      <cdr:y>0.99142</cdr:y>
    </cdr:to>
    <cdr:sp macro="" textlink="">
      <cdr:nvSpPr>
        <cdr:cNvPr id="71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497" y="5500173"/>
          <a:ext cx="714170" cy="2885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800" b="0" i="0" u="none" strike="noStrike" baseline="0">
              <a:solidFill>
                <a:srgbClr val="000000"/>
              </a:solidFill>
              <a:latin typeface="Arial"/>
              <a:cs typeface="Arial"/>
            </a:rPr>
            <a:t>N = 60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0.08717</cdr:x>
      <cdr:y>0.89406</cdr:y>
    </cdr:from>
    <cdr:to>
      <cdr:x>0.65461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824" y="3295649"/>
          <a:ext cx="32861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0.84211</cdr:x>
      <cdr:y>0.75194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62575" y="3543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0.06573</cdr:x>
      <cdr:y>0.86885</cdr:y>
    </cdr:from>
    <cdr:to>
      <cdr:x>0.69171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0050" y="3533775"/>
          <a:ext cx="3809999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0.05947</cdr:x>
      <cdr:y>0.77518</cdr:y>
    </cdr:from>
    <cdr:to>
      <cdr:x>0.91393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1949" y="3152775"/>
          <a:ext cx="520065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r>
            <a:rPr lang="en-US" sz="1800" baseline="0"/>
            <a:t>Other: Austria,Canada,</a:t>
          </a:r>
          <a:r>
            <a:rPr lang="en-US" sz="1100"/>
            <a:t> </a:t>
          </a:r>
          <a:r>
            <a:rPr lang="en-US" sz="1800" baseline="0"/>
            <a:t>Finland Japan, Netherlands</a:t>
          </a:r>
          <a:r>
            <a:rPr lang="en-US" sz="1100"/>
            <a:t>,</a:t>
          </a:r>
          <a:r>
            <a:rPr lang="en-US" sz="1800" baseline="0"/>
            <a:t> South Africa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BBE9-FB75-42AF-BC3C-75CF94DF9043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9BD5-1B11-4C42-B0BF-A9FA99964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03B8-8151-4FA3-BB2A-CD36496CF95B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25D8-7ACE-4CF1-97B8-0FFAF0229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92C1-E7E0-4A66-AD62-F4E900C3ADBD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44C5-C417-4408-8464-EC46767E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43A9-C9A8-43A1-A7D4-925BA1846CF6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38FC-565A-49CC-8637-031F930BF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99F6-C187-4BFF-A251-33D34B13CB42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8EEA-7ACD-4896-82E4-3B79D9842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7770-8A97-45FF-8581-815AC3DC310B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5DA6-091E-46AE-8A96-DD096A4B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BDDE-61F2-43DD-8CD6-D8981A35F654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4E1C-5FE2-4224-A7B4-62149275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A725-3012-4233-BDAD-714EEC4455F8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AD6A-0390-44C3-BC7A-C7756F751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5BD6-DDEC-49FE-A68E-B284EB4502E0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6E536-722E-4580-8B4A-1CA73665B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FDFE-6195-40D6-8E01-04CE0BC43611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515F-DCC6-4529-B519-559998476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0E57D-18C9-4E0A-9D43-FEA2D6F8E30C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9134-128A-4FC0-818D-7E405BB3A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6F170-5D77-4EF2-B967-210964EF4299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AA5CF-15C2-4945-9F32-49D78A537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8"/>
          <p:cNvSpPr>
            <a:spLocks noGrp="1"/>
          </p:cNvSpPr>
          <p:nvPr>
            <p:ph type="subTitle" idx="4294967295"/>
          </p:nvPr>
        </p:nvSpPr>
        <p:spPr>
          <a:xfrm>
            <a:off x="1066800" y="4572000"/>
            <a:ext cx="6400800" cy="144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Times New Roman" pitchFamily="18" charset="0"/>
              </a:rPr>
              <a:t>Michele L. Aldrich and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Times New Roman" pitchFamily="18" charset="0"/>
              </a:rPr>
              <a:t> Alan E. Leviton</a:t>
            </a:r>
            <a:endParaRPr lang="en-US" sz="4400" smtClean="0">
              <a:latin typeface="Arial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676400" y="358775"/>
            <a:ext cx="580231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>
                <a:cs typeface="Times New Roman" pitchFamily="18" charset="0"/>
              </a:rPr>
              <a:t>Kirtley Mather’s</a:t>
            </a:r>
            <a:endParaRPr lang="en-US" sz="4000"/>
          </a:p>
          <a:p>
            <a:pPr algn="ctr" eaLnBrk="0" hangingPunct="0"/>
            <a:r>
              <a:rPr lang="en-US" sz="4000" i="1">
                <a:cs typeface="Times New Roman" pitchFamily="18" charset="0"/>
              </a:rPr>
              <a:t>Sourcebooks of Geology</a:t>
            </a:r>
          </a:p>
          <a:p>
            <a:pPr algn="ctr" eaLnBrk="0" hangingPunct="0"/>
            <a:endParaRPr lang="en-US" sz="4000" i="1"/>
          </a:p>
          <a:p>
            <a:pPr algn="ctr" eaLnBrk="0" hangingPunct="0"/>
            <a:r>
              <a:rPr lang="en-US" sz="4000">
                <a:cs typeface="Times New Roman" pitchFamily="18" charset="0"/>
              </a:rPr>
              <a:t>1400-1900 (1939)</a:t>
            </a:r>
          </a:p>
          <a:p>
            <a:pPr algn="ctr" eaLnBrk="0" hangingPunct="0"/>
            <a:r>
              <a:rPr lang="en-US" sz="4000">
                <a:cs typeface="Times New Roman" pitchFamily="18" charset="0"/>
              </a:rPr>
              <a:t> 1900-1950 (1967)</a:t>
            </a:r>
            <a:endParaRPr lang="en-US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31863"/>
            <a:ext cx="9144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28800" algn="l"/>
              </a:tabLst>
            </a:pPr>
            <a:r>
              <a:rPr lang="en-US" sz="4000">
                <a:cs typeface="Times New Roman" pitchFamily="18" charset="0"/>
              </a:rPr>
              <a:t>Comparison of Sourcebooks</a:t>
            </a:r>
            <a:endParaRPr lang="en-US" sz="4000"/>
          </a:p>
          <a:p>
            <a:pPr>
              <a:tabLst>
                <a:tab pos="1828800" algn="l"/>
              </a:tabLst>
            </a:pPr>
            <a:endParaRPr lang="en-US" sz="3600"/>
          </a:p>
          <a:p>
            <a:pPr>
              <a:tabLst>
                <a:tab pos="1828800" algn="l"/>
              </a:tabLst>
            </a:pPr>
            <a:r>
              <a:rPr lang="en-US" sz="2400">
                <a:cs typeface="Times New Roman" pitchFamily="18" charset="0"/>
              </a:rPr>
              <a:t>  1499-1800                                     1900-1950</a:t>
            </a:r>
          </a:p>
          <a:p>
            <a:pPr>
              <a:tabLst>
                <a:tab pos="1828800" algn="l"/>
              </a:tabLst>
            </a:pPr>
            <a:endParaRPr lang="en-US" sz="2400"/>
          </a:p>
          <a:p>
            <a:pPr eaLnBrk="0" hangingPunct="0">
              <a:tabLst>
                <a:tab pos="1828800" algn="l"/>
              </a:tabLst>
            </a:pPr>
            <a:r>
              <a:rPr lang="en-US" sz="2400">
                <a:cs typeface="Times New Roman" pitchFamily="18" charset="0"/>
              </a:rPr>
              <a:t>   1939		                        1967</a:t>
            </a:r>
            <a:endParaRPr lang="en-US" sz="2400"/>
          </a:p>
          <a:p>
            <a:pPr eaLnBrk="0" hangingPunct="0">
              <a:tabLst>
                <a:tab pos="1828800" algn="l"/>
              </a:tabLst>
            </a:pPr>
            <a:r>
              <a:rPr lang="en-US" sz="2400">
                <a:cs typeface="Times New Roman" pitchFamily="18" charset="0"/>
              </a:rPr>
              <a:t>   708 pages		                        438 pages</a:t>
            </a:r>
            <a:endParaRPr lang="en-US" sz="2400"/>
          </a:p>
          <a:p>
            <a:pPr eaLnBrk="0" hangingPunct="0">
              <a:tabLst>
                <a:tab pos="1828800" algn="l"/>
              </a:tabLst>
            </a:pPr>
            <a:r>
              <a:rPr lang="en-US" sz="2400">
                <a:cs typeface="Times New Roman" pitchFamily="18" charset="0"/>
              </a:rPr>
              <a:t>   128 author’s		              60 authors</a:t>
            </a:r>
            <a:endParaRPr lang="en-US" sz="2400"/>
          </a:p>
          <a:p>
            <a:pPr eaLnBrk="0" hangingPunct="0">
              <a:tabLst>
                <a:tab pos="1828800" algn="l"/>
              </a:tabLst>
            </a:pPr>
            <a:r>
              <a:rPr lang="en-US" sz="2400">
                <a:cs typeface="Times New Roman" pitchFamily="18" charset="0"/>
              </a:rPr>
              <a:t>   5.8 pp/author		              7.3 pp/author</a:t>
            </a:r>
            <a:endParaRPr lang="en-US" sz="2400"/>
          </a:p>
          <a:p>
            <a:pPr eaLnBrk="0" hangingPunct="0">
              <a:tabLst>
                <a:tab pos="1828800" algn="l"/>
              </a:tabLst>
            </a:pPr>
            <a:r>
              <a:rPr lang="en-US" sz="2400">
                <a:cs typeface="Times New Roman" pitchFamily="18" charset="0"/>
              </a:rPr>
              <a:t>   S. Mason, coeditor		   No coeditor</a:t>
            </a:r>
            <a:endParaRPr lang="en-US" sz="2400"/>
          </a:p>
          <a:p>
            <a:pPr eaLnBrk="0" hangingPunct="0">
              <a:tabLst>
                <a:tab pos="1828800" algn="l"/>
              </a:tabLst>
            </a:pPr>
            <a:r>
              <a:rPr lang="en-US" sz="2400">
                <a:cs typeface="Times New Roman" pitchFamily="18" charset="0"/>
              </a:rPr>
              <a:t>   McGraw Hill publ. 		              Harvard Unv. Press publ.</a:t>
            </a:r>
            <a:endParaRPr lang="en-US" sz="2400"/>
          </a:p>
          <a:p>
            <a:pPr eaLnBrk="0" hangingPunct="0">
              <a:tabLst>
                <a:tab pos="1828800" algn="l"/>
              </a:tabLst>
            </a:pPr>
            <a:r>
              <a:rPr lang="en-US" sz="2400">
                <a:cs typeface="Times New Roman" pitchFamily="18" charset="0"/>
              </a:rPr>
              <a:t>   G. Walcott series ed.		   E. Madden, series ed. 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5029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Sourcebook Commonalities</a:t>
            </a:r>
          </a:p>
          <a:p>
            <a:endParaRPr lang="en-US" sz="2400"/>
          </a:p>
          <a:p>
            <a:r>
              <a:rPr lang="en-US" sz="2400"/>
              <a:t>Survey Method</a:t>
            </a:r>
          </a:p>
          <a:p>
            <a:pPr>
              <a:buFontTx/>
              <a:buChar char="•"/>
            </a:pPr>
            <a:r>
              <a:rPr lang="en-US" sz="2400"/>
              <a:t>Selection by Great Ideas</a:t>
            </a:r>
          </a:p>
          <a:p>
            <a:pPr>
              <a:buFontTx/>
              <a:buChar char="•"/>
            </a:pPr>
            <a:r>
              <a:rPr lang="en-US" sz="2400"/>
              <a:t>Organization</a:t>
            </a:r>
          </a:p>
          <a:p>
            <a:r>
              <a:rPr lang="en-US" sz="2400"/>
              <a:t>  Author Birth date</a:t>
            </a:r>
          </a:p>
          <a:p>
            <a:r>
              <a:rPr lang="en-US" sz="2400"/>
              <a:t>  Peculiarities</a:t>
            </a:r>
          </a:p>
          <a:p>
            <a:pPr>
              <a:buFontTx/>
              <a:buChar char="•"/>
            </a:pPr>
            <a:r>
              <a:rPr lang="en-US" sz="2400"/>
              <a:t>Indexes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MSBIndex1400-19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338"/>
            <a:ext cx="4618038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57200" y="1371600"/>
            <a:ext cx="2282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Sourcebook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ourceBookinGeology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442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MasonShirley 1976 AAPG Bull19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"/>
            <a:ext cx="45720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88925" y="1030288"/>
            <a:ext cx="2201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Shirley Mason,</a:t>
            </a:r>
          </a:p>
          <a:p>
            <a:r>
              <a:rPr lang="en-US" sz="2400"/>
              <a:t>Co-editor,</a:t>
            </a:r>
          </a:p>
          <a:p>
            <a:r>
              <a:rPr lang="en-US" sz="2400"/>
              <a:t>Sourcebook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2400" y="547688"/>
            <a:ext cx="89916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dirty="0">
                <a:cs typeface="Times New Roman" pitchFamily="18" charset="0"/>
              </a:rPr>
              <a:t>Mather and Mason’s Predecessors</a:t>
            </a:r>
          </a:p>
          <a:p>
            <a:endParaRPr lang="en-US" sz="3600" dirty="0"/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cs typeface="Times New Roman" pitchFamily="18" charset="0"/>
              </a:rPr>
              <a:t>Karl von </a:t>
            </a:r>
            <a:r>
              <a:rPr lang="en-US" sz="2400" dirty="0" err="1">
                <a:cs typeface="Times New Roman" pitchFamily="18" charset="0"/>
              </a:rPr>
              <a:t>Zittel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i="1" dirty="0">
                <a:cs typeface="Times New Roman" pitchFamily="18" charset="0"/>
              </a:rPr>
              <a:t>History of Geology and Paleontology </a:t>
            </a:r>
            <a:r>
              <a:rPr lang="en-US" sz="2400" dirty="0">
                <a:cs typeface="Times New Roman" pitchFamily="18" charset="0"/>
              </a:rPr>
              <a:t>(1899),</a:t>
            </a:r>
          </a:p>
          <a:p>
            <a:pPr eaLnBrk="0" hangingPunct="0"/>
            <a:r>
              <a:rPr lang="en-US" sz="2400" dirty="0">
                <a:cs typeface="Times New Roman" pitchFamily="18" charset="0"/>
              </a:rPr>
              <a:t>   English and German.</a:t>
            </a:r>
          </a:p>
          <a:p>
            <a:pPr eaLnBrk="0" hangingPunct="0"/>
            <a:endParaRPr lang="en-US" sz="2400" dirty="0"/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cs typeface="Times New Roman" pitchFamily="18" charset="0"/>
              </a:rPr>
              <a:t>Archibald Geikie, </a:t>
            </a:r>
            <a:r>
              <a:rPr lang="en-US" sz="2400" i="1" dirty="0">
                <a:cs typeface="Times New Roman" pitchFamily="18" charset="0"/>
              </a:rPr>
              <a:t>Founders of Geology </a:t>
            </a:r>
            <a:r>
              <a:rPr lang="en-US" sz="2400" dirty="0">
                <a:cs typeface="Times New Roman" pitchFamily="18" charset="0"/>
              </a:rPr>
              <a:t>(1897, 1905)</a:t>
            </a:r>
          </a:p>
          <a:p>
            <a:pPr eaLnBrk="0" hangingPunct="0">
              <a:buFont typeface="Arial" charset="0"/>
              <a:buChar char="•"/>
            </a:pPr>
            <a:endParaRPr lang="en-US" sz="2400" dirty="0"/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cs typeface="Times New Roman" pitchFamily="18" charset="0"/>
              </a:rPr>
              <a:t>George Merrill, </a:t>
            </a:r>
            <a:r>
              <a:rPr lang="en-US" sz="2400" i="1" dirty="0" err="1">
                <a:cs typeface="Times New Roman" pitchFamily="18" charset="0"/>
              </a:rPr>
              <a:t>Contribtions</a:t>
            </a:r>
            <a:r>
              <a:rPr lang="en-US" sz="2400" i="1" dirty="0">
                <a:cs typeface="Times New Roman" pitchFamily="18" charset="0"/>
              </a:rPr>
              <a:t>. to History of American Geology 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smtClean="0">
                <a:cs typeface="Times New Roman" pitchFamily="18" charset="0"/>
              </a:rPr>
              <a:t>1906).</a:t>
            </a:r>
            <a:endParaRPr lang="en-US" sz="2400" dirty="0">
              <a:cs typeface="Times New Roman" pitchFamily="18" charset="0"/>
            </a:endParaRPr>
          </a:p>
          <a:p>
            <a:pPr eaLnBrk="0" hangingPunct="0"/>
            <a:endParaRPr lang="en-US" sz="2400" dirty="0"/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cs typeface="Times New Roman" pitchFamily="18" charset="0"/>
              </a:rPr>
              <a:t>Frank Adams, </a:t>
            </a:r>
            <a:r>
              <a:rPr lang="en-US" sz="2400" i="1" dirty="0">
                <a:cs typeface="Times New Roman" pitchFamily="18" charset="0"/>
              </a:rPr>
              <a:t>Birth and Development of Geol. Sciences</a:t>
            </a:r>
            <a:r>
              <a:rPr lang="en-US" sz="2400" dirty="0">
                <a:cs typeface="Times New Roman" pitchFamily="18" charset="0"/>
              </a:rPr>
              <a:t>(1938).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509587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8125" y="279797"/>
          <a:ext cx="8667750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8125" y="279797"/>
          <a:ext cx="8667750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Mather 1967 1900-1950 DSCN05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44291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Outline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Mather </a:t>
            </a:r>
            <a:r>
              <a:rPr lang="en-US" dirty="0"/>
              <a:t>biography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Sourcebooks in </a:t>
            </a:r>
            <a:r>
              <a:rPr lang="en-US" dirty="0" smtClean="0"/>
              <a:t>general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Sourcebook 1400-1900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Sourcebook 1900-1950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Conclusion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85750" y="509587"/>
          <a:ext cx="8572500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212" y="505046"/>
          <a:ext cx="8583576" cy="584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996950"/>
            <a:ext cx="899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>
                <a:cs typeface="Times New Roman" pitchFamily="18" charset="0"/>
              </a:rPr>
              <a:t>Not in Sourcebook 1900-1950</a:t>
            </a:r>
          </a:p>
          <a:p>
            <a:endParaRPr lang="en-US" sz="3600">
              <a:cs typeface="Times New Roman" pitchFamily="18" charset="0"/>
            </a:endParaRPr>
          </a:p>
          <a:p>
            <a:endParaRPr lang="en-US" sz="11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Paleontology</a:t>
            </a:r>
          </a:p>
          <a:p>
            <a:pPr eaLnBrk="0" hangingPunct="0">
              <a:buFont typeface="Arial" charset="0"/>
              <a:buNone/>
            </a:pPr>
            <a:r>
              <a:rPr lang="en-US" sz="3200">
                <a:cs typeface="Times New Roman" pitchFamily="18" charset="0"/>
              </a:rPr>
              <a:t>   Micropaleo, 1920s</a:t>
            </a:r>
          </a:p>
          <a:p>
            <a:pPr eaLnBrk="0" hangingPunct="0">
              <a:buFont typeface="Arial" charset="0"/>
              <a:buNone/>
            </a:pPr>
            <a:r>
              <a:rPr lang="en-US" sz="3200">
                <a:cs typeface="Times New Roman" pitchFamily="18" charset="0"/>
              </a:rPr>
              <a:t>   Modern Synthesis, 1940s</a:t>
            </a:r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China</a:t>
            </a:r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Bretz, Channeled Scablands</a:t>
            </a:r>
          </a:p>
          <a:p>
            <a:pPr eaLnBrk="0" hangingPunct="0">
              <a:buFontTx/>
              <a:buChar char="•"/>
            </a:pPr>
            <a:r>
              <a:rPr lang="en-US" sz="3200">
                <a:cs typeface="Times New Roman" pitchFamily="18" charset="0"/>
              </a:rPr>
              <a:t>Wegener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2400" y="438150"/>
            <a:ext cx="8991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>
                <a:cs typeface="Times New Roman" pitchFamily="18" charset="0"/>
              </a:rPr>
              <a:t>Durability of Sourcebook 1400-1900</a:t>
            </a:r>
          </a:p>
          <a:p>
            <a:pPr algn="ctr"/>
            <a:endParaRPr lang="en-US" sz="4000">
              <a:cs typeface="Times New Roman" pitchFamily="18" charset="0"/>
            </a:endParaRPr>
          </a:p>
          <a:p>
            <a:endParaRPr lang="en-US" sz="11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Predecessors</a:t>
            </a:r>
          </a:p>
          <a:p>
            <a:pPr eaLnBrk="0" hangingPunct="0">
              <a:buFont typeface="Arial" charset="0"/>
              <a:buChar char="•"/>
            </a:pP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Mason as coeditor</a:t>
            </a:r>
          </a:p>
          <a:p>
            <a:pPr eaLnBrk="0" hangingPunct="0">
              <a:buFont typeface="Arial" charset="0"/>
              <a:buChar char="•"/>
            </a:pP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G. Walcott as series editor</a:t>
            </a:r>
          </a:p>
          <a:p>
            <a:pPr eaLnBrk="0" hangingPunct="0">
              <a:buFont typeface="Arial" charset="0"/>
              <a:buChar char="•"/>
            </a:pP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Survey results</a:t>
            </a:r>
          </a:p>
          <a:p>
            <a:pPr eaLnBrk="0" hangingPunct="0"/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Trained the trainers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61193"/>
            <a:ext cx="9144000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4000" dirty="0" smtClean="0">
              <a:cs typeface="Times New Roman" pitchFamily="18" charset="0"/>
            </a:endParaRPr>
          </a:p>
          <a:p>
            <a:pPr algn="ctr"/>
            <a:r>
              <a:rPr lang="en-US" sz="4000" dirty="0" smtClean="0">
                <a:cs typeface="Times New Roman" pitchFamily="18" charset="0"/>
              </a:rPr>
              <a:t>Datedness </a:t>
            </a:r>
            <a:r>
              <a:rPr lang="en-US" sz="4000" dirty="0">
                <a:cs typeface="Times New Roman" pitchFamily="18" charset="0"/>
              </a:rPr>
              <a:t>of Sourcebook 1900-1950</a:t>
            </a:r>
          </a:p>
          <a:p>
            <a:endParaRPr lang="en-US" sz="1100" dirty="0"/>
          </a:p>
          <a:p>
            <a:pPr eaLnBrk="0" hangingPunct="0">
              <a:buFont typeface="Arial" charset="0"/>
              <a:buChar char="•"/>
            </a:pPr>
            <a:r>
              <a:rPr lang="en-US" sz="3200" dirty="0">
                <a:cs typeface="Times New Roman" pitchFamily="18" charset="0"/>
              </a:rPr>
              <a:t>Mather’s Experiences</a:t>
            </a:r>
          </a:p>
          <a:p>
            <a:pPr eaLnBrk="0" hangingPunct="0">
              <a:buFont typeface="Arial" charset="0"/>
              <a:buChar char="•"/>
            </a:pPr>
            <a:endParaRPr lang="en-US" sz="3200" dirty="0"/>
          </a:p>
          <a:p>
            <a:pPr eaLnBrk="0" hangingPunct="0">
              <a:buFont typeface="Arial" charset="0"/>
              <a:buChar char="•"/>
            </a:pPr>
            <a:r>
              <a:rPr lang="en-US" sz="3200" dirty="0">
                <a:cs typeface="Times New Roman" pitchFamily="18" charset="0"/>
              </a:rPr>
              <a:t>No coeditor</a:t>
            </a:r>
          </a:p>
          <a:p>
            <a:pPr eaLnBrk="0" hangingPunct="0">
              <a:buFont typeface="Arial" charset="0"/>
              <a:buChar char="•"/>
            </a:pPr>
            <a:endParaRPr lang="en-US" sz="3200" dirty="0"/>
          </a:p>
          <a:p>
            <a:pPr eaLnBrk="0" hangingPunct="0">
              <a:buFont typeface="Arial" charset="0"/>
              <a:buChar char="•"/>
            </a:pPr>
            <a:r>
              <a:rPr lang="en-US" sz="3200" dirty="0">
                <a:cs typeface="Times New Roman" pitchFamily="18" charset="0"/>
              </a:rPr>
              <a:t>Edward Madden as series editor</a:t>
            </a:r>
          </a:p>
          <a:p>
            <a:pPr eaLnBrk="0" hangingPunct="0">
              <a:buFont typeface="Arial" charset="0"/>
              <a:buChar char="•"/>
            </a:pPr>
            <a:endParaRPr lang="en-US" sz="3200" dirty="0"/>
          </a:p>
          <a:p>
            <a:pPr eaLnBrk="0" hangingPunct="0">
              <a:buFont typeface="Arial" charset="0"/>
              <a:buChar char="•"/>
            </a:pPr>
            <a:r>
              <a:rPr lang="en-US" sz="3200" dirty="0">
                <a:cs typeface="Times New Roman" pitchFamily="18" charset="0"/>
              </a:rPr>
              <a:t>Survey results</a:t>
            </a:r>
          </a:p>
          <a:p>
            <a:pPr eaLnBrk="0" hangingPunct="0"/>
            <a:endParaRPr lang="en-US" sz="3200" dirty="0"/>
          </a:p>
          <a:p>
            <a:pPr eaLnBrk="0" hangingPunct="0">
              <a:buFont typeface="Arial" charset="0"/>
              <a:buChar char="•"/>
            </a:pPr>
            <a:r>
              <a:rPr lang="en-US" sz="3200" dirty="0">
                <a:cs typeface="Times New Roman" pitchFamily="18" charset="0"/>
              </a:rPr>
              <a:t>Pioneer, no predecessors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712788"/>
            <a:ext cx="914400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cs typeface="Times New Roman" pitchFamily="18" charset="0"/>
              </a:rPr>
              <a:t>Thanks </a:t>
            </a:r>
          </a:p>
          <a:p>
            <a:pPr algn="ctr"/>
            <a:endParaRPr lang="en-US" sz="3600">
              <a:cs typeface="Times New Roman" pitchFamily="18" charset="0"/>
            </a:endParaRPr>
          </a:p>
          <a:p>
            <a:endParaRPr lang="en-US" sz="11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To Ken Bork for his biography of Mather and for</a:t>
            </a:r>
          </a:p>
          <a:p>
            <a:pPr eaLnBrk="0" hangingPunct="0"/>
            <a:r>
              <a:rPr lang="en-US" sz="3200">
                <a:cs typeface="Times New Roman" pitchFamily="18" charset="0"/>
              </a:rPr>
              <a:t>     many insights via email as we composed this</a:t>
            </a:r>
          </a:p>
          <a:p>
            <a:pPr eaLnBrk="0" hangingPunct="0"/>
            <a:r>
              <a:rPr lang="en-US" sz="3200">
                <a:cs typeface="Times New Roman" pitchFamily="18" charset="0"/>
              </a:rPr>
              <a:t>     presentation. </a:t>
            </a:r>
          </a:p>
          <a:p>
            <a:pPr eaLnBrk="0" hangingPunct="0">
              <a:buFont typeface="Arial" charset="0"/>
              <a:buChar char="•"/>
            </a:pP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To Mark Aldrich for Power Point help.</a:t>
            </a:r>
          </a:p>
          <a:p>
            <a:pPr eaLnBrk="0" hangingPunct="0">
              <a:buFont typeface="Arial" charset="0"/>
              <a:buChar char="•"/>
            </a:pP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To Josephine Hernandez for reference help.</a:t>
            </a:r>
            <a:r>
              <a:rPr lang="en-US" sz="1200">
                <a:cs typeface="Times New Roman" pitchFamily="18" charset="0"/>
              </a:rPr>
              <a:t>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Mather’s Early Life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905000"/>
            <a:ext cx="8001000" cy="3962400"/>
          </a:xfrm>
        </p:spPr>
        <p:txBody>
          <a:bodyPr/>
          <a:lstStyle/>
          <a:p>
            <a:pPr eaLnBrk="1" hangingPunct="1"/>
            <a:r>
              <a:rPr lang="en-US" smtClean="0"/>
              <a:t>Born 1888 in Chicago</a:t>
            </a:r>
          </a:p>
          <a:p>
            <a:pPr eaLnBrk="1" hangingPunct="1"/>
            <a:r>
              <a:rPr lang="en-US" smtClean="0"/>
              <a:t>BA Denison University 1909</a:t>
            </a:r>
          </a:p>
          <a:p>
            <a:pPr eaLnBrk="1" hangingPunct="1"/>
            <a:r>
              <a:rPr lang="en-US" smtClean="0"/>
              <a:t>PhD Univ. Chicago 1915</a:t>
            </a:r>
          </a:p>
          <a:p>
            <a:pPr eaLnBrk="1" hangingPunct="1"/>
            <a:r>
              <a:rPr lang="en-US" smtClean="0"/>
              <a:t>Taught at Queens Univ. 1915-1918</a:t>
            </a:r>
          </a:p>
          <a:p>
            <a:pPr eaLnBrk="1" hangingPunct="1"/>
            <a:r>
              <a:rPr lang="en-US" smtClean="0"/>
              <a:t>Taught at Denison 1918-1924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KMAndie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4238625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38200" y="838200"/>
            <a:ext cx="2946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Map of the </a:t>
            </a:r>
          </a:p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Front Ranges of the Andes where Mather worked in Bolivia and Argentina.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60325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>
                <a:cs typeface="Times New Roman" pitchFamily="18" charset="0"/>
              </a:rPr>
              <a:t>Mather’s Life and Career</a:t>
            </a:r>
          </a:p>
          <a:p>
            <a:endParaRPr lang="en-US" sz="3600"/>
          </a:p>
          <a:p>
            <a:pPr eaLnBrk="0" hangingPunct="0">
              <a:buFont typeface="Arial" charset="0"/>
              <a:buChar char="•"/>
            </a:pPr>
            <a:r>
              <a:rPr lang="en-US" sz="2800">
                <a:cs typeface="Times New Roman" pitchFamily="18" charset="0"/>
              </a:rPr>
              <a:t>Taught at Harvard University 1924-1954</a:t>
            </a:r>
            <a:endParaRPr lang="en-US" sz="2800"/>
          </a:p>
          <a:p>
            <a:pPr eaLnBrk="0" hangingPunct="0">
              <a:buFont typeface="Arial" charset="0"/>
              <a:buChar char="•"/>
            </a:pPr>
            <a:r>
              <a:rPr lang="en-US" sz="2800">
                <a:cs typeface="Times New Roman" pitchFamily="18" charset="0"/>
              </a:rPr>
              <a:t>Taught at Univ. New Mexico 1954-1970</a:t>
            </a:r>
            <a:endParaRPr lang="en-US" sz="2800"/>
          </a:p>
          <a:p>
            <a:pPr eaLnBrk="0" hangingPunct="0">
              <a:buFont typeface="Arial" charset="0"/>
              <a:buChar char="•"/>
            </a:pPr>
            <a:r>
              <a:rPr lang="en-US" sz="2800">
                <a:cs typeface="Times New Roman" pitchFamily="18" charset="0"/>
              </a:rPr>
              <a:t>Died 1978</a:t>
            </a:r>
          </a:p>
          <a:p>
            <a:pPr eaLnBrk="0" hangingPunct="0"/>
            <a:endParaRPr lang="en-US" sz="2800"/>
          </a:p>
          <a:p>
            <a:pPr eaLnBrk="0" hangingPunct="0">
              <a:buFont typeface="Arial" charset="0"/>
              <a:buChar char="•"/>
            </a:pPr>
            <a:r>
              <a:rPr lang="en-US" sz="2800">
                <a:cs typeface="Times New Roman" pitchFamily="18" charset="0"/>
              </a:rPr>
              <a:t>Scopes Trial, 1925</a:t>
            </a:r>
            <a:endParaRPr lang="en-US" sz="2800"/>
          </a:p>
          <a:p>
            <a:pPr eaLnBrk="0" hangingPunct="0">
              <a:buFont typeface="Arial" charset="0"/>
              <a:buChar char="•"/>
            </a:pPr>
            <a:r>
              <a:rPr lang="en-US" sz="2800">
                <a:cs typeface="Times New Roman" pitchFamily="18" charset="0"/>
              </a:rPr>
              <a:t>Mass. Teachers’ Loyalty Oath 1930s</a:t>
            </a:r>
            <a:endParaRPr lang="en-US" sz="2800"/>
          </a:p>
          <a:p>
            <a:pPr eaLnBrk="0" hangingPunct="0">
              <a:buFont typeface="Arial" charset="0"/>
              <a:buChar char="•"/>
            </a:pPr>
            <a:r>
              <a:rPr lang="en-US" sz="2800">
                <a:cs typeface="Times New Roman" pitchFamily="18" charset="0"/>
              </a:rPr>
              <a:t>Opposed McCarthyism,1950s</a:t>
            </a:r>
            <a:endParaRPr lang="en-US" sz="2800"/>
          </a:p>
          <a:p>
            <a:pPr eaLnBrk="0" hangingPunct="0">
              <a:buFont typeface="Arial" charset="0"/>
              <a:buChar char="•"/>
            </a:pPr>
            <a:r>
              <a:rPr lang="en-US" sz="2800">
                <a:cs typeface="Times New Roman" pitchFamily="18" charset="0"/>
              </a:rPr>
              <a:t>Active in AAAS – President, Board member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MatherKirtley in Bork 1994 DSCN06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"/>
            <a:ext cx="51911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2400" y="1447800"/>
            <a:ext cx="229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Kirtley Mather in</a:t>
            </a:r>
          </a:p>
          <a:p>
            <a:r>
              <a:rPr lang="en-US" sz="2400">
                <a:latin typeface="Calibri" pitchFamily="34" charset="0"/>
              </a:rPr>
              <a:t> New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12838"/>
            <a:ext cx="883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cs typeface="Times New Roman" pitchFamily="18" charset="0"/>
              </a:rPr>
              <a:t>Sourcebooks to 1939</a:t>
            </a:r>
          </a:p>
          <a:p>
            <a:endParaRPr lang="en-US" sz="40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Astronomy (1929)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Mathematics (1929)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Physics (1935)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Geology (1939)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" y="-88900"/>
            <a:ext cx="8991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>
                <a:cs typeface="Times New Roman" pitchFamily="18" charset="0"/>
              </a:rPr>
              <a:t>Source Books 1948-1967</a:t>
            </a:r>
          </a:p>
          <a:p>
            <a:endParaRPr lang="en-US" sz="36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Greek Science (1948)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Animal Biology (1951)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Chemistry (1952)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Astronomy 1900-1950 (1960)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Psychology (1965)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Geology 1900-1960 (1967)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503238"/>
            <a:ext cx="89154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>
                <a:cs typeface="Times New Roman" pitchFamily="18" charset="0"/>
              </a:rPr>
              <a:t>Sourcebooks, 1967 -2002</a:t>
            </a:r>
          </a:p>
          <a:p>
            <a:endParaRPr lang="en-US" sz="36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Geology, 1900-1950 (1967)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Chemistry, 1900-1950 (1968(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Mathematics, 1200-1800 (1969) 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Classical Analysis (1973)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Medieval Science (1974)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Geography (1978)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Astronomy 1900-1975 (1979)</a:t>
            </a:r>
            <a:endParaRPr lang="en-US" sz="3200"/>
          </a:p>
          <a:p>
            <a:pPr eaLnBrk="0" hangingPunct="0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Mathematical Logic, 1876-1931 (2002)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476</Words>
  <Application>Microsoft Office PowerPoint</Application>
  <PresentationFormat>On-screen Show (4:3)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Mather’s Early Life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 College</dc:creator>
  <cp:lastModifiedBy>Smith College</cp:lastModifiedBy>
  <cp:revision>29</cp:revision>
  <dcterms:created xsi:type="dcterms:W3CDTF">2013-10-11T13:36:59Z</dcterms:created>
  <dcterms:modified xsi:type="dcterms:W3CDTF">2013-10-25T13:08:43Z</dcterms:modified>
</cp:coreProperties>
</file>