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Default Extension="wmf" ContentType="image/x-wmf"/>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3"/>
  </p:notesMasterIdLst>
  <p:sldIdLst>
    <p:sldId id="256" r:id="rId2"/>
  </p:sldIdLst>
  <p:sldSz cx="32918400" cy="20116800"/>
  <p:notesSz cx="6858000" cy="9144000"/>
  <p:defaultTextStyle>
    <a:defPPr>
      <a:defRPr lang="en-US"/>
    </a:defPPr>
    <a:lvl1pPr marL="0" algn="l" defTabSz="3030504" rtl="0" eaLnBrk="1" latinLnBrk="0" hangingPunct="1">
      <a:defRPr sz="6000" kern="1200">
        <a:solidFill>
          <a:schemeClr val="tx1"/>
        </a:solidFill>
        <a:latin typeface="+mn-lt"/>
        <a:ea typeface="+mn-ea"/>
        <a:cs typeface="+mn-cs"/>
      </a:defRPr>
    </a:lvl1pPr>
    <a:lvl2pPr marL="1515252" algn="l" defTabSz="3030504" rtl="0" eaLnBrk="1" latinLnBrk="0" hangingPunct="1">
      <a:defRPr sz="6000" kern="1200">
        <a:solidFill>
          <a:schemeClr val="tx1"/>
        </a:solidFill>
        <a:latin typeface="+mn-lt"/>
        <a:ea typeface="+mn-ea"/>
        <a:cs typeface="+mn-cs"/>
      </a:defRPr>
    </a:lvl2pPr>
    <a:lvl3pPr marL="3030504" algn="l" defTabSz="3030504" rtl="0" eaLnBrk="1" latinLnBrk="0" hangingPunct="1">
      <a:defRPr sz="6000" kern="1200">
        <a:solidFill>
          <a:schemeClr val="tx1"/>
        </a:solidFill>
        <a:latin typeface="+mn-lt"/>
        <a:ea typeface="+mn-ea"/>
        <a:cs typeface="+mn-cs"/>
      </a:defRPr>
    </a:lvl3pPr>
    <a:lvl4pPr marL="4545757" algn="l" defTabSz="3030504" rtl="0" eaLnBrk="1" latinLnBrk="0" hangingPunct="1">
      <a:defRPr sz="6000" kern="1200">
        <a:solidFill>
          <a:schemeClr val="tx1"/>
        </a:solidFill>
        <a:latin typeface="+mn-lt"/>
        <a:ea typeface="+mn-ea"/>
        <a:cs typeface="+mn-cs"/>
      </a:defRPr>
    </a:lvl4pPr>
    <a:lvl5pPr marL="6061009" algn="l" defTabSz="3030504" rtl="0" eaLnBrk="1" latinLnBrk="0" hangingPunct="1">
      <a:defRPr sz="6000" kern="1200">
        <a:solidFill>
          <a:schemeClr val="tx1"/>
        </a:solidFill>
        <a:latin typeface="+mn-lt"/>
        <a:ea typeface="+mn-ea"/>
        <a:cs typeface="+mn-cs"/>
      </a:defRPr>
    </a:lvl5pPr>
    <a:lvl6pPr marL="7576261" algn="l" defTabSz="3030504" rtl="0" eaLnBrk="1" latinLnBrk="0" hangingPunct="1">
      <a:defRPr sz="6000" kern="1200">
        <a:solidFill>
          <a:schemeClr val="tx1"/>
        </a:solidFill>
        <a:latin typeface="+mn-lt"/>
        <a:ea typeface="+mn-ea"/>
        <a:cs typeface="+mn-cs"/>
      </a:defRPr>
    </a:lvl6pPr>
    <a:lvl7pPr marL="9091513" algn="l" defTabSz="3030504" rtl="0" eaLnBrk="1" latinLnBrk="0" hangingPunct="1">
      <a:defRPr sz="6000" kern="1200">
        <a:solidFill>
          <a:schemeClr val="tx1"/>
        </a:solidFill>
        <a:latin typeface="+mn-lt"/>
        <a:ea typeface="+mn-ea"/>
        <a:cs typeface="+mn-cs"/>
      </a:defRPr>
    </a:lvl7pPr>
    <a:lvl8pPr marL="10606766" algn="l" defTabSz="3030504" rtl="0" eaLnBrk="1" latinLnBrk="0" hangingPunct="1">
      <a:defRPr sz="6000" kern="1200">
        <a:solidFill>
          <a:schemeClr val="tx1"/>
        </a:solidFill>
        <a:latin typeface="+mn-lt"/>
        <a:ea typeface="+mn-ea"/>
        <a:cs typeface="+mn-cs"/>
      </a:defRPr>
    </a:lvl8pPr>
    <a:lvl9pPr marL="12122018" algn="l" defTabSz="3030504" rtl="0" eaLnBrk="1" latinLnBrk="0" hangingPunct="1">
      <a:defRPr sz="6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9999FF"/>
    <a:srgbClr val="66CCFF"/>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horzBarState="maximized">
    <p:restoredLeft sz="15620"/>
    <p:restoredTop sz="94660"/>
  </p:normalViewPr>
  <p:slideViewPr>
    <p:cSldViewPr>
      <p:cViewPr varScale="1">
        <p:scale>
          <a:sx n="31" d="100"/>
          <a:sy n="31" d="100"/>
        </p:scale>
        <p:origin x="-888" y="-128"/>
      </p:cViewPr>
      <p:guideLst>
        <p:guide orient="horz" pos="6336"/>
        <p:guide pos="1036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B3A8E8-B13F-46E3-A8F0-FD987A63E509}" type="datetimeFigureOut">
              <a:rPr lang="en-US" smtClean="0"/>
              <a:pPr/>
              <a:t>11/18/13</a:t>
            </a:fld>
            <a:endParaRPr lang="en-US"/>
          </a:p>
        </p:txBody>
      </p:sp>
      <p:sp>
        <p:nvSpPr>
          <p:cNvPr id="4" name="Slide Image Placeholder 3"/>
          <p:cNvSpPr>
            <a:spLocks noGrp="1" noRot="1" noChangeAspect="1"/>
          </p:cNvSpPr>
          <p:nvPr>
            <p:ph type="sldImg" idx="2"/>
          </p:nvPr>
        </p:nvSpPr>
        <p:spPr>
          <a:xfrm>
            <a:off x="623888" y="685800"/>
            <a:ext cx="56102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527919-20B8-4CFC-8D8B-EA49CFE4F0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3030504" rtl="0" eaLnBrk="1" latinLnBrk="0" hangingPunct="1">
      <a:defRPr sz="4000" kern="1200">
        <a:solidFill>
          <a:schemeClr val="tx1"/>
        </a:solidFill>
        <a:latin typeface="+mn-lt"/>
        <a:ea typeface="+mn-ea"/>
        <a:cs typeface="+mn-cs"/>
      </a:defRPr>
    </a:lvl1pPr>
    <a:lvl2pPr marL="1515252" algn="l" defTabSz="3030504" rtl="0" eaLnBrk="1" latinLnBrk="0" hangingPunct="1">
      <a:defRPr sz="4000" kern="1200">
        <a:solidFill>
          <a:schemeClr val="tx1"/>
        </a:solidFill>
        <a:latin typeface="+mn-lt"/>
        <a:ea typeface="+mn-ea"/>
        <a:cs typeface="+mn-cs"/>
      </a:defRPr>
    </a:lvl2pPr>
    <a:lvl3pPr marL="3030504" algn="l" defTabSz="3030504" rtl="0" eaLnBrk="1" latinLnBrk="0" hangingPunct="1">
      <a:defRPr sz="4000" kern="1200">
        <a:solidFill>
          <a:schemeClr val="tx1"/>
        </a:solidFill>
        <a:latin typeface="+mn-lt"/>
        <a:ea typeface="+mn-ea"/>
        <a:cs typeface="+mn-cs"/>
      </a:defRPr>
    </a:lvl3pPr>
    <a:lvl4pPr marL="4545757" algn="l" defTabSz="3030504" rtl="0" eaLnBrk="1" latinLnBrk="0" hangingPunct="1">
      <a:defRPr sz="4000" kern="1200">
        <a:solidFill>
          <a:schemeClr val="tx1"/>
        </a:solidFill>
        <a:latin typeface="+mn-lt"/>
        <a:ea typeface="+mn-ea"/>
        <a:cs typeface="+mn-cs"/>
      </a:defRPr>
    </a:lvl4pPr>
    <a:lvl5pPr marL="6061009" algn="l" defTabSz="3030504" rtl="0" eaLnBrk="1" latinLnBrk="0" hangingPunct="1">
      <a:defRPr sz="4000" kern="1200">
        <a:solidFill>
          <a:schemeClr val="tx1"/>
        </a:solidFill>
        <a:latin typeface="+mn-lt"/>
        <a:ea typeface="+mn-ea"/>
        <a:cs typeface="+mn-cs"/>
      </a:defRPr>
    </a:lvl5pPr>
    <a:lvl6pPr marL="7576261" algn="l" defTabSz="3030504" rtl="0" eaLnBrk="1" latinLnBrk="0" hangingPunct="1">
      <a:defRPr sz="4000" kern="1200">
        <a:solidFill>
          <a:schemeClr val="tx1"/>
        </a:solidFill>
        <a:latin typeface="+mn-lt"/>
        <a:ea typeface="+mn-ea"/>
        <a:cs typeface="+mn-cs"/>
      </a:defRPr>
    </a:lvl6pPr>
    <a:lvl7pPr marL="9091513" algn="l" defTabSz="3030504" rtl="0" eaLnBrk="1" latinLnBrk="0" hangingPunct="1">
      <a:defRPr sz="4000" kern="1200">
        <a:solidFill>
          <a:schemeClr val="tx1"/>
        </a:solidFill>
        <a:latin typeface="+mn-lt"/>
        <a:ea typeface="+mn-ea"/>
        <a:cs typeface="+mn-cs"/>
      </a:defRPr>
    </a:lvl7pPr>
    <a:lvl8pPr marL="10606766" algn="l" defTabSz="3030504" rtl="0" eaLnBrk="1" latinLnBrk="0" hangingPunct="1">
      <a:defRPr sz="4000" kern="1200">
        <a:solidFill>
          <a:schemeClr val="tx1"/>
        </a:solidFill>
        <a:latin typeface="+mn-lt"/>
        <a:ea typeface="+mn-ea"/>
        <a:cs typeface="+mn-cs"/>
      </a:defRPr>
    </a:lvl8pPr>
    <a:lvl9pPr marL="12122018" algn="l" defTabSz="3030504" rtl="0" eaLnBrk="1" latinLnBrk="0" hangingPunct="1">
      <a:defRPr sz="4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249248"/>
            <a:ext cx="27980640" cy="4312073"/>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1399520"/>
            <a:ext cx="23042880" cy="5140960"/>
          </a:xfrm>
        </p:spPr>
        <p:txBody>
          <a:bodyPr/>
          <a:lstStyle>
            <a:lvl1pPr marL="0" indent="0" algn="ctr">
              <a:buNone/>
              <a:defRPr>
                <a:solidFill>
                  <a:schemeClr val="tx1">
                    <a:tint val="75000"/>
                  </a:schemeClr>
                </a:solidFill>
              </a:defRPr>
            </a:lvl1pPr>
            <a:lvl2pPr marL="1515252" indent="0" algn="ctr">
              <a:buNone/>
              <a:defRPr>
                <a:solidFill>
                  <a:schemeClr val="tx1">
                    <a:tint val="75000"/>
                  </a:schemeClr>
                </a:solidFill>
              </a:defRPr>
            </a:lvl2pPr>
            <a:lvl3pPr marL="3030504" indent="0" algn="ctr">
              <a:buNone/>
              <a:defRPr>
                <a:solidFill>
                  <a:schemeClr val="tx1">
                    <a:tint val="75000"/>
                  </a:schemeClr>
                </a:solidFill>
              </a:defRPr>
            </a:lvl3pPr>
            <a:lvl4pPr marL="4545757" indent="0" algn="ctr">
              <a:buNone/>
              <a:defRPr>
                <a:solidFill>
                  <a:schemeClr val="tx1">
                    <a:tint val="75000"/>
                  </a:schemeClr>
                </a:solidFill>
              </a:defRPr>
            </a:lvl4pPr>
            <a:lvl5pPr marL="6061009" indent="0" algn="ctr">
              <a:buNone/>
              <a:defRPr>
                <a:solidFill>
                  <a:schemeClr val="tx1">
                    <a:tint val="75000"/>
                  </a:schemeClr>
                </a:solidFill>
              </a:defRPr>
            </a:lvl5pPr>
            <a:lvl6pPr marL="7576261" indent="0" algn="ctr">
              <a:buNone/>
              <a:defRPr>
                <a:solidFill>
                  <a:schemeClr val="tx1">
                    <a:tint val="75000"/>
                  </a:schemeClr>
                </a:solidFill>
              </a:defRPr>
            </a:lvl6pPr>
            <a:lvl7pPr marL="9091513" indent="0" algn="ctr">
              <a:buNone/>
              <a:defRPr>
                <a:solidFill>
                  <a:schemeClr val="tx1">
                    <a:tint val="75000"/>
                  </a:schemeClr>
                </a:solidFill>
              </a:defRPr>
            </a:lvl7pPr>
            <a:lvl8pPr marL="10606766" indent="0" algn="ctr">
              <a:buNone/>
              <a:defRPr>
                <a:solidFill>
                  <a:schemeClr val="tx1">
                    <a:tint val="75000"/>
                  </a:schemeClr>
                </a:solidFill>
              </a:defRPr>
            </a:lvl8pPr>
            <a:lvl9pPr marL="1212201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CFF9F1-E2AA-4112-9B79-F5EF5CB7A061}" type="datetimeFigureOut">
              <a:rPr lang="en-US" smtClean="0"/>
              <a:pPr/>
              <a:t>11/18/13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FF9F1-E2AA-4112-9B79-F5EF5CB7A061}" type="datetimeFigureOut">
              <a:rPr lang="en-US" smtClean="0"/>
              <a:pPr/>
              <a:t>11/18/13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919310" y="2360933"/>
            <a:ext cx="26660477" cy="5035253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926459" y="2360933"/>
            <a:ext cx="79444213" cy="503525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FF9F1-E2AA-4112-9B79-F5EF5CB7A061}" type="datetimeFigureOut">
              <a:rPr lang="en-US" smtClean="0"/>
              <a:pPr/>
              <a:t>11/18/13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CFF9F1-E2AA-4112-9B79-F5EF5CB7A061}" type="datetimeFigureOut">
              <a:rPr lang="en-US" smtClean="0"/>
              <a:pPr/>
              <a:t>11/18/13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2926908"/>
            <a:ext cx="27980640" cy="3995420"/>
          </a:xfrm>
        </p:spPr>
        <p:txBody>
          <a:bodyPr anchor="t"/>
          <a:lstStyle>
            <a:lvl1pPr algn="l">
              <a:defRPr sz="133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8526359"/>
            <a:ext cx="27980640" cy="4400549"/>
          </a:xfrm>
        </p:spPr>
        <p:txBody>
          <a:bodyPr anchor="b"/>
          <a:lstStyle>
            <a:lvl1pPr marL="0" indent="0">
              <a:buNone/>
              <a:defRPr sz="6600">
                <a:solidFill>
                  <a:schemeClr val="tx1">
                    <a:tint val="75000"/>
                  </a:schemeClr>
                </a:solidFill>
              </a:defRPr>
            </a:lvl1pPr>
            <a:lvl2pPr marL="1515252" indent="0">
              <a:buNone/>
              <a:defRPr sz="6000">
                <a:solidFill>
                  <a:schemeClr val="tx1">
                    <a:tint val="75000"/>
                  </a:schemeClr>
                </a:solidFill>
              </a:defRPr>
            </a:lvl2pPr>
            <a:lvl3pPr marL="3030504" indent="0">
              <a:buNone/>
              <a:defRPr sz="5300">
                <a:solidFill>
                  <a:schemeClr val="tx1">
                    <a:tint val="75000"/>
                  </a:schemeClr>
                </a:solidFill>
              </a:defRPr>
            </a:lvl3pPr>
            <a:lvl4pPr marL="4545757" indent="0">
              <a:buNone/>
              <a:defRPr sz="4600">
                <a:solidFill>
                  <a:schemeClr val="tx1">
                    <a:tint val="75000"/>
                  </a:schemeClr>
                </a:solidFill>
              </a:defRPr>
            </a:lvl4pPr>
            <a:lvl5pPr marL="6061009" indent="0">
              <a:buNone/>
              <a:defRPr sz="4600">
                <a:solidFill>
                  <a:schemeClr val="tx1">
                    <a:tint val="75000"/>
                  </a:schemeClr>
                </a:solidFill>
              </a:defRPr>
            </a:lvl5pPr>
            <a:lvl6pPr marL="7576261" indent="0">
              <a:buNone/>
              <a:defRPr sz="4600">
                <a:solidFill>
                  <a:schemeClr val="tx1">
                    <a:tint val="75000"/>
                  </a:schemeClr>
                </a:solidFill>
              </a:defRPr>
            </a:lvl6pPr>
            <a:lvl7pPr marL="9091513" indent="0">
              <a:buNone/>
              <a:defRPr sz="4600">
                <a:solidFill>
                  <a:schemeClr val="tx1">
                    <a:tint val="75000"/>
                  </a:schemeClr>
                </a:solidFill>
              </a:defRPr>
            </a:lvl7pPr>
            <a:lvl8pPr marL="10606766" indent="0">
              <a:buNone/>
              <a:defRPr sz="4600">
                <a:solidFill>
                  <a:schemeClr val="tx1">
                    <a:tint val="75000"/>
                  </a:schemeClr>
                </a:solidFill>
              </a:defRPr>
            </a:lvl8pPr>
            <a:lvl9pPr marL="12122018"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CFF9F1-E2AA-4112-9B79-F5EF5CB7A061}" type="datetimeFigureOut">
              <a:rPr lang="en-US" smtClean="0"/>
              <a:pPr/>
              <a:t>11/18/13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926457" y="13769765"/>
            <a:ext cx="53052343" cy="38943702"/>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527442" y="13769765"/>
            <a:ext cx="53052347" cy="38943702"/>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CFF9F1-E2AA-4112-9B79-F5EF5CB7A061}" type="datetimeFigureOut">
              <a:rPr lang="en-US" smtClean="0"/>
              <a:pPr/>
              <a:t>11/18/13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05605"/>
            <a:ext cx="29626560" cy="3352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0" y="4502998"/>
            <a:ext cx="14544677" cy="1876635"/>
          </a:xfrm>
        </p:spPr>
        <p:txBody>
          <a:bodyPr anchor="b"/>
          <a:lstStyle>
            <a:lvl1pPr marL="0" indent="0">
              <a:buNone/>
              <a:defRPr sz="8000" b="1"/>
            </a:lvl1pPr>
            <a:lvl2pPr marL="1515252" indent="0">
              <a:buNone/>
              <a:defRPr sz="6600" b="1"/>
            </a:lvl2pPr>
            <a:lvl3pPr marL="3030504" indent="0">
              <a:buNone/>
              <a:defRPr sz="6000" b="1"/>
            </a:lvl3pPr>
            <a:lvl4pPr marL="4545757" indent="0">
              <a:buNone/>
              <a:defRPr sz="5300" b="1"/>
            </a:lvl4pPr>
            <a:lvl5pPr marL="6061009" indent="0">
              <a:buNone/>
              <a:defRPr sz="5300" b="1"/>
            </a:lvl5pPr>
            <a:lvl6pPr marL="7576261" indent="0">
              <a:buNone/>
              <a:defRPr sz="5300" b="1"/>
            </a:lvl6pPr>
            <a:lvl7pPr marL="9091513" indent="0">
              <a:buNone/>
              <a:defRPr sz="5300" b="1"/>
            </a:lvl7pPr>
            <a:lvl8pPr marL="10606766" indent="0">
              <a:buNone/>
              <a:defRPr sz="5300" b="1"/>
            </a:lvl8pPr>
            <a:lvl9pPr marL="12122018"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645920" y="6379633"/>
            <a:ext cx="14544677" cy="11590445"/>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2" y="4502998"/>
            <a:ext cx="14550390" cy="1876635"/>
          </a:xfrm>
        </p:spPr>
        <p:txBody>
          <a:bodyPr anchor="b"/>
          <a:lstStyle>
            <a:lvl1pPr marL="0" indent="0">
              <a:buNone/>
              <a:defRPr sz="8000" b="1"/>
            </a:lvl1pPr>
            <a:lvl2pPr marL="1515252" indent="0">
              <a:buNone/>
              <a:defRPr sz="6600" b="1"/>
            </a:lvl2pPr>
            <a:lvl3pPr marL="3030504" indent="0">
              <a:buNone/>
              <a:defRPr sz="6000" b="1"/>
            </a:lvl3pPr>
            <a:lvl4pPr marL="4545757" indent="0">
              <a:buNone/>
              <a:defRPr sz="5300" b="1"/>
            </a:lvl4pPr>
            <a:lvl5pPr marL="6061009" indent="0">
              <a:buNone/>
              <a:defRPr sz="5300" b="1"/>
            </a:lvl5pPr>
            <a:lvl6pPr marL="7576261" indent="0">
              <a:buNone/>
              <a:defRPr sz="5300" b="1"/>
            </a:lvl6pPr>
            <a:lvl7pPr marL="9091513" indent="0">
              <a:buNone/>
              <a:defRPr sz="5300" b="1"/>
            </a:lvl7pPr>
            <a:lvl8pPr marL="10606766" indent="0">
              <a:buNone/>
              <a:defRPr sz="5300" b="1"/>
            </a:lvl8pPr>
            <a:lvl9pPr marL="12122018"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6722092" y="6379633"/>
            <a:ext cx="14550390" cy="11590445"/>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CFF9F1-E2AA-4112-9B79-F5EF5CB7A061}" type="datetimeFigureOut">
              <a:rPr lang="en-US" smtClean="0"/>
              <a:pPr/>
              <a:t>11/18/13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CFF9F1-E2AA-4112-9B79-F5EF5CB7A061}" type="datetimeFigureOut">
              <a:rPr lang="en-US" smtClean="0"/>
              <a:pPr/>
              <a:t>11/18/13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CFF9F1-E2AA-4112-9B79-F5EF5CB7A061}" type="datetimeFigureOut">
              <a:rPr lang="en-US" smtClean="0"/>
              <a:pPr/>
              <a:t>11/18/13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00947"/>
            <a:ext cx="10829927" cy="3408680"/>
          </a:xfrm>
        </p:spPr>
        <p:txBody>
          <a:bodyPr anchor="b"/>
          <a:lstStyle>
            <a:lvl1pPr algn="l">
              <a:defRPr sz="6600" b="1"/>
            </a:lvl1pPr>
          </a:lstStyle>
          <a:p>
            <a:r>
              <a:rPr lang="en-US" smtClean="0"/>
              <a:t>Click to edit Master title style</a:t>
            </a:r>
            <a:endParaRPr lang="en-US"/>
          </a:p>
        </p:txBody>
      </p:sp>
      <p:sp>
        <p:nvSpPr>
          <p:cNvPr id="3" name="Content Placeholder 2"/>
          <p:cNvSpPr>
            <a:spLocks noGrp="1"/>
          </p:cNvSpPr>
          <p:nvPr>
            <p:ph idx="1"/>
          </p:nvPr>
        </p:nvSpPr>
        <p:spPr>
          <a:xfrm>
            <a:off x="12870180" y="800948"/>
            <a:ext cx="18402300" cy="17169131"/>
          </a:xfrm>
        </p:spPr>
        <p:txBody>
          <a:bodyPr/>
          <a:lstStyle>
            <a:lvl1pPr>
              <a:defRPr sz="10600"/>
            </a:lvl1pPr>
            <a:lvl2pPr>
              <a:defRPr sz="9300"/>
            </a:lvl2pPr>
            <a:lvl3pPr>
              <a:defRPr sz="80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4209628"/>
            <a:ext cx="10829927" cy="13760451"/>
          </a:xfrm>
        </p:spPr>
        <p:txBody>
          <a:bodyPr/>
          <a:lstStyle>
            <a:lvl1pPr marL="0" indent="0">
              <a:buNone/>
              <a:defRPr sz="4600"/>
            </a:lvl1pPr>
            <a:lvl2pPr marL="1515252" indent="0">
              <a:buNone/>
              <a:defRPr sz="4000"/>
            </a:lvl2pPr>
            <a:lvl3pPr marL="3030504" indent="0">
              <a:buNone/>
              <a:defRPr sz="3300"/>
            </a:lvl3pPr>
            <a:lvl4pPr marL="4545757" indent="0">
              <a:buNone/>
              <a:defRPr sz="3000"/>
            </a:lvl4pPr>
            <a:lvl5pPr marL="6061009" indent="0">
              <a:buNone/>
              <a:defRPr sz="3000"/>
            </a:lvl5pPr>
            <a:lvl6pPr marL="7576261" indent="0">
              <a:buNone/>
              <a:defRPr sz="3000"/>
            </a:lvl6pPr>
            <a:lvl7pPr marL="9091513" indent="0">
              <a:buNone/>
              <a:defRPr sz="3000"/>
            </a:lvl7pPr>
            <a:lvl8pPr marL="10606766" indent="0">
              <a:buNone/>
              <a:defRPr sz="3000"/>
            </a:lvl8pPr>
            <a:lvl9pPr marL="12122018"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CFF9F1-E2AA-4112-9B79-F5EF5CB7A061}" type="datetimeFigureOut">
              <a:rPr lang="en-US" smtClean="0"/>
              <a:pPr/>
              <a:t>11/18/13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4081760"/>
            <a:ext cx="19751040" cy="1662431"/>
          </a:xfrm>
        </p:spPr>
        <p:txBody>
          <a:bodyPr anchor="b"/>
          <a:lstStyle>
            <a:lvl1pPr algn="l">
              <a:defRPr sz="6600" b="1"/>
            </a:lvl1pPr>
          </a:lstStyle>
          <a:p>
            <a:r>
              <a:rPr lang="en-US" smtClean="0"/>
              <a:t>Click to edit Master title style</a:t>
            </a:r>
            <a:endParaRPr lang="en-US"/>
          </a:p>
        </p:txBody>
      </p:sp>
      <p:sp>
        <p:nvSpPr>
          <p:cNvPr id="3" name="Picture Placeholder 2"/>
          <p:cNvSpPr>
            <a:spLocks noGrp="1"/>
          </p:cNvSpPr>
          <p:nvPr>
            <p:ph type="pic" idx="1"/>
          </p:nvPr>
        </p:nvSpPr>
        <p:spPr>
          <a:xfrm>
            <a:off x="6452237" y="1797473"/>
            <a:ext cx="19751040" cy="12070080"/>
          </a:xfrm>
        </p:spPr>
        <p:txBody>
          <a:bodyPr/>
          <a:lstStyle>
            <a:lvl1pPr marL="0" indent="0">
              <a:buNone/>
              <a:defRPr sz="10600"/>
            </a:lvl1pPr>
            <a:lvl2pPr marL="1515252" indent="0">
              <a:buNone/>
              <a:defRPr sz="9300"/>
            </a:lvl2pPr>
            <a:lvl3pPr marL="3030504" indent="0">
              <a:buNone/>
              <a:defRPr sz="8000"/>
            </a:lvl3pPr>
            <a:lvl4pPr marL="4545757" indent="0">
              <a:buNone/>
              <a:defRPr sz="6600"/>
            </a:lvl4pPr>
            <a:lvl5pPr marL="6061009" indent="0">
              <a:buNone/>
              <a:defRPr sz="6600"/>
            </a:lvl5pPr>
            <a:lvl6pPr marL="7576261" indent="0">
              <a:buNone/>
              <a:defRPr sz="6600"/>
            </a:lvl6pPr>
            <a:lvl7pPr marL="9091513" indent="0">
              <a:buNone/>
              <a:defRPr sz="6600"/>
            </a:lvl7pPr>
            <a:lvl8pPr marL="10606766" indent="0">
              <a:buNone/>
              <a:defRPr sz="6600"/>
            </a:lvl8pPr>
            <a:lvl9pPr marL="12122018" indent="0">
              <a:buNone/>
              <a:defRPr sz="6600"/>
            </a:lvl9pPr>
          </a:lstStyle>
          <a:p>
            <a:endParaRPr lang="en-US"/>
          </a:p>
        </p:txBody>
      </p:sp>
      <p:sp>
        <p:nvSpPr>
          <p:cNvPr id="4" name="Text Placeholder 3"/>
          <p:cNvSpPr>
            <a:spLocks noGrp="1"/>
          </p:cNvSpPr>
          <p:nvPr>
            <p:ph type="body" sz="half" idx="2"/>
          </p:nvPr>
        </p:nvSpPr>
        <p:spPr>
          <a:xfrm>
            <a:off x="6452237" y="15744191"/>
            <a:ext cx="19751040" cy="2360929"/>
          </a:xfrm>
        </p:spPr>
        <p:txBody>
          <a:bodyPr/>
          <a:lstStyle>
            <a:lvl1pPr marL="0" indent="0">
              <a:buNone/>
              <a:defRPr sz="4600"/>
            </a:lvl1pPr>
            <a:lvl2pPr marL="1515252" indent="0">
              <a:buNone/>
              <a:defRPr sz="4000"/>
            </a:lvl2pPr>
            <a:lvl3pPr marL="3030504" indent="0">
              <a:buNone/>
              <a:defRPr sz="3300"/>
            </a:lvl3pPr>
            <a:lvl4pPr marL="4545757" indent="0">
              <a:buNone/>
              <a:defRPr sz="3000"/>
            </a:lvl4pPr>
            <a:lvl5pPr marL="6061009" indent="0">
              <a:buNone/>
              <a:defRPr sz="3000"/>
            </a:lvl5pPr>
            <a:lvl6pPr marL="7576261" indent="0">
              <a:buNone/>
              <a:defRPr sz="3000"/>
            </a:lvl6pPr>
            <a:lvl7pPr marL="9091513" indent="0">
              <a:buNone/>
              <a:defRPr sz="3000"/>
            </a:lvl7pPr>
            <a:lvl8pPr marL="10606766" indent="0">
              <a:buNone/>
              <a:defRPr sz="3000"/>
            </a:lvl8pPr>
            <a:lvl9pPr marL="12122018"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CFF9F1-E2AA-4112-9B79-F5EF5CB7A061}" type="datetimeFigureOut">
              <a:rPr lang="en-US" smtClean="0"/>
              <a:pPr/>
              <a:t>11/18/13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D620E-5577-4987-B218-FAE727A915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05605"/>
            <a:ext cx="29626560" cy="3352800"/>
          </a:xfrm>
          <a:prstGeom prst="rect">
            <a:avLst/>
          </a:prstGeom>
        </p:spPr>
        <p:txBody>
          <a:bodyPr vert="horz" lIns="303050" tIns="151525" rIns="303050" bIns="15152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4693922"/>
            <a:ext cx="29626560" cy="13276158"/>
          </a:xfrm>
          <a:prstGeom prst="rect">
            <a:avLst/>
          </a:prstGeom>
        </p:spPr>
        <p:txBody>
          <a:bodyPr vert="horz" lIns="303050" tIns="151525" rIns="303050" bIns="1515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18645295"/>
            <a:ext cx="7680960" cy="1071033"/>
          </a:xfrm>
          <a:prstGeom prst="rect">
            <a:avLst/>
          </a:prstGeom>
        </p:spPr>
        <p:txBody>
          <a:bodyPr vert="horz" lIns="303050" tIns="151525" rIns="303050" bIns="151525" rtlCol="0" anchor="ctr"/>
          <a:lstStyle>
            <a:lvl1pPr algn="l">
              <a:defRPr sz="4000">
                <a:solidFill>
                  <a:schemeClr val="tx1">
                    <a:tint val="75000"/>
                  </a:schemeClr>
                </a:solidFill>
              </a:defRPr>
            </a:lvl1pPr>
          </a:lstStyle>
          <a:p>
            <a:fld id="{5DCFF9F1-E2AA-4112-9B79-F5EF5CB7A061}" type="datetimeFigureOut">
              <a:rPr lang="en-US" smtClean="0"/>
              <a:pPr/>
              <a:t>11/18/13</a:t>
            </a:fld>
            <a:endParaRPr lang="en-US"/>
          </a:p>
        </p:txBody>
      </p:sp>
      <p:sp>
        <p:nvSpPr>
          <p:cNvPr id="5" name="Footer Placeholder 4"/>
          <p:cNvSpPr>
            <a:spLocks noGrp="1"/>
          </p:cNvSpPr>
          <p:nvPr>
            <p:ph type="ftr" sz="quarter" idx="3"/>
          </p:nvPr>
        </p:nvSpPr>
        <p:spPr>
          <a:xfrm>
            <a:off x="11247120" y="18645295"/>
            <a:ext cx="10424160" cy="1071033"/>
          </a:xfrm>
          <a:prstGeom prst="rect">
            <a:avLst/>
          </a:prstGeom>
        </p:spPr>
        <p:txBody>
          <a:bodyPr vert="horz" lIns="303050" tIns="151525" rIns="303050" bIns="15152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18645295"/>
            <a:ext cx="7680960" cy="1071033"/>
          </a:xfrm>
          <a:prstGeom prst="rect">
            <a:avLst/>
          </a:prstGeom>
        </p:spPr>
        <p:txBody>
          <a:bodyPr vert="horz" lIns="303050" tIns="151525" rIns="303050" bIns="151525" rtlCol="0" anchor="ctr"/>
          <a:lstStyle>
            <a:lvl1pPr algn="r">
              <a:defRPr sz="4000">
                <a:solidFill>
                  <a:schemeClr val="tx1">
                    <a:tint val="75000"/>
                  </a:schemeClr>
                </a:solidFill>
              </a:defRPr>
            </a:lvl1pPr>
          </a:lstStyle>
          <a:p>
            <a:fld id="{56BD620E-5577-4987-B218-FAE727A915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30504" rtl="0" eaLnBrk="1" latinLnBrk="0" hangingPunct="1">
        <a:spcBef>
          <a:spcPct val="0"/>
        </a:spcBef>
        <a:buNone/>
        <a:defRPr sz="14600" kern="1200">
          <a:solidFill>
            <a:schemeClr val="tx1"/>
          </a:solidFill>
          <a:latin typeface="+mj-lt"/>
          <a:ea typeface="+mj-ea"/>
          <a:cs typeface="+mj-cs"/>
        </a:defRPr>
      </a:lvl1pPr>
    </p:titleStyle>
    <p:bodyStyle>
      <a:lvl1pPr marL="1136439" indent="-1136439" algn="l" defTabSz="3030504" rtl="0" eaLnBrk="1" latinLnBrk="0" hangingPunct="1">
        <a:spcBef>
          <a:spcPct val="20000"/>
        </a:spcBef>
        <a:buFont typeface="Arial" pitchFamily="34" charset="0"/>
        <a:buChar char="•"/>
        <a:defRPr sz="10600" kern="1200">
          <a:solidFill>
            <a:schemeClr val="tx1"/>
          </a:solidFill>
          <a:latin typeface="+mn-lt"/>
          <a:ea typeface="+mn-ea"/>
          <a:cs typeface="+mn-cs"/>
        </a:defRPr>
      </a:lvl1pPr>
      <a:lvl2pPr marL="2462285" indent="-947033" algn="l" defTabSz="3030504" rtl="0" eaLnBrk="1" latinLnBrk="0" hangingPunct="1">
        <a:spcBef>
          <a:spcPct val="20000"/>
        </a:spcBef>
        <a:buFont typeface="Arial" pitchFamily="34" charset="0"/>
        <a:buChar char="–"/>
        <a:defRPr sz="9300" kern="1200">
          <a:solidFill>
            <a:schemeClr val="tx1"/>
          </a:solidFill>
          <a:latin typeface="+mn-lt"/>
          <a:ea typeface="+mn-ea"/>
          <a:cs typeface="+mn-cs"/>
        </a:defRPr>
      </a:lvl2pPr>
      <a:lvl3pPr marL="3788131" indent="-757626" algn="l" defTabSz="3030504"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03383"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4pPr>
      <a:lvl5pPr marL="6818635"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5pPr>
      <a:lvl6pPr marL="8333887"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6pPr>
      <a:lvl7pPr marL="9849140"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7pPr>
      <a:lvl8pPr marL="11364392"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8pPr>
      <a:lvl9pPr marL="12879644"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9pPr>
    </p:bodyStyle>
    <p:otherStyle>
      <a:defPPr>
        <a:defRPr lang="en-US"/>
      </a:defPPr>
      <a:lvl1pPr marL="0" algn="l" defTabSz="3030504" rtl="0" eaLnBrk="1" latinLnBrk="0" hangingPunct="1">
        <a:defRPr sz="6000" kern="1200">
          <a:solidFill>
            <a:schemeClr val="tx1"/>
          </a:solidFill>
          <a:latin typeface="+mn-lt"/>
          <a:ea typeface="+mn-ea"/>
          <a:cs typeface="+mn-cs"/>
        </a:defRPr>
      </a:lvl1pPr>
      <a:lvl2pPr marL="1515252" algn="l" defTabSz="3030504" rtl="0" eaLnBrk="1" latinLnBrk="0" hangingPunct="1">
        <a:defRPr sz="6000" kern="1200">
          <a:solidFill>
            <a:schemeClr val="tx1"/>
          </a:solidFill>
          <a:latin typeface="+mn-lt"/>
          <a:ea typeface="+mn-ea"/>
          <a:cs typeface="+mn-cs"/>
        </a:defRPr>
      </a:lvl2pPr>
      <a:lvl3pPr marL="3030504" algn="l" defTabSz="3030504" rtl="0" eaLnBrk="1" latinLnBrk="0" hangingPunct="1">
        <a:defRPr sz="6000" kern="1200">
          <a:solidFill>
            <a:schemeClr val="tx1"/>
          </a:solidFill>
          <a:latin typeface="+mn-lt"/>
          <a:ea typeface="+mn-ea"/>
          <a:cs typeface="+mn-cs"/>
        </a:defRPr>
      </a:lvl3pPr>
      <a:lvl4pPr marL="4545757" algn="l" defTabSz="3030504" rtl="0" eaLnBrk="1" latinLnBrk="0" hangingPunct="1">
        <a:defRPr sz="6000" kern="1200">
          <a:solidFill>
            <a:schemeClr val="tx1"/>
          </a:solidFill>
          <a:latin typeface="+mn-lt"/>
          <a:ea typeface="+mn-ea"/>
          <a:cs typeface="+mn-cs"/>
        </a:defRPr>
      </a:lvl4pPr>
      <a:lvl5pPr marL="6061009" algn="l" defTabSz="3030504" rtl="0" eaLnBrk="1" latinLnBrk="0" hangingPunct="1">
        <a:defRPr sz="6000" kern="1200">
          <a:solidFill>
            <a:schemeClr val="tx1"/>
          </a:solidFill>
          <a:latin typeface="+mn-lt"/>
          <a:ea typeface="+mn-ea"/>
          <a:cs typeface="+mn-cs"/>
        </a:defRPr>
      </a:lvl5pPr>
      <a:lvl6pPr marL="7576261" algn="l" defTabSz="3030504" rtl="0" eaLnBrk="1" latinLnBrk="0" hangingPunct="1">
        <a:defRPr sz="6000" kern="1200">
          <a:solidFill>
            <a:schemeClr val="tx1"/>
          </a:solidFill>
          <a:latin typeface="+mn-lt"/>
          <a:ea typeface="+mn-ea"/>
          <a:cs typeface="+mn-cs"/>
        </a:defRPr>
      </a:lvl6pPr>
      <a:lvl7pPr marL="9091513" algn="l" defTabSz="3030504" rtl="0" eaLnBrk="1" latinLnBrk="0" hangingPunct="1">
        <a:defRPr sz="6000" kern="1200">
          <a:solidFill>
            <a:schemeClr val="tx1"/>
          </a:solidFill>
          <a:latin typeface="+mn-lt"/>
          <a:ea typeface="+mn-ea"/>
          <a:cs typeface="+mn-cs"/>
        </a:defRPr>
      </a:lvl7pPr>
      <a:lvl8pPr marL="10606766" algn="l" defTabSz="3030504" rtl="0" eaLnBrk="1" latinLnBrk="0" hangingPunct="1">
        <a:defRPr sz="6000" kern="1200">
          <a:solidFill>
            <a:schemeClr val="tx1"/>
          </a:solidFill>
          <a:latin typeface="+mn-lt"/>
          <a:ea typeface="+mn-ea"/>
          <a:cs typeface="+mn-cs"/>
        </a:defRPr>
      </a:lvl8pPr>
      <a:lvl9pPr marL="12122018" algn="l" defTabSz="3030504"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jpeg"/><Relationship Id="rId9" Type="http://schemas.openxmlformats.org/officeDocument/2006/relationships/image" Target="../media/image7.jpeg"/><Relationship Id="rId10" Type="http://schemas.openxmlformats.org/officeDocument/2006/relationships/image" Target="../media/image8.jpeg"/><Relationship Id="rId11" Type="http://schemas.openxmlformats.org/officeDocument/2006/relationships/image" Target="../media/image9.wmf"/><Relationship Id="rId1" Type="http://schemas.openxmlformats.org/officeDocument/2006/relationships/slideLayout" Target="../slideLayouts/slideLayout1.xml"/><Relationship Id="rId2" Type="http://schemas.openxmlformats.org/officeDocument/2006/relationships/hyperlink" Target="mailto:rosenberg@wsu.edu"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 name="Rectangle 32"/>
          <p:cNvSpPr/>
          <p:nvPr/>
        </p:nvSpPr>
        <p:spPr>
          <a:xfrm>
            <a:off x="228600" y="228600"/>
            <a:ext cx="32461200" cy="19659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657600" y="297359"/>
            <a:ext cx="26060400" cy="769441"/>
          </a:xfrm>
          <a:prstGeom prst="rect">
            <a:avLst/>
          </a:prstGeom>
          <a:solidFill>
            <a:srgbClr val="FFFF99"/>
          </a:solidFill>
        </p:spPr>
        <p:txBody>
          <a:bodyPr wrap="square" rtlCol="0">
            <a:spAutoFit/>
          </a:bodyPr>
          <a:lstStyle/>
          <a:p>
            <a:r>
              <a:rPr lang="en-US" sz="4400" b="1" dirty="0"/>
              <a:t>Experimental </a:t>
            </a:r>
            <a:r>
              <a:rPr lang="en-US" sz="4400" b="1" dirty="0" smtClean="0"/>
              <a:t>Evidence </a:t>
            </a:r>
            <a:r>
              <a:rPr lang="en-US" sz="4400" b="1" dirty="0"/>
              <a:t>for the </a:t>
            </a:r>
            <a:r>
              <a:rPr lang="en-US" sz="4400" b="1" dirty="0" smtClean="0"/>
              <a:t>Presence </a:t>
            </a:r>
            <a:r>
              <a:rPr lang="en-US" sz="4400" b="1" dirty="0"/>
              <a:t>of </a:t>
            </a:r>
            <a:r>
              <a:rPr lang="en-US" sz="4400" b="1" dirty="0" err="1" smtClean="0"/>
              <a:t>Hydronium</a:t>
            </a:r>
            <a:r>
              <a:rPr lang="en-US" sz="4400" b="1" dirty="0" smtClean="0"/>
              <a:t> </a:t>
            </a:r>
            <a:r>
              <a:rPr lang="en-US" sz="4400" b="1" dirty="0"/>
              <a:t>(H</a:t>
            </a:r>
            <a:r>
              <a:rPr lang="en-US" sz="4400" b="1" baseline="-25000" dirty="0"/>
              <a:t>3</a:t>
            </a:r>
            <a:r>
              <a:rPr lang="en-US" sz="4400" b="1" dirty="0"/>
              <a:t>O</a:t>
            </a:r>
            <a:r>
              <a:rPr lang="en-US" sz="4400" b="1" baseline="30000" dirty="0"/>
              <a:t>+</a:t>
            </a:r>
            <a:r>
              <a:rPr lang="en-US" sz="4400" b="1" dirty="0"/>
              <a:t>) </a:t>
            </a:r>
            <a:r>
              <a:rPr lang="en-US" sz="4400" b="1" dirty="0" smtClean="0"/>
              <a:t>Ions </a:t>
            </a:r>
            <a:r>
              <a:rPr lang="en-US" sz="4400" b="1" dirty="0"/>
              <a:t>in </a:t>
            </a:r>
            <a:r>
              <a:rPr lang="en-US" sz="4400" b="1" dirty="0" err="1" smtClean="0"/>
              <a:t>Neoformed</a:t>
            </a:r>
            <a:r>
              <a:rPr lang="en-US" sz="4400" b="1" dirty="0"/>
              <a:t>, </a:t>
            </a:r>
            <a:r>
              <a:rPr lang="en-US" sz="4400" b="1" dirty="0" smtClean="0"/>
              <a:t>Fibrous </a:t>
            </a:r>
            <a:r>
              <a:rPr lang="en-US" sz="4400" b="1" dirty="0"/>
              <a:t>and </a:t>
            </a:r>
            <a:r>
              <a:rPr lang="en-US" sz="4400" b="1" dirty="0" smtClean="0"/>
              <a:t>Lath-like </a:t>
            </a:r>
            <a:r>
              <a:rPr lang="en-US" sz="4400" b="1" dirty="0" err="1" smtClean="0"/>
              <a:t>Illites</a:t>
            </a:r>
            <a:r>
              <a:rPr lang="en-US" sz="4400" b="1" dirty="0" smtClean="0"/>
              <a:t>.          </a:t>
            </a:r>
            <a:endParaRPr lang="en-US" sz="4400" b="1" dirty="0"/>
          </a:p>
        </p:txBody>
      </p:sp>
      <p:sp>
        <p:nvSpPr>
          <p:cNvPr id="7" name="TextBox 6"/>
          <p:cNvSpPr txBox="1"/>
          <p:nvPr/>
        </p:nvSpPr>
        <p:spPr>
          <a:xfrm>
            <a:off x="8382000" y="997803"/>
            <a:ext cx="16002000" cy="830997"/>
          </a:xfrm>
          <a:prstGeom prst="rect">
            <a:avLst/>
          </a:prstGeom>
          <a:solidFill>
            <a:srgbClr val="FFFF99"/>
          </a:solidFill>
        </p:spPr>
        <p:txBody>
          <a:bodyPr wrap="square" rtlCol="0">
            <a:spAutoFit/>
          </a:bodyPr>
          <a:lstStyle/>
          <a:p>
            <a:r>
              <a:rPr lang="en-US" sz="2400" dirty="0" smtClean="0"/>
              <a:t>Rosenberg, Philip E., School of the Environment, Washington State University, Pullman. WA, 99164-2812 (</a:t>
            </a:r>
            <a:r>
              <a:rPr lang="en-US" sz="2400" dirty="0" smtClean="0">
                <a:hlinkClick r:id="rId2"/>
              </a:rPr>
              <a:t>rosenberg@wsu.edu</a:t>
            </a:r>
            <a:r>
              <a:rPr lang="en-US" sz="2400" dirty="0" smtClean="0"/>
              <a:t>) </a:t>
            </a:r>
          </a:p>
          <a:p>
            <a:r>
              <a:rPr lang="en-US" sz="2400" dirty="0" smtClean="0"/>
              <a:t>      and   Yates, Douglas M., Department of Material Science and Engineering. University of Pennsylvania, Philadelphia, PA.  </a:t>
            </a:r>
            <a:endParaRPr lang="en-US" dirty="0"/>
          </a:p>
        </p:txBody>
      </p:sp>
      <p:sp>
        <p:nvSpPr>
          <p:cNvPr id="8" name="TextBox 7"/>
          <p:cNvSpPr txBox="1"/>
          <p:nvPr/>
        </p:nvSpPr>
        <p:spPr>
          <a:xfrm>
            <a:off x="533400" y="1654612"/>
            <a:ext cx="7543800" cy="9571851"/>
          </a:xfrm>
          <a:prstGeom prst="rect">
            <a:avLst/>
          </a:prstGeom>
          <a:solidFill>
            <a:schemeClr val="bg1"/>
          </a:solidFill>
        </p:spPr>
        <p:txBody>
          <a:bodyPr wrap="square" rtlCol="0">
            <a:spAutoFit/>
          </a:bodyPr>
          <a:lstStyle/>
          <a:p>
            <a:r>
              <a:rPr lang="en-US" sz="2000" b="1" dirty="0" smtClean="0"/>
              <a:t>ABSTRACT</a:t>
            </a:r>
          </a:p>
          <a:p>
            <a:endParaRPr lang="en-US" sz="2000" b="1" dirty="0" smtClean="0"/>
          </a:p>
          <a:p>
            <a:r>
              <a:rPr lang="en-US" sz="1800" b="1" dirty="0"/>
              <a:t> </a:t>
            </a:r>
            <a:r>
              <a:rPr lang="en-US" sz="1800" b="1" dirty="0" smtClean="0"/>
              <a:t>     </a:t>
            </a:r>
            <a:r>
              <a:rPr lang="en-US" sz="1800" b="1" dirty="0"/>
              <a:t>In 1998 we characterized, </a:t>
            </a:r>
            <a:r>
              <a:rPr lang="en-US" sz="1800" b="1" dirty="0" err="1"/>
              <a:t>neoformed</a:t>
            </a:r>
            <a:r>
              <a:rPr lang="en-US" sz="1800" b="1" dirty="0"/>
              <a:t>, </a:t>
            </a:r>
            <a:r>
              <a:rPr lang="en-US" sz="1800" b="1" dirty="0" smtClean="0"/>
              <a:t>lath-like </a:t>
            </a:r>
            <a:r>
              <a:rPr lang="en-US" sz="1800" b="1" dirty="0"/>
              <a:t>and fibrous </a:t>
            </a:r>
            <a:r>
              <a:rPr lang="en-US" sz="1800" b="1" dirty="0" err="1"/>
              <a:t>illites</a:t>
            </a:r>
            <a:r>
              <a:rPr lang="en-US" sz="1800" b="1" dirty="0"/>
              <a:t> synthesized  in  hydrothermal  experiments at 250°C starting with muscovite(Ms), </a:t>
            </a:r>
            <a:r>
              <a:rPr lang="en-US" sz="1800" b="1" dirty="0" err="1"/>
              <a:t>kaolinite</a:t>
            </a:r>
            <a:r>
              <a:rPr lang="en-US" sz="1800" b="1" dirty="0"/>
              <a:t>, quartz, and 2M </a:t>
            </a:r>
            <a:r>
              <a:rPr lang="en-US" sz="1800" b="1" dirty="0" err="1"/>
              <a:t>KCl</a:t>
            </a:r>
            <a:r>
              <a:rPr lang="en-US" sz="1800" b="1" dirty="0"/>
              <a:t>/</a:t>
            </a:r>
            <a:r>
              <a:rPr lang="en-US" sz="1800" b="1" dirty="0" err="1"/>
              <a:t>HCl</a:t>
            </a:r>
            <a:r>
              <a:rPr lang="en-US" sz="1800" b="1" dirty="0"/>
              <a:t> solutions at high solution /solid ratios. Solution compositions (pH, </a:t>
            </a:r>
            <a:r>
              <a:rPr lang="en-US" sz="1800" b="1" dirty="0" err="1"/>
              <a:t>m</a:t>
            </a:r>
            <a:r>
              <a:rPr lang="en-US" sz="1800" b="1" baseline="-25000" dirty="0" err="1"/>
              <a:t>K</a:t>
            </a:r>
            <a:r>
              <a:rPr lang="en-US" sz="1800" b="1" baseline="-25000" dirty="0"/>
              <a:t>+</a:t>
            </a:r>
            <a:r>
              <a:rPr lang="en-US" sz="1800" b="1" dirty="0"/>
              <a:t> and m</a:t>
            </a:r>
            <a:r>
              <a:rPr lang="en-US" sz="1800" b="1" baseline="-25000" dirty="0"/>
              <a:t>H4SiO4</a:t>
            </a:r>
            <a:r>
              <a:rPr lang="en-US" sz="1800" b="1" dirty="0"/>
              <a:t>) were measured and recalculated to 250°C (Yates and Rosenberg, 1997, 1998; Yates, 1987). Temperature corrected pH varied from 2.49 to 4.82. Solids were characterized by XRD, TEM and ATEM analyses.</a:t>
            </a:r>
          </a:p>
          <a:p>
            <a:r>
              <a:rPr lang="en-US" sz="1800" b="1" dirty="0"/>
              <a:t> </a:t>
            </a:r>
            <a:r>
              <a:rPr lang="en-US" sz="1800" b="1" dirty="0" smtClean="0"/>
              <a:t>     </a:t>
            </a:r>
            <a:r>
              <a:rPr lang="en-US" sz="1800" b="1" dirty="0" err="1"/>
              <a:t>Neoformed</a:t>
            </a:r>
            <a:r>
              <a:rPr lang="en-US" sz="1800" b="1" dirty="0"/>
              <a:t> </a:t>
            </a:r>
            <a:r>
              <a:rPr lang="en-US" sz="1800" b="1" dirty="0" err="1"/>
              <a:t>illites</a:t>
            </a:r>
            <a:r>
              <a:rPr lang="en-US" sz="1800" b="1" dirty="0"/>
              <a:t> (lengths, ≤ 1.0µm; widths, 0.05 - 0.2µm) which are probably1M </a:t>
            </a:r>
            <a:r>
              <a:rPr lang="en-US" sz="1800" b="1" dirty="0" err="1"/>
              <a:t>polytypes</a:t>
            </a:r>
            <a:r>
              <a:rPr lang="en-US" sz="1800" b="1" dirty="0"/>
              <a:t>, crystallized in roughly parallel sets at the edges of altered Ms grains. Although the chemical compositions of the </a:t>
            </a:r>
            <a:r>
              <a:rPr lang="en-US" sz="1800" b="1" dirty="0" err="1"/>
              <a:t>illites</a:t>
            </a:r>
            <a:r>
              <a:rPr lang="en-US" sz="1800" b="1" dirty="0"/>
              <a:t> were reported, the possible relationship between pH and interlayer </a:t>
            </a:r>
            <a:r>
              <a:rPr lang="en-US" sz="1800" b="1" dirty="0" err="1"/>
              <a:t>cation</a:t>
            </a:r>
            <a:r>
              <a:rPr lang="en-US" sz="1800" b="1" dirty="0"/>
              <a:t> occupancy was not considered.</a:t>
            </a:r>
          </a:p>
          <a:p>
            <a:r>
              <a:rPr lang="en-US" sz="1800" b="1" dirty="0"/>
              <a:t>  </a:t>
            </a:r>
            <a:r>
              <a:rPr lang="en-US" sz="1800" b="1" dirty="0" smtClean="0"/>
              <a:t>     </a:t>
            </a:r>
            <a:r>
              <a:rPr lang="en-US" sz="1800" b="1" dirty="0"/>
              <a:t>The interlayer </a:t>
            </a:r>
            <a:r>
              <a:rPr lang="en-US" sz="1800" b="1" dirty="0" err="1"/>
              <a:t>cation</a:t>
            </a:r>
            <a:r>
              <a:rPr lang="en-US" sz="1800" b="1" dirty="0"/>
              <a:t>-content (K+Na+2Ca) of Ms grains decreased from ~0.97</a:t>
            </a:r>
            <a:r>
              <a:rPr lang="en-US" sz="1800" b="1" baseline="-25000" dirty="0"/>
              <a:t> </a:t>
            </a:r>
            <a:r>
              <a:rPr lang="en-US" sz="1800" b="1" dirty="0"/>
              <a:t>to ~0.88 during the experiments. Solutions reacted with </a:t>
            </a:r>
            <a:r>
              <a:rPr lang="en-US" sz="1800" b="1" dirty="0" err="1"/>
              <a:t>kaolinite</a:t>
            </a:r>
            <a:r>
              <a:rPr lang="en-US" sz="1800" b="1" dirty="0"/>
              <a:t> to give </a:t>
            </a:r>
            <a:r>
              <a:rPr lang="en-US" sz="1800" b="1" dirty="0" err="1"/>
              <a:t>neoformed</a:t>
            </a:r>
            <a:r>
              <a:rPr lang="en-US" sz="1800" b="1" dirty="0"/>
              <a:t> </a:t>
            </a:r>
            <a:r>
              <a:rPr lang="en-US" sz="1800" b="1" dirty="0" err="1"/>
              <a:t>illite</a:t>
            </a:r>
            <a:r>
              <a:rPr lang="en-US" sz="1800" b="1" dirty="0"/>
              <a:t> plus H</a:t>
            </a:r>
            <a:r>
              <a:rPr lang="en-US" sz="1800" b="1" baseline="30000" dirty="0"/>
              <a:t>+  </a:t>
            </a:r>
            <a:r>
              <a:rPr lang="en-US" sz="1800" b="1" dirty="0"/>
              <a:t>at 250°C. At lower pH where H</a:t>
            </a:r>
            <a:r>
              <a:rPr lang="en-US" sz="1800" b="1" baseline="-25000" dirty="0"/>
              <a:t>3</a:t>
            </a:r>
            <a:r>
              <a:rPr lang="en-US" sz="1800" b="1" dirty="0"/>
              <a:t>O</a:t>
            </a:r>
            <a:r>
              <a:rPr lang="en-US" sz="1800" b="1" baseline="30000" dirty="0"/>
              <a:t>+</a:t>
            </a:r>
            <a:r>
              <a:rPr lang="en-US" sz="1800" b="1" dirty="0"/>
              <a:t> is more abundant, the alkali </a:t>
            </a:r>
            <a:r>
              <a:rPr lang="en-US" sz="1800" b="1" dirty="0" err="1"/>
              <a:t>cation</a:t>
            </a:r>
            <a:r>
              <a:rPr lang="en-US" sz="1800" b="1" dirty="0"/>
              <a:t>-contents of </a:t>
            </a:r>
            <a:r>
              <a:rPr lang="en-US" sz="1800" b="1" dirty="0" err="1"/>
              <a:t>neoformed</a:t>
            </a:r>
            <a:r>
              <a:rPr lang="en-US" sz="1800" b="1" dirty="0"/>
              <a:t> </a:t>
            </a:r>
            <a:r>
              <a:rPr lang="en-US" sz="1800" b="1" dirty="0" err="1"/>
              <a:t>illites</a:t>
            </a:r>
            <a:r>
              <a:rPr lang="en-US" sz="1800" b="1" dirty="0"/>
              <a:t> were also  lower, implying that H</a:t>
            </a:r>
            <a:r>
              <a:rPr lang="en-US" sz="1800" b="1" baseline="-25000" dirty="0"/>
              <a:t>3</a:t>
            </a:r>
            <a:r>
              <a:rPr lang="en-US" sz="1800" b="1" dirty="0"/>
              <a:t>O</a:t>
            </a:r>
            <a:r>
              <a:rPr lang="en-US" sz="1800" b="1" baseline="30000" dirty="0"/>
              <a:t>+</a:t>
            </a:r>
            <a:r>
              <a:rPr lang="en-US" sz="1800" b="1" dirty="0"/>
              <a:t> substituted in the interlayer sites in </a:t>
            </a:r>
            <a:r>
              <a:rPr lang="en-US" sz="1800" b="1" dirty="0" err="1"/>
              <a:t>neoformed</a:t>
            </a:r>
            <a:r>
              <a:rPr lang="en-US" sz="1800" b="1" dirty="0"/>
              <a:t> </a:t>
            </a:r>
            <a:r>
              <a:rPr lang="en-US" sz="1800" b="1" dirty="0" err="1"/>
              <a:t>illites</a:t>
            </a:r>
            <a:r>
              <a:rPr lang="en-US" sz="1800" b="1" dirty="0"/>
              <a:t> and probably in Ms, a hypothesis dating back to Brown and Norrish (1952) and more recently to Nieto et al. (2010). </a:t>
            </a:r>
          </a:p>
          <a:p>
            <a:r>
              <a:rPr lang="en-US" sz="1800" b="1" dirty="0"/>
              <a:t> </a:t>
            </a:r>
            <a:r>
              <a:rPr lang="en-US" sz="1800" b="1" dirty="0" smtClean="0"/>
              <a:t>     </a:t>
            </a:r>
            <a:r>
              <a:rPr lang="en-US" sz="1800" b="1" dirty="0"/>
              <a:t>The interlayer </a:t>
            </a:r>
            <a:r>
              <a:rPr lang="en-US" sz="1800" b="1" dirty="0" err="1"/>
              <a:t>cation</a:t>
            </a:r>
            <a:r>
              <a:rPr lang="en-US" sz="1800" b="1" dirty="0"/>
              <a:t>-content of </a:t>
            </a:r>
            <a:r>
              <a:rPr lang="en-US" sz="1800" b="1" dirty="0" err="1"/>
              <a:t>neoformed</a:t>
            </a:r>
            <a:r>
              <a:rPr lang="en-US" sz="1800" b="1" dirty="0"/>
              <a:t> </a:t>
            </a:r>
            <a:r>
              <a:rPr lang="en-US" sz="1800" b="1" dirty="0" err="1"/>
              <a:t>illite</a:t>
            </a:r>
            <a:r>
              <a:rPr lang="en-US" sz="1800" b="1" dirty="0"/>
              <a:t> appears to be linearly dependent on pH: (K + Na +2Ca) = 0.055pH + 0.527, R</a:t>
            </a:r>
            <a:r>
              <a:rPr lang="en-US" sz="1800" b="1" baseline="30000" dirty="0"/>
              <a:t>2</a:t>
            </a:r>
            <a:r>
              <a:rPr lang="en-US" sz="1800" b="1" dirty="0"/>
              <a:t> = 0.96, n = 5. Neutral pH is ~ 5.7 at 250°C. Thus, all experiments were in acid solution. Extrapolation suggests that a pH of 6.38 would be required for </a:t>
            </a:r>
            <a:r>
              <a:rPr lang="en-US" sz="1800" b="1" dirty="0" err="1"/>
              <a:t>neoformed</a:t>
            </a:r>
            <a:r>
              <a:rPr lang="en-US" sz="1800" b="1" dirty="0"/>
              <a:t> </a:t>
            </a:r>
            <a:r>
              <a:rPr lang="en-US" sz="1800" b="1" dirty="0" err="1"/>
              <a:t>illite</a:t>
            </a:r>
            <a:r>
              <a:rPr lang="en-US" sz="1800" b="1" dirty="0"/>
              <a:t> to attain end-member composition (~K</a:t>
            </a:r>
            <a:r>
              <a:rPr lang="en-US" sz="1800" b="1" baseline="-25000" dirty="0"/>
              <a:t>0.88</a:t>
            </a:r>
            <a:r>
              <a:rPr lang="en-US" sz="1800" b="1" dirty="0"/>
              <a:t>) at 250°C. The temperature dependence of the linear relationship is unknown.</a:t>
            </a:r>
          </a:p>
          <a:p>
            <a:r>
              <a:rPr lang="en-US" sz="1800" b="1" dirty="0"/>
              <a:t> </a:t>
            </a:r>
            <a:r>
              <a:rPr lang="en-US" sz="1800" b="1" dirty="0" smtClean="0"/>
              <a:t>     </a:t>
            </a:r>
            <a:r>
              <a:rPr lang="en-US" sz="1800" b="1" dirty="0"/>
              <a:t>Pore water pH is 4.5-6.0 in siliceous sedimentary basins (</a:t>
            </a:r>
            <a:r>
              <a:rPr lang="en-US" sz="1800" b="1" dirty="0" err="1"/>
              <a:t>Bjorlykke</a:t>
            </a:r>
            <a:r>
              <a:rPr lang="en-US" sz="1800" b="1" dirty="0"/>
              <a:t> and </a:t>
            </a:r>
            <a:r>
              <a:rPr lang="en-US" sz="1800" b="1" dirty="0" err="1"/>
              <a:t>Egeberg</a:t>
            </a:r>
            <a:r>
              <a:rPr lang="en-US" sz="1800" b="1" dirty="0"/>
              <a:t>,  1993). </a:t>
            </a:r>
            <a:r>
              <a:rPr lang="en-US" sz="1800" b="1" dirty="0" err="1"/>
              <a:t>Illite</a:t>
            </a:r>
            <a:r>
              <a:rPr lang="en-US" sz="1800" b="1" dirty="0"/>
              <a:t> precipitates during </a:t>
            </a:r>
            <a:r>
              <a:rPr lang="en-US" sz="1800" b="1" dirty="0" err="1"/>
              <a:t>diagenesis</a:t>
            </a:r>
            <a:r>
              <a:rPr lang="en-US" sz="1800" b="1" dirty="0"/>
              <a:t> at depths &gt; 3500 m and temperatures ≥ 120°C (</a:t>
            </a:r>
            <a:r>
              <a:rPr lang="en-US" sz="1800" b="1" dirty="0" err="1"/>
              <a:t>Lanson</a:t>
            </a:r>
            <a:r>
              <a:rPr lang="en-US" sz="1800" b="1" dirty="0"/>
              <a:t> et al.,  2002). Pore water is acid under these conditions. Thus, H</a:t>
            </a:r>
            <a:r>
              <a:rPr lang="en-US" sz="1800" b="1" baseline="-25000" dirty="0"/>
              <a:t>3</a:t>
            </a:r>
            <a:r>
              <a:rPr lang="en-US" sz="1800" b="1" dirty="0"/>
              <a:t>O</a:t>
            </a:r>
            <a:r>
              <a:rPr lang="en-US" sz="1800" b="1" baseline="30000" dirty="0"/>
              <a:t>+</a:t>
            </a:r>
            <a:r>
              <a:rPr lang="en-US" sz="1800" b="1" dirty="0"/>
              <a:t> will be available and should enter interlayer sites in </a:t>
            </a:r>
            <a:r>
              <a:rPr lang="en-US" sz="1800" b="1" dirty="0" err="1"/>
              <a:t>neoformed</a:t>
            </a:r>
            <a:r>
              <a:rPr lang="en-US" sz="1800" b="1" dirty="0"/>
              <a:t> </a:t>
            </a:r>
            <a:r>
              <a:rPr lang="en-US" sz="1800" b="1" dirty="0" err="1"/>
              <a:t>illites</a:t>
            </a:r>
            <a:r>
              <a:rPr lang="en-US" sz="1800" b="1" dirty="0"/>
              <a:t> and alkali-deficient </a:t>
            </a:r>
            <a:r>
              <a:rPr lang="en-US" sz="1800" b="1" dirty="0" err="1"/>
              <a:t>muscovites</a:t>
            </a:r>
            <a:r>
              <a:rPr lang="en-US" sz="1800" b="1" dirty="0"/>
              <a:t>. Dehydration results in the loss of H</a:t>
            </a:r>
            <a:r>
              <a:rPr lang="en-US" sz="1800" b="1" baseline="-25000" dirty="0"/>
              <a:t>3</a:t>
            </a:r>
            <a:r>
              <a:rPr lang="en-US" sz="1800" b="1" dirty="0"/>
              <a:t>O</a:t>
            </a:r>
            <a:r>
              <a:rPr lang="en-US" sz="1800" b="1" baseline="30000" dirty="0"/>
              <a:t>+</a:t>
            </a:r>
            <a:r>
              <a:rPr lang="en-US" sz="1800" b="1" dirty="0"/>
              <a:t> from interlayer sites, probably leading to partial collapse of the structure to form </a:t>
            </a:r>
            <a:r>
              <a:rPr lang="en-US" sz="1800" b="1" dirty="0" err="1"/>
              <a:t>metastable</a:t>
            </a:r>
            <a:r>
              <a:rPr lang="en-US" sz="1800" b="1" dirty="0"/>
              <a:t> </a:t>
            </a:r>
            <a:r>
              <a:rPr lang="en-US" sz="1800" b="1" dirty="0" err="1"/>
              <a:t>illite</a:t>
            </a:r>
            <a:r>
              <a:rPr lang="en-US" sz="1800" b="1" dirty="0"/>
              <a:t> with </a:t>
            </a:r>
            <a:r>
              <a:rPr lang="en-US" sz="1800" b="1" dirty="0" err="1"/>
              <a:t>pyrophyllite</a:t>
            </a:r>
            <a:r>
              <a:rPr lang="en-US" sz="1800" b="1" dirty="0"/>
              <a:t> </a:t>
            </a:r>
            <a:r>
              <a:rPr lang="en-US" sz="1800" b="1" dirty="0" smtClean="0"/>
              <a:t>domains.</a:t>
            </a:r>
            <a:endParaRPr lang="en-US" sz="1800" b="1" dirty="0"/>
          </a:p>
        </p:txBody>
      </p:sp>
      <p:sp>
        <p:nvSpPr>
          <p:cNvPr id="9" name="TextBox 8"/>
          <p:cNvSpPr txBox="1"/>
          <p:nvPr/>
        </p:nvSpPr>
        <p:spPr>
          <a:xfrm>
            <a:off x="533400" y="15274528"/>
            <a:ext cx="7620000" cy="4308872"/>
          </a:xfrm>
          <a:prstGeom prst="rect">
            <a:avLst/>
          </a:prstGeom>
          <a:solidFill>
            <a:schemeClr val="bg1"/>
          </a:solidFill>
        </p:spPr>
        <p:txBody>
          <a:bodyPr wrap="square" rtlCol="0">
            <a:spAutoFit/>
          </a:bodyPr>
          <a:lstStyle/>
          <a:p>
            <a:r>
              <a:rPr lang="en-US" sz="1800" dirty="0"/>
              <a:t> </a:t>
            </a:r>
            <a:r>
              <a:rPr lang="en-US" sz="1800" b="1" dirty="0" smtClean="0"/>
              <a:t>Materials </a:t>
            </a:r>
            <a:r>
              <a:rPr lang="en-US" sz="1800" b="1" dirty="0"/>
              <a:t>and </a:t>
            </a:r>
            <a:r>
              <a:rPr lang="en-US" sz="1800" b="1" dirty="0" smtClean="0"/>
              <a:t>Methods</a:t>
            </a:r>
            <a:r>
              <a:rPr lang="en-US" sz="1800" b="1" dirty="0"/>
              <a:t> </a:t>
            </a:r>
            <a:endParaRPr lang="en-US" sz="1800" b="1" dirty="0" smtClean="0"/>
          </a:p>
          <a:p>
            <a:r>
              <a:rPr lang="en-US" sz="1600" b="1" dirty="0"/>
              <a:t> </a:t>
            </a:r>
            <a:r>
              <a:rPr lang="en-US" sz="1600" b="1" dirty="0" smtClean="0"/>
              <a:t> </a:t>
            </a:r>
            <a:r>
              <a:rPr lang="en-US" sz="1600" dirty="0" err="1" smtClean="0"/>
              <a:t>Neoformed</a:t>
            </a:r>
            <a:r>
              <a:rPr lang="en-US" sz="1600" dirty="0" smtClean="0"/>
              <a:t> </a:t>
            </a:r>
            <a:r>
              <a:rPr lang="en-US" sz="1600" dirty="0" err="1" smtClean="0"/>
              <a:t>illites</a:t>
            </a:r>
            <a:r>
              <a:rPr lang="en-US" sz="1600" dirty="0" smtClean="0"/>
              <a:t> were synthesized in hydrothermal experiments at 250°C and </a:t>
            </a:r>
            <a:r>
              <a:rPr lang="en-US" sz="1600" dirty="0" err="1" smtClean="0"/>
              <a:t>P</a:t>
            </a:r>
            <a:r>
              <a:rPr lang="en-US" sz="1600" baseline="-25000" dirty="0" err="1" smtClean="0"/>
              <a:t>v.soln</a:t>
            </a:r>
            <a:r>
              <a:rPr lang="en-US" sz="1600" dirty="0" smtClean="0"/>
              <a:t>. Starting materials were natural </a:t>
            </a:r>
            <a:r>
              <a:rPr lang="en-US" sz="1600" dirty="0" err="1" smtClean="0"/>
              <a:t>muscovites</a:t>
            </a:r>
            <a:r>
              <a:rPr lang="en-US" sz="1600" dirty="0" smtClean="0"/>
              <a:t>  (Brazilian, Mica Mountain and San </a:t>
            </a:r>
            <a:r>
              <a:rPr lang="en-US" sz="1600" dirty="0" err="1" smtClean="0"/>
              <a:t>Francisquito</a:t>
            </a:r>
            <a:r>
              <a:rPr lang="en-US" sz="1600" dirty="0" smtClean="0"/>
              <a:t>), </a:t>
            </a:r>
            <a:r>
              <a:rPr lang="en-US" sz="1600" dirty="0" err="1" smtClean="0"/>
              <a:t>kaolinite</a:t>
            </a:r>
            <a:r>
              <a:rPr lang="en-US" sz="1600" dirty="0" smtClean="0"/>
              <a:t> , quartz or amorphous silica mixtures and 2M </a:t>
            </a:r>
            <a:r>
              <a:rPr lang="en-US" sz="1600" dirty="0" err="1" smtClean="0"/>
              <a:t>KCl</a:t>
            </a:r>
            <a:r>
              <a:rPr lang="en-US" sz="1600" dirty="0" smtClean="0"/>
              <a:t>/</a:t>
            </a:r>
            <a:r>
              <a:rPr lang="en-US" sz="1600" dirty="0" err="1" smtClean="0"/>
              <a:t>HCl</a:t>
            </a:r>
            <a:r>
              <a:rPr lang="en-US" sz="1600" dirty="0" smtClean="0"/>
              <a:t> solutions which were reacted in 15 </a:t>
            </a:r>
            <a:r>
              <a:rPr lang="en-US" sz="1600" dirty="0" err="1" smtClean="0"/>
              <a:t>mL</a:t>
            </a:r>
            <a:r>
              <a:rPr lang="en-US" sz="1600" dirty="0" smtClean="0"/>
              <a:t> SS gasket –seal vessels with Teflon (PTFE) liners and caps (Yates and Rosenberg 1996, 1997). Chemical compositions and pretreatments of starting materials are discussed in Yates and Rosenberg (1997). Solid assemblages were combined with equilibrium-composition solutions (Yates and Rosenberg, 1996), in high solution-to-solid ratios (solid equilibration experiments) in order to promote observable changes in the solid phases. After quenching, solutions were analyzed for pH, </a:t>
            </a:r>
            <a:r>
              <a:rPr lang="en-US" sz="1600" dirty="0" err="1" smtClean="0"/>
              <a:t>m</a:t>
            </a:r>
            <a:r>
              <a:rPr lang="en-US" sz="1600" baseline="-25000" dirty="0" err="1" smtClean="0"/>
              <a:t>K</a:t>
            </a:r>
            <a:r>
              <a:rPr lang="en-US" sz="1600" baseline="-25000" dirty="0" smtClean="0"/>
              <a:t>+</a:t>
            </a:r>
            <a:r>
              <a:rPr lang="en-US" sz="1600" dirty="0" smtClean="0"/>
              <a:t>, and m</a:t>
            </a:r>
            <a:r>
              <a:rPr lang="en-US" sz="1600" baseline="-25000" dirty="0" smtClean="0"/>
              <a:t>H4SiO4 </a:t>
            </a:r>
            <a:r>
              <a:rPr lang="en-US" sz="1600" dirty="0" smtClean="0"/>
              <a:t>using methods described in Sass et al. (1987). Activity ratios at the temperature of the experiments were calculated from </a:t>
            </a:r>
            <a:r>
              <a:rPr lang="en-US" sz="1600" dirty="0" err="1" smtClean="0"/>
              <a:t>molalities</a:t>
            </a:r>
            <a:r>
              <a:rPr lang="en-US" sz="1600" dirty="0" smtClean="0"/>
              <a:t>. Activity coefficients of </a:t>
            </a:r>
            <a:r>
              <a:rPr lang="en-US" sz="1600" dirty="0" err="1" smtClean="0"/>
              <a:t>KCl</a:t>
            </a:r>
            <a:r>
              <a:rPr lang="en-US" sz="1600" dirty="0" smtClean="0"/>
              <a:t> (</a:t>
            </a:r>
            <a:r>
              <a:rPr lang="en-US" sz="1600" dirty="0" err="1" smtClean="0"/>
              <a:t>aq</a:t>
            </a:r>
            <a:r>
              <a:rPr lang="en-US" sz="1600" dirty="0" smtClean="0"/>
              <a:t>) and </a:t>
            </a:r>
            <a:r>
              <a:rPr lang="en-US" sz="1600" dirty="0" err="1" smtClean="0"/>
              <a:t>HCl</a:t>
            </a:r>
            <a:r>
              <a:rPr lang="en-US" sz="1600" dirty="0" smtClean="0"/>
              <a:t> (</a:t>
            </a:r>
            <a:r>
              <a:rPr lang="en-US" sz="1600" dirty="0" err="1" smtClean="0"/>
              <a:t>aq</a:t>
            </a:r>
            <a:r>
              <a:rPr lang="en-US" sz="1600" dirty="0" smtClean="0"/>
              <a:t>) were estimated using the </a:t>
            </a:r>
            <a:r>
              <a:rPr lang="en-US" sz="1600" dirty="0" err="1" smtClean="0"/>
              <a:t>Pitzer</a:t>
            </a:r>
            <a:r>
              <a:rPr lang="en-US" sz="1600" dirty="0" smtClean="0"/>
              <a:t> approach (</a:t>
            </a:r>
            <a:r>
              <a:rPr lang="en-US" sz="1600" dirty="0" err="1" smtClean="0"/>
              <a:t>Pitzer</a:t>
            </a:r>
            <a:r>
              <a:rPr lang="en-US" sz="1600" dirty="0" smtClean="0"/>
              <a:t> and Kim, 1974). Post-experiment “muscovite” compositions are bulk, (raster) analyses of grain interiors (Yates and Rosenberg, 1998) whereas compositions of </a:t>
            </a:r>
            <a:r>
              <a:rPr lang="en-US" sz="1600" dirty="0" err="1" smtClean="0"/>
              <a:t>neoformed</a:t>
            </a:r>
            <a:r>
              <a:rPr lang="en-US" sz="1600" dirty="0" smtClean="0"/>
              <a:t> </a:t>
            </a:r>
            <a:r>
              <a:rPr lang="en-US" sz="1600" dirty="0" err="1" smtClean="0"/>
              <a:t>illites</a:t>
            </a:r>
            <a:r>
              <a:rPr lang="en-US" sz="1600" dirty="0" smtClean="0"/>
              <a:t> are point ATEM analyses. </a:t>
            </a:r>
          </a:p>
          <a:p>
            <a:r>
              <a:rPr lang="en-US" sz="1600" dirty="0" smtClean="0"/>
              <a:t>Further </a:t>
            </a:r>
            <a:r>
              <a:rPr lang="en-US" sz="1600" dirty="0"/>
              <a:t>procedures, analytical methods, instrumentation and post-experiment calculations are discussed in Yates and Rosenberg (1997, 1998</a:t>
            </a:r>
            <a:r>
              <a:rPr lang="en-US" sz="1600" dirty="0" smtClean="0"/>
              <a:t>).</a:t>
            </a:r>
            <a:endParaRPr lang="en-US" dirty="0"/>
          </a:p>
        </p:txBody>
      </p:sp>
      <p:sp>
        <p:nvSpPr>
          <p:cNvPr id="10" name="TextBox 9"/>
          <p:cNvSpPr txBox="1"/>
          <p:nvPr/>
        </p:nvSpPr>
        <p:spPr>
          <a:xfrm>
            <a:off x="24612600" y="1600200"/>
            <a:ext cx="7772400" cy="9941183"/>
          </a:xfrm>
          <a:prstGeom prst="rect">
            <a:avLst/>
          </a:prstGeom>
          <a:solidFill>
            <a:schemeClr val="bg1"/>
          </a:solidFill>
        </p:spPr>
        <p:txBody>
          <a:bodyPr wrap="square" rtlCol="0">
            <a:spAutoFit/>
          </a:bodyPr>
          <a:lstStyle/>
          <a:p>
            <a:r>
              <a:rPr lang="en-US" sz="1800" b="1" dirty="0" smtClean="0"/>
              <a:t>Discussion</a:t>
            </a:r>
            <a:endParaRPr lang="en-US" sz="1800" dirty="0"/>
          </a:p>
          <a:p>
            <a:r>
              <a:rPr lang="en-US" sz="1600" b="1" dirty="0"/>
              <a:t> </a:t>
            </a:r>
            <a:endParaRPr lang="en-US" sz="1600" dirty="0"/>
          </a:p>
          <a:p>
            <a:r>
              <a:rPr lang="en-US" sz="1800" dirty="0"/>
              <a:t>       </a:t>
            </a:r>
            <a:r>
              <a:rPr lang="en-US" sz="1800" b="1" dirty="0"/>
              <a:t>Significance of pH</a:t>
            </a:r>
            <a:endParaRPr lang="en-US" sz="1800" dirty="0"/>
          </a:p>
          <a:p>
            <a:r>
              <a:rPr lang="en-US" sz="1600" dirty="0"/>
              <a:t>      A pH between 4.5 and 6.0 is most probable for pore water in siliceous sedimentary basins (</a:t>
            </a:r>
            <a:r>
              <a:rPr lang="en-US" sz="1600" dirty="0" err="1"/>
              <a:t>Bjorlykke</a:t>
            </a:r>
            <a:r>
              <a:rPr lang="en-US" sz="1600" dirty="0"/>
              <a:t> and </a:t>
            </a:r>
            <a:r>
              <a:rPr lang="en-US" sz="1600" dirty="0" err="1"/>
              <a:t>Egeberg</a:t>
            </a:r>
            <a:r>
              <a:rPr lang="en-US" sz="1600" dirty="0"/>
              <a:t>, 1993). </a:t>
            </a:r>
            <a:r>
              <a:rPr lang="en-US" sz="1600" dirty="0" err="1"/>
              <a:t>Illite</a:t>
            </a:r>
            <a:r>
              <a:rPr lang="en-US" sz="1600" dirty="0"/>
              <a:t> is thought to precipitate during deep burial </a:t>
            </a:r>
            <a:r>
              <a:rPr lang="en-US" sz="1600" dirty="0" err="1"/>
              <a:t>diagenesis</a:t>
            </a:r>
            <a:r>
              <a:rPr lang="en-US" sz="1600" dirty="0"/>
              <a:t> at depths greater than 3500 meters (temperatures ≥120°C) (</a:t>
            </a:r>
            <a:r>
              <a:rPr lang="en-US" sz="1600" dirty="0" err="1"/>
              <a:t>Lanson</a:t>
            </a:r>
            <a:r>
              <a:rPr lang="en-US" sz="1600" dirty="0"/>
              <a:t> et al. 2002). Pore waters will be acid under these conditions inasmuch as neutral pH is about 6 at 120°C. Thus, </a:t>
            </a:r>
            <a:r>
              <a:rPr lang="en-US" sz="1600" dirty="0" err="1"/>
              <a:t>hydronium</a:t>
            </a:r>
            <a:r>
              <a:rPr lang="en-US" sz="1600" dirty="0"/>
              <a:t> ions will be available and should enter the interlayer sites in fibrous and lath-shaped </a:t>
            </a:r>
            <a:r>
              <a:rPr lang="en-US" sz="1600" dirty="0" err="1"/>
              <a:t>illites</a:t>
            </a:r>
            <a:r>
              <a:rPr lang="en-US" sz="1600" dirty="0"/>
              <a:t> which crystallize in </a:t>
            </a:r>
            <a:r>
              <a:rPr lang="en-US" sz="1600" dirty="0" err="1"/>
              <a:t>diagenetic</a:t>
            </a:r>
            <a:r>
              <a:rPr lang="en-US" sz="1600" dirty="0"/>
              <a:t> environments. Yet surprisingly few reliable ATEM analyses of fibrous and lath-like </a:t>
            </a:r>
            <a:r>
              <a:rPr lang="en-US" sz="1600" dirty="0" err="1"/>
              <a:t>illites</a:t>
            </a:r>
            <a:r>
              <a:rPr lang="en-US" sz="1600" dirty="0"/>
              <a:t> can be found in the literature.</a:t>
            </a:r>
          </a:p>
          <a:p>
            <a:r>
              <a:rPr lang="en-US" sz="1600" dirty="0"/>
              <a:t>      Warren and Curtis (1989) determined the chemical composition of fibrous </a:t>
            </a:r>
            <a:r>
              <a:rPr lang="en-US" sz="1600" dirty="0" err="1"/>
              <a:t>illites</a:t>
            </a:r>
            <a:r>
              <a:rPr lang="en-US" sz="1600" dirty="0"/>
              <a:t> from two sandstone reservoirs. ATEM compositions differed significantly. Interlayer </a:t>
            </a:r>
            <a:r>
              <a:rPr lang="en-US" sz="1600" dirty="0" err="1"/>
              <a:t>cation</a:t>
            </a:r>
            <a:r>
              <a:rPr lang="en-US" sz="1600" dirty="0"/>
              <a:t> contents (K+Na+2Ca) were found to be 0.70 where feldspar and mica have been largely replaced by quartz, </a:t>
            </a:r>
            <a:r>
              <a:rPr lang="en-US" sz="1600" dirty="0" err="1"/>
              <a:t>kaolinite</a:t>
            </a:r>
            <a:r>
              <a:rPr lang="en-US" sz="1600" dirty="0"/>
              <a:t> and </a:t>
            </a:r>
            <a:r>
              <a:rPr lang="en-US" sz="1600" dirty="0" err="1"/>
              <a:t>illite</a:t>
            </a:r>
            <a:r>
              <a:rPr lang="en-US" sz="1600" dirty="0"/>
              <a:t>, suggesting acid conditions. In the second reservoir where </a:t>
            </a:r>
            <a:r>
              <a:rPr lang="en-US" sz="1600" dirty="0" err="1"/>
              <a:t>illite</a:t>
            </a:r>
            <a:r>
              <a:rPr lang="en-US" sz="1600" dirty="0"/>
              <a:t> and dolomite were the only major cements, implying a higher pH, the interlayer </a:t>
            </a:r>
            <a:r>
              <a:rPr lang="en-US" sz="1600" dirty="0" err="1"/>
              <a:t>cation</a:t>
            </a:r>
            <a:r>
              <a:rPr lang="en-US" sz="1600" dirty="0"/>
              <a:t> content (K+Na+2Ca) was 0.87. Furthermore, experimental studies by Small et al. (1992) have shown that fibrous and lath-like </a:t>
            </a:r>
            <a:r>
              <a:rPr lang="en-US" sz="1600" dirty="0" err="1"/>
              <a:t>illites</a:t>
            </a:r>
            <a:r>
              <a:rPr lang="en-US" sz="1600" dirty="0"/>
              <a:t> grown in acid solutions are alkali-deficient. Schleicher et. al. (2006) observed episodic mineralization of hydrothermal </a:t>
            </a:r>
            <a:r>
              <a:rPr lang="en-US" sz="1600" dirty="0" err="1"/>
              <a:t>illite</a:t>
            </a:r>
            <a:r>
              <a:rPr lang="en-US" sz="1600" dirty="0"/>
              <a:t> due to multiple fluid injections into a granitic body. The vein </a:t>
            </a:r>
            <a:r>
              <a:rPr lang="en-US" sz="1600" dirty="0" err="1"/>
              <a:t>illites</a:t>
            </a:r>
            <a:r>
              <a:rPr lang="en-US" sz="1600" dirty="0"/>
              <a:t> vary from fibrous to platy,  while their interlayer compositions vary from K </a:t>
            </a:r>
            <a:r>
              <a:rPr lang="en-US" sz="1600" baseline="-25000" dirty="0"/>
              <a:t>0.4</a:t>
            </a:r>
            <a:r>
              <a:rPr lang="en-US" sz="1600" dirty="0"/>
              <a:t> to K</a:t>
            </a:r>
            <a:r>
              <a:rPr lang="en-US" sz="1600" baseline="-25000" dirty="0"/>
              <a:t>0.8</a:t>
            </a:r>
            <a:r>
              <a:rPr lang="en-US" sz="1600" dirty="0"/>
              <a:t>/O</a:t>
            </a:r>
            <a:r>
              <a:rPr lang="en-US" sz="1600" baseline="-25000" dirty="0"/>
              <a:t>10</a:t>
            </a:r>
            <a:r>
              <a:rPr lang="en-US" sz="1600" dirty="0"/>
              <a:t>(OH)</a:t>
            </a:r>
            <a:r>
              <a:rPr lang="en-US" sz="1600" baseline="-25000" dirty="0"/>
              <a:t>2</a:t>
            </a:r>
            <a:r>
              <a:rPr lang="en-US" sz="1600" dirty="0"/>
              <a:t>. We attribute the interlayer compositions of the vein </a:t>
            </a:r>
            <a:r>
              <a:rPr lang="en-US" sz="1600" dirty="0" err="1"/>
              <a:t>illite</a:t>
            </a:r>
            <a:r>
              <a:rPr lang="en-US" sz="1600" dirty="0"/>
              <a:t> to the pH of the fluid injections. </a:t>
            </a:r>
          </a:p>
          <a:p>
            <a:r>
              <a:rPr lang="en-US" sz="1600" dirty="0"/>
              <a:t>  </a:t>
            </a:r>
          </a:p>
          <a:p>
            <a:r>
              <a:rPr lang="en-US" sz="1800" b="1" dirty="0"/>
              <a:t>Dehydration of alkali-deficient </a:t>
            </a:r>
            <a:r>
              <a:rPr lang="en-US" sz="1800" b="1" dirty="0" err="1"/>
              <a:t>illites</a:t>
            </a:r>
            <a:endParaRPr lang="en-US" sz="1800" dirty="0"/>
          </a:p>
          <a:p>
            <a:r>
              <a:rPr lang="en-US" sz="1600" dirty="0"/>
              <a:t>      Dehydration of </a:t>
            </a:r>
            <a:r>
              <a:rPr lang="en-US" sz="1600" dirty="0" err="1"/>
              <a:t>illite</a:t>
            </a:r>
            <a:r>
              <a:rPr lang="en-US" sz="1600" dirty="0"/>
              <a:t> under medium temperature conditions (340°-360°C) results in loss of water molecules from interlayer sites (</a:t>
            </a:r>
            <a:r>
              <a:rPr lang="en-US" sz="1600" dirty="0" err="1"/>
              <a:t>Drits</a:t>
            </a:r>
            <a:r>
              <a:rPr lang="en-US" sz="1600" dirty="0"/>
              <a:t> and McCarty, 2007). During cooling the interlayer sites </a:t>
            </a:r>
            <a:r>
              <a:rPr lang="en-US" sz="1600" dirty="0" err="1"/>
              <a:t>resorb</a:t>
            </a:r>
            <a:r>
              <a:rPr lang="en-US" sz="1600" dirty="0"/>
              <a:t> the water molecules that were lost during heating. Similar results were observed for 1M (K</a:t>
            </a:r>
            <a:r>
              <a:rPr lang="en-US" sz="1600" baseline="-25000" dirty="0"/>
              <a:t>0.87</a:t>
            </a:r>
            <a:r>
              <a:rPr lang="en-US" sz="1600" dirty="0"/>
              <a:t>) and 2M</a:t>
            </a:r>
            <a:r>
              <a:rPr lang="en-US" sz="1600" baseline="-25000" dirty="0"/>
              <a:t>2</a:t>
            </a:r>
            <a:r>
              <a:rPr lang="en-US" sz="1600" dirty="0"/>
              <a:t> (K</a:t>
            </a:r>
            <a:r>
              <a:rPr lang="en-US" sz="1600" baseline="-25000" dirty="0"/>
              <a:t>0.86</a:t>
            </a:r>
            <a:r>
              <a:rPr lang="en-US" sz="1600" dirty="0"/>
              <a:t>) </a:t>
            </a:r>
            <a:r>
              <a:rPr lang="en-US" sz="1600" dirty="0" err="1"/>
              <a:t>illites</a:t>
            </a:r>
            <a:r>
              <a:rPr lang="en-US" sz="1600" dirty="0"/>
              <a:t>. Failure to </a:t>
            </a:r>
            <a:r>
              <a:rPr lang="en-US" sz="1600" dirty="0" err="1"/>
              <a:t>resorb</a:t>
            </a:r>
            <a:r>
              <a:rPr lang="en-US" sz="1600" dirty="0"/>
              <a:t> water molecules may lead to a partial collapse of the </a:t>
            </a:r>
            <a:r>
              <a:rPr lang="en-US" sz="1600" dirty="0" err="1"/>
              <a:t>illite</a:t>
            </a:r>
            <a:r>
              <a:rPr lang="en-US" sz="1600" dirty="0"/>
              <a:t> structure to form a </a:t>
            </a:r>
            <a:r>
              <a:rPr lang="en-US" sz="1600" dirty="0" err="1"/>
              <a:t>metastable</a:t>
            </a:r>
            <a:r>
              <a:rPr lang="en-US" sz="1600" dirty="0"/>
              <a:t>, dehydrated </a:t>
            </a:r>
            <a:r>
              <a:rPr lang="en-US" sz="1600" dirty="0" err="1"/>
              <a:t>illite</a:t>
            </a:r>
            <a:r>
              <a:rPr lang="en-US" sz="1600" dirty="0"/>
              <a:t> with </a:t>
            </a:r>
            <a:r>
              <a:rPr lang="en-US" sz="1600" dirty="0" err="1"/>
              <a:t>pyrophyllite</a:t>
            </a:r>
            <a:r>
              <a:rPr lang="en-US" sz="1600" dirty="0"/>
              <a:t> domains.  The existence of  alkali-deficient </a:t>
            </a:r>
            <a:r>
              <a:rPr lang="en-US" sz="1600" dirty="0" err="1"/>
              <a:t>illites</a:t>
            </a:r>
            <a:r>
              <a:rPr lang="en-US" sz="1600" dirty="0"/>
              <a:t> with </a:t>
            </a:r>
            <a:r>
              <a:rPr lang="en-US" sz="1600" dirty="0" err="1"/>
              <a:t>pyrophyllite</a:t>
            </a:r>
            <a:r>
              <a:rPr lang="en-US" sz="1600" dirty="0"/>
              <a:t> domains was suggested by </a:t>
            </a:r>
            <a:r>
              <a:rPr lang="en-US" sz="1600" dirty="0" err="1"/>
              <a:t>Besson</a:t>
            </a:r>
            <a:r>
              <a:rPr lang="en-US" sz="1600" dirty="0"/>
              <a:t> and </a:t>
            </a:r>
            <a:r>
              <a:rPr lang="en-US" sz="1600" dirty="0" err="1"/>
              <a:t>Drits</a:t>
            </a:r>
            <a:r>
              <a:rPr lang="en-US" sz="1600" dirty="0"/>
              <a:t> (1997) and Rosenberg (2002) and observed by Chen et al. (2010). The presence of </a:t>
            </a:r>
            <a:r>
              <a:rPr lang="en-US" sz="1600" dirty="0" err="1"/>
              <a:t>pyrophyllite</a:t>
            </a:r>
            <a:r>
              <a:rPr lang="en-US" sz="1600" dirty="0"/>
              <a:t> domains will be most obvious in highly alkali-deficient </a:t>
            </a:r>
            <a:r>
              <a:rPr lang="en-US" sz="1600" dirty="0" err="1"/>
              <a:t>illites</a:t>
            </a:r>
            <a:r>
              <a:rPr lang="en-US" sz="1600" dirty="0"/>
              <a:t>, crystallized in acid environments. However, </a:t>
            </a:r>
            <a:r>
              <a:rPr lang="en-US" sz="1600" dirty="0" err="1"/>
              <a:t>Besson</a:t>
            </a:r>
            <a:r>
              <a:rPr lang="en-US" sz="1600" dirty="0"/>
              <a:t> and </a:t>
            </a:r>
            <a:r>
              <a:rPr lang="en-US" sz="1600" dirty="0" err="1"/>
              <a:t>Drits</a:t>
            </a:r>
            <a:r>
              <a:rPr lang="en-US" sz="1600" dirty="0"/>
              <a:t> (1997) found indirect evidence of </a:t>
            </a:r>
            <a:r>
              <a:rPr lang="en-US" sz="1600" dirty="0" err="1"/>
              <a:t>pyrophyllite</a:t>
            </a:r>
            <a:r>
              <a:rPr lang="en-US" sz="1600" dirty="0"/>
              <a:t> domains even in RM30, a 1M </a:t>
            </a:r>
            <a:r>
              <a:rPr lang="en-US" sz="1600" dirty="0" err="1"/>
              <a:t>illite</a:t>
            </a:r>
            <a:r>
              <a:rPr lang="en-US" sz="1600" dirty="0"/>
              <a:t> with an interlayer charge of 0.87. In a HRTEM study, Chen et al. (2010) observed </a:t>
            </a:r>
            <a:r>
              <a:rPr lang="en-US" sz="1600" dirty="0" err="1"/>
              <a:t>pyrophyllite</a:t>
            </a:r>
            <a:r>
              <a:rPr lang="en-US" sz="1600" dirty="0"/>
              <a:t> domains in a </a:t>
            </a:r>
            <a:r>
              <a:rPr lang="en-US" sz="1600" dirty="0" err="1"/>
              <a:t>diagenetic</a:t>
            </a:r>
            <a:r>
              <a:rPr lang="en-US" sz="1600" dirty="0"/>
              <a:t>, 1M </a:t>
            </a:r>
            <a:r>
              <a:rPr lang="en-US" sz="1600" dirty="0" err="1"/>
              <a:t>illite</a:t>
            </a:r>
            <a:r>
              <a:rPr lang="en-US" sz="1600" dirty="0"/>
              <a:t> with an interlayer alkali-content of 0.6. Dehydrated 1M </a:t>
            </a:r>
            <a:r>
              <a:rPr lang="en-US" sz="1600" dirty="0" err="1"/>
              <a:t>illites</a:t>
            </a:r>
            <a:r>
              <a:rPr lang="en-US" sz="1600" dirty="0"/>
              <a:t> may be inhibited from conversion to the 2M </a:t>
            </a:r>
            <a:r>
              <a:rPr lang="en-US" sz="1600" dirty="0" err="1"/>
              <a:t>polytype</a:t>
            </a:r>
            <a:r>
              <a:rPr lang="en-US" sz="1600" dirty="0"/>
              <a:t>, thus accounting for the common conversion of the 1M</a:t>
            </a:r>
            <a:r>
              <a:rPr lang="en-US" sz="1600" baseline="-25000" dirty="0"/>
              <a:t>d  </a:t>
            </a:r>
            <a:r>
              <a:rPr lang="en-US" sz="1600" dirty="0" err="1"/>
              <a:t>polytype</a:t>
            </a:r>
            <a:r>
              <a:rPr lang="en-US" sz="1600" dirty="0"/>
              <a:t> directly to the 2M</a:t>
            </a:r>
            <a:r>
              <a:rPr lang="en-US" sz="1600" baseline="-25000" dirty="0"/>
              <a:t>1</a:t>
            </a:r>
            <a:r>
              <a:rPr lang="en-US" sz="1600" dirty="0"/>
              <a:t> </a:t>
            </a:r>
            <a:r>
              <a:rPr lang="en-US" sz="1600" dirty="0" err="1"/>
              <a:t>polytype</a:t>
            </a:r>
            <a:r>
              <a:rPr lang="en-US" sz="1600" dirty="0"/>
              <a:t> (</a:t>
            </a:r>
            <a:r>
              <a:rPr lang="en-US" sz="1600" dirty="0" err="1"/>
              <a:t>Lonker</a:t>
            </a:r>
            <a:r>
              <a:rPr lang="en-US" sz="1600" dirty="0"/>
              <a:t> and Fitz Gerald, 1990), although crystallization of an intermediate 1M </a:t>
            </a:r>
            <a:r>
              <a:rPr lang="en-US" sz="1600" dirty="0" err="1"/>
              <a:t>polytype</a:t>
            </a:r>
            <a:r>
              <a:rPr lang="en-US" sz="1600" dirty="0"/>
              <a:t> is apparently possible (Chen and Wang, 2007</a:t>
            </a:r>
            <a:r>
              <a:rPr lang="en-US" sz="1600" dirty="0" smtClean="0"/>
              <a:t>).</a:t>
            </a:r>
            <a:endParaRPr lang="en-US" sz="1600" dirty="0"/>
          </a:p>
        </p:txBody>
      </p:sp>
      <p:sp>
        <p:nvSpPr>
          <p:cNvPr id="11" name="TextBox 10"/>
          <p:cNvSpPr txBox="1"/>
          <p:nvPr/>
        </p:nvSpPr>
        <p:spPr>
          <a:xfrm>
            <a:off x="24612600" y="11734800"/>
            <a:ext cx="7772400" cy="3785652"/>
          </a:xfrm>
          <a:prstGeom prst="rect">
            <a:avLst/>
          </a:prstGeom>
          <a:solidFill>
            <a:schemeClr val="bg1"/>
          </a:solidFill>
        </p:spPr>
        <p:txBody>
          <a:bodyPr wrap="square" rtlCol="0">
            <a:spAutoFit/>
          </a:bodyPr>
          <a:lstStyle/>
          <a:p>
            <a:r>
              <a:rPr lang="en-US" sz="1800" b="1" dirty="0"/>
              <a:t>Conclusions</a:t>
            </a:r>
            <a:endParaRPr lang="en-US" sz="1800" dirty="0"/>
          </a:p>
          <a:p>
            <a:r>
              <a:rPr lang="en-US" sz="1600" b="1" dirty="0"/>
              <a:t> </a:t>
            </a:r>
            <a:endParaRPr lang="en-US" sz="1600" dirty="0"/>
          </a:p>
          <a:p>
            <a:r>
              <a:rPr lang="en-US" sz="1600" b="1" dirty="0"/>
              <a:t>1) </a:t>
            </a:r>
            <a:r>
              <a:rPr lang="en-US" sz="1600" dirty="0"/>
              <a:t>Under acid conditions at 250°C muscovite is unstable with respect to end-member </a:t>
            </a:r>
            <a:r>
              <a:rPr lang="en-US" sz="1600" dirty="0" err="1"/>
              <a:t>illite</a:t>
            </a:r>
            <a:r>
              <a:rPr lang="en-US" sz="1600" dirty="0"/>
              <a:t>. Fibrous and lath-like </a:t>
            </a:r>
            <a:r>
              <a:rPr lang="en-US" sz="1600" dirty="0" err="1"/>
              <a:t>illites</a:t>
            </a:r>
            <a:r>
              <a:rPr lang="en-US" sz="1600" dirty="0"/>
              <a:t> crystallize from the fluid phase under the conditions of these experiments.</a:t>
            </a:r>
          </a:p>
          <a:p>
            <a:r>
              <a:rPr lang="en-US" sz="1000" dirty="0"/>
              <a:t>  </a:t>
            </a:r>
          </a:p>
          <a:p>
            <a:r>
              <a:rPr lang="en-US" sz="1600" b="1" dirty="0"/>
              <a:t>2) </a:t>
            </a:r>
            <a:r>
              <a:rPr lang="en-US" sz="1600" dirty="0"/>
              <a:t>The interlayer </a:t>
            </a:r>
            <a:r>
              <a:rPr lang="en-US" sz="1600" dirty="0" err="1"/>
              <a:t>cation</a:t>
            </a:r>
            <a:r>
              <a:rPr lang="en-US" sz="1600" dirty="0"/>
              <a:t>-content (K+Na+2Ca) of fibrous and lath-like </a:t>
            </a:r>
            <a:r>
              <a:rPr lang="en-US" sz="1600" dirty="0" err="1"/>
              <a:t>illites</a:t>
            </a:r>
            <a:r>
              <a:rPr lang="en-US" sz="1600" dirty="0"/>
              <a:t> is linearly dependent on </a:t>
            </a:r>
            <a:r>
              <a:rPr lang="en-US" sz="1600" dirty="0" err="1"/>
              <a:t>pH.</a:t>
            </a:r>
            <a:r>
              <a:rPr lang="en-US" sz="1600" dirty="0"/>
              <a:t>  When fully calibrated, as a function of temperature, this relationship may provide a useful parameter in the study of sandstone reservoirs. </a:t>
            </a:r>
          </a:p>
          <a:p>
            <a:r>
              <a:rPr lang="en-US" sz="1000" dirty="0"/>
              <a:t> </a:t>
            </a:r>
          </a:p>
          <a:p>
            <a:r>
              <a:rPr lang="en-US" sz="1600" b="1" dirty="0"/>
              <a:t>3) </a:t>
            </a:r>
            <a:r>
              <a:rPr lang="en-US" sz="1600" dirty="0"/>
              <a:t>The linear relationship between interlayer </a:t>
            </a:r>
            <a:r>
              <a:rPr lang="en-US" sz="1600" dirty="0" err="1"/>
              <a:t>cation</a:t>
            </a:r>
            <a:r>
              <a:rPr lang="en-US" sz="1600" dirty="0"/>
              <a:t>-content and pH implies the substitution of </a:t>
            </a:r>
            <a:r>
              <a:rPr lang="en-US" sz="1600" dirty="0" err="1"/>
              <a:t>hydronium</a:t>
            </a:r>
            <a:r>
              <a:rPr lang="en-US" sz="1600" dirty="0"/>
              <a:t> (</a:t>
            </a:r>
            <a:r>
              <a:rPr lang="en-US" sz="1600" dirty="0" smtClean="0"/>
              <a:t>H</a:t>
            </a:r>
            <a:r>
              <a:rPr lang="en-US" sz="1600" baseline="-25000" dirty="0" smtClean="0"/>
              <a:t>3</a:t>
            </a:r>
            <a:r>
              <a:rPr lang="en-US" sz="1600" dirty="0" smtClean="0"/>
              <a:t>O</a:t>
            </a:r>
            <a:r>
              <a:rPr lang="en-US" sz="1600" baseline="30000" dirty="0"/>
              <a:t>+</a:t>
            </a:r>
            <a:r>
              <a:rPr lang="en-US" sz="1600" dirty="0"/>
              <a:t>) ions in the interlayer sites. Thus, the interlayer </a:t>
            </a:r>
            <a:r>
              <a:rPr lang="en-US" sz="1600" dirty="0" err="1"/>
              <a:t>cation</a:t>
            </a:r>
            <a:r>
              <a:rPr lang="en-US" sz="1600" dirty="0"/>
              <a:t> </a:t>
            </a:r>
            <a:r>
              <a:rPr lang="en-US" sz="1600" dirty="0" err="1"/>
              <a:t>occupany</a:t>
            </a:r>
            <a:r>
              <a:rPr lang="en-US" sz="1600" dirty="0"/>
              <a:t> in natural </a:t>
            </a:r>
            <a:r>
              <a:rPr lang="en-US" sz="1600" dirty="0" err="1"/>
              <a:t>illites</a:t>
            </a:r>
            <a:r>
              <a:rPr lang="en-US" sz="1600" dirty="0"/>
              <a:t>  </a:t>
            </a:r>
            <a:r>
              <a:rPr lang="en-US" sz="1600" dirty="0" err="1"/>
              <a:t>illite</a:t>
            </a:r>
            <a:r>
              <a:rPr lang="en-US" sz="1600" dirty="0"/>
              <a:t> is pH dependent</a:t>
            </a:r>
          </a:p>
          <a:p>
            <a:r>
              <a:rPr lang="en-US" sz="1000" dirty="0"/>
              <a:t> </a:t>
            </a:r>
          </a:p>
          <a:p>
            <a:r>
              <a:rPr lang="en-US" sz="1600" dirty="0"/>
              <a:t>4) Dehydration of </a:t>
            </a:r>
            <a:r>
              <a:rPr lang="en-US" sz="1600" dirty="0" err="1"/>
              <a:t>hydronium</a:t>
            </a:r>
            <a:r>
              <a:rPr lang="en-US" sz="1600" dirty="0"/>
              <a:t> </a:t>
            </a:r>
            <a:r>
              <a:rPr lang="en-US" sz="1600" dirty="0" err="1"/>
              <a:t>illites</a:t>
            </a:r>
            <a:r>
              <a:rPr lang="en-US" sz="1600" dirty="0"/>
              <a:t> may result in  </a:t>
            </a:r>
            <a:r>
              <a:rPr lang="en-US" sz="1600" dirty="0" err="1"/>
              <a:t>metastable</a:t>
            </a:r>
            <a:r>
              <a:rPr lang="en-US" sz="1600" dirty="0"/>
              <a:t>  </a:t>
            </a:r>
            <a:r>
              <a:rPr lang="en-US" sz="1600" dirty="0" err="1"/>
              <a:t>illites</a:t>
            </a:r>
            <a:r>
              <a:rPr lang="en-US" sz="1600" dirty="0"/>
              <a:t> with </a:t>
            </a:r>
            <a:r>
              <a:rPr lang="en-US" sz="1600" dirty="0" err="1"/>
              <a:t>pyrophyllite</a:t>
            </a:r>
            <a:r>
              <a:rPr lang="en-US" sz="1600" dirty="0"/>
              <a:t> domains</a:t>
            </a:r>
            <a:r>
              <a:rPr lang="en-US" sz="1600" dirty="0" smtClean="0"/>
              <a:t>.</a:t>
            </a:r>
            <a:endParaRPr lang="en-US" sz="1600" dirty="0"/>
          </a:p>
        </p:txBody>
      </p:sp>
      <p:sp>
        <p:nvSpPr>
          <p:cNvPr id="12" name="TextBox 11"/>
          <p:cNvSpPr txBox="1"/>
          <p:nvPr/>
        </p:nvSpPr>
        <p:spPr>
          <a:xfrm>
            <a:off x="24612600" y="15697200"/>
            <a:ext cx="7772400" cy="3585597"/>
          </a:xfrm>
          <a:prstGeom prst="rect">
            <a:avLst/>
          </a:prstGeom>
          <a:solidFill>
            <a:schemeClr val="bg1"/>
          </a:solidFill>
        </p:spPr>
        <p:txBody>
          <a:bodyPr wrap="square" rtlCol="0">
            <a:spAutoFit/>
          </a:bodyPr>
          <a:lstStyle/>
          <a:p>
            <a:r>
              <a:rPr lang="en-US" sz="1800" b="1" dirty="0"/>
              <a:t>References</a:t>
            </a:r>
            <a:endParaRPr lang="en-US" sz="1800" dirty="0"/>
          </a:p>
          <a:p>
            <a:r>
              <a:rPr lang="en-US" sz="1100" b="1" dirty="0" err="1"/>
              <a:t>Besson</a:t>
            </a:r>
            <a:r>
              <a:rPr lang="en-US" sz="1100" b="1" dirty="0"/>
              <a:t>, G and </a:t>
            </a:r>
            <a:r>
              <a:rPr lang="en-US" sz="1100" b="1" dirty="0" err="1"/>
              <a:t>Drits</a:t>
            </a:r>
            <a:r>
              <a:rPr lang="en-US" sz="1100" b="1" dirty="0"/>
              <a:t>, V.A. (1997) Clays and Clay Minerals, 45, 158-169.</a:t>
            </a:r>
            <a:endParaRPr lang="en-US" sz="1100" dirty="0"/>
          </a:p>
          <a:p>
            <a:r>
              <a:rPr lang="en-US" sz="1100" b="1" dirty="0" err="1"/>
              <a:t>Bjorlykke</a:t>
            </a:r>
            <a:r>
              <a:rPr lang="en-US" sz="1100" b="1" dirty="0"/>
              <a:t>, K. and </a:t>
            </a:r>
            <a:r>
              <a:rPr lang="en-US" sz="1100" b="1" dirty="0" err="1"/>
              <a:t>Egeberg</a:t>
            </a:r>
            <a:r>
              <a:rPr lang="en-US" sz="1100" b="1" dirty="0"/>
              <a:t>, P.K. (1993) AAPG Bulletin, 77, </a:t>
            </a:r>
            <a:endParaRPr lang="en-US" sz="1100" dirty="0"/>
          </a:p>
          <a:p>
            <a:r>
              <a:rPr lang="en-US" sz="1100" b="1" dirty="0"/>
              <a:t>Brown, G. and Norrish, K. (1952). Mineralogical Magazine, 29, 929-932.</a:t>
            </a:r>
            <a:endParaRPr lang="en-US" sz="1100" dirty="0"/>
          </a:p>
          <a:p>
            <a:r>
              <a:rPr lang="en-US" sz="1100" b="1" dirty="0"/>
              <a:t>Chen, T. and Wang, H. (2007) American Mineralogist, 92, 926-932.</a:t>
            </a:r>
            <a:endParaRPr lang="en-US" sz="1100" dirty="0"/>
          </a:p>
          <a:p>
            <a:r>
              <a:rPr lang="en-US" sz="1100" b="1" dirty="0"/>
              <a:t>Chen, </a:t>
            </a:r>
            <a:r>
              <a:rPr lang="en-US" sz="1100" b="1" dirty="0" err="1"/>
              <a:t>T.,Wang</a:t>
            </a:r>
            <a:r>
              <a:rPr lang="en-US" sz="1100" b="1" dirty="0"/>
              <a:t>, H., Mason, R. and Chen, L. (2010) Mineralogical Magazine74, 451-461.</a:t>
            </a:r>
            <a:endParaRPr lang="en-US" sz="1100" dirty="0"/>
          </a:p>
          <a:p>
            <a:r>
              <a:rPr lang="en-US" sz="1100" b="1" dirty="0" err="1"/>
              <a:t>Drits</a:t>
            </a:r>
            <a:r>
              <a:rPr lang="en-US" sz="1100" b="1" dirty="0"/>
              <a:t>, V.A. and McCarty, D.K. (2007). Clays and Clay </a:t>
            </a:r>
            <a:r>
              <a:rPr lang="en-US" sz="1100" b="1" dirty="0" err="1"/>
              <a:t>Lanson</a:t>
            </a:r>
            <a:r>
              <a:rPr lang="en-US" sz="1100" b="1" dirty="0"/>
              <a:t>, B., Beaufort, D., Berger, G., Bauer, A., </a:t>
            </a:r>
            <a:r>
              <a:rPr lang="en-US" sz="1100" b="1" dirty="0" err="1"/>
              <a:t>Cassagnabere</a:t>
            </a:r>
            <a:r>
              <a:rPr lang="en-US" sz="1100" b="1" dirty="0"/>
              <a:t>, A. and </a:t>
            </a:r>
            <a:r>
              <a:rPr lang="en-US" sz="1100" b="1" dirty="0" err="1"/>
              <a:t>Meunier</a:t>
            </a:r>
            <a:r>
              <a:rPr lang="en-US" sz="1100" b="1" dirty="0"/>
              <a:t>, A. (2002). Clay Minerals, 37, 1-22.</a:t>
            </a:r>
            <a:endParaRPr lang="en-US" sz="1100" dirty="0"/>
          </a:p>
          <a:p>
            <a:r>
              <a:rPr lang="en-US" sz="1100" b="1" dirty="0" err="1"/>
              <a:t>Lonker</a:t>
            </a:r>
            <a:r>
              <a:rPr lang="en-US" sz="1100" b="1" dirty="0"/>
              <a:t>,  S.W. and Fitz Gerald, J.D. (1990) American Mineralogist, 75, 1282-1289.</a:t>
            </a:r>
            <a:endParaRPr lang="en-US" sz="1100" dirty="0"/>
          </a:p>
          <a:p>
            <a:r>
              <a:rPr lang="en-US" sz="1100" dirty="0"/>
              <a:t>.</a:t>
            </a:r>
            <a:r>
              <a:rPr lang="en-US" sz="1100" b="1" dirty="0"/>
              <a:t>Nieto, F., </a:t>
            </a:r>
            <a:r>
              <a:rPr lang="en-US" sz="1100" b="1" dirty="0" err="1"/>
              <a:t>Mellini</a:t>
            </a:r>
            <a:r>
              <a:rPr lang="en-US" sz="1100" b="1" dirty="0"/>
              <a:t>, M. and Abad, I. (2010). Clays and Clay Minerals, 58, 238-246.</a:t>
            </a:r>
            <a:endParaRPr lang="en-US" sz="1100" dirty="0"/>
          </a:p>
          <a:p>
            <a:r>
              <a:rPr lang="en-US" sz="1100" b="1" dirty="0" err="1"/>
              <a:t>Pitzer</a:t>
            </a:r>
            <a:r>
              <a:rPr lang="en-US" sz="1100" b="1" dirty="0"/>
              <a:t>, K.S. and Kim. J.J. (1974) Journal of the American Chemical Society, 96, 5701-5707</a:t>
            </a:r>
            <a:r>
              <a:rPr lang="en-US" sz="1100" dirty="0"/>
              <a:t>.</a:t>
            </a:r>
          </a:p>
          <a:p>
            <a:r>
              <a:rPr lang="en-US" sz="1100" b="1" dirty="0" err="1"/>
              <a:t>Rosenbeerg</a:t>
            </a:r>
            <a:r>
              <a:rPr lang="en-US" sz="1100" b="1" dirty="0"/>
              <a:t>, P.E. (2002)</a:t>
            </a:r>
            <a:endParaRPr lang="en-US" sz="1100" dirty="0"/>
          </a:p>
          <a:p>
            <a:r>
              <a:rPr lang="en-US" sz="1100" b="1" dirty="0"/>
              <a:t>Sass, B.M. Rosenberg, and </a:t>
            </a:r>
            <a:r>
              <a:rPr lang="en-US" sz="1100" b="1" dirty="0" err="1"/>
              <a:t>Kittrick</a:t>
            </a:r>
            <a:r>
              <a:rPr lang="en-US" sz="1100" b="1" dirty="0"/>
              <a:t>, J.A. (1987) </a:t>
            </a:r>
            <a:r>
              <a:rPr lang="en-US" sz="1100" b="1" dirty="0" err="1"/>
              <a:t>Geochim</a:t>
            </a:r>
            <a:r>
              <a:rPr lang="en-US" sz="1100" b="1" dirty="0"/>
              <a:t>. </a:t>
            </a:r>
            <a:r>
              <a:rPr lang="en-US" sz="1100" b="1" dirty="0" err="1"/>
              <a:t>Cosmochim</a:t>
            </a:r>
            <a:r>
              <a:rPr lang="en-US" sz="1100" b="1" dirty="0"/>
              <a:t>. </a:t>
            </a:r>
            <a:r>
              <a:rPr lang="en-US" sz="1100" b="1" dirty="0" err="1"/>
              <a:t>Acta</a:t>
            </a:r>
            <a:r>
              <a:rPr lang="en-US" sz="1100" b="1" dirty="0"/>
              <a:t>, 51, 2103-2115.</a:t>
            </a:r>
            <a:endParaRPr lang="en-US" sz="1100" dirty="0"/>
          </a:p>
          <a:p>
            <a:r>
              <a:rPr lang="en-US" sz="1100" b="1" dirty="0"/>
              <a:t>Schleicher, A.M., </a:t>
            </a:r>
            <a:r>
              <a:rPr lang="en-US" sz="1100" b="1" dirty="0" err="1"/>
              <a:t>Warr</a:t>
            </a:r>
            <a:r>
              <a:rPr lang="en-US" sz="1100" b="1" dirty="0"/>
              <a:t>, L.N., </a:t>
            </a:r>
            <a:r>
              <a:rPr lang="en-US" sz="1100" b="1" dirty="0" err="1"/>
              <a:t>Kober</a:t>
            </a:r>
            <a:r>
              <a:rPr lang="en-US" sz="1100" b="1" dirty="0"/>
              <a:t>, B., </a:t>
            </a:r>
            <a:r>
              <a:rPr lang="en-US" sz="1100" b="1" dirty="0" err="1"/>
              <a:t>Laverret</a:t>
            </a:r>
            <a:r>
              <a:rPr lang="en-US" sz="1100" b="1" dirty="0"/>
              <a:t>, E. and </a:t>
            </a:r>
            <a:r>
              <a:rPr lang="en-US" sz="1100" b="1" dirty="0" err="1"/>
              <a:t>Clauer</a:t>
            </a:r>
            <a:r>
              <a:rPr lang="en-US" sz="1100" b="1" dirty="0"/>
              <a:t>, N. (2006) Contributions to Mineralogy and Petrology, 152, 349-364.</a:t>
            </a:r>
            <a:endParaRPr lang="en-US" sz="1100" dirty="0"/>
          </a:p>
          <a:p>
            <a:r>
              <a:rPr lang="en-US" sz="1100" b="1" dirty="0"/>
              <a:t>Small, J.S,, Hamilton, D.L. and </a:t>
            </a:r>
            <a:r>
              <a:rPr lang="en-US" sz="1100" b="1" dirty="0" err="1"/>
              <a:t>Habesch</a:t>
            </a:r>
            <a:r>
              <a:rPr lang="en-US" sz="1100" b="1" dirty="0"/>
              <a:t>, S. (1992</a:t>
            </a:r>
            <a:r>
              <a:rPr lang="en-US" sz="1100" dirty="0"/>
              <a:t>). </a:t>
            </a:r>
            <a:r>
              <a:rPr lang="en-US" sz="1100" dirty="0" err="1"/>
              <a:t>J.Sed</a:t>
            </a:r>
            <a:r>
              <a:rPr lang="en-US" sz="1100" dirty="0"/>
              <a:t>. Petr., </a:t>
            </a:r>
            <a:r>
              <a:rPr lang="en-US" sz="1100" b="1" dirty="0"/>
              <a:t>62, 520-529.</a:t>
            </a:r>
            <a:endParaRPr lang="en-US" sz="1100" dirty="0"/>
          </a:p>
          <a:p>
            <a:r>
              <a:rPr lang="en-US" sz="1100" b="1" dirty="0"/>
              <a:t>Warren, E.A. and Curtis, C.D. (1989). Clay Minerals, 24, 137-156</a:t>
            </a:r>
            <a:r>
              <a:rPr lang="en-US" sz="1100" dirty="0"/>
              <a:t>.</a:t>
            </a:r>
          </a:p>
          <a:p>
            <a:r>
              <a:rPr lang="en-US" sz="1100" b="1" dirty="0"/>
              <a:t>Yates, D.M. (1987) M.S. thesis Washington State University</a:t>
            </a:r>
            <a:endParaRPr lang="en-US" sz="1100" dirty="0"/>
          </a:p>
          <a:p>
            <a:r>
              <a:rPr lang="en-US" sz="1100" b="1" dirty="0"/>
              <a:t>Yates, D.M. and Rosenberg, P.E. (1996) </a:t>
            </a:r>
            <a:r>
              <a:rPr lang="en-US" sz="1100" b="1" dirty="0" err="1"/>
              <a:t>Geochimica</a:t>
            </a:r>
            <a:r>
              <a:rPr lang="en-US" sz="1100" b="1" dirty="0"/>
              <a:t> et </a:t>
            </a:r>
            <a:r>
              <a:rPr lang="en-US" sz="1100" b="1" dirty="0" err="1"/>
              <a:t>Cosmochimica</a:t>
            </a:r>
            <a:r>
              <a:rPr lang="en-US" sz="1100" b="1" dirty="0"/>
              <a:t> </a:t>
            </a:r>
            <a:r>
              <a:rPr lang="en-US" sz="1100" b="1" dirty="0" err="1"/>
              <a:t>Acta</a:t>
            </a:r>
            <a:r>
              <a:rPr lang="en-US" sz="1100" b="1" dirty="0"/>
              <a:t>, 60, 1873-1883.</a:t>
            </a:r>
            <a:endParaRPr lang="en-US" sz="1100" dirty="0"/>
          </a:p>
          <a:p>
            <a:r>
              <a:rPr lang="en-US" sz="1100" b="1" dirty="0"/>
              <a:t>Yates, D.M. and Rosenberg, P.E. (1997) </a:t>
            </a:r>
            <a:r>
              <a:rPr lang="en-US" sz="1100" b="1" dirty="0" err="1"/>
              <a:t>Geochimica</a:t>
            </a:r>
            <a:r>
              <a:rPr lang="en-US" sz="1100" b="1" dirty="0"/>
              <a:t> et </a:t>
            </a:r>
            <a:r>
              <a:rPr lang="en-US" sz="1100" b="1" dirty="0" err="1"/>
              <a:t>Cosmochimica</a:t>
            </a:r>
            <a:r>
              <a:rPr lang="en-US" sz="1100" b="1" dirty="0"/>
              <a:t> </a:t>
            </a:r>
            <a:r>
              <a:rPr lang="en-US" sz="1100" b="1" dirty="0" err="1"/>
              <a:t>Acta</a:t>
            </a:r>
            <a:r>
              <a:rPr lang="en-US" sz="1100" b="1" dirty="0"/>
              <a:t>, 61, 3135-3144.</a:t>
            </a:r>
            <a:endParaRPr lang="en-US" sz="1100" dirty="0"/>
          </a:p>
          <a:p>
            <a:r>
              <a:rPr lang="en-US" sz="1100" b="1" dirty="0"/>
              <a:t>Yates, D.M. and Rosenberg, P.E (1998) American Mineralogist, 83, 1199-1208. </a:t>
            </a:r>
            <a:endParaRPr lang="en-US" sz="1100" dirty="0"/>
          </a:p>
        </p:txBody>
      </p:sp>
      <p:sp>
        <p:nvSpPr>
          <p:cNvPr id="13" name="TextBox 12"/>
          <p:cNvSpPr txBox="1"/>
          <p:nvPr/>
        </p:nvSpPr>
        <p:spPr>
          <a:xfrm>
            <a:off x="533400" y="11705034"/>
            <a:ext cx="7543800" cy="3077766"/>
          </a:xfrm>
          <a:prstGeom prst="rect">
            <a:avLst/>
          </a:prstGeom>
          <a:solidFill>
            <a:schemeClr val="bg1"/>
          </a:solidFill>
        </p:spPr>
        <p:txBody>
          <a:bodyPr wrap="square" rtlCol="0">
            <a:spAutoFit/>
          </a:bodyPr>
          <a:lstStyle/>
          <a:p>
            <a:r>
              <a:rPr lang="en-US" sz="1800" b="1" dirty="0"/>
              <a:t>Introduction</a:t>
            </a:r>
            <a:endParaRPr lang="en-US" sz="1800" dirty="0"/>
          </a:p>
          <a:p>
            <a:r>
              <a:rPr lang="en-US" sz="1600" dirty="0"/>
              <a:t>   In 1998 we synthesized </a:t>
            </a:r>
            <a:r>
              <a:rPr lang="en-US" sz="1600" dirty="0" err="1"/>
              <a:t>neoformed</a:t>
            </a:r>
            <a:r>
              <a:rPr lang="en-US" sz="1600" dirty="0"/>
              <a:t>, lath-like and fibrous </a:t>
            </a:r>
            <a:r>
              <a:rPr lang="en-US" sz="1600" dirty="0" err="1"/>
              <a:t>illites</a:t>
            </a:r>
            <a:r>
              <a:rPr lang="en-US" sz="1600" dirty="0"/>
              <a:t> in hydrothermal experiments at 250°C (Yates and Rosenberg, 1998). These </a:t>
            </a:r>
            <a:r>
              <a:rPr lang="en-US" sz="1600" dirty="0" err="1"/>
              <a:t>illites</a:t>
            </a:r>
            <a:r>
              <a:rPr lang="en-US" sz="1600" dirty="0"/>
              <a:t> which crystallized in roughly parallel sets at the edges of altered muscovite grains, were characterized by XRD, TEM and ATEM studies. The average alkali-site occupancy of muscovite grains decreased from 0.97K to ~0.88 K/O</a:t>
            </a:r>
            <a:r>
              <a:rPr lang="en-US" sz="1600" baseline="-25000" dirty="0"/>
              <a:t>10</a:t>
            </a:r>
            <a:r>
              <a:rPr lang="en-US" sz="1600" dirty="0"/>
              <a:t>(OH)</a:t>
            </a:r>
            <a:r>
              <a:rPr lang="en-US" sz="1600" baseline="-25000" dirty="0"/>
              <a:t>2</a:t>
            </a:r>
            <a:r>
              <a:rPr lang="en-US" sz="1600" dirty="0"/>
              <a:t> during the course of the experiments (Yates and Rosenberg, 1997) but the alkali-site occupancy of the </a:t>
            </a:r>
            <a:r>
              <a:rPr lang="en-US" sz="1600" dirty="0" err="1"/>
              <a:t>neoformed</a:t>
            </a:r>
            <a:r>
              <a:rPr lang="en-US" sz="1600" dirty="0"/>
              <a:t> </a:t>
            </a:r>
            <a:r>
              <a:rPr lang="en-US" sz="1600" dirty="0" err="1"/>
              <a:t>illites</a:t>
            </a:r>
            <a:r>
              <a:rPr lang="en-US" sz="1600" dirty="0"/>
              <a:t> was significantly lower. </a:t>
            </a:r>
          </a:p>
          <a:p>
            <a:r>
              <a:rPr lang="en-US" sz="1600" dirty="0"/>
              <a:t>   As a routine part of the experimental procedure, the pH of the final solutions was measured and recorded. However, the pH data were not considered in our previous publication (Yates and Rosenberg, 1998). Recently, the significance of these data have been recognized and is reported here</a:t>
            </a:r>
            <a:r>
              <a:rPr lang="en-US" sz="1600" dirty="0" smtClean="0"/>
              <a:t>.</a:t>
            </a:r>
            <a:endParaRPr lang="en-US" sz="1600" dirty="0"/>
          </a:p>
        </p:txBody>
      </p:sp>
      <p:sp>
        <p:nvSpPr>
          <p:cNvPr id="15" name="TextBox 14"/>
          <p:cNvSpPr txBox="1"/>
          <p:nvPr/>
        </p:nvSpPr>
        <p:spPr>
          <a:xfrm>
            <a:off x="24688800" y="19350335"/>
            <a:ext cx="7162800" cy="461665"/>
          </a:xfrm>
          <a:prstGeom prst="rect">
            <a:avLst/>
          </a:prstGeom>
          <a:noFill/>
        </p:spPr>
        <p:txBody>
          <a:bodyPr wrap="square" rtlCol="0">
            <a:spAutoFit/>
          </a:bodyPr>
          <a:lstStyle/>
          <a:p>
            <a:r>
              <a:rPr lang="en-US" sz="1200" b="1" dirty="0" smtClean="0"/>
              <a:t>Acknowledgement</a:t>
            </a:r>
          </a:p>
          <a:p>
            <a:r>
              <a:rPr lang="en-US" sz="1200" dirty="0" smtClean="0"/>
              <a:t>The authors thank Kurt </a:t>
            </a:r>
            <a:r>
              <a:rPr lang="en-US" sz="1200" dirty="0" err="1" smtClean="0"/>
              <a:t>Wilkie</a:t>
            </a:r>
            <a:r>
              <a:rPr lang="en-US" sz="1200" dirty="0" smtClean="0"/>
              <a:t> for assistance in preparing this poster.</a:t>
            </a:r>
            <a:endParaRPr lang="en-US" sz="1200" dirty="0"/>
          </a:p>
        </p:txBody>
      </p:sp>
      <p:sp>
        <p:nvSpPr>
          <p:cNvPr id="16" name="TextBox 15"/>
          <p:cNvSpPr txBox="1"/>
          <p:nvPr/>
        </p:nvSpPr>
        <p:spPr>
          <a:xfrm>
            <a:off x="8686800" y="1981200"/>
            <a:ext cx="15316200" cy="1846659"/>
          </a:xfrm>
          <a:prstGeom prst="rect">
            <a:avLst/>
          </a:prstGeom>
          <a:solidFill>
            <a:schemeClr val="bg1"/>
          </a:solidFill>
          <a:ln>
            <a:noFill/>
          </a:ln>
        </p:spPr>
        <p:txBody>
          <a:bodyPr wrap="square" rtlCol="0">
            <a:spAutoFit/>
          </a:bodyPr>
          <a:lstStyle/>
          <a:p>
            <a:r>
              <a:rPr lang="en-US" sz="1800" b="1" dirty="0" smtClean="0"/>
              <a:t>HRTEM Characterization </a:t>
            </a:r>
            <a:endParaRPr lang="en-US" sz="1800" dirty="0" smtClean="0"/>
          </a:p>
          <a:p>
            <a:r>
              <a:rPr lang="en-US" sz="1600" dirty="0" smtClean="0"/>
              <a:t>      Grains were viewed  by HRTEM at ~30,000x. The edges of muscovite grains show signs of chemical reaction. Parallel </a:t>
            </a:r>
            <a:r>
              <a:rPr lang="en-US" sz="1600" dirty="0" err="1" smtClean="0"/>
              <a:t>embayments</a:t>
            </a:r>
            <a:r>
              <a:rPr lang="en-US" sz="1600" dirty="0" smtClean="0"/>
              <a:t>, present on most grains, extend from the edge towards the center of the grain. Although the grains are embayed and individual crystal terminations are visible, the outlines of the grain edges are preserved suggesting that a solid state reaction has occurred producing the </a:t>
            </a:r>
            <a:r>
              <a:rPr lang="en-US" sz="1600" dirty="0" err="1" smtClean="0"/>
              <a:t>embayments</a:t>
            </a:r>
            <a:r>
              <a:rPr lang="en-US" sz="1600" dirty="0" smtClean="0"/>
              <a:t> and </a:t>
            </a:r>
            <a:r>
              <a:rPr lang="en-US" sz="1600" dirty="0" err="1" smtClean="0"/>
              <a:t>recrystallization</a:t>
            </a:r>
            <a:r>
              <a:rPr lang="en-US" sz="1600" dirty="0" smtClean="0"/>
              <a:t> at grain edges (Fig. 1 ; Yates, 1987), rather than the precipitation of overgrowths from solution.  </a:t>
            </a:r>
          </a:p>
          <a:p>
            <a:r>
              <a:rPr lang="en-US" sz="1600" dirty="0" smtClean="0"/>
              <a:t>   Furthermore, a new phase has grown at the edges of the muscovite grains. Muscovite grains appear to be fringed with crystalline overgrowths which precipitated from solution (Yates 1987 ). They have average widths of 0.05-0.2 µm and lengths up to 1.0 µm. The fibrous and lath-like nature of these </a:t>
            </a:r>
            <a:r>
              <a:rPr lang="en-US" sz="1600" dirty="0" err="1" smtClean="0"/>
              <a:t>neoformed</a:t>
            </a:r>
            <a:r>
              <a:rPr lang="en-US" sz="1600" dirty="0" smtClean="0"/>
              <a:t> crystals is illustrated in in transmission electron micrographs (Figs. 2 and 3). ATEM analyses of the </a:t>
            </a:r>
            <a:r>
              <a:rPr lang="en-US" sz="1600" dirty="0" err="1" smtClean="0"/>
              <a:t>neoformed</a:t>
            </a:r>
            <a:r>
              <a:rPr lang="en-US" sz="1600" dirty="0" smtClean="0"/>
              <a:t> crystals are given in Table 1.</a:t>
            </a:r>
            <a:endParaRPr lang="en-US" sz="1600" dirty="0"/>
          </a:p>
        </p:txBody>
      </p:sp>
      <p:sp>
        <p:nvSpPr>
          <p:cNvPr id="17" name="TextBox 16"/>
          <p:cNvSpPr txBox="1"/>
          <p:nvPr/>
        </p:nvSpPr>
        <p:spPr>
          <a:xfrm>
            <a:off x="8763000" y="7398603"/>
            <a:ext cx="3352800" cy="830997"/>
          </a:xfrm>
          <a:prstGeom prst="rect">
            <a:avLst/>
          </a:prstGeom>
          <a:solidFill>
            <a:schemeClr val="bg1"/>
          </a:solidFill>
        </p:spPr>
        <p:txBody>
          <a:bodyPr wrap="square" rtlCol="0">
            <a:spAutoFit/>
          </a:bodyPr>
          <a:lstStyle/>
          <a:p>
            <a:r>
              <a:rPr lang="en-US" sz="1200" dirty="0" smtClean="0"/>
              <a:t>Fig. 1. HRTEM  micrograph of muscovite grain </a:t>
            </a:r>
          </a:p>
          <a:p>
            <a:r>
              <a:rPr lang="en-US" sz="1200" dirty="0" smtClean="0"/>
              <a:t>           showing parallel </a:t>
            </a:r>
            <a:r>
              <a:rPr lang="en-US" sz="1200" dirty="0" err="1" smtClean="0"/>
              <a:t>embayments</a:t>
            </a:r>
            <a:r>
              <a:rPr lang="en-US" sz="1200" dirty="0" smtClean="0"/>
              <a:t> that extend </a:t>
            </a:r>
          </a:p>
          <a:p>
            <a:r>
              <a:rPr lang="en-US" sz="1200" dirty="0" smtClean="0"/>
              <a:t>           from the edge toward the center of the grain </a:t>
            </a:r>
          </a:p>
          <a:p>
            <a:r>
              <a:rPr lang="en-US" sz="1200" dirty="0" smtClean="0"/>
              <a:t>           (~30,000X). Sample Y202, 250°C, 43 days.</a:t>
            </a:r>
            <a:endParaRPr lang="en-US" sz="1200" dirty="0"/>
          </a:p>
        </p:txBody>
      </p:sp>
      <p:pic>
        <p:nvPicPr>
          <p:cNvPr id="1027" name="Picture 3"/>
          <p:cNvPicPr>
            <a:picLocks noChangeAspect="1" noChangeArrowheads="1"/>
          </p:cNvPicPr>
          <p:nvPr/>
        </p:nvPicPr>
        <p:blipFill>
          <a:blip r:embed="rId3" cstate="print"/>
          <a:srcRect/>
          <a:stretch>
            <a:fillRect/>
          </a:stretch>
        </p:blipFill>
        <p:spPr bwMode="auto">
          <a:xfrm>
            <a:off x="9448801" y="13639800"/>
            <a:ext cx="8000999" cy="2413416"/>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9458326" y="16286226"/>
            <a:ext cx="7991474" cy="3373373"/>
          </a:xfrm>
          <a:prstGeom prst="rect">
            <a:avLst/>
          </a:prstGeom>
          <a:noFill/>
          <a:ln w="9525">
            <a:noFill/>
            <a:miter lim="800000"/>
            <a:headEnd/>
            <a:tailEnd/>
          </a:ln>
        </p:spPr>
      </p:pic>
      <p:grpSp>
        <p:nvGrpSpPr>
          <p:cNvPr id="26" name="Group 25"/>
          <p:cNvGrpSpPr/>
          <p:nvPr/>
        </p:nvGrpSpPr>
        <p:grpSpPr>
          <a:xfrm>
            <a:off x="18973800" y="8382000"/>
            <a:ext cx="5394512" cy="5029200"/>
            <a:chOff x="17357493" y="7924800"/>
            <a:chExt cx="5273907" cy="4800600"/>
          </a:xfrm>
        </p:grpSpPr>
        <p:pic>
          <p:nvPicPr>
            <p:cNvPr id="1029" name="Picture 5" descr="C:\Users\Kurt\...POSTER -Rosenber GSA2013\Poster Fig4CROP.jpg"/>
            <p:cNvPicPr>
              <a:picLocks noChangeAspect="1" noChangeArrowheads="1"/>
            </p:cNvPicPr>
            <p:nvPr/>
          </p:nvPicPr>
          <p:blipFill>
            <a:blip r:embed="rId5" cstate="print"/>
            <a:srcRect l="2672" r="7061"/>
            <a:stretch>
              <a:fillRect/>
            </a:stretch>
          </p:blipFill>
          <p:spPr bwMode="auto">
            <a:xfrm>
              <a:off x="17357493" y="7924800"/>
              <a:ext cx="5032607" cy="4787156"/>
            </a:xfrm>
            <a:prstGeom prst="rect">
              <a:avLst/>
            </a:prstGeom>
            <a:noFill/>
          </p:spPr>
        </p:pic>
        <p:sp>
          <p:nvSpPr>
            <p:cNvPr id="20" name="TextBox 19"/>
            <p:cNvSpPr txBox="1"/>
            <p:nvPr/>
          </p:nvSpPr>
          <p:spPr>
            <a:xfrm>
              <a:off x="17437054" y="12268200"/>
              <a:ext cx="5194346" cy="457200"/>
            </a:xfrm>
            <a:prstGeom prst="rect">
              <a:avLst/>
            </a:prstGeom>
            <a:noFill/>
          </p:spPr>
          <p:txBody>
            <a:bodyPr wrap="square" rtlCol="0">
              <a:spAutoFit/>
            </a:bodyPr>
            <a:lstStyle/>
            <a:p>
              <a:r>
                <a:rPr lang="en-US" sz="1200" dirty="0" smtClean="0"/>
                <a:t>Fig. 4. Hypothetical  phase relations on the muscovite(M)-</a:t>
              </a:r>
              <a:r>
                <a:rPr lang="en-US" sz="1200" dirty="0" err="1" smtClean="0"/>
                <a:t>pyrophylllite</a:t>
              </a:r>
              <a:r>
                <a:rPr lang="en-US" sz="1200" dirty="0" smtClean="0"/>
                <a:t>(</a:t>
              </a:r>
              <a:r>
                <a:rPr lang="en-US" sz="1200" dirty="0" err="1" smtClean="0"/>
                <a:t>py</a:t>
              </a:r>
              <a:r>
                <a:rPr lang="en-US" sz="1200" dirty="0" smtClean="0"/>
                <a:t>)</a:t>
              </a:r>
            </a:p>
            <a:p>
              <a:r>
                <a:rPr lang="en-US" sz="1200" dirty="0" smtClean="0"/>
                <a:t>              -water(H</a:t>
              </a:r>
              <a:r>
                <a:rPr lang="en-US" sz="1200" baseline="-25000" dirty="0" smtClean="0"/>
                <a:t>2</a:t>
              </a:r>
              <a:r>
                <a:rPr lang="en-US" sz="1200" dirty="0" smtClean="0"/>
                <a:t>O) plane in the system K</a:t>
              </a:r>
              <a:r>
                <a:rPr lang="en-US" sz="1200" baseline="-25000" dirty="0" smtClean="0"/>
                <a:t>2</a:t>
              </a:r>
              <a:r>
                <a:rPr lang="en-US" sz="1200" dirty="0" smtClean="0"/>
                <a:t>O-Al</a:t>
              </a:r>
              <a:r>
                <a:rPr lang="en-US" sz="1200" baseline="-25000" dirty="0" smtClean="0"/>
                <a:t>2</a:t>
              </a:r>
              <a:r>
                <a:rPr lang="en-US" sz="1200" dirty="0" smtClean="0"/>
                <a:t>O</a:t>
              </a:r>
              <a:r>
                <a:rPr lang="en-US" sz="1200" baseline="-25000" dirty="0" smtClean="0"/>
                <a:t>3</a:t>
              </a:r>
              <a:r>
                <a:rPr lang="en-US" sz="1200" dirty="0" smtClean="0"/>
                <a:t>-SiO</a:t>
              </a:r>
              <a:r>
                <a:rPr lang="en-US" sz="1200" baseline="-25000" dirty="0" smtClean="0"/>
                <a:t>2</a:t>
              </a:r>
              <a:r>
                <a:rPr lang="en-US" sz="1200" dirty="0" smtClean="0"/>
                <a:t>-H</a:t>
              </a:r>
              <a:r>
                <a:rPr lang="en-US" sz="1200" baseline="-25000" dirty="0" smtClean="0"/>
                <a:t>2</a:t>
              </a:r>
              <a:r>
                <a:rPr lang="en-US" sz="1200" dirty="0" smtClean="0"/>
                <a:t>O.</a:t>
              </a:r>
            </a:p>
          </p:txBody>
        </p:sp>
      </p:grpSp>
      <p:grpSp>
        <p:nvGrpSpPr>
          <p:cNvPr id="37" name="Group 36"/>
          <p:cNvGrpSpPr/>
          <p:nvPr/>
        </p:nvGrpSpPr>
        <p:grpSpPr>
          <a:xfrm>
            <a:off x="18288000" y="14020800"/>
            <a:ext cx="5943600" cy="5638800"/>
            <a:chOff x="19122887" y="14201001"/>
            <a:chExt cx="5029200" cy="4744998"/>
          </a:xfrm>
        </p:grpSpPr>
        <p:sp>
          <p:nvSpPr>
            <p:cNvPr id="22" name="TextBox 21"/>
            <p:cNvSpPr txBox="1"/>
            <p:nvPr/>
          </p:nvSpPr>
          <p:spPr>
            <a:xfrm>
              <a:off x="19139452" y="18669000"/>
              <a:ext cx="4648200" cy="276999"/>
            </a:xfrm>
            <a:prstGeom prst="rect">
              <a:avLst/>
            </a:prstGeom>
            <a:solidFill>
              <a:schemeClr val="bg1"/>
            </a:solidFill>
          </p:spPr>
          <p:txBody>
            <a:bodyPr wrap="square" rtlCol="0">
              <a:spAutoFit/>
            </a:bodyPr>
            <a:lstStyle/>
            <a:p>
              <a:r>
                <a:rPr lang="en-US" sz="1200" dirty="0" smtClean="0"/>
                <a:t>Fig. 5.  Variation of interlayer </a:t>
              </a:r>
              <a:r>
                <a:rPr lang="en-US" sz="1200" dirty="0" err="1" smtClean="0"/>
                <a:t>cation</a:t>
              </a:r>
              <a:r>
                <a:rPr lang="en-US" sz="1200" dirty="0" smtClean="0"/>
                <a:t> (K+Na+2Ca) Occupancy with </a:t>
              </a:r>
              <a:r>
                <a:rPr lang="en-US" sz="1200" dirty="0" err="1" smtClean="0"/>
                <a:t>pH.</a:t>
              </a:r>
              <a:endParaRPr lang="en-US" sz="1200" dirty="0" smtClean="0"/>
            </a:p>
          </p:txBody>
        </p:sp>
        <p:grpSp>
          <p:nvGrpSpPr>
            <p:cNvPr id="24" name="Group 23"/>
            <p:cNvGrpSpPr/>
            <p:nvPr/>
          </p:nvGrpSpPr>
          <p:grpSpPr>
            <a:xfrm>
              <a:off x="19122887" y="14201001"/>
              <a:ext cx="5029200" cy="4352753"/>
              <a:chOff x="17827487" y="13182600"/>
              <a:chExt cx="5029200" cy="4352753"/>
            </a:xfrm>
          </p:grpSpPr>
          <p:pic>
            <p:nvPicPr>
              <p:cNvPr id="1030" name="Picture 6" descr="C:\Users\Kurt\...POSTER -Rosenber GSA2013\Fig 5_final.jpg"/>
              <p:cNvPicPr>
                <a:picLocks noChangeAspect="1" noChangeArrowheads="1"/>
              </p:cNvPicPr>
              <p:nvPr/>
            </p:nvPicPr>
            <p:blipFill>
              <a:blip r:embed="rId6" cstate="print"/>
              <a:srcRect r="23256"/>
              <a:stretch>
                <a:fillRect/>
              </a:stretch>
            </p:blipFill>
            <p:spPr bwMode="auto">
              <a:xfrm>
                <a:off x="17827487" y="13182600"/>
                <a:ext cx="5029200" cy="4352753"/>
              </a:xfrm>
              <a:prstGeom prst="rect">
                <a:avLst/>
              </a:prstGeom>
              <a:noFill/>
            </p:spPr>
          </p:pic>
          <p:sp>
            <p:nvSpPr>
              <p:cNvPr id="23" name="Rectangle 22"/>
              <p:cNvSpPr/>
              <p:nvPr/>
            </p:nvSpPr>
            <p:spPr>
              <a:xfrm>
                <a:off x="17827487" y="13182600"/>
                <a:ext cx="5029200" cy="434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pic>
        <p:nvPicPr>
          <p:cNvPr id="1032" name="Picture 8" descr="C:\Users\Kurt\...POSTER -Rosenber GSA2013\Poster Photos fig 1,2,3a and 3b\For PowerPoint use\Fig. 1.jpg"/>
          <p:cNvPicPr>
            <a:picLocks noChangeAspect="1" noChangeArrowheads="1"/>
          </p:cNvPicPr>
          <p:nvPr/>
        </p:nvPicPr>
        <p:blipFill>
          <a:blip r:embed="rId7" cstate="print"/>
          <a:srcRect/>
          <a:stretch>
            <a:fillRect/>
          </a:stretch>
        </p:blipFill>
        <p:spPr bwMode="auto">
          <a:xfrm>
            <a:off x="8839200" y="4045803"/>
            <a:ext cx="3124199" cy="3251509"/>
          </a:xfrm>
          <a:prstGeom prst="rect">
            <a:avLst/>
          </a:prstGeom>
          <a:noFill/>
        </p:spPr>
      </p:pic>
      <p:pic>
        <p:nvPicPr>
          <p:cNvPr id="1033" name="Picture 9" descr="C:\Users\Kurt\...POSTER -Rosenber GSA2013\Poster Photos fig 1,2,3a and 3b\For PowerPoint use\Fig. 2.jpg"/>
          <p:cNvPicPr>
            <a:picLocks noChangeAspect="1" noChangeArrowheads="1"/>
          </p:cNvPicPr>
          <p:nvPr/>
        </p:nvPicPr>
        <p:blipFill>
          <a:blip r:embed="rId8" cstate="print"/>
          <a:srcRect/>
          <a:stretch>
            <a:fillRect/>
          </a:stretch>
        </p:blipFill>
        <p:spPr bwMode="auto">
          <a:xfrm>
            <a:off x="12192000" y="4038600"/>
            <a:ext cx="3800679" cy="3276600"/>
          </a:xfrm>
          <a:prstGeom prst="rect">
            <a:avLst/>
          </a:prstGeom>
          <a:noFill/>
        </p:spPr>
      </p:pic>
      <p:pic>
        <p:nvPicPr>
          <p:cNvPr id="1034" name="Picture 10" descr="C:\Users\Kurt\...POSTER -Rosenber GSA2013\Poster Photos fig 1,2,3a and 3b\For PowerPoint use\Fig. 3a.jpg"/>
          <p:cNvPicPr>
            <a:picLocks noChangeAspect="1" noChangeArrowheads="1"/>
          </p:cNvPicPr>
          <p:nvPr/>
        </p:nvPicPr>
        <p:blipFill>
          <a:blip r:embed="rId9" cstate="print"/>
          <a:srcRect/>
          <a:stretch>
            <a:fillRect/>
          </a:stretch>
        </p:blipFill>
        <p:spPr bwMode="auto">
          <a:xfrm>
            <a:off x="16230600" y="4038600"/>
            <a:ext cx="3810000" cy="3252771"/>
          </a:xfrm>
          <a:prstGeom prst="rect">
            <a:avLst/>
          </a:prstGeom>
          <a:noFill/>
        </p:spPr>
      </p:pic>
      <p:pic>
        <p:nvPicPr>
          <p:cNvPr id="1035" name="Picture 11" descr="C:\Users\Kurt\...POSTER -Rosenber GSA2013\Poster Photos fig 1,2,3a and 3b\For PowerPoint use\Fig. 3b.jpg"/>
          <p:cNvPicPr>
            <a:picLocks noChangeAspect="1" noChangeArrowheads="1"/>
          </p:cNvPicPr>
          <p:nvPr/>
        </p:nvPicPr>
        <p:blipFill>
          <a:blip r:embed="rId10" cstate="print"/>
          <a:srcRect/>
          <a:stretch>
            <a:fillRect/>
          </a:stretch>
        </p:blipFill>
        <p:spPr bwMode="auto">
          <a:xfrm>
            <a:off x="20193000" y="4038600"/>
            <a:ext cx="3790315" cy="3276600"/>
          </a:xfrm>
          <a:prstGeom prst="rect">
            <a:avLst/>
          </a:prstGeom>
          <a:noFill/>
        </p:spPr>
      </p:pic>
      <p:sp>
        <p:nvSpPr>
          <p:cNvPr id="35" name="TextBox 34"/>
          <p:cNvSpPr txBox="1"/>
          <p:nvPr/>
        </p:nvSpPr>
        <p:spPr>
          <a:xfrm>
            <a:off x="12420600" y="7391400"/>
            <a:ext cx="3276600" cy="646331"/>
          </a:xfrm>
          <a:prstGeom prst="rect">
            <a:avLst/>
          </a:prstGeom>
          <a:solidFill>
            <a:schemeClr val="bg1"/>
          </a:solidFill>
        </p:spPr>
        <p:txBody>
          <a:bodyPr wrap="square" rtlCol="0">
            <a:spAutoFit/>
          </a:bodyPr>
          <a:lstStyle/>
          <a:p>
            <a:r>
              <a:rPr lang="en-US" sz="1200" dirty="0" smtClean="0"/>
              <a:t>Fig. 2. HRTEM micrograph of muscovite grain and  </a:t>
            </a:r>
          </a:p>
          <a:p>
            <a:r>
              <a:rPr lang="en-US" sz="1200" dirty="0" smtClean="0"/>
              <a:t>            </a:t>
            </a:r>
            <a:r>
              <a:rPr lang="en-US" sz="1200" dirty="0" err="1" smtClean="0"/>
              <a:t>neoformed</a:t>
            </a:r>
            <a:r>
              <a:rPr lang="en-US" sz="1200" dirty="0" smtClean="0"/>
              <a:t> </a:t>
            </a:r>
            <a:r>
              <a:rPr lang="en-US" sz="1200" dirty="0" err="1" smtClean="0"/>
              <a:t>illites</a:t>
            </a:r>
            <a:r>
              <a:rPr lang="en-US" sz="1200" dirty="0" smtClean="0"/>
              <a:t>  (Sample Y202 See </a:t>
            </a:r>
          </a:p>
          <a:p>
            <a:r>
              <a:rPr lang="en-US" sz="1200" dirty="0" smtClean="0"/>
              <a:t>             Tables). Mu, Muscovite.</a:t>
            </a:r>
            <a:endParaRPr lang="en-US" sz="1200" dirty="0"/>
          </a:p>
        </p:txBody>
      </p:sp>
      <p:sp>
        <p:nvSpPr>
          <p:cNvPr id="36" name="TextBox 35"/>
          <p:cNvSpPr txBox="1"/>
          <p:nvPr/>
        </p:nvSpPr>
        <p:spPr>
          <a:xfrm>
            <a:off x="16230600" y="7467600"/>
            <a:ext cx="7772400" cy="461665"/>
          </a:xfrm>
          <a:prstGeom prst="rect">
            <a:avLst/>
          </a:prstGeom>
          <a:solidFill>
            <a:schemeClr val="bg1"/>
          </a:solidFill>
        </p:spPr>
        <p:txBody>
          <a:bodyPr wrap="square" rtlCol="0">
            <a:spAutoFit/>
          </a:bodyPr>
          <a:lstStyle/>
          <a:p>
            <a:r>
              <a:rPr lang="en-US" sz="1200" dirty="0" smtClean="0"/>
              <a:t>Fig. 3. HRTEM micrographs of </a:t>
            </a:r>
            <a:r>
              <a:rPr lang="en-US" sz="1200" dirty="0" err="1" smtClean="0"/>
              <a:t>neoformed</a:t>
            </a:r>
            <a:r>
              <a:rPr lang="en-US" sz="1200" dirty="0" smtClean="0"/>
              <a:t> </a:t>
            </a:r>
            <a:r>
              <a:rPr lang="en-US" sz="1200" dirty="0" err="1" smtClean="0"/>
              <a:t>illites</a:t>
            </a:r>
            <a:r>
              <a:rPr lang="en-US" sz="1200" dirty="0" smtClean="0"/>
              <a:t> at higher magnification. a) Sample Y210    b ) Sample Y203) see Tables. </a:t>
            </a:r>
          </a:p>
          <a:p>
            <a:r>
              <a:rPr lang="en-US" sz="1200" dirty="0" smtClean="0"/>
              <a:t>             Mu,  Muscovite.</a:t>
            </a:r>
            <a:endParaRPr lang="en-US" sz="1200" dirty="0"/>
          </a:p>
        </p:txBody>
      </p:sp>
      <p:sp>
        <p:nvSpPr>
          <p:cNvPr id="30" name="TextBox 29"/>
          <p:cNvSpPr txBox="1"/>
          <p:nvPr/>
        </p:nvSpPr>
        <p:spPr>
          <a:xfrm>
            <a:off x="16306800" y="4126468"/>
            <a:ext cx="304800" cy="369332"/>
          </a:xfrm>
          <a:prstGeom prst="rect">
            <a:avLst/>
          </a:prstGeom>
          <a:solidFill>
            <a:schemeClr val="bg1"/>
          </a:solidFill>
        </p:spPr>
        <p:txBody>
          <a:bodyPr wrap="square" rtlCol="0">
            <a:spAutoFit/>
          </a:bodyPr>
          <a:lstStyle/>
          <a:p>
            <a:r>
              <a:rPr lang="en-US" sz="1800" b="1" dirty="0" smtClean="0">
                <a:latin typeface="Arial" pitchFamily="34" charset="0"/>
                <a:cs typeface="Arial" pitchFamily="34" charset="0"/>
              </a:rPr>
              <a:t>a</a:t>
            </a:r>
            <a:endParaRPr lang="en-US" sz="1800" b="1" dirty="0">
              <a:latin typeface="Arial" pitchFamily="34" charset="0"/>
              <a:cs typeface="Arial" pitchFamily="34" charset="0"/>
            </a:endParaRPr>
          </a:p>
        </p:txBody>
      </p:sp>
      <p:sp>
        <p:nvSpPr>
          <p:cNvPr id="31" name="TextBox 30"/>
          <p:cNvSpPr txBox="1"/>
          <p:nvPr/>
        </p:nvSpPr>
        <p:spPr>
          <a:xfrm>
            <a:off x="20269200" y="4126468"/>
            <a:ext cx="304800" cy="369332"/>
          </a:xfrm>
          <a:prstGeom prst="rect">
            <a:avLst/>
          </a:prstGeom>
          <a:solidFill>
            <a:schemeClr val="bg1"/>
          </a:solidFill>
        </p:spPr>
        <p:txBody>
          <a:bodyPr wrap="square" rtlCol="0">
            <a:spAutoFit/>
          </a:bodyPr>
          <a:lstStyle/>
          <a:p>
            <a:r>
              <a:rPr lang="en-US" sz="1800" b="1" dirty="0" smtClean="0">
                <a:latin typeface="Arial" pitchFamily="34" charset="0"/>
                <a:cs typeface="Arial" pitchFamily="34" charset="0"/>
              </a:rPr>
              <a:t>b</a:t>
            </a:r>
            <a:endParaRPr lang="en-US" sz="1800" b="1" dirty="0">
              <a:latin typeface="Arial" pitchFamily="34" charset="0"/>
              <a:cs typeface="Arial" pitchFamily="34" charset="0"/>
            </a:endParaRPr>
          </a:p>
        </p:txBody>
      </p:sp>
      <p:pic>
        <p:nvPicPr>
          <p:cNvPr id="32" name="Picture 31" descr="wsuSig4cW.eps"/>
          <p:cNvPicPr>
            <a:picLocks noChangeAspect="1"/>
          </p:cNvPicPr>
          <p:nvPr/>
        </p:nvPicPr>
        <p:blipFill>
          <a:blip r:embed="rId11" cstate="print"/>
          <a:stretch>
            <a:fillRect/>
          </a:stretch>
        </p:blipFill>
        <p:spPr>
          <a:xfrm>
            <a:off x="548641" y="381000"/>
            <a:ext cx="2575559" cy="990600"/>
          </a:xfrm>
          <a:prstGeom prst="rect">
            <a:avLst/>
          </a:prstGeom>
        </p:spPr>
      </p:pic>
      <p:sp>
        <p:nvSpPr>
          <p:cNvPr id="14" name="TextBox 13"/>
          <p:cNvSpPr txBox="1"/>
          <p:nvPr/>
        </p:nvSpPr>
        <p:spPr>
          <a:xfrm>
            <a:off x="8610600" y="8363664"/>
            <a:ext cx="9982200" cy="5047536"/>
          </a:xfrm>
          <a:prstGeom prst="rect">
            <a:avLst/>
          </a:prstGeom>
          <a:solidFill>
            <a:schemeClr val="bg1"/>
          </a:solidFill>
        </p:spPr>
        <p:txBody>
          <a:bodyPr wrap="square" rtlCol="0">
            <a:spAutoFit/>
          </a:bodyPr>
          <a:lstStyle/>
          <a:p>
            <a:r>
              <a:rPr lang="en-US" sz="1600" b="1" dirty="0"/>
              <a:t> </a:t>
            </a:r>
            <a:r>
              <a:rPr lang="en-US" sz="1800" b="1" dirty="0" smtClean="0"/>
              <a:t>Experimental </a:t>
            </a:r>
            <a:r>
              <a:rPr lang="en-US" sz="1800" b="1" dirty="0"/>
              <a:t>Results</a:t>
            </a:r>
            <a:endParaRPr lang="en-US" sz="1800" dirty="0"/>
          </a:p>
          <a:p>
            <a:r>
              <a:rPr lang="en-US" sz="1600" b="1" dirty="0"/>
              <a:t> </a:t>
            </a:r>
            <a:r>
              <a:rPr lang="en-US" sz="1600" dirty="0" smtClean="0"/>
              <a:t>   </a:t>
            </a:r>
            <a:r>
              <a:rPr lang="en-US" sz="1600" dirty="0"/>
              <a:t>Experimental data are given in Table 2. Solid products of all experiments  were compositionally altered muscovite and </a:t>
            </a:r>
            <a:r>
              <a:rPr lang="en-US" sz="1600" dirty="0" err="1"/>
              <a:t>neoformed</a:t>
            </a:r>
            <a:r>
              <a:rPr lang="en-US" sz="1600" dirty="0"/>
              <a:t> </a:t>
            </a:r>
            <a:r>
              <a:rPr lang="en-US" sz="1600" dirty="0" err="1"/>
              <a:t>illite</a:t>
            </a:r>
            <a:r>
              <a:rPr lang="en-US" sz="1600" dirty="0"/>
              <a:t>. However, traces of </a:t>
            </a:r>
            <a:r>
              <a:rPr lang="en-US" sz="1600" dirty="0" err="1"/>
              <a:t>kaolinite</a:t>
            </a:r>
            <a:r>
              <a:rPr lang="en-US" sz="1600" dirty="0"/>
              <a:t> and quartz remained in one experiment</a:t>
            </a:r>
            <a:r>
              <a:rPr lang="en-US" sz="1600" dirty="0" smtClean="0"/>
              <a:t>.</a:t>
            </a:r>
          </a:p>
          <a:p>
            <a:r>
              <a:rPr lang="en-US" sz="1600" dirty="0" smtClean="0"/>
              <a:t>      </a:t>
            </a:r>
            <a:r>
              <a:rPr lang="en-US" sz="1600" dirty="0"/>
              <a:t>The muscovite grains changed in composition from ~K</a:t>
            </a:r>
            <a:r>
              <a:rPr lang="en-US" sz="1600" baseline="-25000" dirty="0"/>
              <a:t>0.98</a:t>
            </a:r>
            <a:r>
              <a:rPr lang="en-US" sz="1600" dirty="0"/>
              <a:t> to ~K</a:t>
            </a:r>
            <a:r>
              <a:rPr lang="en-US" sz="1600" baseline="-25000" dirty="0"/>
              <a:t>0.88</a:t>
            </a:r>
            <a:r>
              <a:rPr lang="en-US" sz="1600" dirty="0"/>
              <a:t> during the course of the experiments (Yates and Rosenberg, 1998)  providing a source of additional K</a:t>
            </a:r>
            <a:r>
              <a:rPr lang="en-US" sz="1600" baseline="30000" dirty="0"/>
              <a:t>+</a:t>
            </a:r>
            <a:r>
              <a:rPr lang="en-US" sz="1600" dirty="0"/>
              <a:t> to the solutions and suggesting that muscovite K</a:t>
            </a:r>
            <a:r>
              <a:rPr lang="en-US" sz="1600" baseline="-25000" dirty="0"/>
              <a:t>0.98 </a:t>
            </a:r>
            <a:r>
              <a:rPr lang="en-US" sz="1600" dirty="0"/>
              <a:t>is </a:t>
            </a:r>
            <a:r>
              <a:rPr lang="en-US" sz="1600" dirty="0" err="1"/>
              <a:t>metastable</a:t>
            </a:r>
            <a:r>
              <a:rPr lang="en-US" sz="1600" dirty="0"/>
              <a:t> with respect to muscovite k</a:t>
            </a:r>
            <a:r>
              <a:rPr lang="en-US" sz="1600" baseline="-25000" dirty="0"/>
              <a:t>0.88</a:t>
            </a:r>
            <a:r>
              <a:rPr lang="en-US" sz="1600" dirty="0"/>
              <a:t> (end-member </a:t>
            </a:r>
            <a:r>
              <a:rPr lang="en-US" sz="1600" dirty="0" err="1"/>
              <a:t>illite</a:t>
            </a:r>
            <a:r>
              <a:rPr lang="en-US" sz="1600" dirty="0"/>
              <a:t>) under the conditions of these experiments (Fig. 4).</a:t>
            </a:r>
          </a:p>
          <a:p>
            <a:r>
              <a:rPr lang="en-US" sz="1600" dirty="0"/>
              <a:t>    In solution, K</a:t>
            </a:r>
            <a:r>
              <a:rPr lang="en-US" sz="1600" baseline="30000" dirty="0"/>
              <a:t>+</a:t>
            </a:r>
            <a:r>
              <a:rPr lang="en-US" sz="1600" dirty="0"/>
              <a:t> reacts with </a:t>
            </a:r>
            <a:r>
              <a:rPr lang="en-US" sz="1600" dirty="0" err="1"/>
              <a:t>kaolinite</a:t>
            </a:r>
            <a:r>
              <a:rPr lang="en-US" sz="1600" dirty="0"/>
              <a:t> to </a:t>
            </a:r>
            <a:r>
              <a:rPr lang="en-US" sz="1600" dirty="0" smtClean="0"/>
              <a:t>give </a:t>
            </a:r>
            <a:r>
              <a:rPr lang="en-US" sz="1600" dirty="0" err="1"/>
              <a:t>neoformed</a:t>
            </a:r>
            <a:r>
              <a:rPr lang="en-US" sz="1600" dirty="0"/>
              <a:t> </a:t>
            </a:r>
            <a:r>
              <a:rPr lang="en-US" sz="1600" dirty="0" err="1"/>
              <a:t>illite</a:t>
            </a:r>
            <a:r>
              <a:rPr lang="en-US" sz="1600" dirty="0"/>
              <a:t> plus H</a:t>
            </a:r>
            <a:r>
              <a:rPr lang="en-US" sz="1600" baseline="30000" dirty="0"/>
              <a:t>+ </a:t>
            </a:r>
            <a:r>
              <a:rPr lang="en-US" sz="1600" dirty="0"/>
              <a:t>according to the reaction:</a:t>
            </a:r>
          </a:p>
          <a:p>
            <a:r>
              <a:rPr lang="en-US" sz="1600" dirty="0"/>
              <a:t>K</a:t>
            </a:r>
            <a:r>
              <a:rPr lang="en-US" sz="1600" baseline="30000" dirty="0"/>
              <a:t>+</a:t>
            </a:r>
            <a:r>
              <a:rPr lang="en-US" sz="1600" dirty="0"/>
              <a:t> + 1.5Al</a:t>
            </a:r>
            <a:r>
              <a:rPr lang="en-US" sz="1600" baseline="-25000" dirty="0"/>
              <a:t>2</a:t>
            </a:r>
            <a:r>
              <a:rPr lang="en-US" sz="1600" dirty="0"/>
              <a:t>Si</a:t>
            </a:r>
            <a:r>
              <a:rPr lang="en-US" sz="1600" baseline="-25000" dirty="0"/>
              <a:t>2</a:t>
            </a:r>
            <a:r>
              <a:rPr lang="en-US" sz="1600" dirty="0"/>
              <a:t>O</a:t>
            </a:r>
            <a:r>
              <a:rPr lang="en-US" sz="1600" baseline="-25000" dirty="0"/>
              <a:t>5</a:t>
            </a:r>
            <a:r>
              <a:rPr lang="en-US" sz="1600" dirty="0"/>
              <a:t>(OH)</a:t>
            </a:r>
            <a:r>
              <a:rPr lang="en-US" sz="1600" baseline="-25000" dirty="0"/>
              <a:t>4</a:t>
            </a:r>
            <a:r>
              <a:rPr lang="en-US" sz="1600" dirty="0"/>
              <a:t> =  KAl</a:t>
            </a:r>
            <a:r>
              <a:rPr lang="en-US" sz="1600" baseline="-25000" dirty="0"/>
              <a:t>3</a:t>
            </a:r>
            <a:r>
              <a:rPr lang="en-US" sz="1600" dirty="0"/>
              <a:t>Si</a:t>
            </a:r>
            <a:r>
              <a:rPr lang="en-US" sz="1600" baseline="-25000" dirty="0"/>
              <a:t>3</a:t>
            </a:r>
            <a:r>
              <a:rPr lang="en-US" sz="1600" dirty="0"/>
              <a:t>O</a:t>
            </a:r>
            <a:r>
              <a:rPr lang="en-US" sz="1600" baseline="-25000" dirty="0"/>
              <a:t>10</a:t>
            </a:r>
            <a:r>
              <a:rPr lang="en-US" sz="1600" dirty="0"/>
              <a:t>(OH)</a:t>
            </a:r>
            <a:r>
              <a:rPr lang="en-US" sz="1600" baseline="-25000" dirty="0"/>
              <a:t>2 </a:t>
            </a:r>
            <a:r>
              <a:rPr lang="en-US" sz="1600" dirty="0"/>
              <a:t>+ H</a:t>
            </a:r>
            <a:r>
              <a:rPr lang="en-US" sz="1600" baseline="30000" dirty="0"/>
              <a:t>+</a:t>
            </a:r>
            <a:r>
              <a:rPr lang="en-US" sz="1600" dirty="0"/>
              <a:t> + 1.5H</a:t>
            </a:r>
            <a:r>
              <a:rPr lang="en-US" sz="1600" baseline="-25000" dirty="0"/>
              <a:t>2</a:t>
            </a:r>
            <a:r>
              <a:rPr lang="en-US" sz="1600" dirty="0"/>
              <a:t>O</a:t>
            </a:r>
            <a:r>
              <a:rPr lang="en-US" sz="1600" dirty="0" smtClean="0"/>
              <a:t>.</a:t>
            </a:r>
          </a:p>
          <a:p>
            <a:r>
              <a:rPr lang="en-US" sz="1600" dirty="0" smtClean="0"/>
              <a:t>      </a:t>
            </a:r>
            <a:r>
              <a:rPr lang="en-US" sz="1600" dirty="0"/>
              <a:t>At low pH where more H</a:t>
            </a:r>
            <a:r>
              <a:rPr lang="en-US" sz="1600" baseline="-25000" dirty="0"/>
              <a:t>3</a:t>
            </a:r>
            <a:r>
              <a:rPr lang="en-US" sz="1600" dirty="0"/>
              <a:t>O</a:t>
            </a:r>
            <a:r>
              <a:rPr lang="en-US" sz="1600" baseline="30000" dirty="0"/>
              <a:t>+</a:t>
            </a:r>
            <a:r>
              <a:rPr lang="en-US" sz="1600" dirty="0"/>
              <a:t> is available, the interlayer </a:t>
            </a:r>
            <a:r>
              <a:rPr lang="en-US" sz="1600" dirty="0" err="1"/>
              <a:t>cation</a:t>
            </a:r>
            <a:r>
              <a:rPr lang="en-US" sz="1600" dirty="0"/>
              <a:t> content (K+Na+2Ca) is also lower, implying that H</a:t>
            </a:r>
            <a:r>
              <a:rPr lang="en-US" sz="1600" baseline="-25000" dirty="0"/>
              <a:t>3</a:t>
            </a:r>
            <a:r>
              <a:rPr lang="en-US" sz="1600" dirty="0"/>
              <a:t>O</a:t>
            </a:r>
            <a:r>
              <a:rPr lang="en-US" sz="1600" baseline="30000" dirty="0"/>
              <a:t>+</a:t>
            </a:r>
            <a:r>
              <a:rPr lang="en-US" sz="1600" dirty="0"/>
              <a:t> substitutes for alkali </a:t>
            </a:r>
            <a:r>
              <a:rPr lang="en-US" sz="1600" dirty="0" err="1"/>
              <a:t>cations</a:t>
            </a:r>
            <a:r>
              <a:rPr lang="en-US" sz="1600" dirty="0"/>
              <a:t> to fill the interlayer sites. The overall reaction thus becomes:</a:t>
            </a:r>
          </a:p>
          <a:p>
            <a:r>
              <a:rPr lang="en-US" sz="1600" dirty="0"/>
              <a:t>K</a:t>
            </a:r>
            <a:r>
              <a:rPr lang="en-US" sz="1600" baseline="30000" dirty="0"/>
              <a:t>+ </a:t>
            </a:r>
            <a:r>
              <a:rPr lang="en-US" sz="1600" dirty="0"/>
              <a:t>+ xH</a:t>
            </a:r>
            <a:r>
              <a:rPr lang="en-US" sz="1600" baseline="-25000" dirty="0"/>
              <a:t>3</a:t>
            </a:r>
            <a:r>
              <a:rPr lang="en-US" sz="1600" dirty="0"/>
              <a:t>O</a:t>
            </a:r>
            <a:r>
              <a:rPr lang="en-US" sz="1600" baseline="30000" dirty="0"/>
              <a:t>+</a:t>
            </a:r>
            <a:r>
              <a:rPr lang="en-US" sz="1600" dirty="0"/>
              <a:t> + 1.5 Al</a:t>
            </a:r>
            <a:r>
              <a:rPr lang="en-US" sz="1600" baseline="-25000" dirty="0"/>
              <a:t>2</a:t>
            </a:r>
            <a:r>
              <a:rPr lang="en-US" sz="1600" dirty="0"/>
              <a:t>Si</a:t>
            </a:r>
            <a:r>
              <a:rPr lang="en-US" sz="1600" baseline="-25000" dirty="0"/>
              <a:t>2</a:t>
            </a:r>
            <a:r>
              <a:rPr lang="en-US" sz="1600" dirty="0"/>
              <a:t>O</a:t>
            </a:r>
            <a:r>
              <a:rPr lang="en-US" sz="1600" baseline="-25000" dirty="0"/>
              <a:t>5</a:t>
            </a:r>
            <a:r>
              <a:rPr lang="en-US" sz="1600" dirty="0"/>
              <a:t>(OH)</a:t>
            </a:r>
            <a:r>
              <a:rPr lang="en-US" sz="1600" baseline="-25000" dirty="0"/>
              <a:t>4</a:t>
            </a:r>
            <a:r>
              <a:rPr lang="en-US" sz="1600" dirty="0"/>
              <a:t> = K</a:t>
            </a:r>
            <a:r>
              <a:rPr lang="en-US" sz="1600" baseline="-25000" dirty="0"/>
              <a:t>1-x</a:t>
            </a:r>
            <a:r>
              <a:rPr lang="en-US" sz="1600" dirty="0"/>
              <a:t>(H</a:t>
            </a:r>
            <a:r>
              <a:rPr lang="en-US" sz="1600" baseline="-25000" dirty="0"/>
              <a:t>3</a:t>
            </a:r>
            <a:r>
              <a:rPr lang="en-US" sz="1600" dirty="0"/>
              <a:t>O)</a:t>
            </a:r>
            <a:r>
              <a:rPr lang="en-US" sz="1600" baseline="-25000" dirty="0"/>
              <a:t>x</a:t>
            </a:r>
            <a:r>
              <a:rPr lang="en-US" sz="1600" dirty="0"/>
              <a:t>Al</a:t>
            </a:r>
            <a:r>
              <a:rPr lang="en-US" sz="1600" baseline="-25000" dirty="0"/>
              <a:t>3</a:t>
            </a:r>
            <a:r>
              <a:rPr lang="en-US" sz="1600" dirty="0"/>
              <a:t>Si</a:t>
            </a:r>
            <a:r>
              <a:rPr lang="en-US" sz="1600" baseline="-25000" dirty="0"/>
              <a:t>3</a:t>
            </a:r>
            <a:r>
              <a:rPr lang="en-US" sz="1600" dirty="0"/>
              <a:t>O</a:t>
            </a:r>
            <a:r>
              <a:rPr lang="en-US" sz="1600" baseline="-25000" dirty="0"/>
              <a:t>10</a:t>
            </a:r>
            <a:r>
              <a:rPr lang="en-US" sz="1600" dirty="0"/>
              <a:t>(OH)</a:t>
            </a:r>
            <a:r>
              <a:rPr lang="en-US" sz="1600" baseline="-25000" dirty="0"/>
              <a:t>2</a:t>
            </a:r>
            <a:r>
              <a:rPr lang="en-US" sz="1600" dirty="0"/>
              <a:t> + </a:t>
            </a:r>
            <a:r>
              <a:rPr lang="en-US" sz="1600" dirty="0" err="1"/>
              <a:t>K</a:t>
            </a:r>
            <a:r>
              <a:rPr lang="en-US" sz="1600" baseline="-25000" dirty="0" err="1"/>
              <a:t>x</a:t>
            </a:r>
            <a:r>
              <a:rPr lang="en-US" sz="1600" baseline="30000" dirty="0"/>
              <a:t>+</a:t>
            </a:r>
            <a:r>
              <a:rPr lang="en-US" sz="1600" dirty="0"/>
              <a:t> + 1.5H</a:t>
            </a:r>
            <a:r>
              <a:rPr lang="en-US" sz="1600" baseline="-25000" dirty="0"/>
              <a:t>2</a:t>
            </a:r>
            <a:r>
              <a:rPr lang="en-US" sz="1600" dirty="0"/>
              <a:t>O.</a:t>
            </a:r>
          </a:p>
          <a:p>
            <a:r>
              <a:rPr lang="en-US" sz="1600" dirty="0"/>
              <a:t> </a:t>
            </a:r>
            <a:r>
              <a:rPr lang="en-US" sz="1600" dirty="0" smtClean="0"/>
              <a:t>      </a:t>
            </a:r>
            <a:r>
              <a:rPr lang="en-US" sz="1600" dirty="0"/>
              <a:t>At 250°C there is a linear relationship between the interlayer-</a:t>
            </a:r>
            <a:r>
              <a:rPr lang="en-US" sz="1600" dirty="0" err="1"/>
              <a:t>cation</a:t>
            </a:r>
            <a:r>
              <a:rPr lang="en-US" sz="1600" dirty="0"/>
              <a:t> occupancy and pH with R</a:t>
            </a:r>
            <a:r>
              <a:rPr lang="en-US" sz="1600" baseline="30000" dirty="0"/>
              <a:t>2</a:t>
            </a:r>
            <a:r>
              <a:rPr lang="en-US" sz="1600" dirty="0"/>
              <a:t> = 0.96 (Fig. 5}.  PH values, corrected to the  temperature of the experiments, range from 2.49-4.82 (Table 2). The similarity of pH</a:t>
            </a:r>
            <a:r>
              <a:rPr lang="en-US" sz="1600" baseline="30000" dirty="0"/>
              <a:t>+</a:t>
            </a:r>
            <a:r>
              <a:rPr lang="en-US" sz="1600" dirty="0"/>
              <a:t>-</a:t>
            </a:r>
            <a:r>
              <a:rPr lang="en-US" sz="1600" dirty="0" err="1"/>
              <a:t>pK</a:t>
            </a:r>
            <a:r>
              <a:rPr lang="en-US" sz="1600" baseline="30000" dirty="0"/>
              <a:t>+</a:t>
            </a:r>
            <a:r>
              <a:rPr lang="en-US" sz="1600" dirty="0"/>
              <a:t> values (Table 2) for experiments Y202, Y203, Y210 and 3094 suggests a close approach to equilibrium whereas the significantly lower value observed for Y255 and the presence of </a:t>
            </a:r>
            <a:r>
              <a:rPr lang="en-US" sz="1600" dirty="0" err="1"/>
              <a:t>unreacted</a:t>
            </a:r>
            <a:r>
              <a:rPr lang="en-US" sz="1600" dirty="0"/>
              <a:t> starting materials in the products of the experiment suggests disequilibrium and incomplete reaction.  Nevertheless, the interlayer </a:t>
            </a:r>
            <a:r>
              <a:rPr lang="en-US" sz="1600" dirty="0" err="1"/>
              <a:t>cation</a:t>
            </a:r>
            <a:r>
              <a:rPr lang="en-US" sz="1600" dirty="0"/>
              <a:t> content of </a:t>
            </a:r>
            <a:r>
              <a:rPr lang="en-US" sz="1600" dirty="0" err="1"/>
              <a:t>neoformed</a:t>
            </a:r>
            <a:r>
              <a:rPr lang="en-US" sz="1600" dirty="0"/>
              <a:t> </a:t>
            </a:r>
            <a:r>
              <a:rPr lang="en-US" sz="1600" dirty="0" err="1"/>
              <a:t>illite</a:t>
            </a:r>
            <a:r>
              <a:rPr lang="en-US" sz="1600" dirty="0"/>
              <a:t>). Neutral pH lies at approximately 5.7 at 250°C which corresponds to an interlayer </a:t>
            </a:r>
            <a:r>
              <a:rPr lang="en-US" sz="1600" dirty="0" err="1"/>
              <a:t>cation</a:t>
            </a:r>
            <a:r>
              <a:rPr lang="en-US" sz="1600" dirty="0"/>
              <a:t> content of 0.842 and thus, all experiments were in acid solution. </a:t>
            </a:r>
            <a:r>
              <a:rPr lang="en-US" sz="1600" dirty="0" err="1"/>
              <a:t>Extapolating</a:t>
            </a:r>
            <a:r>
              <a:rPr lang="en-US" sz="1600" dirty="0"/>
              <a:t> the linear relationship, suggests that attainment of the interlayer occupancy characteristic of end-member </a:t>
            </a:r>
            <a:r>
              <a:rPr lang="en-US" sz="1600" dirty="0" err="1"/>
              <a:t>illite</a:t>
            </a:r>
            <a:r>
              <a:rPr lang="en-US" sz="1600" dirty="0"/>
              <a:t> (~0.88 K+Na+2Ca; Yates and Rosenberg, 1998) would require a pH of 6.38 at 250°C</a:t>
            </a:r>
            <a:r>
              <a:rPr lang="en-US" sz="1600" dirty="0" smtClean="0"/>
              <a:t>.</a:t>
            </a: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2887</Words>
  <Application>Microsoft Macintosh PowerPoint</Application>
  <PresentationFormat>Custom</PresentationFormat>
  <Paragraphs>79</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Kurt</dc:creator>
  <cp:lastModifiedBy>Phil</cp:lastModifiedBy>
  <cp:revision>19</cp:revision>
  <dcterms:created xsi:type="dcterms:W3CDTF">2013-11-18T22:23:29Z</dcterms:created>
  <dcterms:modified xsi:type="dcterms:W3CDTF">2013-11-18T22:23:55Z</dcterms:modified>
</cp:coreProperties>
</file>