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84" r:id="rId4"/>
    <p:sldId id="297" r:id="rId5"/>
    <p:sldId id="261" r:id="rId6"/>
    <p:sldId id="262" r:id="rId7"/>
    <p:sldId id="263" r:id="rId8"/>
    <p:sldId id="264" r:id="rId9"/>
    <p:sldId id="267" r:id="rId10"/>
    <p:sldId id="308" r:id="rId11"/>
    <p:sldId id="269" r:id="rId12"/>
    <p:sldId id="309" r:id="rId13"/>
    <p:sldId id="271" r:id="rId14"/>
    <p:sldId id="273" r:id="rId15"/>
    <p:sldId id="276" r:id="rId16"/>
    <p:sldId id="278" r:id="rId17"/>
    <p:sldId id="279" r:id="rId18"/>
    <p:sldId id="285" r:id="rId19"/>
    <p:sldId id="302" r:id="rId20"/>
    <p:sldId id="303" r:id="rId21"/>
    <p:sldId id="288" r:id="rId22"/>
    <p:sldId id="268" r:id="rId23"/>
    <p:sldId id="287" r:id="rId24"/>
    <p:sldId id="286" r:id="rId25"/>
    <p:sldId id="280" r:id="rId26"/>
    <p:sldId id="305" r:id="rId27"/>
    <p:sldId id="289" r:id="rId28"/>
    <p:sldId id="290" r:id="rId29"/>
    <p:sldId id="291" r:id="rId30"/>
    <p:sldId id="281" r:id="rId31"/>
    <p:sldId id="306" r:id="rId32"/>
    <p:sldId id="304" r:id="rId33"/>
    <p:sldId id="292" r:id="rId34"/>
    <p:sldId id="282" r:id="rId35"/>
    <p:sldId id="294" r:id="rId36"/>
    <p:sldId id="295" r:id="rId37"/>
    <p:sldId id="296" r:id="rId38"/>
    <p:sldId id="30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13A0-5CD6-4633-85E5-B5776882D86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DC5-2F9E-4B8E-86D4-996AD8B9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4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13A0-5CD6-4633-85E5-B5776882D86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DC5-2F9E-4B8E-86D4-996AD8B9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1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13A0-5CD6-4633-85E5-B5776882D86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DC5-2F9E-4B8E-86D4-996AD8B9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9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13A0-5CD6-4633-85E5-B5776882D86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DC5-2F9E-4B8E-86D4-996AD8B9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96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13A0-5CD6-4633-85E5-B5776882D86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DC5-2F9E-4B8E-86D4-996AD8B9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8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13A0-5CD6-4633-85E5-B5776882D86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DC5-2F9E-4B8E-86D4-996AD8B9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5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13A0-5CD6-4633-85E5-B5776882D86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DC5-2F9E-4B8E-86D4-996AD8B9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9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13A0-5CD6-4633-85E5-B5776882D86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DC5-2F9E-4B8E-86D4-996AD8B9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5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13A0-5CD6-4633-85E5-B5776882D86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DC5-2F9E-4B8E-86D4-996AD8B9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49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13A0-5CD6-4633-85E5-B5776882D86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DC5-2F9E-4B8E-86D4-996AD8B9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98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13A0-5CD6-4633-85E5-B5776882D86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69DC5-2F9E-4B8E-86D4-996AD8B9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8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D13A0-5CD6-4633-85E5-B5776882D866}" type="datetimeFigureOut">
              <a:rPr lang="en-US" smtClean="0"/>
              <a:t>11/8/2013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69DC5-2F9E-4B8E-86D4-996AD8B9F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72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r>
              <a:rPr lang="en-US" dirty="0" smtClean="0"/>
              <a:t>Investigation of Gem Materials using 405nm Laser Spectroscopy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Henry Barwood</a:t>
            </a:r>
          </a:p>
          <a:p>
            <a:r>
              <a:rPr lang="en-US" dirty="0" smtClean="0"/>
              <a:t>Troy University</a:t>
            </a:r>
          </a:p>
          <a:p>
            <a:r>
              <a:rPr lang="en-US" dirty="0" smtClean="0"/>
              <a:t>Troy, Alabama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9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/>
              <a:t>In order to test the laser fluorescence of diamonds, small &lt; 1mm crystals were purchased from a number of sources. No information as to the actual source localities of the diamonds was available; however, they were simply listed as “Congo”. The body colors of the diamonds were mostly yellow to off white.</a:t>
            </a:r>
          </a:p>
        </p:txBody>
      </p:sp>
    </p:spTree>
    <p:extLst>
      <p:ext uri="{BB962C8B-B14F-4D97-AF65-F5344CB8AC3E}">
        <p14:creationId xmlns:p14="http://schemas.microsoft.com/office/powerpoint/2010/main" val="2288855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Diamonds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Fluorescent </a:t>
            </a:r>
            <a:r>
              <a:rPr lang="en-US" dirty="0" smtClean="0"/>
              <a:t>colors </a:t>
            </a:r>
            <a:r>
              <a:rPr lang="en-US" dirty="0" smtClean="0"/>
              <a:t>observed in </a:t>
            </a:r>
            <a:r>
              <a:rPr lang="en-US" dirty="0" smtClean="0"/>
              <a:t>diamonds using 405 nm laser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8229600" cy="4525963"/>
          </a:xfrm>
        </p:spPr>
        <p:txBody>
          <a:bodyPr/>
          <a:lstStyle/>
          <a:p>
            <a:r>
              <a:rPr lang="en-US" dirty="0" smtClean="0"/>
              <a:t>Green (common)</a:t>
            </a:r>
          </a:p>
          <a:p>
            <a:r>
              <a:rPr lang="en-US" dirty="0" smtClean="0"/>
              <a:t>Yellow ( 5 examples)</a:t>
            </a:r>
            <a:endParaRPr lang="en-US" dirty="0" smtClean="0"/>
          </a:p>
          <a:p>
            <a:r>
              <a:rPr lang="en-US" dirty="0" smtClean="0"/>
              <a:t>Blue </a:t>
            </a:r>
            <a:r>
              <a:rPr lang="en-US" dirty="0" smtClean="0"/>
              <a:t>(single example)</a:t>
            </a:r>
            <a:endParaRPr lang="en-US" dirty="0" smtClean="0"/>
          </a:p>
          <a:p>
            <a:r>
              <a:rPr lang="en-US" dirty="0" smtClean="0"/>
              <a:t>Red </a:t>
            </a:r>
            <a:r>
              <a:rPr lang="en-US" dirty="0" smtClean="0"/>
              <a:t>(single example)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all subsequent figures, the fluorescent specimen is  pasted in the upper right hand corner of the figure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97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Blue luminescent diamond spectrum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216800" cy="466023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717" y="1447800"/>
            <a:ext cx="2014482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Green luminescent diamond spectrum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7086600" cy="503367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0"/>
            <a:ext cx="2438400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5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Yellow luminescent diamond spectrum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543800" cy="500357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371600"/>
            <a:ext cx="2438400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4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 luminescent diamond spectrum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396794" cy="496350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47800"/>
            <a:ext cx="2438400" cy="211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9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Gems showing dominant Cr3</a:t>
            </a:r>
            <a:r>
              <a:rPr lang="en-US" baseline="30000" dirty="0" smtClean="0"/>
              <a:t>+</a:t>
            </a:r>
            <a:r>
              <a:rPr lang="en-US" dirty="0" smtClean="0"/>
              <a:t>  (and Fe3</a:t>
            </a:r>
            <a:r>
              <a:rPr lang="en-US" baseline="30000" dirty="0" smtClean="0"/>
              <a:t>+</a:t>
            </a:r>
            <a:r>
              <a:rPr lang="en-US" dirty="0" smtClean="0"/>
              <a:t>) response to 405nm laser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Beryl var. Emerald</a:t>
            </a:r>
          </a:p>
          <a:p>
            <a:r>
              <a:rPr lang="en-US" dirty="0" smtClean="0"/>
              <a:t>Chrysoberyl var. Alexandrite</a:t>
            </a:r>
          </a:p>
          <a:p>
            <a:r>
              <a:rPr lang="en-US" dirty="0" smtClean="0"/>
              <a:t>Corundum var. Ruby</a:t>
            </a:r>
          </a:p>
          <a:p>
            <a:r>
              <a:rPr lang="en-US" dirty="0" smtClean="0"/>
              <a:t>Grossularite var. </a:t>
            </a:r>
            <a:r>
              <a:rPr lang="en-US" dirty="0" err="1" smtClean="0"/>
              <a:t>Tsavorite</a:t>
            </a:r>
            <a:endParaRPr lang="en-US" dirty="0" smtClean="0"/>
          </a:p>
          <a:p>
            <a:r>
              <a:rPr lang="en-US" dirty="0" smtClean="0"/>
              <a:t>Kyanite</a:t>
            </a:r>
          </a:p>
          <a:p>
            <a:r>
              <a:rPr lang="en-US" dirty="0" smtClean="0"/>
              <a:t>Spinel</a:t>
            </a:r>
          </a:p>
          <a:p>
            <a:r>
              <a:rPr lang="en-US" dirty="0" smtClean="0"/>
              <a:t>Spodumene var. hiddenite</a:t>
            </a:r>
          </a:p>
          <a:p>
            <a:r>
              <a:rPr lang="en-US" dirty="0" smtClean="0"/>
              <a:t>Topaz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7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Emerald spectrum showing Cr3</a:t>
            </a:r>
            <a:r>
              <a:rPr lang="en-US" baseline="30000" dirty="0" smtClean="0"/>
              <a:t>+</a:t>
            </a:r>
            <a:r>
              <a:rPr lang="en-US" dirty="0" smtClean="0"/>
              <a:t> and Fe 3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/>
              <a:t>(?) activation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52600"/>
            <a:ext cx="7707095" cy="420303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8799"/>
            <a:ext cx="2638748" cy="175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Corundum var. Ruby (synthetic) spectrum showing Cr3</a:t>
            </a:r>
            <a:r>
              <a:rPr lang="en-US" baseline="30000" dirty="0" smtClean="0"/>
              <a:t>+</a:t>
            </a:r>
            <a:r>
              <a:rPr lang="en-US" dirty="0" smtClean="0"/>
              <a:t> activation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7010400" cy="46901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52600"/>
            <a:ext cx="2438400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405nm laser diode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r>
              <a:rPr lang="en-US" dirty="0" err="1" smtClean="0"/>
              <a:t>GaN</a:t>
            </a:r>
            <a:r>
              <a:rPr lang="en-US" dirty="0" smtClean="0"/>
              <a:t> diode lasers were developed for Blu-Ray players. They are now widely manufactured in power levels ranging up to 500mW.</a:t>
            </a:r>
          </a:p>
          <a:p>
            <a:pPr marL="0" indent="0">
              <a:buFont typeface="Arial" charset="0"/>
              <a:buNone/>
            </a:pPr>
            <a:endParaRPr lang="en-US" dirty="0" smtClean="0"/>
          </a:p>
          <a:p>
            <a:pPr marL="0" indent="0">
              <a:buFont typeface="Arial" charset="0"/>
              <a:buNone/>
            </a:pPr>
            <a:r>
              <a:rPr lang="en-US" dirty="0" smtClean="0"/>
              <a:t>Inexpensive diode assemblies are now available in the 5-200mW range, both battery powered (laser pointers) and with AC power supplies and collimating lenses that provide either a spot or line focus.</a:t>
            </a:r>
          </a:p>
        </p:txBody>
      </p:sp>
    </p:spTree>
    <p:extLst>
      <p:ext uri="{BB962C8B-B14F-4D97-AF65-F5344CB8AC3E}">
        <p14:creationId xmlns:p14="http://schemas.microsoft.com/office/powerpoint/2010/main" val="226315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Chrysoberyl var. Alexandrite spectrum showing Cr3</a:t>
            </a:r>
            <a:r>
              <a:rPr lang="en-US" baseline="30000" dirty="0" smtClean="0"/>
              <a:t>+</a:t>
            </a:r>
            <a:r>
              <a:rPr lang="en-US" dirty="0" smtClean="0"/>
              <a:t> activation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7772400" cy="46047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371600"/>
            <a:ext cx="2438400" cy="217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7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Grossularite var. </a:t>
            </a:r>
            <a:r>
              <a:rPr lang="en-US" dirty="0" err="1" smtClean="0"/>
              <a:t>Tsavorite</a:t>
            </a:r>
            <a:r>
              <a:rPr lang="en-US" dirty="0" smtClean="0"/>
              <a:t> spectrum showing Cr3</a:t>
            </a:r>
            <a:r>
              <a:rPr lang="en-US" baseline="30000" dirty="0" smtClean="0"/>
              <a:t>+</a:t>
            </a:r>
            <a:r>
              <a:rPr lang="en-US" dirty="0" smtClean="0"/>
              <a:t> and Fe3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/>
              <a:t>(?) activation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759699" cy="465566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828800"/>
            <a:ext cx="1918627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4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Comparison of 405nm Spectra for</a:t>
            </a:r>
            <a:br>
              <a:rPr lang="en-US" sz="2800" dirty="0" smtClean="0"/>
            </a:br>
            <a:r>
              <a:rPr lang="en-US" sz="2800" dirty="0" smtClean="0"/>
              <a:t>Kyanite Color Variations (line colors correspond to blue, green and orange kyanite). Note Differences in Cr3+ Lines</a:t>
            </a:r>
          </a:p>
        </p:txBody>
      </p:sp>
      <p:pic>
        <p:nvPicPr>
          <p:cNvPr id="3277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2600"/>
            <a:ext cx="8229600" cy="408781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10512"/>
            <a:ext cx="2438400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Spodumene var. Hiddenite spectrum showing Cr3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and Fe3</a:t>
            </a:r>
            <a:r>
              <a:rPr lang="en-US" sz="2800" baseline="30000" dirty="0" smtClean="0"/>
              <a:t>+</a:t>
            </a:r>
            <a:r>
              <a:rPr lang="en-US" sz="2800" dirty="0" smtClean="0"/>
              <a:t> </a:t>
            </a:r>
            <a:r>
              <a:rPr lang="en-US" sz="2800" dirty="0" smtClean="0"/>
              <a:t>(?) activation. The green </a:t>
            </a:r>
            <a:r>
              <a:rPr lang="en-US" sz="2000" dirty="0" smtClean="0"/>
              <a:t>response</a:t>
            </a:r>
            <a:r>
              <a:rPr lang="en-US" sz="2800" dirty="0" smtClean="0"/>
              <a:t> on the spectrum is from the unknown green luminescing inclusions in the </a:t>
            </a:r>
            <a:r>
              <a:rPr lang="en-US" sz="2800" dirty="0" err="1" smtClean="0"/>
              <a:t>spodumene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05000"/>
            <a:ext cx="7543663" cy="44316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00200"/>
            <a:ext cx="2438400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4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Topaz (Brazil) spectrum showing Cr3</a:t>
            </a:r>
            <a:r>
              <a:rPr lang="en-US" baseline="30000" dirty="0" smtClean="0"/>
              <a:t>+</a:t>
            </a:r>
            <a:r>
              <a:rPr lang="en-US" dirty="0" smtClean="0"/>
              <a:t> and weak Fe3</a:t>
            </a:r>
            <a:r>
              <a:rPr lang="en-US" baseline="30000" dirty="0" smtClean="0"/>
              <a:t>+ </a:t>
            </a:r>
            <a:r>
              <a:rPr lang="en-US" dirty="0" smtClean="0"/>
              <a:t> (?) activation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084819" cy="42761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28800"/>
            <a:ext cx="2438400" cy="176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Gems showing dominant Mn2</a:t>
            </a:r>
            <a:r>
              <a:rPr lang="en-US" baseline="30000" dirty="0" smtClean="0"/>
              <a:t>+</a:t>
            </a:r>
            <a:r>
              <a:rPr lang="en-US" dirty="0" smtClean="0"/>
              <a:t> activation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Fluorapatite</a:t>
            </a:r>
          </a:p>
          <a:p>
            <a:r>
              <a:rPr lang="en-US" dirty="0" smtClean="0"/>
              <a:t>Grossularite</a:t>
            </a:r>
          </a:p>
          <a:p>
            <a:r>
              <a:rPr lang="en-US" dirty="0" smtClean="0"/>
              <a:t>Kyanite</a:t>
            </a:r>
          </a:p>
          <a:p>
            <a:r>
              <a:rPr lang="en-US" dirty="0" smtClean="0"/>
              <a:t>Spodumene var. Kunzite</a:t>
            </a:r>
          </a:p>
          <a:p>
            <a:r>
              <a:rPr lang="en-US" dirty="0" smtClean="0"/>
              <a:t>Titanite</a:t>
            </a:r>
          </a:p>
          <a:p>
            <a:r>
              <a:rPr lang="en-US" dirty="0" smtClean="0"/>
              <a:t>Zoisite var. Tanzanite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Fluorapatite spectrum showing Mn2</a:t>
            </a:r>
            <a:r>
              <a:rPr lang="en-US" baseline="30000" dirty="0" smtClean="0"/>
              <a:t>+ </a:t>
            </a:r>
            <a:r>
              <a:rPr lang="en-US" dirty="0" smtClean="0"/>
              <a:t>activation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360822" cy="50412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524000"/>
            <a:ext cx="2438400" cy="20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8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Grossular</a:t>
            </a:r>
            <a:r>
              <a:rPr lang="en-US" dirty="0" smtClean="0"/>
              <a:t> (Mexico) spectrum Mn 2</a:t>
            </a:r>
            <a:r>
              <a:rPr lang="en-US" baseline="30000" dirty="0" smtClean="0"/>
              <a:t>+</a:t>
            </a:r>
            <a:r>
              <a:rPr lang="en-US" dirty="0" smtClean="0"/>
              <a:t> activation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997613" cy="466328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399032"/>
            <a:ext cx="2438400" cy="202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Spodumene var. Kunzite spectrum showing Mn2</a:t>
            </a:r>
            <a:r>
              <a:rPr lang="en-US" baseline="30000" dirty="0" smtClean="0"/>
              <a:t>+</a:t>
            </a:r>
            <a:r>
              <a:rPr lang="en-US" dirty="0" smtClean="0"/>
              <a:t> activation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2600"/>
            <a:ext cx="7391400" cy="431444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00200"/>
            <a:ext cx="24384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9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Pink Tanzanite spectrum showing Mn2</a:t>
            </a:r>
            <a:r>
              <a:rPr lang="en-US" baseline="30000" dirty="0" smtClean="0"/>
              <a:t>+</a:t>
            </a:r>
            <a:r>
              <a:rPr lang="en-US" dirty="0" smtClean="0"/>
              <a:t> activation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76400"/>
            <a:ext cx="7065558" cy="451351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52600"/>
            <a:ext cx="2438400" cy="201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5mW 405nm Laser pointer. Inset 150mW Diode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74" y="1600200"/>
            <a:ext cx="7256052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199"/>
            <a:ext cx="7256052" cy="4525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6756"/>
            <a:ext cx="2210803" cy="150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Gems showing dominant REE activation (Sm3</a:t>
            </a:r>
            <a:r>
              <a:rPr lang="en-US" baseline="30000" dirty="0" smtClean="0"/>
              <a:t>+</a:t>
            </a:r>
            <a:r>
              <a:rPr lang="en-US" dirty="0" smtClean="0"/>
              <a:t> and Dy 3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Fluorapatite</a:t>
            </a:r>
          </a:p>
          <a:p>
            <a:r>
              <a:rPr lang="en-US" dirty="0" smtClean="0"/>
              <a:t>Scheelite</a:t>
            </a:r>
          </a:p>
          <a:p>
            <a:r>
              <a:rPr lang="en-US" dirty="0" smtClean="0"/>
              <a:t>Titanite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5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Fluorapatite spectrum showing REE activation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8001000" cy="481345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676400"/>
            <a:ext cx="2438400" cy="200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0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Titanite spectrum showing REE activation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249132" cy="48095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447800"/>
            <a:ext cx="2438400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Scheelite (China) spectrum showing REE activation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8256304" cy="464423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800276"/>
            <a:ext cx="2438400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Gems with other activators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Amber (organic)</a:t>
            </a:r>
          </a:p>
          <a:p>
            <a:r>
              <a:rPr lang="en-US" dirty="0" err="1" smtClean="0"/>
              <a:t>Axinite</a:t>
            </a:r>
            <a:endParaRPr lang="en-US" dirty="0" smtClean="0"/>
          </a:p>
          <a:p>
            <a:r>
              <a:rPr lang="en-US" dirty="0" smtClean="0"/>
              <a:t>Cancrinite</a:t>
            </a:r>
          </a:p>
          <a:p>
            <a:r>
              <a:rPr lang="en-US" dirty="0" smtClean="0"/>
              <a:t>Chalcedony (Uranium)</a:t>
            </a:r>
          </a:p>
          <a:p>
            <a:r>
              <a:rPr lang="en-US" dirty="0" smtClean="0"/>
              <a:t>Opal (Uranium)</a:t>
            </a:r>
          </a:p>
          <a:p>
            <a:r>
              <a:rPr lang="en-US" dirty="0" smtClean="0"/>
              <a:t>Petroleum and shell (organic)</a:t>
            </a:r>
          </a:p>
          <a:p>
            <a:r>
              <a:rPr lang="en-US" dirty="0" smtClean="0"/>
              <a:t>Scapolite</a:t>
            </a:r>
          </a:p>
          <a:p>
            <a:r>
              <a:rPr lang="en-US" dirty="0" smtClean="0"/>
              <a:t>Sodalite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Amber (Arkansas) spectrum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6606402" cy="4122261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2600"/>
            <a:ext cx="2438400" cy="212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84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Opal (Hyalite) spectrum showing Uranium activation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905000"/>
            <a:ext cx="6577439" cy="420150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33600"/>
            <a:ext cx="2438400" cy="161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4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Sodalite spectrum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8800"/>
            <a:ext cx="7315200" cy="452628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52600"/>
            <a:ext cx="2438400" cy="18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Initial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Diamond provenance, and activators need to be defined</a:t>
            </a:r>
          </a:p>
          <a:p>
            <a:r>
              <a:rPr lang="en-US" smtClean="0"/>
              <a:t>Other </a:t>
            </a:r>
            <a:r>
              <a:rPr lang="en-US" dirty="0" smtClean="0"/>
              <a:t>gem materials should be investigated for additional activators</a:t>
            </a:r>
          </a:p>
          <a:p>
            <a:r>
              <a:rPr lang="en-US" dirty="0" smtClean="0"/>
              <a:t>Potential for gem identification should be investigated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93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405 nm laser spectrum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7391400" cy="4532224"/>
          </a:xfrm>
        </p:spPr>
      </p:pic>
    </p:spTree>
    <p:extLst>
      <p:ext uri="{BB962C8B-B14F-4D97-AF65-F5344CB8AC3E}">
        <p14:creationId xmlns:p14="http://schemas.microsoft.com/office/powerpoint/2010/main" val="8922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Spectrometer/Diode holder for spectroscopy of small sample areas</a:t>
            </a:r>
            <a:endParaRPr lang="en-US" dirty="0"/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33400" y="2351371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dirty="0" smtClean="0"/>
              <a:t>A simple holder was constructed that focuses the laser beam onto a small aperture that is centered on the focus of the spectrometer collimator (UV-NIR). The resultant fluorescence is fed into the spectrometer via a standard fiber optic cable (also UV-NIR).</a:t>
            </a:r>
          </a:p>
        </p:txBody>
      </p:sp>
    </p:spTree>
    <p:extLst>
      <p:ext uri="{BB962C8B-B14F-4D97-AF65-F5344CB8AC3E}">
        <p14:creationId xmlns:p14="http://schemas.microsoft.com/office/powerpoint/2010/main" val="23013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Diode and Collimator Holder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5400"/>
            <a:ext cx="5486400" cy="5253228"/>
          </a:xfrm>
        </p:spPr>
      </p:pic>
    </p:spTree>
    <p:extLst>
      <p:ext uri="{BB962C8B-B14F-4D97-AF65-F5344CB8AC3E}">
        <p14:creationId xmlns:p14="http://schemas.microsoft.com/office/powerpoint/2010/main" val="25258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Spectrometer modification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An Ocean Optics HR2000 spectrometer was modified with the addition of a new grating that increased the wavelength range to 200-1100nm.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10 micron slit on the spectrometer was replaced with a 100 micron slit to improve light gathering power.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A UV-IR fiber optic cable and collimator were added that allow the full 200-1100nm wavelength range. While stiff, a 200 micron fiber was selected for maximum light transmission.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Laser imaging for photomicrography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Spot focusing lasers are adaptable for imaging gems, small crystals, or areas of petrographic slides.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The high visible output of the laser must be blocked with a yellow filter before a useful image may be obtained.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Imaging as a </a:t>
            </a:r>
            <a:r>
              <a:rPr lang="en-US" dirty="0" err="1" smtClean="0"/>
              <a:t>substage</a:t>
            </a:r>
            <a:r>
              <a:rPr lang="en-US" dirty="0" smtClean="0"/>
              <a:t>  light source is dangerous, and only incident illumination should be used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4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/>
              <a:t>Imaging of Samples with an Un-collimated Laser Beam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dirty="0" smtClean="0"/>
              <a:t>The output of a laser diode operated without the collimating lens can be scanned across a specimen while the camera is in Bulb mode. This allows the collection of a macro image of the specimen. By blocking most of the visible light with a yellow filter, minerals having a response to the 405nm laser emissions may be imaged. Processing of the images can also provide a quantitative measure of the amount of the fluorescent mineral.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647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764</Words>
  <Application>Microsoft Office PowerPoint</Application>
  <PresentationFormat>On-screen Show (4:3)</PresentationFormat>
  <Paragraphs>88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Investigation of Gem Materials using 405nm Laser Spectroscopy</vt:lpstr>
      <vt:lpstr>405nm laser diode</vt:lpstr>
      <vt:lpstr>5mW 405nm Laser pointer. Inset 150mW Diode</vt:lpstr>
      <vt:lpstr>405 nm laser spectrum</vt:lpstr>
      <vt:lpstr>Spectrometer/Diode holder for spectroscopy of small sample areas</vt:lpstr>
      <vt:lpstr>Laser Diode and Collimator Holder</vt:lpstr>
      <vt:lpstr>Spectrometer modification</vt:lpstr>
      <vt:lpstr>Laser imaging for photomicrography</vt:lpstr>
      <vt:lpstr>Imaging of Samples with an Un-collimated Laser Beam</vt:lpstr>
      <vt:lpstr>PowerPoint Presentation</vt:lpstr>
      <vt:lpstr>Diamonds Fluorescent colors observed in diamonds using 405 nm laser</vt:lpstr>
      <vt:lpstr>In all subsequent figures, the fluorescent specimen is  pasted in the upper right hand corner of the figure</vt:lpstr>
      <vt:lpstr>Blue luminescent diamond spectrum</vt:lpstr>
      <vt:lpstr>Green luminescent diamond spectrum</vt:lpstr>
      <vt:lpstr>Yellow luminescent diamond spectrum</vt:lpstr>
      <vt:lpstr>Red luminescent diamond spectrum</vt:lpstr>
      <vt:lpstr>Gems showing dominant Cr3+  (and Fe3+) response to 405nm laser</vt:lpstr>
      <vt:lpstr>Emerald spectrum showing Cr3+ and Fe 3+ (?) activation</vt:lpstr>
      <vt:lpstr>Corundum var. Ruby (synthetic) spectrum showing Cr3+ activation</vt:lpstr>
      <vt:lpstr>Chrysoberyl var. Alexandrite spectrum showing Cr3+ activation</vt:lpstr>
      <vt:lpstr>Grossularite var. Tsavorite spectrum showing Cr3+ and Fe3+ (?) activation</vt:lpstr>
      <vt:lpstr>Comparison of 405nm Spectra for Kyanite Color Variations (line colors correspond to blue, green and orange kyanite). Note Differences in Cr3+ Lines</vt:lpstr>
      <vt:lpstr>Spodumene var. Hiddenite spectrum showing Cr3+ and Fe3+ (?) activation. The green response on the spectrum is from the unknown green luminescing inclusions in the spodumene</vt:lpstr>
      <vt:lpstr>Topaz (Brazil) spectrum showing Cr3+ and weak Fe3+  (?) activation</vt:lpstr>
      <vt:lpstr>Gems showing dominant Mn2+ activation</vt:lpstr>
      <vt:lpstr>Fluorapatite spectrum showing Mn2+ activation</vt:lpstr>
      <vt:lpstr>Grossular (Mexico) spectrum Mn 2+ activation</vt:lpstr>
      <vt:lpstr>Spodumene var. Kunzite spectrum showing Mn2+ activation</vt:lpstr>
      <vt:lpstr>Pink Tanzanite spectrum showing Mn2+ activation</vt:lpstr>
      <vt:lpstr>Gems showing dominant REE activation (Sm3+ and Dy 3+)</vt:lpstr>
      <vt:lpstr>Fluorapatite spectrum showing REE activation</vt:lpstr>
      <vt:lpstr>Titanite spectrum showing REE activation</vt:lpstr>
      <vt:lpstr>Scheelite (China) spectrum showing REE activation</vt:lpstr>
      <vt:lpstr>Gems with other activators</vt:lpstr>
      <vt:lpstr>Amber (Arkansas) spectrum</vt:lpstr>
      <vt:lpstr>Opal (Hyalite) spectrum showing Uranium activation</vt:lpstr>
      <vt:lpstr>Sodalite spectrum</vt:lpstr>
      <vt:lpstr>Summary of Initial Research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Gem Materials using 405nm Laser Spectroscopy</dc:title>
  <dc:creator>Henry Barwood</dc:creator>
  <cp:lastModifiedBy>Henry Barwood</cp:lastModifiedBy>
  <cp:revision>33</cp:revision>
  <dcterms:created xsi:type="dcterms:W3CDTF">2013-10-22T18:20:54Z</dcterms:created>
  <dcterms:modified xsi:type="dcterms:W3CDTF">2013-11-08T21:41:02Z</dcterms:modified>
</cp:coreProperties>
</file>