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38404800" cy="38404800"/>
  <p:notesSz cx="9296400" cy="7010400"/>
  <p:defaultTextStyle>
    <a:defPPr>
      <a:defRPr lang="en-US"/>
    </a:defPPr>
    <a:lvl1pPr marL="0" algn="l" defTabSz="4188537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1pPr>
    <a:lvl2pPr marL="2094270" algn="l" defTabSz="4188537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2pPr>
    <a:lvl3pPr marL="4188537" algn="l" defTabSz="4188537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3pPr>
    <a:lvl4pPr marL="6282807" algn="l" defTabSz="4188537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4pPr>
    <a:lvl5pPr marL="8377074" algn="l" defTabSz="4188537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5pPr>
    <a:lvl6pPr marL="10471344" algn="l" defTabSz="4188537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6pPr>
    <a:lvl7pPr marL="12565611" algn="l" defTabSz="4188537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7pPr>
    <a:lvl8pPr marL="14659881" algn="l" defTabSz="4188537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8pPr>
    <a:lvl9pPr marL="16754148" algn="l" defTabSz="4188537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96">
          <p15:clr>
            <a:srgbClr val="A4A3A4"/>
          </p15:clr>
        </p15:guide>
        <p15:guide id="2" pos="12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4D5"/>
    <a:srgbClr val="4E423C"/>
    <a:srgbClr val="4B4D3D"/>
    <a:srgbClr val="E9E4D3"/>
    <a:srgbClr val="CDC8A7"/>
    <a:srgbClr val="D0CBAC"/>
    <a:srgbClr val="D8D4BA"/>
    <a:srgbClr val="C6B078"/>
    <a:srgbClr val="C1BA91"/>
    <a:srgbClr val="CCC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7" autoAdjust="0"/>
    <p:restoredTop sz="94131" autoAdjust="0"/>
  </p:normalViewPr>
  <p:slideViewPr>
    <p:cSldViewPr>
      <p:cViewPr>
        <p:scale>
          <a:sx n="50" d="100"/>
          <a:sy n="50" d="100"/>
        </p:scale>
        <p:origin x="36" y="-6888"/>
      </p:cViewPr>
      <p:guideLst>
        <p:guide orient="horz" pos="12096"/>
        <p:guide pos="12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3F3F2-F783-4DE3-80BE-9F9CF000C19B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28EE2-DDB7-401F-9136-A986B86632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21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98E051A-500B-4B3A-B4EC-9C3DE361EB55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3750" y="525463"/>
            <a:ext cx="26289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1F32EE-827D-4AC6-9247-709BC075B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1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88537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1pPr>
    <a:lvl2pPr marL="2094270" algn="l" defTabSz="4188537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2pPr>
    <a:lvl3pPr marL="4188537" algn="l" defTabSz="4188537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3pPr>
    <a:lvl4pPr marL="6282807" algn="l" defTabSz="4188537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4pPr>
    <a:lvl5pPr marL="8377074" algn="l" defTabSz="4188537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5pPr>
    <a:lvl6pPr marL="10471344" algn="l" defTabSz="4188537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6pPr>
    <a:lvl7pPr marL="12565611" algn="l" defTabSz="4188537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7pPr>
    <a:lvl8pPr marL="14659881" algn="l" defTabSz="4188537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8pPr>
    <a:lvl9pPr marL="16754148" algn="l" defTabSz="4188537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0" y="525463"/>
            <a:ext cx="26289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32EE-827D-4AC6-9247-709BC075BB5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1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11930385"/>
            <a:ext cx="32644080" cy="82321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20" y="21762720"/>
            <a:ext cx="26883360" cy="98145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9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8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82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77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71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65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59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54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2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61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843480" y="1537977"/>
            <a:ext cx="8641080" cy="3276854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0240" y="1537977"/>
            <a:ext cx="25283160" cy="3276854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15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2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714" y="24678643"/>
            <a:ext cx="32644080" cy="7627620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3714" y="16277596"/>
            <a:ext cx="32644080" cy="8401046"/>
          </a:xfrm>
        </p:spPr>
        <p:txBody>
          <a:bodyPr anchor="b"/>
          <a:lstStyle>
            <a:lvl1pPr marL="0" indent="0">
              <a:buNone/>
              <a:defRPr sz="9300">
                <a:solidFill>
                  <a:schemeClr val="tx1">
                    <a:tint val="75000"/>
                  </a:schemeClr>
                </a:solidFill>
              </a:defRPr>
            </a:lvl1pPr>
            <a:lvl2pPr marL="2094270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2pPr>
            <a:lvl3pPr marL="4188537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6282807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4pPr>
            <a:lvl5pPr marL="8377074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5pPr>
            <a:lvl6pPr marL="10471344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6pPr>
            <a:lvl7pPr marL="12565611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7pPr>
            <a:lvl8pPr marL="14659881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8pPr>
            <a:lvl9pPr marL="16754148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7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8961126"/>
            <a:ext cx="16962120" cy="25345393"/>
          </a:xfrm>
        </p:spPr>
        <p:txBody>
          <a:bodyPr/>
          <a:lstStyle>
            <a:lvl1pPr>
              <a:defRPr sz="12900"/>
            </a:lvl1pPr>
            <a:lvl2pPr>
              <a:defRPr sz="11100"/>
            </a:lvl2pPr>
            <a:lvl3pPr>
              <a:defRPr sz="93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22440" y="8961126"/>
            <a:ext cx="16962120" cy="25345393"/>
          </a:xfrm>
        </p:spPr>
        <p:txBody>
          <a:bodyPr/>
          <a:lstStyle>
            <a:lvl1pPr>
              <a:defRPr sz="12900"/>
            </a:lvl1pPr>
            <a:lvl2pPr>
              <a:defRPr sz="11100"/>
            </a:lvl2pPr>
            <a:lvl3pPr>
              <a:defRPr sz="93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2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8596632"/>
            <a:ext cx="16968788" cy="3582669"/>
          </a:xfrm>
        </p:spPr>
        <p:txBody>
          <a:bodyPr anchor="b"/>
          <a:lstStyle>
            <a:lvl1pPr marL="0" indent="0">
              <a:buNone/>
              <a:defRPr sz="11100" b="1"/>
            </a:lvl1pPr>
            <a:lvl2pPr marL="2094270" indent="0">
              <a:buNone/>
              <a:defRPr sz="9300" b="1"/>
            </a:lvl2pPr>
            <a:lvl3pPr marL="4188537" indent="0">
              <a:buNone/>
              <a:defRPr sz="8100" b="1"/>
            </a:lvl3pPr>
            <a:lvl4pPr marL="6282807" indent="0">
              <a:buNone/>
              <a:defRPr sz="7200" b="1"/>
            </a:lvl4pPr>
            <a:lvl5pPr marL="8377074" indent="0">
              <a:buNone/>
              <a:defRPr sz="7200" b="1"/>
            </a:lvl5pPr>
            <a:lvl6pPr marL="10471344" indent="0">
              <a:buNone/>
              <a:defRPr sz="7200" b="1"/>
            </a:lvl6pPr>
            <a:lvl7pPr marL="12565611" indent="0">
              <a:buNone/>
              <a:defRPr sz="7200" b="1"/>
            </a:lvl7pPr>
            <a:lvl8pPr marL="14659881" indent="0">
              <a:buNone/>
              <a:defRPr sz="7200" b="1"/>
            </a:lvl8pPr>
            <a:lvl9pPr marL="16754148" indent="0">
              <a:buNone/>
              <a:defRPr sz="7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12179301"/>
            <a:ext cx="16968788" cy="22127211"/>
          </a:xfrm>
        </p:spPr>
        <p:txBody>
          <a:bodyPr/>
          <a:lstStyle>
            <a:lvl1pPr>
              <a:defRPr sz="11100"/>
            </a:lvl1pPr>
            <a:lvl2pPr>
              <a:defRPr sz="9300"/>
            </a:lvl2pPr>
            <a:lvl3pPr>
              <a:defRPr sz="81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109" y="8596632"/>
            <a:ext cx="16975456" cy="3582669"/>
          </a:xfrm>
        </p:spPr>
        <p:txBody>
          <a:bodyPr anchor="b"/>
          <a:lstStyle>
            <a:lvl1pPr marL="0" indent="0">
              <a:buNone/>
              <a:defRPr sz="11100" b="1"/>
            </a:lvl1pPr>
            <a:lvl2pPr marL="2094270" indent="0">
              <a:buNone/>
              <a:defRPr sz="9300" b="1"/>
            </a:lvl2pPr>
            <a:lvl3pPr marL="4188537" indent="0">
              <a:buNone/>
              <a:defRPr sz="8100" b="1"/>
            </a:lvl3pPr>
            <a:lvl4pPr marL="6282807" indent="0">
              <a:buNone/>
              <a:defRPr sz="7200" b="1"/>
            </a:lvl4pPr>
            <a:lvl5pPr marL="8377074" indent="0">
              <a:buNone/>
              <a:defRPr sz="7200" b="1"/>
            </a:lvl5pPr>
            <a:lvl6pPr marL="10471344" indent="0">
              <a:buNone/>
              <a:defRPr sz="7200" b="1"/>
            </a:lvl6pPr>
            <a:lvl7pPr marL="12565611" indent="0">
              <a:buNone/>
              <a:defRPr sz="7200" b="1"/>
            </a:lvl7pPr>
            <a:lvl8pPr marL="14659881" indent="0">
              <a:buNone/>
              <a:defRPr sz="7200" b="1"/>
            </a:lvl8pPr>
            <a:lvl9pPr marL="16754148" indent="0">
              <a:buNone/>
              <a:defRPr sz="7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109" y="12179301"/>
            <a:ext cx="16975456" cy="22127211"/>
          </a:xfrm>
        </p:spPr>
        <p:txBody>
          <a:bodyPr/>
          <a:lstStyle>
            <a:lvl1pPr>
              <a:defRPr sz="11100"/>
            </a:lvl1pPr>
            <a:lvl2pPr>
              <a:defRPr sz="9300"/>
            </a:lvl2pPr>
            <a:lvl3pPr>
              <a:defRPr sz="81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3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0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2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5" y="1529079"/>
            <a:ext cx="12634914" cy="6507480"/>
          </a:xfrm>
        </p:spPr>
        <p:txBody>
          <a:bodyPr anchor="b"/>
          <a:lstStyle>
            <a:lvl1pPr algn="l">
              <a:defRPr sz="9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5211" y="1529082"/>
            <a:ext cx="21469350" cy="32777434"/>
          </a:xfrm>
        </p:spPr>
        <p:txBody>
          <a:bodyPr/>
          <a:lstStyle>
            <a:lvl1pPr>
              <a:defRPr sz="14700"/>
            </a:lvl1pPr>
            <a:lvl2pPr>
              <a:defRPr sz="12900"/>
            </a:lvl2pPr>
            <a:lvl3pPr>
              <a:defRPr sz="111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5" y="8036562"/>
            <a:ext cx="12634914" cy="26269954"/>
          </a:xfrm>
        </p:spPr>
        <p:txBody>
          <a:bodyPr/>
          <a:lstStyle>
            <a:lvl1pPr marL="0" indent="0">
              <a:buNone/>
              <a:defRPr sz="6300"/>
            </a:lvl1pPr>
            <a:lvl2pPr marL="2094270" indent="0">
              <a:buNone/>
              <a:defRPr sz="5400"/>
            </a:lvl2pPr>
            <a:lvl3pPr marL="4188537" indent="0">
              <a:buNone/>
              <a:defRPr sz="4500"/>
            </a:lvl3pPr>
            <a:lvl4pPr marL="6282807" indent="0">
              <a:buNone/>
              <a:defRPr sz="4200"/>
            </a:lvl4pPr>
            <a:lvl5pPr marL="8377074" indent="0">
              <a:buNone/>
              <a:defRPr sz="4200"/>
            </a:lvl5pPr>
            <a:lvl6pPr marL="10471344" indent="0">
              <a:buNone/>
              <a:defRPr sz="4200"/>
            </a:lvl6pPr>
            <a:lvl7pPr marL="12565611" indent="0">
              <a:buNone/>
              <a:defRPr sz="4200"/>
            </a:lvl7pPr>
            <a:lvl8pPr marL="14659881" indent="0">
              <a:buNone/>
              <a:defRPr sz="4200"/>
            </a:lvl8pPr>
            <a:lvl9pPr marL="16754148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6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608" y="26883360"/>
            <a:ext cx="23042880" cy="3173734"/>
          </a:xfrm>
        </p:spPr>
        <p:txBody>
          <a:bodyPr anchor="b"/>
          <a:lstStyle>
            <a:lvl1pPr algn="l">
              <a:defRPr sz="9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608" y="3431541"/>
            <a:ext cx="23042880" cy="23042880"/>
          </a:xfrm>
        </p:spPr>
        <p:txBody>
          <a:bodyPr/>
          <a:lstStyle>
            <a:lvl1pPr marL="0" indent="0">
              <a:buNone/>
              <a:defRPr sz="14700"/>
            </a:lvl1pPr>
            <a:lvl2pPr marL="2094270" indent="0">
              <a:buNone/>
              <a:defRPr sz="12900"/>
            </a:lvl2pPr>
            <a:lvl3pPr marL="4188537" indent="0">
              <a:buNone/>
              <a:defRPr sz="11100"/>
            </a:lvl3pPr>
            <a:lvl4pPr marL="6282807" indent="0">
              <a:buNone/>
              <a:defRPr sz="9300"/>
            </a:lvl4pPr>
            <a:lvl5pPr marL="8377074" indent="0">
              <a:buNone/>
              <a:defRPr sz="9300"/>
            </a:lvl5pPr>
            <a:lvl6pPr marL="10471344" indent="0">
              <a:buNone/>
              <a:defRPr sz="9300"/>
            </a:lvl6pPr>
            <a:lvl7pPr marL="12565611" indent="0">
              <a:buNone/>
              <a:defRPr sz="9300"/>
            </a:lvl7pPr>
            <a:lvl8pPr marL="14659881" indent="0">
              <a:buNone/>
              <a:defRPr sz="9300"/>
            </a:lvl8pPr>
            <a:lvl9pPr marL="16754148" indent="0">
              <a:buNone/>
              <a:defRPr sz="9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608" y="30057094"/>
            <a:ext cx="23042880" cy="4507226"/>
          </a:xfrm>
        </p:spPr>
        <p:txBody>
          <a:bodyPr/>
          <a:lstStyle>
            <a:lvl1pPr marL="0" indent="0">
              <a:buNone/>
              <a:defRPr sz="6300"/>
            </a:lvl1pPr>
            <a:lvl2pPr marL="2094270" indent="0">
              <a:buNone/>
              <a:defRPr sz="5400"/>
            </a:lvl2pPr>
            <a:lvl3pPr marL="4188537" indent="0">
              <a:buNone/>
              <a:defRPr sz="4500"/>
            </a:lvl3pPr>
            <a:lvl4pPr marL="6282807" indent="0">
              <a:buNone/>
              <a:defRPr sz="4200"/>
            </a:lvl4pPr>
            <a:lvl5pPr marL="8377074" indent="0">
              <a:buNone/>
              <a:defRPr sz="4200"/>
            </a:lvl5pPr>
            <a:lvl6pPr marL="10471344" indent="0">
              <a:buNone/>
              <a:defRPr sz="4200"/>
            </a:lvl6pPr>
            <a:lvl7pPr marL="12565611" indent="0">
              <a:buNone/>
              <a:defRPr sz="4200"/>
            </a:lvl7pPr>
            <a:lvl8pPr marL="14659881" indent="0">
              <a:buNone/>
              <a:defRPr sz="4200"/>
            </a:lvl8pPr>
            <a:lvl9pPr marL="16754148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1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1537971"/>
            <a:ext cx="34564320" cy="6400800"/>
          </a:xfrm>
          <a:prstGeom prst="rect">
            <a:avLst/>
          </a:prstGeom>
        </p:spPr>
        <p:txBody>
          <a:bodyPr vert="horz" lIns="418854" tIns="209427" rIns="418854" bIns="20942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8961126"/>
            <a:ext cx="34564320" cy="25345393"/>
          </a:xfrm>
          <a:prstGeom prst="rect">
            <a:avLst/>
          </a:prstGeom>
        </p:spPr>
        <p:txBody>
          <a:bodyPr vert="horz" lIns="418854" tIns="209427" rIns="418854" bIns="2094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20240" y="35595567"/>
            <a:ext cx="8961120" cy="2044701"/>
          </a:xfrm>
          <a:prstGeom prst="rect">
            <a:avLst/>
          </a:prstGeom>
        </p:spPr>
        <p:txBody>
          <a:bodyPr vert="horz" lIns="418854" tIns="209427" rIns="418854" bIns="209427" rtlCol="0" anchor="ctr"/>
          <a:lstStyle>
            <a:lvl1pPr algn="l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BAB62-42D9-4BAA-B5BB-D1BA586C14B9}" type="datetimeFigureOut">
              <a:rPr lang="en-US" smtClean="0"/>
              <a:t>11/9/2013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21640" y="35595567"/>
            <a:ext cx="12161520" cy="2044701"/>
          </a:xfrm>
          <a:prstGeom prst="rect">
            <a:avLst/>
          </a:prstGeom>
        </p:spPr>
        <p:txBody>
          <a:bodyPr vert="horz" lIns="418854" tIns="209427" rIns="418854" bIns="209427" rtlCol="0" anchor="ctr"/>
          <a:lstStyle>
            <a:lvl1pPr algn="ctr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523440" y="35595567"/>
            <a:ext cx="8961120" cy="2044701"/>
          </a:xfrm>
          <a:prstGeom prst="rect">
            <a:avLst/>
          </a:prstGeom>
        </p:spPr>
        <p:txBody>
          <a:bodyPr vert="horz" lIns="418854" tIns="209427" rIns="418854" bIns="209427" rtlCol="0" anchor="ctr"/>
          <a:lstStyle>
            <a:lvl1pPr algn="r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5E800-6312-40FF-8803-77742FC8F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8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88537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70701" indent="-1570701" algn="l" defTabSz="4188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700" kern="1200">
          <a:solidFill>
            <a:schemeClr val="tx1"/>
          </a:solidFill>
          <a:latin typeface="+mn-lt"/>
          <a:ea typeface="+mn-ea"/>
          <a:cs typeface="+mn-cs"/>
        </a:defRPr>
      </a:lvl1pPr>
      <a:lvl2pPr marL="3403185" indent="-1308918" algn="l" defTabSz="4188537" rtl="0" eaLnBrk="1" latinLnBrk="0" hangingPunct="1">
        <a:spcBef>
          <a:spcPct val="20000"/>
        </a:spcBef>
        <a:buFont typeface="Arial" panose="020B0604020202020204" pitchFamily="34" charset="0"/>
        <a:buChar char="–"/>
        <a:defRPr sz="12900" kern="1200">
          <a:solidFill>
            <a:schemeClr val="tx1"/>
          </a:solidFill>
          <a:latin typeface="+mn-lt"/>
          <a:ea typeface="+mn-ea"/>
          <a:cs typeface="+mn-cs"/>
        </a:defRPr>
      </a:lvl2pPr>
      <a:lvl3pPr marL="5235672" indent="-1047135" algn="l" defTabSz="4188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1100" kern="1200">
          <a:solidFill>
            <a:schemeClr val="tx1"/>
          </a:solidFill>
          <a:latin typeface="+mn-lt"/>
          <a:ea typeface="+mn-ea"/>
          <a:cs typeface="+mn-cs"/>
        </a:defRPr>
      </a:lvl3pPr>
      <a:lvl4pPr marL="7329939" indent="-1047135" algn="l" defTabSz="4188537" rtl="0" eaLnBrk="1" latinLnBrk="0" hangingPunct="1">
        <a:spcBef>
          <a:spcPct val="20000"/>
        </a:spcBef>
        <a:buFont typeface="Arial" panose="020B0604020202020204" pitchFamily="34" charset="0"/>
        <a:buChar char="–"/>
        <a:defRPr sz="9300" kern="1200">
          <a:solidFill>
            <a:schemeClr val="tx1"/>
          </a:solidFill>
          <a:latin typeface="+mn-lt"/>
          <a:ea typeface="+mn-ea"/>
          <a:cs typeface="+mn-cs"/>
        </a:defRPr>
      </a:lvl4pPr>
      <a:lvl5pPr marL="9424209" indent="-1047135" algn="l" defTabSz="4188537" rtl="0" eaLnBrk="1" latinLnBrk="0" hangingPunct="1">
        <a:spcBef>
          <a:spcPct val="20000"/>
        </a:spcBef>
        <a:buFont typeface="Arial" panose="020B0604020202020204" pitchFamily="34" charset="0"/>
        <a:buChar char="»"/>
        <a:defRPr sz="9300" kern="1200">
          <a:solidFill>
            <a:schemeClr val="tx1"/>
          </a:solidFill>
          <a:latin typeface="+mn-lt"/>
          <a:ea typeface="+mn-ea"/>
          <a:cs typeface="+mn-cs"/>
        </a:defRPr>
      </a:lvl5pPr>
      <a:lvl6pPr marL="11518476" indent="-1047135" algn="l" defTabSz="4188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6pPr>
      <a:lvl7pPr marL="13612746" indent="-1047135" algn="l" defTabSz="4188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7pPr>
      <a:lvl8pPr marL="15707016" indent="-1047135" algn="l" defTabSz="4188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8pPr>
      <a:lvl9pPr marL="17801283" indent="-1047135" algn="l" defTabSz="4188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88537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1pPr>
      <a:lvl2pPr marL="2094270" algn="l" defTabSz="4188537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2pPr>
      <a:lvl3pPr marL="4188537" algn="l" defTabSz="4188537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3pPr>
      <a:lvl4pPr marL="6282807" algn="l" defTabSz="4188537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377074" algn="l" defTabSz="4188537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471344" algn="l" defTabSz="4188537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6pPr>
      <a:lvl7pPr marL="12565611" algn="l" defTabSz="4188537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7pPr>
      <a:lvl8pPr marL="14659881" algn="l" defTabSz="4188537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8pPr>
      <a:lvl9pPr marL="16754148" algn="l" defTabSz="4188537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7151" y="15813519"/>
            <a:ext cx="12729706" cy="18562839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8854" tIns="209427" rIns="418854" bIns="209427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64669"/>
            <a:ext cx="35190149" cy="31242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GSA </a:t>
            </a:r>
            <a:r>
              <a:rPr lang="en-US" sz="2800" dirty="0" smtClean="0">
                <a:latin typeface="Comic Sans MS" panose="030F0702030302020204" pitchFamily="66" charset="0"/>
              </a:rPr>
              <a:t>fall 2013 </a:t>
            </a:r>
            <a:r>
              <a:rPr lang="en-US" sz="2800" dirty="0">
                <a:latin typeface="Comic Sans MS" panose="030F0702030302020204" pitchFamily="66" charset="0"/>
              </a:rPr>
              <a:t>Poster 235-2 </a:t>
            </a:r>
            <a:r>
              <a:rPr lang="en-US" sz="2800" dirty="0" smtClean="0">
                <a:latin typeface="Comic Sans MS" panose="030F0702030302020204" pitchFamily="66" charset="0"/>
              </a:rPr>
              <a:t>(booth #114)</a:t>
            </a:r>
            <a:r>
              <a:rPr lang="en-US" sz="4500" b="1" dirty="0">
                <a:latin typeface="Comic Sans MS" panose="030F0702030302020204" pitchFamily="66" charset="0"/>
              </a:rPr>
              <a:t/>
            </a:r>
            <a:br>
              <a:rPr lang="en-US" sz="4500" b="1" dirty="0">
                <a:latin typeface="Comic Sans MS" panose="030F0702030302020204" pitchFamily="66" charset="0"/>
              </a:rPr>
            </a:br>
            <a:r>
              <a:rPr lang="en-US" sz="4500" b="1" dirty="0">
                <a:latin typeface="Comic Sans MS" panose="030F0702030302020204" pitchFamily="66" charset="0"/>
              </a:rPr>
              <a:t>THE AMBIGUOUS TEMPORAL RELATIONSHIP BETWEEN </a:t>
            </a:r>
            <a:r>
              <a:rPr lang="en-US" sz="4500" b="1" dirty="0" smtClean="0">
                <a:latin typeface="Comic Sans MS" panose="030F0702030302020204" pitchFamily="66" charset="0"/>
              </a:rPr>
              <a:t>HYPERENRICHED METALLIFEROUS </a:t>
            </a:r>
            <a:r>
              <a:rPr lang="en-US" sz="4500" b="1" dirty="0">
                <a:latin typeface="Comic Sans MS" panose="030F0702030302020204" pitchFamily="66" charset="0"/>
              </a:rPr>
              <a:t>PENNSYLVANIAN BLACK SHALES AND THE CLASSIC Pb-Zn ORES OF THE MISSISSIPPI VALLEY</a:t>
            </a:r>
            <a:r>
              <a:rPr lang="en-US" sz="4500" dirty="0">
                <a:latin typeface="Comic Sans MS" panose="030F0702030302020204" pitchFamily="66" charset="0"/>
              </a:rPr>
              <a:t/>
            </a:r>
            <a:br>
              <a:rPr lang="en-US" sz="4500" dirty="0">
                <a:latin typeface="Comic Sans MS" panose="030F0702030302020204" pitchFamily="66" charset="0"/>
              </a:rPr>
            </a:br>
            <a:r>
              <a:rPr lang="en-US" sz="3600" dirty="0">
                <a:latin typeface="Comic Sans MS" panose="030F0702030302020204" pitchFamily="66" charset="0"/>
              </a:rPr>
              <a:t>Raymond M. Coveney Jr. - UMKC Geosciences 64110 coveneyr@umkc.edu</a:t>
            </a:r>
            <a:endParaRPr lang="en-US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829" y="4254121"/>
            <a:ext cx="16386771" cy="563880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800" b="1" cap="small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Abstract </a:t>
            </a:r>
          </a:p>
          <a:p>
            <a:pPr algn="l"/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Thin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hyperenriched Pennsylvanian black shales of the central Midwest contain thousands of ppm Zn, Mo, U, and V (Coveney &amp; Murowchick 2012 GSA abstr; Fig. 1; Table 1).  During  the Late Paleozoic, probably including the Pennsylvanian, hydrothermal fluids traversed the region and formed the Mississippi Valley-type (MVT) Pb-Zn ores of the Midwest (Wenz et al. 2012 Amer. Journal of Science; Leach GSA Abstract 1973; Leach  &amp;  Rowan, Geology, 1986) leaving 80-120oC saline fluid inclusions in country rocks (Coveney &amp; Goebel, 1983; Cobb 1981; Coveney et al. Econ. Geol.1987). Whether a causal relationship exists between the hyperenriched shales and the MVT ores is not certain, but this scenario is a distinct possibility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2800" u="sng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The possibility of a very complex diagenetic history for the shales suggests that it is inadvisable  to utilize the geochemistry of the shales to infer the nature of the original sedimentary environment.  </a:t>
            </a:r>
            <a:endParaRPr lang="en-US" sz="2800" b="1" u="sng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843" y="10847997"/>
            <a:ext cx="16314742" cy="473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418854" tIns="209427" rIns="418854" bIns="209427" rtlCol="0">
            <a:spAutoFit/>
          </a:bodyPr>
          <a:lstStyle/>
          <a:p>
            <a:r>
              <a:rPr lang="en-US" sz="2800" b="1" cap="small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cap="small" dirty="0">
                <a:solidFill>
                  <a:srgbClr val="FF0000"/>
                </a:solidFill>
                <a:latin typeface="Comic Sans MS" panose="030F0702030302020204" pitchFamily="66" charset="0"/>
              </a:rPr>
              <a:t>Facts 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Thin Pennsylvanian black shales of the Midwest contain </a:t>
            </a:r>
            <a:r>
              <a:rPr lang="en-US" sz="2800" dirty="0">
                <a:latin typeface="Comic Sans MS" panose="030F0702030302020204" pitchFamily="66" charset="0"/>
              </a:rPr>
              <a:t>thousands of </a:t>
            </a:r>
            <a:r>
              <a:rPr lang="en-US" sz="2800" dirty="0" smtClean="0">
                <a:latin typeface="Comic Sans MS" panose="030F0702030302020204" pitchFamily="66" charset="0"/>
              </a:rPr>
              <a:t>ppm Zn, Mo, U, and V and are termed hyperenriched (Coveney </a:t>
            </a:r>
            <a:r>
              <a:rPr lang="en-US" sz="2800" dirty="0">
                <a:latin typeface="Comic Sans MS" panose="030F0702030302020204" pitchFamily="66" charset="0"/>
              </a:rPr>
              <a:t>&amp; Murowchick 2012 GSA </a:t>
            </a:r>
            <a:r>
              <a:rPr lang="en-US" sz="2800" dirty="0" smtClean="0">
                <a:latin typeface="Comic Sans MS" panose="030F0702030302020204" pitchFamily="66" charset="0"/>
              </a:rPr>
              <a:t>Abstracts; Fig. 2; Table 1).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Traces of Mississippi Valley-type (MVT)  minerals </a:t>
            </a:r>
            <a:r>
              <a:rPr lang="en-US" sz="2800" dirty="0" smtClean="0">
                <a:latin typeface="Comic Sans MS" panose="030F0702030302020204" pitchFamily="66" charset="0"/>
              </a:rPr>
              <a:t>are </a:t>
            </a:r>
            <a:r>
              <a:rPr lang="en-US" sz="2800" dirty="0">
                <a:latin typeface="Comic Sans MS" panose="030F0702030302020204" pitchFamily="66" charset="0"/>
              </a:rPr>
              <a:t>ubiquitous throughout the central US craton in Paleozoic strata </a:t>
            </a:r>
            <a:r>
              <a:rPr lang="en-US" sz="2800" dirty="0" smtClean="0">
                <a:latin typeface="Comic Sans MS" panose="030F0702030302020204" pitchFamily="66" charset="0"/>
              </a:rPr>
              <a:t>even </a:t>
            </a:r>
            <a:r>
              <a:rPr lang="en-US" sz="2800" dirty="0">
                <a:latin typeface="Comic Sans MS" panose="030F0702030302020204" pitchFamily="66" charset="0"/>
              </a:rPr>
              <a:t>far from ore </a:t>
            </a:r>
            <a:r>
              <a:rPr lang="en-US" sz="2800" dirty="0" smtClean="0">
                <a:latin typeface="Comic Sans MS" panose="030F0702030302020204" pitchFamily="66" charset="0"/>
              </a:rPr>
              <a:t>deposits (Fig. 1). For example </a:t>
            </a:r>
            <a:r>
              <a:rPr lang="en-US" sz="2800" dirty="0">
                <a:latin typeface="Comic Sans MS" panose="030F0702030302020204" pitchFamily="66" charset="0"/>
              </a:rPr>
              <a:t>hydrothermal (</a:t>
            </a:r>
            <a:r>
              <a:rPr lang="en-US" sz="2800" dirty="0" smtClean="0">
                <a:latin typeface="Comic Sans MS" panose="030F0702030302020204" pitchFamily="66" charset="0"/>
              </a:rPr>
              <a:t>80-120</a:t>
            </a:r>
            <a:r>
              <a:rPr lang="en-US" sz="2800" baseline="50000" dirty="0" smtClean="0">
                <a:latin typeface="Comic Sans MS" panose="030F0702030302020204" pitchFamily="66" charset="0"/>
              </a:rPr>
              <a:t>o</a:t>
            </a:r>
            <a:r>
              <a:rPr lang="en-US" sz="2800" dirty="0" smtClean="0">
                <a:latin typeface="Comic Sans MS" panose="030F0702030302020204" pitchFamily="66" charset="0"/>
              </a:rPr>
              <a:t>C) </a:t>
            </a:r>
            <a:r>
              <a:rPr lang="en-US" sz="2800" dirty="0">
                <a:latin typeface="Comic Sans MS" panose="030F0702030302020204" pitchFamily="66" charset="0"/>
              </a:rPr>
              <a:t>sphalerite occurs in limestones, </a:t>
            </a:r>
            <a:r>
              <a:rPr lang="en-US" sz="2800" dirty="0" smtClean="0">
                <a:latin typeface="Comic Sans MS" panose="030F0702030302020204" pitchFamily="66" charset="0"/>
              </a:rPr>
              <a:t>coals, </a:t>
            </a:r>
            <a:r>
              <a:rPr lang="en-US" sz="2800" dirty="0">
                <a:latin typeface="Comic Sans MS" panose="030F0702030302020204" pitchFamily="66" charset="0"/>
              </a:rPr>
              <a:t>and shales of the U.S. craton</a:t>
            </a:r>
            <a:r>
              <a:rPr lang="en-US" sz="2800" dirty="0" smtClean="0">
                <a:latin typeface="Comic Sans MS" panose="030F0702030302020204" pitchFamily="66" charset="0"/>
              </a:rPr>
              <a:t>. Wenz et al. 2012 Amer. Journal of Science; Leach GSA </a:t>
            </a:r>
            <a:r>
              <a:rPr lang="en-US" sz="2800" dirty="0">
                <a:latin typeface="Comic Sans MS" panose="030F0702030302020204" pitchFamily="66" charset="0"/>
              </a:rPr>
              <a:t>Abstract </a:t>
            </a:r>
            <a:r>
              <a:rPr lang="en-US" sz="2800" dirty="0" smtClean="0">
                <a:latin typeface="Comic Sans MS" panose="030F0702030302020204" pitchFamily="66" charset="0"/>
              </a:rPr>
              <a:t>1973; Leach  &amp;  Rowan, Geology, 1986)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The </a:t>
            </a:r>
            <a:r>
              <a:rPr lang="en-US" sz="2800" dirty="0" smtClean="0">
                <a:latin typeface="Comic Sans MS" panose="030F0702030302020204" pitchFamily="66" charset="0"/>
              </a:rPr>
              <a:t>main </a:t>
            </a:r>
            <a:r>
              <a:rPr lang="en-US" sz="2800" dirty="0">
                <a:latin typeface="Comic Sans MS" panose="030F0702030302020204" pitchFamily="66" charset="0"/>
              </a:rPr>
              <a:t>Pb-Zn ores formed during the late Paleozoic when </a:t>
            </a:r>
            <a:r>
              <a:rPr lang="en-US" sz="2800" dirty="0" smtClean="0">
                <a:latin typeface="Comic Sans MS" panose="030F0702030302020204" pitchFamily="66" charset="0"/>
              </a:rPr>
              <a:t>hydrothermal fluids formed from basinal brines traversed </a:t>
            </a:r>
            <a:r>
              <a:rPr lang="en-US" sz="2800" dirty="0">
                <a:latin typeface="Comic Sans MS" panose="030F0702030302020204" pitchFamily="66" charset="0"/>
              </a:rPr>
              <a:t>the region </a:t>
            </a:r>
            <a:r>
              <a:rPr lang="en-US" sz="2800" dirty="0" smtClean="0">
                <a:latin typeface="Comic Sans MS" panose="030F0702030302020204" pitchFamily="66" charset="0"/>
              </a:rPr>
              <a:t>and left 80-120</a:t>
            </a:r>
            <a:r>
              <a:rPr lang="en-US" sz="2800" baseline="50000" dirty="0" smtClean="0">
                <a:latin typeface="Comic Sans MS" panose="030F0702030302020204" pitchFamily="66" charset="0"/>
              </a:rPr>
              <a:t>o</a:t>
            </a:r>
            <a:r>
              <a:rPr lang="en-US" sz="2800" dirty="0" smtClean="0">
                <a:latin typeface="Comic Sans MS" panose="030F0702030302020204" pitchFamily="66" charset="0"/>
              </a:rPr>
              <a:t>C </a:t>
            </a:r>
            <a:r>
              <a:rPr lang="en-US" sz="2800" dirty="0">
                <a:latin typeface="Comic Sans MS" panose="030F0702030302020204" pitchFamily="66" charset="0"/>
              </a:rPr>
              <a:t>saline fluid </a:t>
            </a:r>
            <a:r>
              <a:rPr lang="en-US" sz="2800" dirty="0" smtClean="0">
                <a:latin typeface="Comic Sans MS" panose="030F0702030302020204" pitchFamily="66" charset="0"/>
              </a:rPr>
              <a:t>inclusions in country rocks.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5001" y="4150869"/>
            <a:ext cx="9690151" cy="853832"/>
          </a:xfrm>
          <a:prstGeom prst="rect">
            <a:avLst/>
          </a:prstGeom>
          <a:noFill/>
        </p:spPr>
        <p:txBody>
          <a:bodyPr wrap="square" lIns="418854" tIns="209427" rIns="418854" bIns="209427" rtlCol="0">
            <a:spAutoFit/>
          </a:bodyPr>
          <a:lstStyle/>
          <a:p>
            <a:pPr algn="ctr"/>
            <a:r>
              <a:rPr lang="en-US" sz="2800" b="1" dirty="0" smtClean="0">
                <a:latin typeface="Comic Sans MS" panose="030F0702030302020204" pitchFamily="66" charset="0"/>
              </a:rPr>
              <a:t>Fig. 2. 17 hyperenriched shales ~17 m.y.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67266" y="12992908"/>
            <a:ext cx="11283494" cy="3008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418854" tIns="209427" rIns="418854" bIns="209427" rtlCol="0">
            <a:spAutoFit/>
          </a:bodyPr>
          <a:lstStyle/>
          <a:p>
            <a:r>
              <a:rPr lang="en-US" sz="2800" b="1" cap="small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Initial Working </a:t>
            </a:r>
            <a:r>
              <a:rPr lang="en-US" sz="2800" b="1" cap="small" dirty="0">
                <a:solidFill>
                  <a:srgbClr val="FF0000"/>
                </a:solidFill>
                <a:latin typeface="Comic Sans MS" panose="030F0702030302020204" pitchFamily="66" charset="0"/>
              </a:rPr>
              <a:t>Hypothesis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Metals were </a:t>
            </a:r>
            <a:r>
              <a:rPr lang="en-US" sz="2800" dirty="0" smtClean="0">
                <a:latin typeface="Comic Sans MS" panose="030F0702030302020204" pitchFamily="66" charset="0"/>
              </a:rPr>
              <a:t>mainly introduced </a:t>
            </a:r>
            <a:r>
              <a:rPr lang="en-US" sz="2800" dirty="0">
                <a:latin typeface="Comic Sans MS" panose="030F0702030302020204" pitchFamily="66" charset="0"/>
              </a:rPr>
              <a:t>to </a:t>
            </a:r>
            <a:r>
              <a:rPr lang="en-US" sz="2800" dirty="0" smtClean="0">
                <a:latin typeface="Comic Sans MS" panose="030F0702030302020204" pitchFamily="66" charset="0"/>
              </a:rPr>
              <a:t>15 widespread and 2 local </a:t>
            </a:r>
            <a:r>
              <a:rPr lang="en-US" sz="2800" dirty="0" err="1" smtClean="0">
                <a:latin typeface="Comic Sans MS" panose="030F0702030302020204" pitchFamily="66" charset="0"/>
              </a:rPr>
              <a:t>hyperenriched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Pennsylvanian black shales </a:t>
            </a:r>
            <a:r>
              <a:rPr lang="en-US" sz="2800" dirty="0" smtClean="0">
                <a:latin typeface="Comic Sans MS" panose="030F0702030302020204" pitchFamily="66" charset="0"/>
              </a:rPr>
              <a:t>during sedimentation having </a:t>
            </a:r>
            <a:r>
              <a:rPr lang="en-US" sz="2800" dirty="0">
                <a:latin typeface="Comic Sans MS" panose="030F0702030302020204" pitchFamily="66" charset="0"/>
              </a:rPr>
              <a:t>been transported by the same basinal brines that formed the main Pb-Zn deposits of the Midwest in Paleozoic sedimentary </a:t>
            </a:r>
            <a:r>
              <a:rPr lang="en-US" sz="2800" dirty="0" smtClean="0">
                <a:latin typeface="Comic Sans MS" panose="030F0702030302020204" pitchFamily="66" charset="0"/>
              </a:rPr>
              <a:t>rocks.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10227" y="4364935"/>
            <a:ext cx="9773405" cy="519003"/>
          </a:xfrm>
          <a:prstGeom prst="rect">
            <a:avLst/>
          </a:prstGeom>
          <a:noFill/>
        </p:spPr>
        <p:txBody>
          <a:bodyPr wrap="none" lIns="87261" tIns="43632" rIns="87261" bIns="43632" rtlCol="0">
            <a:spAutoFit/>
          </a:bodyPr>
          <a:lstStyle/>
          <a:p>
            <a:r>
              <a:rPr lang="en-US" sz="2800" b="1" dirty="0" smtClean="0">
                <a:latin typeface="Comic Sans MS" panose="030F0702030302020204" pitchFamily="66" charset="0"/>
              </a:rPr>
              <a:t>Fig 1. sphalerite </a:t>
            </a:r>
            <a:r>
              <a:rPr lang="en-US" sz="2800" b="1" dirty="0">
                <a:latin typeface="Comic Sans MS" panose="030F0702030302020204" pitchFamily="66" charset="0"/>
              </a:rPr>
              <a:t>in </a:t>
            </a:r>
            <a:r>
              <a:rPr lang="en-US" sz="2800" b="1" dirty="0" err="1" smtClean="0">
                <a:latin typeface="Comic Sans MS" panose="030F0702030302020204" pitchFamily="66" charset="0"/>
              </a:rPr>
              <a:t>hyperenriched</a:t>
            </a:r>
            <a:r>
              <a:rPr lang="en-US" sz="2800" b="1" dirty="0" smtClean="0">
                <a:latin typeface="Comic Sans MS" panose="030F0702030302020204" pitchFamily="66" charset="0"/>
              </a:rPr>
              <a:t> Pennsylvanian shales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846095" y="4254121"/>
            <a:ext cx="11283494" cy="80902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9059067" y="4227069"/>
            <a:ext cx="9206085" cy="13451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466" y="5099093"/>
            <a:ext cx="11098134" cy="716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946600" y="5683505"/>
            <a:ext cx="533400" cy="4124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946600" y="16451581"/>
            <a:ext cx="533400" cy="6643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00015" y="16451581"/>
            <a:ext cx="1426569" cy="503615"/>
          </a:xfrm>
          <a:prstGeom prst="rect">
            <a:avLst/>
          </a:prstGeom>
        </p:spPr>
        <p:txBody>
          <a:bodyPr wrap="none" lIns="87261" tIns="43632" rIns="87261" bIns="43632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~315 Ma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521786" y="5592385"/>
            <a:ext cx="1426569" cy="503615"/>
          </a:xfrm>
          <a:prstGeom prst="rect">
            <a:avLst/>
          </a:prstGeom>
        </p:spPr>
        <p:txBody>
          <a:bodyPr wrap="none" lIns="87261" tIns="43632" rIns="87261" bIns="43632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~298 Ma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7632599" y="6827447"/>
            <a:ext cx="12189447" cy="889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9565600" y="6049585"/>
            <a:ext cx="1426569" cy="503615"/>
          </a:xfrm>
          <a:prstGeom prst="rect">
            <a:avLst/>
          </a:prstGeom>
        </p:spPr>
        <p:txBody>
          <a:bodyPr wrap="none" lIns="87261" tIns="43632" rIns="87261" bIns="43632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~298 Ma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565600" y="15879385"/>
            <a:ext cx="1426569" cy="503615"/>
          </a:xfrm>
          <a:prstGeom prst="rect">
            <a:avLst/>
          </a:prstGeom>
        </p:spPr>
        <p:txBody>
          <a:bodyPr wrap="none" lIns="87261" tIns="43632" rIns="87261" bIns="43632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~315 Ma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44200" y="28411165"/>
            <a:ext cx="15925800" cy="86106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2881"/>
              </p:ext>
            </p:extLst>
          </p:nvPr>
        </p:nvGraphicFramePr>
        <p:xfrm>
          <a:off x="12005187" y="29909734"/>
          <a:ext cx="13389505" cy="6779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1857"/>
                <a:gridCol w="1830220"/>
                <a:gridCol w="1798111"/>
                <a:gridCol w="1766002"/>
                <a:gridCol w="1698037"/>
                <a:gridCol w="1801858"/>
                <a:gridCol w="2183420"/>
              </a:tblGrid>
              <a:tr h="534741">
                <a:tc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Indiana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Indiana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Illinois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Missouri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Kansas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Change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24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Aluminum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43000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47000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48000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69000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68900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x1.6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24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Sulfur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28000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33700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19000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60000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22500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x0.8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24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Calcium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4400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5500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21000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26000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46000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x9.6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24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Iron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32000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33800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29500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69400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35000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x1.1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24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Zinc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3000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3350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1300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5300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1900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x0.6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24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Vanadium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3170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2850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3880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210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400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x0.1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24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Selenium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247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231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251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67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78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x0.3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24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Molybdenum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2500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1400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690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40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60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x0.2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24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Uranium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140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165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99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Comic Sans MS" panose="030F0702030302020204" pitchFamily="66" charset="0"/>
                        </a:rPr>
                        <a:t>25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39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x0.3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24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C </a:t>
                      </a:r>
                      <a:r>
                        <a:rPr lang="en-US" sz="2800" u="none" strike="noStrike" baseline="-10000" dirty="0" smtClean="0">
                          <a:effectLst/>
                          <a:latin typeface="Comic Sans MS" panose="030F0702030302020204" pitchFamily="66" charset="0"/>
                        </a:rPr>
                        <a:t>organic</a:t>
                      </a:r>
                      <a:endParaRPr lang="en-US" sz="2800" b="0" i="0" u="none" strike="noStrike" baseline="-100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36.8%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37.5%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32.7%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18.5%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  <a:latin typeface="Comic Sans MS" panose="030F0702030302020204" pitchFamily="66" charset="0"/>
                        </a:rPr>
                        <a:t>14.9%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Comic Sans MS" panose="030F0702030302020204" pitchFamily="66" charset="0"/>
                        </a:rPr>
                        <a:t>x0.4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99594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Comic Sans MS" panose="030F0702030302020204" pitchFamily="66" charset="0"/>
                        </a:rPr>
                        <a:t>Mecca Qu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Comic Sans MS" panose="030F0702030302020204" pitchFamily="66" charset="0"/>
                        </a:rPr>
                        <a:t>Mecca Qu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Comic Sans MS" panose="030F0702030302020204" pitchFamily="66" charset="0"/>
                        </a:rPr>
                        <a:t>Mecca Qu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Comic Sans MS" panose="030F0702030302020204" pitchFamily="66" charset="0"/>
                        </a:rPr>
                        <a:t>V shale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Comic Sans MS" panose="030F0702030302020204" pitchFamily="66" charset="0"/>
                        </a:rPr>
                        <a:t>V shale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Comic Sans MS" panose="030F0702030302020204" pitchFamily="66" charset="0"/>
                        </a:rPr>
                        <a:t>IN to KS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99594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Comic Sans MS" panose="030F0702030302020204" pitchFamily="66" charset="0"/>
                        </a:rPr>
                        <a:t>8.9 cm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Comic Sans MS" panose="030F0702030302020204" pitchFamily="66" charset="0"/>
                        </a:rPr>
                        <a:t>8.9 cm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Comic Sans MS" panose="030F0702030302020204" pitchFamily="66" charset="0"/>
                        </a:rPr>
                        <a:t>9.9 cm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Comic Sans MS" panose="030F0702030302020204" pitchFamily="66" charset="0"/>
                        </a:rPr>
                        <a:t>22 cm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Comic Sans MS" panose="030F0702030302020204" pitchFamily="66" charset="0"/>
                        </a:rPr>
                        <a:t>7.6 cm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25200" y="28992974"/>
            <a:ext cx="15748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Table 1. Typical assays, Penn. </a:t>
            </a:r>
            <a:r>
              <a:rPr lang="en-US" sz="4000" dirty="0" err="1" smtClean="0">
                <a:latin typeface="Comic Sans MS" panose="030F0702030302020204" pitchFamily="66" charset="0"/>
              </a:rPr>
              <a:t>hyperenriched</a:t>
            </a:r>
            <a:r>
              <a:rPr lang="en-US" sz="4000" dirty="0" smtClean="0">
                <a:latin typeface="Comic Sans MS" panose="030F0702030302020204" pitchFamily="66" charset="0"/>
              </a:rPr>
              <a:t> black </a:t>
            </a:r>
            <a:r>
              <a:rPr lang="en-US" sz="4000" dirty="0" err="1" smtClean="0">
                <a:latin typeface="Comic Sans MS" panose="030F0702030302020204" pitchFamily="66" charset="0"/>
              </a:rPr>
              <a:t>shales</a:t>
            </a:r>
            <a:r>
              <a:rPr lang="en-US" sz="4000" dirty="0" smtClean="0">
                <a:latin typeface="Comic Sans MS" panose="030F0702030302020204" pitchFamily="66" charset="0"/>
              </a:rPr>
              <a:t> (ppm)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47" y="18878550"/>
            <a:ext cx="29670375" cy="84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657600" y="18516600"/>
            <a:ext cx="30480000" cy="922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37982" y="25908000"/>
            <a:ext cx="5839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from Coveney, Ragan &amp; Brannon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122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7400" y="1816554"/>
            <a:ext cx="12107863" cy="1200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48136" y="32423455"/>
            <a:ext cx="25298864" cy="255454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cap="small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Conclusions</a:t>
            </a:r>
            <a:endParaRPr lang="en-US" sz="3200" b="1" cap="small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3200" b="1" u="sng" cap="small" dirty="0">
                <a:solidFill>
                  <a:prstClr val="black"/>
                </a:solidFill>
                <a:latin typeface="Comic Sans MS" panose="030F0702030302020204" pitchFamily="66" charset="0"/>
              </a:rPr>
              <a:t>Basinal brines that formed MVT Pb-Zn ores provided </a:t>
            </a:r>
            <a:r>
              <a:rPr lang="en-US" sz="3200" b="1" u="sng" cap="small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most metals </a:t>
            </a:r>
            <a:r>
              <a:rPr lang="en-US" sz="3200" b="1" u="sng" cap="small" dirty="0">
                <a:solidFill>
                  <a:prstClr val="black"/>
                </a:solidFill>
                <a:latin typeface="Comic Sans MS" panose="030F0702030302020204" pitchFamily="66" charset="0"/>
              </a:rPr>
              <a:t>to the </a:t>
            </a:r>
            <a:r>
              <a:rPr lang="en-US" sz="3200" b="1" u="sng" cap="small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hyperenriched shales after </a:t>
            </a:r>
            <a:r>
              <a:rPr lang="en-US" sz="3200" b="1" u="sng" cap="small" dirty="0">
                <a:solidFill>
                  <a:prstClr val="black"/>
                </a:solidFill>
                <a:latin typeface="Comic Sans MS" panose="030F0702030302020204" pitchFamily="66" charset="0"/>
              </a:rPr>
              <a:t>sedimentation</a:t>
            </a:r>
            <a:r>
              <a:rPr lang="en-US" sz="3200" b="1" cap="small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lvl="0"/>
            <a:endParaRPr lang="en-US" sz="3200" b="1" cap="small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3200" b="1" u="sng" cap="small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It is risky to draw conclusions about the Pennsylvanian paleoenvironment from the hyperenriched shales</a:t>
            </a:r>
            <a:r>
              <a:rPr lang="en-US" sz="3200" b="1" cap="small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lvl="0"/>
            <a:endParaRPr lang="en-US" sz="3200" b="1" cap="small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00" y="35557956"/>
            <a:ext cx="15277900" cy="284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8871" y="1949269"/>
            <a:ext cx="12172440" cy="11842931"/>
          </a:xfrm>
          <a:prstGeom prst="rect">
            <a:avLst/>
          </a:prstGeom>
          <a:solidFill>
            <a:srgbClr val="E7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024" y="2021472"/>
            <a:ext cx="12248976" cy="116708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418854" tIns="209427" rIns="418854" bIns="209427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</a:rPr>
              <a:t>I. During sedimentation from sea water?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Metal values reflect </a:t>
            </a:r>
            <a:r>
              <a:rPr lang="en-US" sz="3000" dirty="0" smtClean="0">
                <a:latin typeface="Comic Sans MS" panose="030F0702030302020204" pitchFamily="66" charset="0"/>
              </a:rPr>
              <a:t>paleogeography (Fig. 3). </a:t>
            </a:r>
            <a:endParaRPr lang="en-US" sz="3000" dirty="0">
              <a:latin typeface="Comic Sans MS" panose="030F0702030302020204" pitchFamily="66" charset="0"/>
            </a:endParaRPr>
          </a:p>
          <a:p>
            <a:r>
              <a:rPr lang="en-US" sz="3000" dirty="0">
                <a:latin typeface="Comic Sans MS" panose="030F0702030302020204" pitchFamily="66" charset="0"/>
              </a:rPr>
              <a:t>but no modern black muds are so hyper-enriched, raising doubts about whether sufficient time existed for enrichment from sea water to occur during the Pennsylvanian</a:t>
            </a:r>
            <a:r>
              <a:rPr lang="en-US" sz="30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sz="3000" dirty="0" smtClean="0">
                <a:latin typeface="Comic Sans MS" panose="030F0702030302020204" pitchFamily="66" charset="0"/>
              </a:rPr>
              <a:t>Also the most enriched values are </a:t>
            </a:r>
            <a:r>
              <a:rPr lang="en-US" sz="3000" dirty="0">
                <a:latin typeface="Comic Sans MS" panose="030F0702030302020204" pitchFamily="66" charset="0"/>
              </a:rPr>
              <a:t>on </a:t>
            </a:r>
            <a:r>
              <a:rPr lang="en-US" sz="3000" dirty="0" smtClean="0">
                <a:latin typeface="Comic Sans MS" panose="030F0702030302020204" pitchFamily="66" charset="0"/>
              </a:rPr>
              <a:t>basin edges not </a:t>
            </a:r>
            <a:r>
              <a:rPr lang="en-US" sz="3000" dirty="0">
                <a:latin typeface="Comic Sans MS" panose="030F0702030302020204" pitchFamily="66" charset="0"/>
              </a:rPr>
              <a:t>in </a:t>
            </a:r>
            <a:r>
              <a:rPr lang="en-US" sz="3000" dirty="0" smtClean="0">
                <a:latin typeface="Comic Sans MS" panose="030F0702030302020204" pitchFamily="66" charset="0"/>
              </a:rPr>
              <a:t>centers.</a:t>
            </a:r>
            <a:endParaRPr lang="en-US" sz="3000" dirty="0">
              <a:latin typeface="Comic Sans MS" panose="030F0702030302020204" pitchFamily="66" charset="0"/>
            </a:endParaRPr>
          </a:p>
          <a:p>
            <a:pPr algn="ctr"/>
            <a:endParaRPr lang="en-US" sz="3300" dirty="0" smtClean="0">
              <a:latin typeface="Comic Sans MS" panose="030F0702030302020204" pitchFamily="66" charset="0"/>
            </a:endParaRPr>
          </a:p>
          <a:p>
            <a:pPr algn="ctr"/>
            <a:endParaRPr lang="en-US" sz="33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Heckel, AAPG Bulletin 1977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Holland </a:t>
            </a:r>
            <a:r>
              <a:rPr lang="en-US" sz="2400" i="1" dirty="0">
                <a:latin typeface="Comic Sans MS" panose="030F0702030302020204" pitchFamily="66" charset="0"/>
              </a:rPr>
              <a:t>Economic Geology </a:t>
            </a:r>
            <a:r>
              <a:rPr lang="en-US" sz="2400" dirty="0" smtClean="0">
                <a:latin typeface="Comic Sans MS" panose="030F0702030302020204" pitchFamily="66" charset="0"/>
              </a:rPr>
              <a:t>1979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51" y="7771922"/>
            <a:ext cx="8488017" cy="484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21721" y="13018467"/>
            <a:ext cx="9590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Fig.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4 Mo in Penn. Mecca Quarry Shale Member (ppm by state</a:t>
            </a:r>
            <a:r>
              <a:rPr lang="en-US" sz="2400" b="1" dirty="0" smtClean="0">
                <a:solidFill>
                  <a:prstClr val="black"/>
                </a:solidFill>
              </a:rPr>
              <a:t>)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400"/>
                    </a14:imgEffect>
                    <a14:imgEffect>
                      <a14:saturation sat="2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892" y="7684339"/>
            <a:ext cx="63960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485202" y="2021475"/>
            <a:ext cx="11051198" cy="117707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8854" tIns="209427" rIns="418854" bIns="209427"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539389" y="1949269"/>
            <a:ext cx="10561320" cy="4393262"/>
          </a:xfrm>
          <a:prstGeom prst="rect">
            <a:avLst/>
          </a:prstGeom>
          <a:noFill/>
        </p:spPr>
        <p:txBody>
          <a:bodyPr wrap="square" lIns="418854" tIns="209427" rIns="418854" bIns="209427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</a:rPr>
              <a:t>II. Hydrothermally during sedimentation</a:t>
            </a:r>
            <a:r>
              <a:rPr lang="en-US" sz="3000" b="1" dirty="0" smtClean="0">
                <a:latin typeface="Comic Sans MS" panose="030F0702030302020204" pitchFamily="66" charset="0"/>
              </a:rPr>
              <a:t>? (initial hypothesis)</a:t>
            </a:r>
            <a:endParaRPr lang="en-US" sz="3000" b="1" dirty="0">
              <a:latin typeface="Comic Sans MS" panose="030F0702030302020204" pitchFamily="66" charset="0"/>
            </a:endParaRPr>
          </a:p>
          <a:p>
            <a:r>
              <a:rPr lang="en-US" sz="3000" dirty="0">
                <a:latin typeface="Comic Sans MS" panose="030F0702030302020204" pitchFamily="66" charset="0"/>
              </a:rPr>
              <a:t>Hyperenriched shales occur in the same region as MVT Pb-Zn </a:t>
            </a:r>
            <a:r>
              <a:rPr lang="en-US" sz="3000" dirty="0" smtClean="0">
                <a:latin typeface="Comic Sans MS" panose="030F0702030302020204" pitchFamily="66" charset="0"/>
              </a:rPr>
              <a:t>ores (Figs. 4, 5).</a:t>
            </a:r>
            <a:endParaRPr lang="en-US" sz="3000" dirty="0">
              <a:latin typeface="Comic Sans MS" panose="030F0702030302020204" pitchFamily="66" charset="0"/>
            </a:endParaRPr>
          </a:p>
          <a:p>
            <a:endParaRPr lang="en-US" sz="3000" dirty="0">
              <a:latin typeface="Comic Sans MS" panose="030F0702030302020204" pitchFamily="66" charset="0"/>
            </a:endParaRPr>
          </a:p>
          <a:p>
            <a:r>
              <a:rPr lang="en-US" sz="3000" dirty="0">
                <a:latin typeface="Comic Sans MS" panose="030F0702030302020204" pitchFamily="66" charset="0"/>
              </a:rPr>
              <a:t>World’s most diffuse </a:t>
            </a:r>
            <a:r>
              <a:rPr lang="en-US" sz="3000" dirty="0" err="1">
                <a:latin typeface="Comic Sans MS" panose="030F0702030302020204" pitchFamily="66" charset="0"/>
              </a:rPr>
              <a:t>sedex</a:t>
            </a:r>
            <a:r>
              <a:rPr lang="en-US" sz="3000" dirty="0">
                <a:latin typeface="Comic Sans MS" panose="030F0702030302020204" pitchFamily="66" charset="0"/>
              </a:rPr>
              <a:t> </a:t>
            </a:r>
            <a:r>
              <a:rPr lang="en-US" sz="3000" dirty="0" smtClean="0">
                <a:latin typeface="Comic Sans MS" panose="030F0702030302020204" pitchFamily="66" charset="0"/>
              </a:rPr>
              <a:t>ores??*</a:t>
            </a:r>
            <a:endParaRPr lang="en-US" sz="3000" dirty="0"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Coveney </a:t>
            </a:r>
            <a:r>
              <a:rPr lang="en-US" sz="2400" dirty="0">
                <a:latin typeface="Comic Sans MS" panose="030F0702030302020204" pitchFamily="66" charset="0"/>
              </a:rPr>
              <a:t>&amp; Glascock, </a:t>
            </a:r>
            <a:r>
              <a:rPr lang="en-US" sz="2400" i="1" dirty="0">
                <a:latin typeface="Comic Sans MS" panose="030F0702030302020204" pitchFamily="66" charset="0"/>
              </a:rPr>
              <a:t>Applied Geochemistry</a:t>
            </a:r>
            <a:r>
              <a:rPr lang="en-US" sz="2400" dirty="0">
                <a:latin typeface="Comic Sans MS" panose="030F0702030302020204" pitchFamily="66" charset="0"/>
              </a:rPr>
              <a:t> 1989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*D.F. Sangster </a:t>
            </a:r>
            <a:r>
              <a:rPr lang="en-US" sz="2400" i="1" dirty="0" smtClean="0">
                <a:latin typeface="Comic Sans MS" panose="030F0702030302020204" pitchFamily="66" charset="0"/>
              </a:rPr>
              <a:t>pers. comm. </a:t>
            </a:r>
            <a:r>
              <a:rPr lang="en-US" sz="2400" dirty="0" smtClean="0">
                <a:latin typeface="Comic Sans MS" panose="030F0702030302020204" pitchFamily="66" charset="0"/>
              </a:rPr>
              <a:t>1990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795" y="6561204"/>
            <a:ext cx="8773989" cy="688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028546" y="12545091"/>
            <a:ext cx="5215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Fig. </a:t>
            </a:r>
            <a:r>
              <a:rPr lang="en-US" sz="2400" b="1" dirty="0" smtClean="0">
                <a:solidFill>
                  <a:prstClr val="black"/>
                </a:solidFill>
              </a:rPr>
              <a:t>4. MVT ores relative to shale basins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78253" y="12521501"/>
            <a:ext cx="10003709" cy="85307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Fig. 5 Shale basins, ore districts and minor MVT occurrences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78" y="152400"/>
            <a:ext cx="266668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652" y="15624695"/>
            <a:ext cx="23421927" cy="165434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58227" y="17795631"/>
            <a:ext cx="14606884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omic Sans MS" panose="030F0702030302020204" pitchFamily="66" charset="0"/>
              </a:rPr>
              <a:t>Fig. 7 Current Working Hypothesis</a:t>
            </a:r>
            <a:r>
              <a:rPr lang="en-US" sz="4000" dirty="0" smtClean="0">
                <a:latin typeface="Comic Sans MS" panose="030F0702030302020204" pitchFamily="66" charset="0"/>
              </a:rPr>
              <a:t>: The 15 </a:t>
            </a:r>
            <a:r>
              <a:rPr lang="en-US" sz="4000" dirty="0" err="1" smtClean="0">
                <a:latin typeface="Comic Sans MS" panose="030F0702030302020204" pitchFamily="66" charset="0"/>
              </a:rPr>
              <a:t>hyperenriched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sz="4000" dirty="0" smtClean="0">
                <a:latin typeface="Comic Sans MS" panose="030F0702030302020204" pitchFamily="66" charset="0"/>
              </a:rPr>
              <a:t>shales were mineralized diagenetically during the </a:t>
            </a:r>
          </a:p>
          <a:p>
            <a:r>
              <a:rPr lang="en-US" sz="4000" dirty="0" smtClean="0">
                <a:latin typeface="Comic Sans MS" panose="030F0702030302020204" pitchFamily="66" charset="0"/>
              </a:rPr>
              <a:t>Pennsylvanian and Permian by migrating warm MVT </a:t>
            </a:r>
            <a:r>
              <a:rPr lang="en-US" sz="4000" dirty="0" err="1" smtClean="0">
                <a:latin typeface="Comic Sans MS" panose="030F0702030302020204" pitchFamily="66" charset="0"/>
              </a:rPr>
              <a:t>basinal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sz="4000" dirty="0" smtClean="0">
                <a:latin typeface="Comic Sans MS" panose="030F0702030302020204" pitchFamily="66" charset="0"/>
              </a:rPr>
              <a:t>brines driven by regional flow.</a:t>
            </a:r>
            <a:endParaRPr lang="en-US" sz="4000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5438389" y="20878800"/>
            <a:ext cx="15728105" cy="10608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1997960" y="22593300"/>
            <a:ext cx="670345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824690" y="14782800"/>
            <a:ext cx="24870593" cy="15621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Connector 1"/>
          <p:cNvSpPr/>
          <p:nvPr/>
        </p:nvSpPr>
        <p:spPr>
          <a:xfrm>
            <a:off x="17449800" y="9741770"/>
            <a:ext cx="76200" cy="4571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232" y="10119419"/>
            <a:ext cx="10318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213" y="9958387"/>
            <a:ext cx="10318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619" y="10025062"/>
            <a:ext cx="10318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139" y="10591800"/>
            <a:ext cx="10318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3326" y="10820400"/>
            <a:ext cx="10318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0" y="9634538"/>
            <a:ext cx="10318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431" y="9366024"/>
            <a:ext cx="10318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861" y="9296400"/>
            <a:ext cx="10318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200" y="11277600"/>
            <a:ext cx="103187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514" y="9415463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0" y="10972800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891" y="9067800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480" y="10525125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602" y="9229725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485" y="9232674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820" y="8305800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652" y="8428266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945" y="9196387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018" y="9832068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9720263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412" y="9653588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012" y="9939338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0" y="9991725"/>
            <a:ext cx="103188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21152" y="7966601"/>
            <a:ext cx="6946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Coveney &amp; Goebel UMR International </a:t>
            </a:r>
            <a:r>
              <a:rPr lang="en-US" sz="2400" dirty="0" err="1" smtClean="0">
                <a:latin typeface="Comic Sans MS" panose="030F0702030302020204" pitchFamily="66" charset="0"/>
              </a:rPr>
              <a:t>Mtg</a:t>
            </a:r>
            <a:r>
              <a:rPr lang="en-US" sz="2400" dirty="0" smtClean="0">
                <a:latin typeface="Comic Sans MS" panose="030F0702030302020204" pitchFamily="66" charset="0"/>
              </a:rPr>
              <a:t> 1983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17800" y="13018467"/>
            <a:ext cx="381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6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08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749</Words>
  <Application>Microsoft Office PowerPoint</Application>
  <PresentationFormat>Custom</PresentationFormat>
  <Paragraphs>148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Comic Sans MS</vt:lpstr>
      <vt:lpstr>Office Theme</vt:lpstr>
      <vt:lpstr>GSA fall 2013 Poster 235-2 (booth #114) THE AMBIGUOUS TEMPORAL RELATIONSHIP BETWEEN HYPERENRICHED METALLIFEROUS PENNSYLVANIAN BLACK SHALES AND THE CLASSIC Pb-Zn ORES OF THE MISSISSIPPI VALLEY Raymond M. Coveney Jr. - UMKC Geosciences 64110 coveneyr@umkc.edu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AMBIGUOUS TEMPORAL RELATIONSHIP BETWEEN METALLIFEROUS PENNSYLVANIAN BLACK SHALES AND THE CLASSIC LEAD-ZINC ORES OF THE MISSISSIPPI VALLEY Raymond M. Coveney Jr., UMKC Geosciences 64110</dc:title>
  <dc:creator>Ray Coveney</dc:creator>
  <cp:lastModifiedBy>Raymond</cp:lastModifiedBy>
  <cp:revision>157</cp:revision>
  <cp:lastPrinted>2013-10-08T21:51:38Z</cp:lastPrinted>
  <dcterms:created xsi:type="dcterms:W3CDTF">2013-09-23T17:17:14Z</dcterms:created>
  <dcterms:modified xsi:type="dcterms:W3CDTF">2013-11-09T15:06:53Z</dcterms:modified>
</cp:coreProperties>
</file>