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0233600" cy="40233600"/>
  <p:notesSz cx="9309100" cy="6954838"/>
  <p:defaultTextStyle>
    <a:defPPr>
      <a:defRPr lang="en-US"/>
    </a:defPPr>
    <a:lvl1pPr algn="l" rtl="0" fontAlgn="base">
      <a:spcBef>
        <a:spcPct val="0"/>
      </a:spcBef>
      <a:spcAft>
        <a:spcPct val="0"/>
      </a:spcAft>
      <a:defRPr sz="10100" kern="1200">
        <a:solidFill>
          <a:schemeClr val="tx1"/>
        </a:solidFill>
        <a:latin typeface="Arial" charset="0"/>
        <a:ea typeface="+mn-ea"/>
        <a:cs typeface="+mn-cs"/>
      </a:defRPr>
    </a:lvl1pPr>
    <a:lvl2pPr marL="457200" algn="l" rtl="0" fontAlgn="base">
      <a:spcBef>
        <a:spcPct val="0"/>
      </a:spcBef>
      <a:spcAft>
        <a:spcPct val="0"/>
      </a:spcAft>
      <a:defRPr sz="10100" kern="1200">
        <a:solidFill>
          <a:schemeClr val="tx1"/>
        </a:solidFill>
        <a:latin typeface="Arial" charset="0"/>
        <a:ea typeface="+mn-ea"/>
        <a:cs typeface="+mn-cs"/>
      </a:defRPr>
    </a:lvl2pPr>
    <a:lvl3pPr marL="914400" algn="l" rtl="0" fontAlgn="base">
      <a:spcBef>
        <a:spcPct val="0"/>
      </a:spcBef>
      <a:spcAft>
        <a:spcPct val="0"/>
      </a:spcAft>
      <a:defRPr sz="10100" kern="1200">
        <a:solidFill>
          <a:schemeClr val="tx1"/>
        </a:solidFill>
        <a:latin typeface="Arial" charset="0"/>
        <a:ea typeface="+mn-ea"/>
        <a:cs typeface="+mn-cs"/>
      </a:defRPr>
    </a:lvl3pPr>
    <a:lvl4pPr marL="1371600" algn="l" rtl="0" fontAlgn="base">
      <a:spcBef>
        <a:spcPct val="0"/>
      </a:spcBef>
      <a:spcAft>
        <a:spcPct val="0"/>
      </a:spcAft>
      <a:defRPr sz="10100" kern="1200">
        <a:solidFill>
          <a:schemeClr val="tx1"/>
        </a:solidFill>
        <a:latin typeface="Arial" charset="0"/>
        <a:ea typeface="+mn-ea"/>
        <a:cs typeface="+mn-cs"/>
      </a:defRPr>
    </a:lvl4pPr>
    <a:lvl5pPr marL="1828800" algn="l" rtl="0" fontAlgn="base">
      <a:spcBef>
        <a:spcPct val="0"/>
      </a:spcBef>
      <a:spcAft>
        <a:spcPct val="0"/>
      </a:spcAft>
      <a:defRPr sz="10100" kern="1200">
        <a:solidFill>
          <a:schemeClr val="tx1"/>
        </a:solidFill>
        <a:latin typeface="Arial" charset="0"/>
        <a:ea typeface="+mn-ea"/>
        <a:cs typeface="+mn-cs"/>
      </a:defRPr>
    </a:lvl5pPr>
    <a:lvl6pPr marL="2286000" algn="l" defTabSz="914400" rtl="0" eaLnBrk="1" latinLnBrk="0" hangingPunct="1">
      <a:defRPr sz="10100" kern="1200">
        <a:solidFill>
          <a:schemeClr val="tx1"/>
        </a:solidFill>
        <a:latin typeface="Arial" charset="0"/>
        <a:ea typeface="+mn-ea"/>
        <a:cs typeface="+mn-cs"/>
      </a:defRPr>
    </a:lvl6pPr>
    <a:lvl7pPr marL="2743200" algn="l" defTabSz="914400" rtl="0" eaLnBrk="1" latinLnBrk="0" hangingPunct="1">
      <a:defRPr sz="10100" kern="1200">
        <a:solidFill>
          <a:schemeClr val="tx1"/>
        </a:solidFill>
        <a:latin typeface="Arial" charset="0"/>
        <a:ea typeface="+mn-ea"/>
        <a:cs typeface="+mn-cs"/>
      </a:defRPr>
    </a:lvl7pPr>
    <a:lvl8pPr marL="3200400" algn="l" defTabSz="914400" rtl="0" eaLnBrk="1" latinLnBrk="0" hangingPunct="1">
      <a:defRPr sz="10100" kern="1200">
        <a:solidFill>
          <a:schemeClr val="tx1"/>
        </a:solidFill>
        <a:latin typeface="Arial" charset="0"/>
        <a:ea typeface="+mn-ea"/>
        <a:cs typeface="+mn-cs"/>
      </a:defRPr>
    </a:lvl8pPr>
    <a:lvl9pPr marL="3657600" algn="l" defTabSz="914400" rtl="0" eaLnBrk="1" latinLnBrk="0" hangingPunct="1">
      <a:defRPr sz="10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EFF73"/>
    <a:srgbClr val="34AFEC"/>
    <a:srgbClr val="660066"/>
    <a:srgbClr val="CDCF62"/>
    <a:srgbClr val="FEFFBD"/>
    <a:srgbClr val="FF7D7B"/>
    <a:srgbClr val="FFB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630" autoAdjust="0"/>
    <p:restoredTop sz="97600" autoAdjust="0"/>
  </p:normalViewPr>
  <p:slideViewPr>
    <p:cSldViewPr>
      <p:cViewPr>
        <p:scale>
          <a:sx n="60" d="100"/>
          <a:sy n="60" d="100"/>
        </p:scale>
        <p:origin x="6084" y="5286"/>
      </p:cViewPr>
      <p:guideLst>
        <p:guide orient="horz" pos="12672"/>
        <p:guide pos="1267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4787" cy="347980"/>
          </a:xfrm>
          <a:prstGeom prst="rect">
            <a:avLst/>
          </a:prstGeom>
        </p:spPr>
        <p:txBody>
          <a:bodyPr vert="horz" lIns="91191" tIns="45595" rIns="91191" bIns="45595" rtlCol="0"/>
          <a:lstStyle>
            <a:lvl1pPr algn="l">
              <a:defRPr sz="1200"/>
            </a:lvl1pPr>
          </a:lstStyle>
          <a:p>
            <a:pPr>
              <a:defRPr/>
            </a:pPr>
            <a:endParaRPr lang="en-US" dirty="0"/>
          </a:p>
        </p:txBody>
      </p:sp>
      <p:sp>
        <p:nvSpPr>
          <p:cNvPr id="3" name="Date Placeholder 2"/>
          <p:cNvSpPr>
            <a:spLocks noGrp="1"/>
          </p:cNvSpPr>
          <p:nvPr>
            <p:ph type="dt" sz="quarter" idx="1"/>
          </p:nvPr>
        </p:nvSpPr>
        <p:spPr>
          <a:xfrm>
            <a:off x="5272207" y="0"/>
            <a:ext cx="4034787" cy="347980"/>
          </a:xfrm>
          <a:prstGeom prst="rect">
            <a:avLst/>
          </a:prstGeom>
        </p:spPr>
        <p:txBody>
          <a:bodyPr vert="horz" lIns="91191" tIns="45595" rIns="91191" bIns="45595" rtlCol="0"/>
          <a:lstStyle>
            <a:lvl1pPr algn="r">
              <a:defRPr sz="1200"/>
            </a:lvl1pPr>
          </a:lstStyle>
          <a:p>
            <a:pPr>
              <a:defRPr/>
            </a:pPr>
            <a:fld id="{8CD01022-0ECA-42FA-994B-EA093D054CF1}" type="datetimeFigureOut">
              <a:rPr lang="en-US"/>
              <a:pPr>
                <a:defRPr/>
              </a:pPr>
              <a:t>9/9/2013</a:t>
            </a:fld>
            <a:endParaRPr lang="en-US" dirty="0"/>
          </a:p>
        </p:txBody>
      </p:sp>
      <p:sp>
        <p:nvSpPr>
          <p:cNvPr id="4" name="Footer Placeholder 3"/>
          <p:cNvSpPr>
            <a:spLocks noGrp="1"/>
          </p:cNvSpPr>
          <p:nvPr>
            <p:ph type="ftr" sz="quarter" idx="2"/>
          </p:nvPr>
        </p:nvSpPr>
        <p:spPr>
          <a:xfrm>
            <a:off x="1" y="6605671"/>
            <a:ext cx="4034787" cy="347980"/>
          </a:xfrm>
          <a:prstGeom prst="rect">
            <a:avLst/>
          </a:prstGeom>
        </p:spPr>
        <p:txBody>
          <a:bodyPr vert="horz" lIns="91191" tIns="45595" rIns="91191" bIns="45595"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5272207" y="6605671"/>
            <a:ext cx="4034787" cy="347980"/>
          </a:xfrm>
          <a:prstGeom prst="rect">
            <a:avLst/>
          </a:prstGeom>
        </p:spPr>
        <p:txBody>
          <a:bodyPr vert="horz" lIns="91191" tIns="45595" rIns="91191" bIns="45595" rtlCol="0" anchor="b"/>
          <a:lstStyle>
            <a:lvl1pPr algn="r">
              <a:defRPr sz="1200"/>
            </a:lvl1pPr>
          </a:lstStyle>
          <a:p>
            <a:pPr>
              <a:defRPr/>
            </a:pPr>
            <a:fld id="{54E4A80C-7E3D-4513-BF0B-9431CAFCD06E}" type="slidenum">
              <a:rPr lang="en-US"/>
              <a:pPr>
                <a:defRPr/>
              </a:pPr>
              <a:t>‹#›</a:t>
            </a:fld>
            <a:endParaRPr lang="en-US" dirty="0"/>
          </a:p>
        </p:txBody>
      </p:sp>
    </p:spTree>
    <p:extLst>
      <p:ext uri="{BB962C8B-B14F-4D97-AF65-F5344CB8AC3E}">
        <p14:creationId xmlns:p14="http://schemas.microsoft.com/office/powerpoint/2010/main" val="1611288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4787" cy="347980"/>
          </a:xfrm>
          <a:prstGeom prst="rect">
            <a:avLst/>
          </a:prstGeom>
        </p:spPr>
        <p:txBody>
          <a:bodyPr vert="horz" lIns="92923" tIns="46462" rIns="92923" bIns="46462" rtlCol="0"/>
          <a:lstStyle>
            <a:lvl1pPr algn="l">
              <a:defRPr sz="1200"/>
            </a:lvl1pPr>
          </a:lstStyle>
          <a:p>
            <a:pPr>
              <a:defRPr/>
            </a:pPr>
            <a:endParaRPr lang="en-US" dirty="0"/>
          </a:p>
        </p:txBody>
      </p:sp>
      <p:sp>
        <p:nvSpPr>
          <p:cNvPr id="3" name="Date Placeholder 2"/>
          <p:cNvSpPr>
            <a:spLocks noGrp="1"/>
          </p:cNvSpPr>
          <p:nvPr>
            <p:ph type="dt" idx="1"/>
          </p:nvPr>
        </p:nvSpPr>
        <p:spPr>
          <a:xfrm>
            <a:off x="5272207" y="0"/>
            <a:ext cx="4034787" cy="347980"/>
          </a:xfrm>
          <a:prstGeom prst="rect">
            <a:avLst/>
          </a:prstGeom>
        </p:spPr>
        <p:txBody>
          <a:bodyPr vert="horz" lIns="92923" tIns="46462" rIns="92923" bIns="46462" rtlCol="0"/>
          <a:lstStyle>
            <a:lvl1pPr algn="r">
              <a:defRPr sz="1200"/>
            </a:lvl1pPr>
          </a:lstStyle>
          <a:p>
            <a:pPr>
              <a:defRPr/>
            </a:pPr>
            <a:fld id="{052D48BC-9C7E-40F6-A20E-CE6831257F7A}" type="datetimeFigureOut">
              <a:rPr lang="en-US"/>
              <a:pPr>
                <a:defRPr/>
              </a:pPr>
              <a:t>9/9/2013</a:t>
            </a:fld>
            <a:endParaRPr lang="en-US" dirty="0"/>
          </a:p>
        </p:txBody>
      </p:sp>
      <p:sp>
        <p:nvSpPr>
          <p:cNvPr id="4" name="Slide Image Placeholder 3"/>
          <p:cNvSpPr>
            <a:spLocks noGrp="1" noRot="1" noChangeAspect="1"/>
          </p:cNvSpPr>
          <p:nvPr>
            <p:ph type="sldImg" idx="2"/>
          </p:nvPr>
        </p:nvSpPr>
        <p:spPr>
          <a:xfrm>
            <a:off x="3349625" y="520700"/>
            <a:ext cx="2609850" cy="2608263"/>
          </a:xfrm>
          <a:prstGeom prst="rect">
            <a:avLst/>
          </a:prstGeom>
          <a:noFill/>
          <a:ln w="12700">
            <a:solidFill>
              <a:prstClr val="black"/>
            </a:solidFill>
          </a:ln>
        </p:spPr>
        <p:txBody>
          <a:bodyPr vert="horz" lIns="92923" tIns="46462" rIns="92923" bIns="46462" rtlCol="0" anchor="ctr"/>
          <a:lstStyle/>
          <a:p>
            <a:pPr lvl="0"/>
            <a:endParaRPr lang="en-US" noProof="0" dirty="0" smtClean="0"/>
          </a:p>
        </p:txBody>
      </p:sp>
      <p:sp>
        <p:nvSpPr>
          <p:cNvPr id="5" name="Notes Placeholder 4"/>
          <p:cNvSpPr>
            <a:spLocks noGrp="1"/>
          </p:cNvSpPr>
          <p:nvPr>
            <p:ph type="body" sz="quarter" idx="3"/>
          </p:nvPr>
        </p:nvSpPr>
        <p:spPr>
          <a:xfrm>
            <a:off x="931753" y="3304023"/>
            <a:ext cx="7445594" cy="3129440"/>
          </a:xfrm>
          <a:prstGeom prst="rect">
            <a:avLst/>
          </a:prstGeom>
        </p:spPr>
        <p:txBody>
          <a:bodyPr vert="horz" lIns="92923" tIns="46462" rIns="92923" bIns="464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605671"/>
            <a:ext cx="4034787" cy="347980"/>
          </a:xfrm>
          <a:prstGeom prst="rect">
            <a:avLst/>
          </a:prstGeom>
        </p:spPr>
        <p:txBody>
          <a:bodyPr vert="horz" lIns="92923" tIns="46462" rIns="92923" bIns="46462"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272207" y="6605671"/>
            <a:ext cx="4034787" cy="347980"/>
          </a:xfrm>
          <a:prstGeom prst="rect">
            <a:avLst/>
          </a:prstGeom>
        </p:spPr>
        <p:txBody>
          <a:bodyPr vert="horz" lIns="92923" tIns="46462" rIns="92923" bIns="46462" rtlCol="0" anchor="b"/>
          <a:lstStyle>
            <a:lvl1pPr algn="r">
              <a:defRPr sz="1200"/>
            </a:lvl1pPr>
          </a:lstStyle>
          <a:p>
            <a:pPr>
              <a:defRPr/>
            </a:pPr>
            <a:fld id="{AC52B68E-9718-4D6B-9862-88E229BFDF56}" type="slidenum">
              <a:rPr lang="en-US"/>
              <a:pPr>
                <a:defRPr/>
              </a:pPr>
              <a:t>‹#›</a:t>
            </a:fld>
            <a:endParaRPr lang="en-US" dirty="0"/>
          </a:p>
        </p:txBody>
      </p:sp>
    </p:spTree>
    <p:extLst>
      <p:ext uri="{BB962C8B-B14F-4D97-AF65-F5344CB8AC3E}">
        <p14:creationId xmlns:p14="http://schemas.microsoft.com/office/powerpoint/2010/main" val="3948455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8102" y="12499270"/>
            <a:ext cx="34197396" cy="8622594"/>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4752" y="22798264"/>
            <a:ext cx="28164102" cy="1028347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D79143E-0F04-4786-B81E-46026BAAA2DC}" type="slidenum">
              <a:rPr lang="en-US"/>
              <a:pPr>
                <a:defRPr/>
              </a:pPr>
              <a:t>‹#›</a:t>
            </a:fld>
            <a:endParaRPr lang="en-US" dirty="0"/>
          </a:p>
        </p:txBody>
      </p:sp>
    </p:spTree>
    <p:extLst>
      <p:ext uri="{BB962C8B-B14F-4D97-AF65-F5344CB8AC3E}">
        <p14:creationId xmlns:p14="http://schemas.microsoft.com/office/powerpoint/2010/main" val="251020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41B0E8E-9E7A-461F-98BA-32ECFBC9D990}" type="slidenum">
              <a:rPr lang="en-US"/>
              <a:pPr>
                <a:defRPr/>
              </a:pPr>
              <a:t>‹#›</a:t>
            </a:fld>
            <a:endParaRPr lang="en-US" dirty="0"/>
          </a:p>
        </p:txBody>
      </p:sp>
    </p:spTree>
    <p:extLst>
      <p:ext uri="{BB962C8B-B14F-4D97-AF65-F5344CB8AC3E}">
        <p14:creationId xmlns:p14="http://schemas.microsoft.com/office/powerpoint/2010/main" val="165765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651" y="1612372"/>
            <a:ext cx="9051396" cy="343273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12556" y="1612372"/>
            <a:ext cx="27017398" cy="343273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873AD4-AD6D-4C18-B7E2-EB9A2C6D72A3}" type="slidenum">
              <a:rPr lang="en-US"/>
              <a:pPr>
                <a:defRPr/>
              </a:pPr>
              <a:t>‹#›</a:t>
            </a:fld>
            <a:endParaRPr lang="en-US" dirty="0"/>
          </a:p>
        </p:txBody>
      </p:sp>
    </p:spTree>
    <p:extLst>
      <p:ext uri="{BB962C8B-B14F-4D97-AF65-F5344CB8AC3E}">
        <p14:creationId xmlns:p14="http://schemas.microsoft.com/office/powerpoint/2010/main" val="2108442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E3771D5-ECC6-44B9-8F8D-187703F9D3E7}" type="slidenum">
              <a:rPr lang="en-US"/>
              <a:pPr>
                <a:defRPr/>
              </a:pPr>
              <a:t>‹#›</a:t>
            </a:fld>
            <a:endParaRPr lang="en-US" dirty="0"/>
          </a:p>
        </p:txBody>
      </p:sp>
    </p:spTree>
    <p:extLst>
      <p:ext uri="{BB962C8B-B14F-4D97-AF65-F5344CB8AC3E}">
        <p14:creationId xmlns:p14="http://schemas.microsoft.com/office/powerpoint/2010/main" val="196102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5854205"/>
            <a:ext cx="34198852" cy="799006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7" y="17053102"/>
            <a:ext cx="34198852" cy="88011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6752AA-960D-410C-B096-610285E8B6EB}" type="slidenum">
              <a:rPr lang="en-US"/>
              <a:pPr>
                <a:defRPr/>
              </a:pPr>
              <a:t>‹#›</a:t>
            </a:fld>
            <a:endParaRPr lang="en-US" dirty="0"/>
          </a:p>
        </p:txBody>
      </p:sp>
    </p:spTree>
    <p:extLst>
      <p:ext uri="{BB962C8B-B14F-4D97-AF65-F5344CB8AC3E}">
        <p14:creationId xmlns:p14="http://schemas.microsoft.com/office/powerpoint/2010/main" val="60852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12554" y="9389006"/>
            <a:ext cx="18034396" cy="265507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186650" y="9389006"/>
            <a:ext cx="18034397" cy="265507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533D6DB-42E5-467D-8D43-6CDF7D4467F6}" type="slidenum">
              <a:rPr lang="en-US"/>
              <a:pPr>
                <a:defRPr/>
              </a:pPr>
              <a:t>‹#›</a:t>
            </a:fld>
            <a:endParaRPr lang="en-US" dirty="0"/>
          </a:p>
        </p:txBody>
      </p:sp>
    </p:spTree>
    <p:extLst>
      <p:ext uri="{BB962C8B-B14F-4D97-AF65-F5344CB8AC3E}">
        <p14:creationId xmlns:p14="http://schemas.microsoft.com/office/powerpoint/2010/main" val="194074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098" y="1610431"/>
            <a:ext cx="36211404" cy="670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100" y="9006773"/>
            <a:ext cx="17776825" cy="37524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100" y="12759270"/>
            <a:ext cx="17776825" cy="231804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8404" y="9006773"/>
            <a:ext cx="17784101" cy="37524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8404" y="12759270"/>
            <a:ext cx="17784101" cy="231804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3CEED14-926A-460C-84E1-54020B63A12D}" type="slidenum">
              <a:rPr lang="en-US"/>
              <a:pPr>
                <a:defRPr/>
              </a:pPr>
              <a:t>‹#›</a:t>
            </a:fld>
            <a:endParaRPr lang="en-US" dirty="0"/>
          </a:p>
        </p:txBody>
      </p:sp>
    </p:spTree>
    <p:extLst>
      <p:ext uri="{BB962C8B-B14F-4D97-AF65-F5344CB8AC3E}">
        <p14:creationId xmlns:p14="http://schemas.microsoft.com/office/powerpoint/2010/main" val="184588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CFE5B28-D1FE-4596-BB1D-CD90138B6303}" type="slidenum">
              <a:rPr lang="en-US"/>
              <a:pPr>
                <a:defRPr/>
              </a:pPr>
              <a:t>‹#›</a:t>
            </a:fld>
            <a:endParaRPr lang="en-US" dirty="0"/>
          </a:p>
        </p:txBody>
      </p:sp>
    </p:spTree>
    <p:extLst>
      <p:ext uri="{BB962C8B-B14F-4D97-AF65-F5344CB8AC3E}">
        <p14:creationId xmlns:p14="http://schemas.microsoft.com/office/powerpoint/2010/main" val="205591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C1D0EB1-64A2-44B5-9224-483ABE1E2B28}" type="slidenum">
              <a:rPr lang="en-US"/>
              <a:pPr>
                <a:defRPr/>
              </a:pPr>
              <a:t>‹#›</a:t>
            </a:fld>
            <a:endParaRPr lang="en-US" dirty="0"/>
          </a:p>
        </p:txBody>
      </p:sp>
    </p:spTree>
    <p:extLst>
      <p:ext uri="{BB962C8B-B14F-4D97-AF65-F5344CB8AC3E}">
        <p14:creationId xmlns:p14="http://schemas.microsoft.com/office/powerpoint/2010/main" val="175572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100" y="1602670"/>
            <a:ext cx="13236575" cy="681619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802" y="1602670"/>
            <a:ext cx="22491700" cy="343370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100" y="8418866"/>
            <a:ext cx="13236575" cy="27520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9C1E814-4FB5-4537-B427-7A303B3B7445}" type="slidenum">
              <a:rPr lang="en-US"/>
              <a:pPr>
                <a:defRPr/>
              </a:pPr>
              <a:t>‹#›</a:t>
            </a:fld>
            <a:endParaRPr lang="en-US" dirty="0"/>
          </a:p>
        </p:txBody>
      </p:sp>
    </p:spTree>
    <p:extLst>
      <p:ext uri="{BB962C8B-B14F-4D97-AF65-F5344CB8AC3E}">
        <p14:creationId xmlns:p14="http://schemas.microsoft.com/office/powerpoint/2010/main" val="193481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5777" y="28163133"/>
            <a:ext cx="24140451" cy="332563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5777" y="3595339"/>
            <a:ext cx="24140451" cy="241389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7885777" y="31488772"/>
            <a:ext cx="24140451" cy="47206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5720F22-6EB6-4BE7-B1DD-F4E695A742B1}" type="slidenum">
              <a:rPr lang="en-US"/>
              <a:pPr>
                <a:defRPr/>
              </a:pPr>
              <a:t>‹#›</a:t>
            </a:fld>
            <a:endParaRPr lang="en-US" dirty="0"/>
          </a:p>
        </p:txBody>
      </p:sp>
    </p:spTree>
    <p:extLst>
      <p:ext uri="{BB962C8B-B14F-4D97-AF65-F5344CB8AC3E}">
        <p14:creationId xmlns:p14="http://schemas.microsoft.com/office/powerpoint/2010/main" val="74140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12556" y="1612371"/>
            <a:ext cx="36208494"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2064" tIns="256032" rIns="512064" bIns="25603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12556" y="9389006"/>
            <a:ext cx="36208494" cy="2655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2064" tIns="256032" rIns="512064" bIns="25603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12556" y="36638266"/>
            <a:ext cx="9386094" cy="2794000"/>
          </a:xfrm>
          <a:prstGeom prst="rect">
            <a:avLst/>
          </a:prstGeom>
          <a:noFill/>
          <a:ln w="9525">
            <a:noFill/>
            <a:miter lim="800000"/>
            <a:headEnd/>
            <a:tailEnd/>
          </a:ln>
          <a:effectLst/>
        </p:spPr>
        <p:txBody>
          <a:bodyPr vert="horz" wrap="square" lIns="512064" tIns="256032" rIns="512064" bIns="256032" numCol="1" anchor="t" anchorCtr="0" compatLnSpc="1">
            <a:prstTxWarp prst="textNoShape">
              <a:avLst/>
            </a:prstTxWarp>
          </a:bodyPr>
          <a:lstStyle>
            <a:lvl1pPr>
              <a:defRPr sz="7800"/>
            </a:lvl1pPr>
          </a:lstStyle>
          <a:p>
            <a:pPr>
              <a:defRPr/>
            </a:pPr>
            <a:endParaRPr lang="en-US" dirty="0"/>
          </a:p>
        </p:txBody>
      </p:sp>
      <p:sp>
        <p:nvSpPr>
          <p:cNvPr id="1029" name="Rectangle 5"/>
          <p:cNvSpPr>
            <a:spLocks noGrp="1" noChangeArrowheads="1"/>
          </p:cNvSpPr>
          <p:nvPr>
            <p:ph type="ftr" sz="quarter" idx="3"/>
          </p:nvPr>
        </p:nvSpPr>
        <p:spPr bwMode="auto">
          <a:xfrm>
            <a:off x="13747356" y="36638266"/>
            <a:ext cx="12738894" cy="2794000"/>
          </a:xfrm>
          <a:prstGeom prst="rect">
            <a:avLst/>
          </a:prstGeom>
          <a:noFill/>
          <a:ln w="9525">
            <a:noFill/>
            <a:miter lim="800000"/>
            <a:headEnd/>
            <a:tailEnd/>
          </a:ln>
          <a:effectLst/>
        </p:spPr>
        <p:txBody>
          <a:bodyPr vert="horz" wrap="square" lIns="512064" tIns="256032" rIns="512064" bIns="256032" numCol="1" anchor="t" anchorCtr="0" compatLnSpc="1">
            <a:prstTxWarp prst="textNoShape">
              <a:avLst/>
            </a:prstTxWarp>
          </a:bodyPr>
          <a:lstStyle>
            <a:lvl1pPr algn="ctr">
              <a:defRPr sz="7800"/>
            </a:lvl1pPr>
          </a:lstStyle>
          <a:p>
            <a:pPr>
              <a:defRPr/>
            </a:pPr>
            <a:endParaRPr lang="en-US" dirty="0"/>
          </a:p>
        </p:txBody>
      </p:sp>
      <p:sp>
        <p:nvSpPr>
          <p:cNvPr id="1030" name="Rectangle 6"/>
          <p:cNvSpPr>
            <a:spLocks noGrp="1" noChangeArrowheads="1"/>
          </p:cNvSpPr>
          <p:nvPr>
            <p:ph type="sldNum" sz="quarter" idx="4"/>
          </p:nvPr>
        </p:nvSpPr>
        <p:spPr bwMode="auto">
          <a:xfrm>
            <a:off x="28834956" y="36638266"/>
            <a:ext cx="9386094" cy="2794000"/>
          </a:xfrm>
          <a:prstGeom prst="rect">
            <a:avLst/>
          </a:prstGeom>
          <a:noFill/>
          <a:ln w="9525">
            <a:noFill/>
            <a:miter lim="800000"/>
            <a:headEnd/>
            <a:tailEnd/>
          </a:ln>
          <a:effectLst/>
        </p:spPr>
        <p:txBody>
          <a:bodyPr vert="horz" wrap="square" lIns="512064" tIns="256032" rIns="512064" bIns="256032" numCol="1" anchor="t" anchorCtr="0" compatLnSpc="1">
            <a:prstTxWarp prst="textNoShape">
              <a:avLst/>
            </a:prstTxWarp>
          </a:bodyPr>
          <a:lstStyle>
            <a:lvl1pPr algn="r">
              <a:defRPr sz="7800"/>
            </a:lvl1pPr>
          </a:lstStyle>
          <a:p>
            <a:pPr>
              <a:defRPr/>
            </a:pPr>
            <a:fld id="{649B0E56-5051-4E81-AEEB-2D99E9E11C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1275" rtl="0" eaLnBrk="0" fontAlgn="base" hangingPunct="0">
        <a:spcBef>
          <a:spcPct val="0"/>
        </a:spcBef>
        <a:spcAft>
          <a:spcPct val="0"/>
        </a:spcAft>
        <a:defRPr sz="24600">
          <a:solidFill>
            <a:schemeClr val="tx2"/>
          </a:solidFill>
          <a:latin typeface="+mj-lt"/>
          <a:ea typeface="+mj-ea"/>
          <a:cs typeface="+mj-cs"/>
        </a:defRPr>
      </a:lvl1pPr>
      <a:lvl2pPr algn="ctr" defTabSz="5121275" rtl="0" eaLnBrk="0" fontAlgn="base" hangingPunct="0">
        <a:spcBef>
          <a:spcPct val="0"/>
        </a:spcBef>
        <a:spcAft>
          <a:spcPct val="0"/>
        </a:spcAft>
        <a:defRPr sz="24600">
          <a:solidFill>
            <a:schemeClr val="tx2"/>
          </a:solidFill>
          <a:latin typeface="Arial" charset="0"/>
        </a:defRPr>
      </a:lvl2pPr>
      <a:lvl3pPr algn="ctr" defTabSz="5121275" rtl="0" eaLnBrk="0" fontAlgn="base" hangingPunct="0">
        <a:spcBef>
          <a:spcPct val="0"/>
        </a:spcBef>
        <a:spcAft>
          <a:spcPct val="0"/>
        </a:spcAft>
        <a:defRPr sz="24600">
          <a:solidFill>
            <a:schemeClr val="tx2"/>
          </a:solidFill>
          <a:latin typeface="Arial" charset="0"/>
        </a:defRPr>
      </a:lvl3pPr>
      <a:lvl4pPr algn="ctr" defTabSz="5121275" rtl="0" eaLnBrk="0" fontAlgn="base" hangingPunct="0">
        <a:spcBef>
          <a:spcPct val="0"/>
        </a:spcBef>
        <a:spcAft>
          <a:spcPct val="0"/>
        </a:spcAft>
        <a:defRPr sz="24600">
          <a:solidFill>
            <a:schemeClr val="tx2"/>
          </a:solidFill>
          <a:latin typeface="Arial" charset="0"/>
        </a:defRPr>
      </a:lvl4pPr>
      <a:lvl5pPr algn="ctr" defTabSz="5121275" rtl="0" eaLnBrk="0" fontAlgn="base" hangingPunct="0">
        <a:spcBef>
          <a:spcPct val="0"/>
        </a:spcBef>
        <a:spcAft>
          <a:spcPct val="0"/>
        </a:spcAft>
        <a:defRPr sz="24600">
          <a:solidFill>
            <a:schemeClr val="tx2"/>
          </a:solidFill>
          <a:latin typeface="Arial" charset="0"/>
        </a:defRPr>
      </a:lvl5pPr>
      <a:lvl6pPr marL="457200" algn="ctr" defTabSz="5121275" rtl="0" fontAlgn="base">
        <a:spcBef>
          <a:spcPct val="0"/>
        </a:spcBef>
        <a:spcAft>
          <a:spcPct val="0"/>
        </a:spcAft>
        <a:defRPr sz="24600">
          <a:solidFill>
            <a:schemeClr val="tx2"/>
          </a:solidFill>
          <a:latin typeface="Arial" charset="0"/>
        </a:defRPr>
      </a:lvl6pPr>
      <a:lvl7pPr marL="914400" algn="ctr" defTabSz="5121275" rtl="0" fontAlgn="base">
        <a:spcBef>
          <a:spcPct val="0"/>
        </a:spcBef>
        <a:spcAft>
          <a:spcPct val="0"/>
        </a:spcAft>
        <a:defRPr sz="24600">
          <a:solidFill>
            <a:schemeClr val="tx2"/>
          </a:solidFill>
          <a:latin typeface="Arial" charset="0"/>
        </a:defRPr>
      </a:lvl7pPr>
      <a:lvl8pPr marL="1371600" algn="ctr" defTabSz="5121275" rtl="0" fontAlgn="base">
        <a:spcBef>
          <a:spcPct val="0"/>
        </a:spcBef>
        <a:spcAft>
          <a:spcPct val="0"/>
        </a:spcAft>
        <a:defRPr sz="24600">
          <a:solidFill>
            <a:schemeClr val="tx2"/>
          </a:solidFill>
          <a:latin typeface="Arial" charset="0"/>
        </a:defRPr>
      </a:lvl8pPr>
      <a:lvl9pPr marL="1828800" algn="ctr" defTabSz="5121275" rtl="0" fontAlgn="base">
        <a:spcBef>
          <a:spcPct val="0"/>
        </a:spcBef>
        <a:spcAft>
          <a:spcPct val="0"/>
        </a:spcAft>
        <a:defRPr sz="24600">
          <a:solidFill>
            <a:schemeClr val="tx2"/>
          </a:solidFill>
          <a:latin typeface="Arial" charset="0"/>
        </a:defRPr>
      </a:lvl9pPr>
    </p:titleStyle>
    <p:bodyStyle>
      <a:lvl1pPr marL="1920875" indent="-1920875" algn="l" defTabSz="5121275" rtl="0" eaLnBrk="0" fontAlgn="base" hangingPunct="0">
        <a:spcBef>
          <a:spcPct val="20000"/>
        </a:spcBef>
        <a:spcAft>
          <a:spcPct val="0"/>
        </a:spcAft>
        <a:buChar char="•"/>
        <a:defRPr sz="17900">
          <a:solidFill>
            <a:schemeClr val="tx1"/>
          </a:solidFill>
          <a:latin typeface="+mn-lt"/>
          <a:ea typeface="+mn-ea"/>
          <a:cs typeface="+mn-cs"/>
        </a:defRPr>
      </a:lvl1pPr>
      <a:lvl2pPr marL="4160838" indent="-1600200" algn="l" defTabSz="5121275" rtl="0" eaLnBrk="0" fontAlgn="base" hangingPunct="0">
        <a:spcBef>
          <a:spcPct val="20000"/>
        </a:spcBef>
        <a:spcAft>
          <a:spcPct val="0"/>
        </a:spcAft>
        <a:buChar char="–"/>
        <a:defRPr sz="15700">
          <a:solidFill>
            <a:schemeClr val="tx1"/>
          </a:solidFill>
          <a:latin typeface="+mn-lt"/>
        </a:defRPr>
      </a:lvl2pPr>
      <a:lvl3pPr marL="6400800" indent="-1279525" algn="l" defTabSz="5121275" rtl="0" eaLnBrk="0" fontAlgn="base" hangingPunct="0">
        <a:spcBef>
          <a:spcPct val="20000"/>
        </a:spcBef>
        <a:spcAft>
          <a:spcPct val="0"/>
        </a:spcAft>
        <a:buChar char="•"/>
        <a:defRPr sz="13400">
          <a:solidFill>
            <a:schemeClr val="tx1"/>
          </a:solidFill>
          <a:latin typeface="+mn-lt"/>
        </a:defRPr>
      </a:lvl3pPr>
      <a:lvl4pPr marL="8961438" indent="-1281113" algn="l" defTabSz="5121275" rtl="0" eaLnBrk="0" fontAlgn="base" hangingPunct="0">
        <a:spcBef>
          <a:spcPct val="20000"/>
        </a:spcBef>
        <a:spcAft>
          <a:spcPct val="0"/>
        </a:spcAft>
        <a:buChar char="–"/>
        <a:defRPr sz="11200">
          <a:solidFill>
            <a:schemeClr val="tx1"/>
          </a:solidFill>
          <a:latin typeface="+mn-lt"/>
        </a:defRPr>
      </a:lvl4pPr>
      <a:lvl5pPr marL="11522075" indent="-1281113" algn="l" defTabSz="5121275" rtl="0" eaLnBrk="0" fontAlgn="base" hangingPunct="0">
        <a:spcBef>
          <a:spcPct val="20000"/>
        </a:spcBef>
        <a:spcAft>
          <a:spcPct val="0"/>
        </a:spcAft>
        <a:buChar char="»"/>
        <a:defRPr sz="11200">
          <a:solidFill>
            <a:schemeClr val="tx1"/>
          </a:solidFill>
          <a:latin typeface="+mn-lt"/>
        </a:defRPr>
      </a:lvl5pPr>
      <a:lvl6pPr marL="11979275" indent="-1281113" algn="l" defTabSz="5121275" rtl="0" fontAlgn="base">
        <a:spcBef>
          <a:spcPct val="20000"/>
        </a:spcBef>
        <a:spcAft>
          <a:spcPct val="0"/>
        </a:spcAft>
        <a:buChar char="»"/>
        <a:defRPr sz="11200">
          <a:solidFill>
            <a:schemeClr val="tx1"/>
          </a:solidFill>
          <a:latin typeface="+mn-lt"/>
        </a:defRPr>
      </a:lvl6pPr>
      <a:lvl7pPr marL="12436475" indent="-1281113" algn="l" defTabSz="5121275" rtl="0" fontAlgn="base">
        <a:spcBef>
          <a:spcPct val="20000"/>
        </a:spcBef>
        <a:spcAft>
          <a:spcPct val="0"/>
        </a:spcAft>
        <a:buChar char="»"/>
        <a:defRPr sz="11200">
          <a:solidFill>
            <a:schemeClr val="tx1"/>
          </a:solidFill>
          <a:latin typeface="+mn-lt"/>
        </a:defRPr>
      </a:lvl7pPr>
      <a:lvl8pPr marL="12893675" indent="-1281113" algn="l" defTabSz="5121275" rtl="0" fontAlgn="base">
        <a:spcBef>
          <a:spcPct val="20000"/>
        </a:spcBef>
        <a:spcAft>
          <a:spcPct val="0"/>
        </a:spcAft>
        <a:buChar char="»"/>
        <a:defRPr sz="11200">
          <a:solidFill>
            <a:schemeClr val="tx1"/>
          </a:solidFill>
          <a:latin typeface="+mn-lt"/>
        </a:defRPr>
      </a:lvl8pPr>
      <a:lvl9pPr marL="13350875" indent="-1281113" algn="l" defTabSz="5121275" rtl="0" fontAlgn="base">
        <a:spcBef>
          <a:spcPct val="20000"/>
        </a:spcBef>
        <a:spcAft>
          <a:spcPct val="0"/>
        </a:spcAft>
        <a:buChar char="»"/>
        <a:defRPr sz="1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051" name="Rectangle 2"/>
          <p:cNvSpPr>
            <a:spLocks noGrp="1" noChangeAspect="1" noChangeArrowheads="1"/>
          </p:cNvSpPr>
          <p:nvPr>
            <p:ph type="ctrTitle"/>
          </p:nvPr>
        </p:nvSpPr>
        <p:spPr>
          <a:xfrm>
            <a:off x="914400" y="1024467"/>
            <a:ext cx="17081235" cy="2821164"/>
          </a:xfrm>
        </p:spPr>
        <p:txBody>
          <a:bodyPr/>
          <a:lstStyle/>
          <a:p>
            <a:pPr algn="l" eaLnBrk="1" hangingPunct="1">
              <a:lnSpc>
                <a:spcPct val="95000"/>
              </a:lnSpc>
            </a:pPr>
            <a:r>
              <a:rPr lang="en-US" sz="7200" b="1" dirty="0">
                <a:solidFill>
                  <a:schemeClr val="bg1"/>
                </a:solidFill>
              </a:rPr>
              <a:t>Utilizing dot grids to measure areal change: remote sensing outreach</a:t>
            </a:r>
            <a:endParaRPr lang="en-US" sz="7200" b="1" dirty="0" smtClean="0">
              <a:solidFill>
                <a:schemeClr val="bg1"/>
              </a:solidFill>
              <a:latin typeface="Constantia" pitchFamily="18" charset="0"/>
            </a:endParaRPr>
          </a:p>
        </p:txBody>
      </p:sp>
      <p:sp>
        <p:nvSpPr>
          <p:cNvPr id="2052" name="Rectangle 4"/>
          <p:cNvSpPr>
            <a:spLocks noChangeArrowheads="1"/>
          </p:cNvSpPr>
          <p:nvPr/>
        </p:nvSpPr>
        <p:spPr bwMode="auto">
          <a:xfrm>
            <a:off x="457200" y="372536"/>
            <a:ext cx="39395399" cy="4144433"/>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2053" name="Text Box 5"/>
          <p:cNvSpPr txBox="1">
            <a:spLocks noChangeArrowheads="1"/>
          </p:cNvSpPr>
          <p:nvPr/>
        </p:nvSpPr>
        <p:spPr bwMode="auto">
          <a:xfrm rot="10800000" flipV="1">
            <a:off x="18668217" y="780225"/>
            <a:ext cx="158295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1275" eaLnBrk="0" hangingPunct="0">
              <a:defRPr sz="10100">
                <a:solidFill>
                  <a:schemeClr val="tx1"/>
                </a:solidFill>
                <a:latin typeface="Arial" charset="0"/>
              </a:defRPr>
            </a:lvl1pPr>
            <a:lvl2pPr marL="742950" indent="-285750" defTabSz="5121275" eaLnBrk="0" hangingPunct="0">
              <a:defRPr sz="10100">
                <a:solidFill>
                  <a:schemeClr val="tx1"/>
                </a:solidFill>
                <a:latin typeface="Arial" charset="0"/>
              </a:defRPr>
            </a:lvl2pPr>
            <a:lvl3pPr marL="1143000" indent="-228600" defTabSz="5121275" eaLnBrk="0" hangingPunct="0">
              <a:defRPr sz="10100">
                <a:solidFill>
                  <a:schemeClr val="tx1"/>
                </a:solidFill>
                <a:latin typeface="Arial" charset="0"/>
              </a:defRPr>
            </a:lvl3pPr>
            <a:lvl4pPr marL="1600200" indent="-228600" defTabSz="5121275" eaLnBrk="0" hangingPunct="0">
              <a:defRPr sz="10100">
                <a:solidFill>
                  <a:schemeClr val="tx1"/>
                </a:solidFill>
                <a:latin typeface="Arial" charset="0"/>
              </a:defRPr>
            </a:lvl4pPr>
            <a:lvl5pPr marL="2057400" indent="-228600" defTabSz="5121275" eaLnBrk="0" hangingPunct="0">
              <a:defRPr sz="10100">
                <a:solidFill>
                  <a:schemeClr val="tx1"/>
                </a:solidFill>
                <a:latin typeface="Arial" charset="0"/>
              </a:defRPr>
            </a:lvl5pPr>
            <a:lvl6pPr marL="2514600" indent="-228600" defTabSz="5121275" eaLnBrk="0" fontAlgn="base" hangingPunct="0">
              <a:spcBef>
                <a:spcPct val="0"/>
              </a:spcBef>
              <a:spcAft>
                <a:spcPct val="0"/>
              </a:spcAft>
              <a:defRPr sz="10100">
                <a:solidFill>
                  <a:schemeClr val="tx1"/>
                </a:solidFill>
                <a:latin typeface="Arial" charset="0"/>
              </a:defRPr>
            </a:lvl6pPr>
            <a:lvl7pPr marL="2971800" indent="-228600" defTabSz="5121275" eaLnBrk="0" fontAlgn="base" hangingPunct="0">
              <a:spcBef>
                <a:spcPct val="0"/>
              </a:spcBef>
              <a:spcAft>
                <a:spcPct val="0"/>
              </a:spcAft>
              <a:defRPr sz="10100">
                <a:solidFill>
                  <a:schemeClr val="tx1"/>
                </a:solidFill>
                <a:latin typeface="Arial" charset="0"/>
              </a:defRPr>
            </a:lvl7pPr>
            <a:lvl8pPr marL="3429000" indent="-228600" defTabSz="5121275" eaLnBrk="0" fontAlgn="base" hangingPunct="0">
              <a:spcBef>
                <a:spcPct val="0"/>
              </a:spcBef>
              <a:spcAft>
                <a:spcPct val="0"/>
              </a:spcAft>
              <a:defRPr sz="10100">
                <a:solidFill>
                  <a:schemeClr val="tx1"/>
                </a:solidFill>
                <a:latin typeface="Arial" charset="0"/>
              </a:defRPr>
            </a:lvl8pPr>
            <a:lvl9pPr marL="3886200" indent="-228600" defTabSz="5121275" eaLnBrk="0" fontAlgn="base" hangingPunct="0">
              <a:spcBef>
                <a:spcPct val="0"/>
              </a:spcBef>
              <a:spcAft>
                <a:spcPct val="0"/>
              </a:spcAft>
              <a:defRPr sz="10100">
                <a:solidFill>
                  <a:schemeClr val="tx1"/>
                </a:solidFill>
                <a:latin typeface="Arial" charset="0"/>
              </a:defRPr>
            </a:lvl9pPr>
          </a:lstStyle>
          <a:p>
            <a:pPr eaLnBrk="1" hangingPunct="1">
              <a:spcBef>
                <a:spcPct val="50000"/>
              </a:spcBef>
            </a:pPr>
            <a:r>
              <a:rPr lang="en-US" sz="6000" b="1" dirty="0" smtClean="0">
                <a:solidFill>
                  <a:schemeClr val="bg1"/>
                </a:solidFill>
                <a:latin typeface="Constantia" pitchFamily="18" charset="0"/>
              </a:rPr>
              <a:t>Robert RJ Mohler</a:t>
            </a:r>
            <a:r>
              <a:rPr lang="en-US" sz="6000" b="1" baseline="30000" dirty="0" smtClean="0">
                <a:solidFill>
                  <a:schemeClr val="bg1"/>
                </a:solidFill>
                <a:latin typeface="Constantia" pitchFamily="18" charset="0"/>
              </a:rPr>
              <a:t>1</a:t>
            </a:r>
            <a:r>
              <a:rPr lang="en-US" sz="6000" b="1" dirty="0" smtClean="0">
                <a:solidFill>
                  <a:schemeClr val="bg1"/>
                </a:solidFill>
                <a:latin typeface="Constantia" pitchFamily="18" charset="0"/>
              </a:rPr>
              <a:t>   &amp;  M. Justin Wilkinson</a:t>
            </a:r>
            <a:r>
              <a:rPr lang="en-US" sz="6000" b="1" baseline="30000" dirty="0" smtClean="0">
                <a:solidFill>
                  <a:schemeClr val="bg1"/>
                </a:solidFill>
                <a:latin typeface="Constantia" pitchFamily="18" charset="0"/>
              </a:rPr>
              <a:t>2</a:t>
            </a:r>
            <a:endParaRPr lang="en-US" sz="6000" b="1" dirty="0">
              <a:solidFill>
                <a:schemeClr val="bg1"/>
              </a:solidFill>
              <a:latin typeface="Constantia" pitchFamily="18" charset="0"/>
            </a:endParaRPr>
          </a:p>
        </p:txBody>
      </p:sp>
      <p:sp>
        <p:nvSpPr>
          <p:cNvPr id="1044" name="Text Box 6"/>
          <p:cNvSpPr txBox="1">
            <a:spLocks noChangeAspect="1" noChangeArrowheads="1"/>
          </p:cNvSpPr>
          <p:nvPr/>
        </p:nvSpPr>
        <p:spPr bwMode="auto">
          <a:xfrm>
            <a:off x="19977019" y="1815792"/>
            <a:ext cx="14944592" cy="2708434"/>
          </a:xfrm>
          <a:prstGeom prst="rect">
            <a:avLst/>
          </a:prstGeom>
          <a:noFill/>
          <a:ln w="9525">
            <a:noFill/>
            <a:miter lim="800000"/>
            <a:headEnd/>
            <a:tailEnd/>
          </a:ln>
        </p:spPr>
        <p:txBody>
          <a:bodyPr wrap="square">
            <a:spAutoFit/>
          </a:bodyPr>
          <a:lstStyle/>
          <a:p>
            <a:pPr marL="514350" indent="-514350" defTabSz="5121275">
              <a:spcBef>
                <a:spcPts val="600"/>
              </a:spcBef>
              <a:buFontTx/>
              <a:buAutoNum type="arabicPlain"/>
              <a:defRPr/>
            </a:pPr>
            <a:r>
              <a:rPr lang="en-US" sz="3200" b="1" dirty="0">
                <a:solidFill>
                  <a:schemeClr val="bg1"/>
                </a:solidFill>
              </a:rPr>
              <a:t>Civil Programs/Bioastronautics, Lockheed Martin </a:t>
            </a:r>
            <a:r>
              <a:rPr lang="en-US" sz="3200" b="1" dirty="0" smtClean="0">
                <a:solidFill>
                  <a:schemeClr val="bg1"/>
                </a:solidFill>
              </a:rPr>
              <a:t>Exploration and Mission Support, </a:t>
            </a:r>
            <a:r>
              <a:rPr lang="en-US" sz="3200" b="1" dirty="0">
                <a:solidFill>
                  <a:schemeClr val="bg1"/>
                </a:solidFill>
              </a:rPr>
              <a:t>P.O. Box 58487, Houston, TX </a:t>
            </a:r>
            <a:r>
              <a:rPr lang="en-US" sz="3200" b="1" dirty="0" smtClean="0">
                <a:solidFill>
                  <a:schemeClr val="bg1"/>
                </a:solidFill>
              </a:rPr>
              <a:t> &amp; Texas A&amp;M, Galveston  robert.mohler@lmco.com</a:t>
            </a:r>
          </a:p>
          <a:p>
            <a:pPr defTabSz="5121275">
              <a:spcBef>
                <a:spcPts val="600"/>
              </a:spcBef>
              <a:defRPr/>
            </a:pPr>
            <a:r>
              <a:rPr lang="en-US" sz="3200" dirty="0" smtClean="0">
                <a:solidFill>
                  <a:schemeClr val="bg1"/>
                </a:solidFill>
                <a:latin typeface="Arial Rounded MT Bold" pitchFamily="34" charset="0"/>
              </a:rPr>
              <a:t>2   </a:t>
            </a:r>
            <a:r>
              <a:rPr lang="en-US" sz="3200" b="1" dirty="0">
                <a:solidFill>
                  <a:schemeClr val="bg1"/>
                </a:solidFill>
                <a:latin typeface="Arial Rounded MT Bold" pitchFamily="34" charset="0"/>
              </a:rPr>
              <a:t>ESCG</a:t>
            </a:r>
            <a:r>
              <a:rPr lang="en-US" sz="3200" b="1" dirty="0">
                <a:solidFill>
                  <a:schemeClr val="bg1"/>
                </a:solidFill>
                <a:latin typeface="Arial Rounded MT Bold" pitchFamily="34" charset="0"/>
                <a:cs typeface="Arial" charset="0"/>
              </a:rPr>
              <a:t>–J</a:t>
            </a:r>
            <a:r>
              <a:rPr lang="en-US" sz="3200" b="1" dirty="0">
                <a:solidFill>
                  <a:schemeClr val="bg1"/>
                </a:solidFill>
                <a:latin typeface="Arial Rounded MT Bold" pitchFamily="34" charset="0"/>
              </a:rPr>
              <a:t>acobs Technology, NASA</a:t>
            </a:r>
            <a:r>
              <a:rPr lang="en-US" sz="3200" b="1" dirty="0">
                <a:solidFill>
                  <a:schemeClr val="bg1"/>
                </a:solidFill>
                <a:latin typeface="Arial Rounded MT Bold" pitchFamily="34" charset="0"/>
                <a:cs typeface="Arial" charset="0"/>
              </a:rPr>
              <a:t>–</a:t>
            </a:r>
            <a:r>
              <a:rPr lang="en-US" sz="3200" b="1" dirty="0">
                <a:solidFill>
                  <a:schemeClr val="bg1"/>
                </a:solidFill>
                <a:latin typeface="Arial Rounded MT Bold" pitchFamily="34" charset="0"/>
              </a:rPr>
              <a:t>Johnson Space Center </a:t>
            </a:r>
          </a:p>
          <a:p>
            <a:pPr defTabSz="5121275">
              <a:spcBef>
                <a:spcPts val="600"/>
              </a:spcBef>
              <a:defRPr/>
            </a:pPr>
            <a:r>
              <a:rPr lang="en-US" sz="3200" b="1" dirty="0">
                <a:solidFill>
                  <a:schemeClr val="bg1"/>
                </a:solidFill>
              </a:rPr>
              <a:t>     </a:t>
            </a:r>
            <a:r>
              <a:rPr lang="en-US" sz="3200" b="1" dirty="0" smtClean="0">
                <a:solidFill>
                  <a:schemeClr val="bg1"/>
                </a:solidFill>
              </a:rPr>
              <a:t>Houston </a:t>
            </a:r>
            <a:r>
              <a:rPr lang="en-US" sz="3200" b="1" dirty="0">
                <a:solidFill>
                  <a:schemeClr val="bg1"/>
                </a:solidFill>
              </a:rPr>
              <a:t>TX 77058     justin.wilkinson-1@nasa.gov</a:t>
            </a:r>
            <a:endParaRPr lang="en-US" sz="3200" b="1" dirty="0">
              <a:solidFill>
                <a:schemeClr val="bg1"/>
              </a:solidFill>
              <a:latin typeface="Arial Rounded MT Bold" pitchFamily="34" charset="0"/>
            </a:endParaRPr>
          </a:p>
        </p:txBody>
      </p:sp>
      <p:sp>
        <p:nvSpPr>
          <p:cNvPr id="130" name="Text Box 11"/>
          <p:cNvSpPr txBox="1">
            <a:spLocks noChangeArrowheads="1"/>
          </p:cNvSpPr>
          <p:nvPr/>
        </p:nvSpPr>
        <p:spPr bwMode="auto">
          <a:xfrm>
            <a:off x="793711" y="5308603"/>
            <a:ext cx="9437419" cy="4530549"/>
          </a:xfrm>
          <a:prstGeom prst="rect">
            <a:avLst/>
          </a:prstGeom>
          <a:noFill/>
          <a:ln w="9525">
            <a:noFill/>
            <a:miter lim="800000"/>
            <a:headEnd/>
            <a:tailEnd/>
          </a:ln>
          <a:effectLst/>
        </p:spPr>
        <p:txBody>
          <a:bodyPr/>
          <a:lstStyle/>
          <a:p>
            <a:endParaRPr lang="en-US" sz="3600" b="1" dirty="0" smtClean="0">
              <a:solidFill>
                <a:srgbClr val="FFFF00"/>
              </a:solidFill>
              <a:effectLst>
                <a:outerShdw blurRad="38100" dist="38100" dir="2700000" algn="tl">
                  <a:srgbClr val="C0C0C0"/>
                </a:outerShdw>
              </a:effectLst>
            </a:endParaRPr>
          </a:p>
          <a:p>
            <a:r>
              <a:rPr lang="en-US" sz="3600" b="1" dirty="0" smtClean="0">
                <a:solidFill>
                  <a:srgbClr val="FFFF00"/>
                </a:solidFill>
                <a:effectLst>
                  <a:outerShdw blurRad="38100" dist="38100" dir="2700000" algn="tl">
                    <a:srgbClr val="C0C0C0"/>
                  </a:outerShdw>
                </a:effectLst>
              </a:rPr>
              <a:t>Abstract</a:t>
            </a:r>
            <a:r>
              <a:rPr lang="en-US" sz="2400" b="1" dirty="0" smtClean="0">
                <a:solidFill>
                  <a:srgbClr val="FFFF00"/>
                </a:solidFill>
                <a:effectLst>
                  <a:outerShdw blurRad="38100" dist="38100" dir="2700000" algn="tl">
                    <a:srgbClr val="C0C0C0"/>
                  </a:outerShdw>
                </a:effectLst>
              </a:rPr>
              <a:t>:</a:t>
            </a:r>
          </a:p>
          <a:p>
            <a:endParaRPr lang="en-US" sz="2400" b="1" dirty="0">
              <a:solidFill>
                <a:srgbClr val="FFFF00"/>
              </a:solidFill>
              <a:effectLst>
                <a:outerShdw blurRad="38100" dist="38100" dir="2700000" algn="tl">
                  <a:srgbClr val="C0C0C0"/>
                </a:outerShdw>
              </a:effectLst>
            </a:endParaRPr>
          </a:p>
          <a:p>
            <a:r>
              <a:rPr lang="en-US" sz="3200" b="1" dirty="0" smtClean="0">
                <a:solidFill>
                  <a:schemeClr val="bg1"/>
                </a:solidFill>
              </a:rPr>
              <a:t>Dot </a:t>
            </a:r>
            <a:r>
              <a:rPr lang="en-US" sz="3200" b="1" dirty="0">
                <a:solidFill>
                  <a:schemeClr val="bg1"/>
                </a:solidFill>
              </a:rPr>
              <a:t>grids are often used to measure the area of an object using images. A dot grid transparency may be placed over the image and the dots that touch the object in question may be counted. By using the RF scale of the photo, in correlation with the dots, an area can be determined. To help ensure consistency of measures, the dot grid should be dropped randomly on the map around the given area. This should be done at least twice so that an average area can be determined. </a:t>
            </a:r>
          </a:p>
          <a:p>
            <a:r>
              <a:rPr lang="en-US" sz="3200" b="1" dirty="0">
                <a:solidFill>
                  <a:schemeClr val="bg1"/>
                </a:solidFill>
              </a:rPr>
              <a:t> </a:t>
            </a:r>
          </a:p>
          <a:p>
            <a:r>
              <a:rPr lang="en-US" sz="3200" b="1" dirty="0">
                <a:solidFill>
                  <a:schemeClr val="bg1"/>
                </a:solidFill>
              </a:rPr>
              <a:t>Such a system may be readily adapted to the classroom, from middle school through high school for modules emphasizing mapping and areal change. This work portrays a series of images (before and after) in which different “changes” have occurred (changes in vegetation, snow fields, ice floes, flooding).  The students are provided the images, background data on each image, dot grid transparencies and the RF scales for the various images. The students are asked to measure/determine the area (km</a:t>
            </a:r>
            <a:r>
              <a:rPr lang="en-US" sz="3200" b="1" baseline="30000" dirty="0">
                <a:solidFill>
                  <a:schemeClr val="bg1"/>
                </a:solidFill>
              </a:rPr>
              <a:t>2</a:t>
            </a:r>
            <a:r>
              <a:rPr lang="en-US" sz="3200" b="1" dirty="0">
                <a:solidFill>
                  <a:schemeClr val="bg1"/>
                </a:solidFill>
              </a:rPr>
              <a:t>) of change from one image date to another and are also asked a series of critical thinking questions concerning the assessment of change.  As an aid to ensure the students are onboard with the requirements of the module, an example is worked for them prior to the initiation of their portion of the module.</a:t>
            </a:r>
          </a:p>
          <a:p>
            <a:endParaRPr lang="en-US" sz="3200" b="1" dirty="0">
              <a:solidFill>
                <a:schemeClr val="bg1"/>
              </a:solidFill>
            </a:endParaRPr>
          </a:p>
          <a:p>
            <a:r>
              <a:rPr lang="en-US" sz="3200" b="1" dirty="0">
                <a:solidFill>
                  <a:schemeClr val="bg1"/>
                </a:solidFill>
              </a:rPr>
              <a:t>This activity was successfully utilized at a Science Olympiad for high school students for a “Remote Sensing” event emphasizing the Earth’s hydrosphere and is readily adaptable to other areas of emphasis and grade levels.</a:t>
            </a:r>
          </a:p>
          <a:p>
            <a:pPr defTabSz="5121275">
              <a:lnSpc>
                <a:spcPct val="115000"/>
              </a:lnSpc>
              <a:buFont typeface="Arial" pitchFamily="34" charset="0"/>
              <a:buChar char="•"/>
              <a:defRPr/>
            </a:pPr>
            <a:endParaRPr lang="en-US" sz="2400" b="1" dirty="0">
              <a:solidFill>
                <a:schemeClr val="bg1"/>
              </a:solidFill>
            </a:endParaRPr>
          </a:p>
          <a:p>
            <a:pPr defTabSz="5121275">
              <a:lnSpc>
                <a:spcPct val="115000"/>
              </a:lnSpc>
              <a:buFont typeface="Arial" pitchFamily="34" charset="0"/>
              <a:buChar char="•"/>
              <a:defRPr/>
            </a:pPr>
            <a:endParaRPr lang="en-US" sz="2400" b="1" dirty="0">
              <a:solidFill>
                <a:schemeClr val="bg1"/>
              </a:solidFill>
            </a:endParaRPr>
          </a:p>
        </p:txBody>
      </p:sp>
      <p:sp>
        <p:nvSpPr>
          <p:cNvPr id="2090" name="Rectangle 454"/>
          <p:cNvSpPr>
            <a:spLocks noChangeArrowheads="1"/>
          </p:cNvSpPr>
          <p:nvPr/>
        </p:nvSpPr>
        <p:spPr bwMode="auto">
          <a:xfrm>
            <a:off x="28832502" y="5589380"/>
            <a:ext cx="10788870" cy="3327827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chemeClr val="bg1"/>
              </a:solidFill>
            </a:endParaRPr>
          </a:p>
        </p:txBody>
      </p:sp>
      <p:sp>
        <p:nvSpPr>
          <p:cNvPr id="2520" name="Text Box 472"/>
          <p:cNvSpPr txBox="1">
            <a:spLocks noChangeArrowheads="1"/>
          </p:cNvSpPr>
          <p:nvPr/>
        </p:nvSpPr>
        <p:spPr bwMode="auto">
          <a:xfrm>
            <a:off x="609600" y="25984200"/>
            <a:ext cx="9448800" cy="2667000"/>
          </a:xfrm>
          <a:prstGeom prst="rect">
            <a:avLst/>
          </a:prstGeom>
          <a:noFill/>
          <a:ln w="9525">
            <a:noFill/>
            <a:miter lim="800000"/>
            <a:headEnd/>
            <a:tailEnd/>
          </a:ln>
          <a:effectLst/>
        </p:spPr>
        <p:txBody>
          <a:bodyPr/>
          <a:lstStyle/>
          <a:p>
            <a:pPr defTabSz="5121275">
              <a:defRPr/>
            </a:pPr>
            <a:endParaRPr lang="en-US" sz="4000" b="1" dirty="0">
              <a:solidFill>
                <a:schemeClr val="bg1"/>
              </a:solidFill>
            </a:endParaRPr>
          </a:p>
          <a:p>
            <a:pPr marL="57150" indent="-57150" defTabSz="5121275">
              <a:defRPr/>
            </a:pPr>
            <a:endParaRPr lang="en-US" sz="4000" b="1" dirty="0">
              <a:solidFill>
                <a:schemeClr val="bg1"/>
              </a:solidFill>
            </a:endParaRPr>
          </a:p>
        </p:txBody>
      </p:sp>
      <p:sp>
        <p:nvSpPr>
          <p:cNvPr id="2092" name="Text Box 492"/>
          <p:cNvSpPr txBox="1">
            <a:spLocks noChangeArrowheads="1"/>
          </p:cNvSpPr>
          <p:nvPr/>
        </p:nvSpPr>
        <p:spPr bwMode="auto">
          <a:xfrm>
            <a:off x="685800" y="26639006"/>
            <a:ext cx="9372600" cy="986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21275" eaLnBrk="0" hangingPunct="0">
              <a:defRPr sz="10100">
                <a:solidFill>
                  <a:schemeClr val="tx1"/>
                </a:solidFill>
                <a:latin typeface="Arial" charset="0"/>
              </a:defRPr>
            </a:lvl1pPr>
            <a:lvl2pPr marL="742950" indent="-285750" defTabSz="5121275" eaLnBrk="0" hangingPunct="0">
              <a:defRPr sz="10100">
                <a:solidFill>
                  <a:schemeClr val="tx1"/>
                </a:solidFill>
                <a:latin typeface="Arial" charset="0"/>
              </a:defRPr>
            </a:lvl2pPr>
            <a:lvl3pPr marL="1143000" indent="-228600" defTabSz="5121275" eaLnBrk="0" hangingPunct="0">
              <a:defRPr sz="10100">
                <a:solidFill>
                  <a:schemeClr val="tx1"/>
                </a:solidFill>
                <a:latin typeface="Arial" charset="0"/>
              </a:defRPr>
            </a:lvl3pPr>
            <a:lvl4pPr marL="1600200" indent="-228600" defTabSz="5121275" eaLnBrk="0" hangingPunct="0">
              <a:defRPr sz="10100">
                <a:solidFill>
                  <a:schemeClr val="tx1"/>
                </a:solidFill>
                <a:latin typeface="Arial" charset="0"/>
              </a:defRPr>
            </a:lvl4pPr>
            <a:lvl5pPr marL="2057400" indent="-228600" defTabSz="5121275" eaLnBrk="0" hangingPunct="0">
              <a:defRPr sz="10100">
                <a:solidFill>
                  <a:schemeClr val="tx1"/>
                </a:solidFill>
                <a:latin typeface="Arial" charset="0"/>
              </a:defRPr>
            </a:lvl5pPr>
            <a:lvl6pPr marL="2514600" indent="-228600" defTabSz="5121275" eaLnBrk="0" fontAlgn="base" hangingPunct="0">
              <a:spcBef>
                <a:spcPct val="0"/>
              </a:spcBef>
              <a:spcAft>
                <a:spcPct val="0"/>
              </a:spcAft>
              <a:defRPr sz="10100">
                <a:solidFill>
                  <a:schemeClr val="tx1"/>
                </a:solidFill>
                <a:latin typeface="Arial" charset="0"/>
              </a:defRPr>
            </a:lvl6pPr>
            <a:lvl7pPr marL="2971800" indent="-228600" defTabSz="5121275" eaLnBrk="0" fontAlgn="base" hangingPunct="0">
              <a:spcBef>
                <a:spcPct val="0"/>
              </a:spcBef>
              <a:spcAft>
                <a:spcPct val="0"/>
              </a:spcAft>
              <a:defRPr sz="10100">
                <a:solidFill>
                  <a:schemeClr val="tx1"/>
                </a:solidFill>
                <a:latin typeface="Arial" charset="0"/>
              </a:defRPr>
            </a:lvl7pPr>
            <a:lvl8pPr marL="3429000" indent="-228600" defTabSz="5121275" eaLnBrk="0" fontAlgn="base" hangingPunct="0">
              <a:spcBef>
                <a:spcPct val="0"/>
              </a:spcBef>
              <a:spcAft>
                <a:spcPct val="0"/>
              </a:spcAft>
              <a:defRPr sz="10100">
                <a:solidFill>
                  <a:schemeClr val="tx1"/>
                </a:solidFill>
                <a:latin typeface="Arial" charset="0"/>
              </a:defRPr>
            </a:lvl8pPr>
            <a:lvl9pPr marL="3886200" indent="-228600" defTabSz="5121275" eaLnBrk="0" fontAlgn="base" hangingPunct="0">
              <a:spcBef>
                <a:spcPct val="0"/>
              </a:spcBef>
              <a:spcAft>
                <a:spcPct val="0"/>
              </a:spcAft>
              <a:defRPr sz="10100">
                <a:solidFill>
                  <a:schemeClr val="tx1"/>
                </a:solidFill>
                <a:latin typeface="Arial" charset="0"/>
              </a:defRPr>
            </a:lvl9pPr>
          </a:lstStyle>
          <a:p>
            <a:pPr marL="685800" indent="-685800" eaLnBrk="1" hangingPunct="1">
              <a:lnSpc>
                <a:spcPts val="5700"/>
              </a:lnSpc>
            </a:pPr>
            <a:endParaRPr lang="en-US" sz="3200" b="1" dirty="0" smtClean="0">
              <a:solidFill>
                <a:srgbClr val="FFFF00"/>
              </a:solidFill>
            </a:endParaRPr>
          </a:p>
          <a:p>
            <a:pPr marL="685800" indent="-685800" eaLnBrk="1" hangingPunct="1">
              <a:lnSpc>
                <a:spcPts val="5700"/>
              </a:lnSpc>
            </a:pPr>
            <a:r>
              <a:rPr lang="en-US" sz="3200" b="1" dirty="0" smtClean="0">
                <a:solidFill>
                  <a:srgbClr val="FFFF00"/>
                </a:solidFill>
              </a:rPr>
              <a:t>Comments from Students:</a:t>
            </a:r>
          </a:p>
          <a:p>
            <a:pPr marL="685800" indent="-685800" eaLnBrk="1" hangingPunct="1">
              <a:lnSpc>
                <a:spcPts val="5700"/>
              </a:lnSpc>
            </a:pPr>
            <a:endParaRPr lang="en-US" sz="3200" b="1" dirty="0" smtClean="0">
              <a:solidFill>
                <a:schemeClr val="bg1"/>
              </a:solidFill>
            </a:endParaRPr>
          </a:p>
          <a:p>
            <a:pPr marL="401638" indent="-401638" eaLnBrk="1" hangingPunct="1">
              <a:buFont typeface="Arial" pitchFamily="34" charset="0"/>
              <a:buChar char="•"/>
            </a:pPr>
            <a:r>
              <a:rPr lang="en-US" sz="3200" b="1" i="1" dirty="0" smtClean="0">
                <a:solidFill>
                  <a:schemeClr val="bg1"/>
                </a:solidFill>
              </a:rPr>
              <a:t>Thank you for doing an exercise like this, I now understand that remote sensing is much more than weather maps and weather satellites.</a:t>
            </a:r>
          </a:p>
          <a:p>
            <a:pPr marL="401638" indent="-401638" eaLnBrk="1" hangingPunct="1">
              <a:buFont typeface="Arial" pitchFamily="34" charset="0"/>
              <a:buChar char="•"/>
            </a:pPr>
            <a:endParaRPr lang="en-US" sz="3200" b="1" i="1" dirty="0">
              <a:solidFill>
                <a:schemeClr val="bg1"/>
              </a:solidFill>
            </a:endParaRPr>
          </a:p>
          <a:p>
            <a:pPr marL="401638" indent="-401638" eaLnBrk="1" hangingPunct="1">
              <a:buFont typeface="Arial" pitchFamily="34" charset="0"/>
              <a:buChar char="•"/>
            </a:pPr>
            <a:r>
              <a:rPr lang="en-US" sz="3200" b="1" i="1" dirty="0" smtClean="0">
                <a:solidFill>
                  <a:schemeClr val="bg1"/>
                </a:solidFill>
              </a:rPr>
              <a:t>This was much more interesting than the typical bubble tests we </a:t>
            </a:r>
            <a:r>
              <a:rPr lang="en-US" sz="3200" b="1" i="1" dirty="0" smtClean="0">
                <a:solidFill>
                  <a:schemeClr val="bg1"/>
                </a:solidFill>
              </a:rPr>
              <a:t>used </a:t>
            </a:r>
            <a:r>
              <a:rPr lang="en-US" sz="3200" b="1" i="1" dirty="0" smtClean="0">
                <a:solidFill>
                  <a:schemeClr val="bg1"/>
                </a:solidFill>
              </a:rPr>
              <a:t>to </a:t>
            </a:r>
            <a:r>
              <a:rPr lang="en-US" sz="3200" b="1" i="1" dirty="0" smtClean="0">
                <a:solidFill>
                  <a:schemeClr val="bg1"/>
                </a:solidFill>
              </a:rPr>
              <a:t>do at </a:t>
            </a:r>
            <a:r>
              <a:rPr lang="en-US" sz="3200" b="1" i="1" dirty="0" smtClean="0">
                <a:solidFill>
                  <a:schemeClr val="bg1"/>
                </a:solidFill>
              </a:rPr>
              <a:t>these events.  </a:t>
            </a:r>
          </a:p>
          <a:p>
            <a:pPr marL="401638" indent="-401638" eaLnBrk="1" hangingPunct="1">
              <a:buFont typeface="Arial" pitchFamily="34" charset="0"/>
              <a:buChar char="•"/>
            </a:pPr>
            <a:endParaRPr lang="en-US" sz="3200" b="1" i="1" dirty="0" smtClean="0">
              <a:solidFill>
                <a:schemeClr val="bg1"/>
              </a:solidFill>
            </a:endParaRPr>
          </a:p>
          <a:p>
            <a:pPr marL="401638" indent="-401638" eaLnBrk="1" hangingPunct="1">
              <a:buFont typeface="Arial" pitchFamily="34" charset="0"/>
              <a:buChar char="•"/>
            </a:pPr>
            <a:r>
              <a:rPr lang="en-US" sz="3200" b="1" i="1" dirty="0" smtClean="0">
                <a:solidFill>
                  <a:schemeClr val="bg1"/>
                </a:solidFill>
              </a:rPr>
              <a:t>I appreciated you working out an example, made it much easier to follow and complete in the limited time we had.</a:t>
            </a:r>
          </a:p>
          <a:p>
            <a:pPr marL="685800" indent="-685800" eaLnBrk="1" hangingPunct="1">
              <a:lnSpc>
                <a:spcPts val="5700"/>
              </a:lnSpc>
            </a:pPr>
            <a:endParaRPr lang="en-US" sz="2800" b="1" dirty="0">
              <a:solidFill>
                <a:schemeClr val="bg1"/>
              </a:solidFill>
            </a:endParaRPr>
          </a:p>
          <a:p>
            <a:pPr eaLnBrk="1" hangingPunct="1"/>
            <a:endParaRPr lang="en-US" sz="800" b="1" dirty="0">
              <a:solidFill>
                <a:schemeClr val="bg1"/>
              </a:solidFill>
            </a:endParaRPr>
          </a:p>
        </p:txBody>
      </p:sp>
      <p:sp>
        <p:nvSpPr>
          <p:cNvPr id="2101" name="TextBox 11"/>
          <p:cNvSpPr txBox="1">
            <a:spLocks noChangeArrowheads="1"/>
          </p:cNvSpPr>
          <p:nvPr/>
        </p:nvSpPr>
        <p:spPr bwMode="auto">
          <a:xfrm>
            <a:off x="29410836" y="6004007"/>
            <a:ext cx="9554143" cy="1742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0100">
                <a:solidFill>
                  <a:schemeClr val="tx1"/>
                </a:solidFill>
                <a:latin typeface="Arial" charset="0"/>
              </a:defRPr>
            </a:lvl1pPr>
            <a:lvl2pPr marL="742950" indent="-285750" eaLnBrk="0" hangingPunct="0">
              <a:defRPr sz="10100">
                <a:solidFill>
                  <a:schemeClr val="tx1"/>
                </a:solidFill>
                <a:latin typeface="Arial" charset="0"/>
              </a:defRPr>
            </a:lvl2pPr>
            <a:lvl3pPr marL="1143000" indent="-228600" eaLnBrk="0" hangingPunct="0">
              <a:defRPr sz="10100">
                <a:solidFill>
                  <a:schemeClr val="tx1"/>
                </a:solidFill>
                <a:latin typeface="Arial" charset="0"/>
              </a:defRPr>
            </a:lvl3pPr>
            <a:lvl4pPr marL="1600200" indent="-228600" eaLnBrk="0" hangingPunct="0">
              <a:defRPr sz="10100">
                <a:solidFill>
                  <a:schemeClr val="tx1"/>
                </a:solidFill>
                <a:latin typeface="Arial" charset="0"/>
              </a:defRPr>
            </a:lvl4pPr>
            <a:lvl5pPr marL="2057400" indent="-228600" eaLnBrk="0" hangingPunct="0">
              <a:defRPr sz="10100">
                <a:solidFill>
                  <a:schemeClr val="tx1"/>
                </a:solidFill>
                <a:latin typeface="Arial" charset="0"/>
              </a:defRPr>
            </a:lvl5pPr>
            <a:lvl6pPr marL="2514600" indent="-228600" eaLnBrk="0" fontAlgn="base" hangingPunct="0">
              <a:spcBef>
                <a:spcPct val="0"/>
              </a:spcBef>
              <a:spcAft>
                <a:spcPct val="0"/>
              </a:spcAft>
              <a:defRPr sz="10100">
                <a:solidFill>
                  <a:schemeClr val="tx1"/>
                </a:solidFill>
                <a:latin typeface="Arial" charset="0"/>
              </a:defRPr>
            </a:lvl6pPr>
            <a:lvl7pPr marL="2971800" indent="-228600" eaLnBrk="0" fontAlgn="base" hangingPunct="0">
              <a:spcBef>
                <a:spcPct val="0"/>
              </a:spcBef>
              <a:spcAft>
                <a:spcPct val="0"/>
              </a:spcAft>
              <a:defRPr sz="10100">
                <a:solidFill>
                  <a:schemeClr val="tx1"/>
                </a:solidFill>
                <a:latin typeface="Arial" charset="0"/>
              </a:defRPr>
            </a:lvl7pPr>
            <a:lvl8pPr marL="3429000" indent="-228600" eaLnBrk="0" fontAlgn="base" hangingPunct="0">
              <a:spcBef>
                <a:spcPct val="0"/>
              </a:spcBef>
              <a:spcAft>
                <a:spcPct val="0"/>
              </a:spcAft>
              <a:defRPr sz="10100">
                <a:solidFill>
                  <a:schemeClr val="tx1"/>
                </a:solidFill>
                <a:latin typeface="Arial" charset="0"/>
              </a:defRPr>
            </a:lvl8pPr>
            <a:lvl9pPr marL="3886200" indent="-228600" eaLnBrk="0" fontAlgn="base" hangingPunct="0">
              <a:spcBef>
                <a:spcPct val="0"/>
              </a:spcBef>
              <a:spcAft>
                <a:spcPct val="0"/>
              </a:spcAft>
              <a:defRPr sz="10100">
                <a:solidFill>
                  <a:schemeClr val="tx1"/>
                </a:solidFill>
                <a:latin typeface="Arial" charset="0"/>
              </a:defRPr>
            </a:lvl9pPr>
          </a:lstStyle>
          <a:p>
            <a:pPr marL="339725" indent="-57150" eaLnBrk="1" hangingPunct="1">
              <a:lnSpc>
                <a:spcPct val="90000"/>
              </a:lnSpc>
            </a:pPr>
            <a:r>
              <a:rPr lang="en-US" sz="3200" b="1" dirty="0">
                <a:solidFill>
                  <a:srgbClr val="FFFF00"/>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Another example:</a:t>
            </a:r>
          </a:p>
          <a:p>
            <a:pPr marL="339725" indent="-57150" eaLnBrk="1" hangingPunct="1">
              <a:lnSpc>
                <a:spcPct val="90000"/>
              </a:lnSpc>
            </a:pPr>
            <a:endParaRPr lang="en-US" sz="3200" b="1" dirty="0" smtClean="0">
              <a:solidFill>
                <a:srgbClr val="FFFF00"/>
              </a:solidFill>
              <a:effectLst>
                <a:outerShdw blurRad="38100" dist="38100" dir="2700000" algn="tl">
                  <a:srgbClr val="000000">
                    <a:alpha val="43137"/>
                  </a:srgbClr>
                </a:outerShdw>
              </a:effectLst>
            </a:endParaRPr>
          </a:p>
          <a:p>
            <a:pPr marL="457200" indent="-57150" eaLnBrk="1" hangingPunct="1">
              <a:lnSpc>
                <a:spcPct val="90000"/>
              </a:lnSpc>
            </a:pPr>
            <a:r>
              <a:rPr lang="en-US" sz="3200" b="1" dirty="0" smtClean="0">
                <a:solidFill>
                  <a:schemeClr val="bg1"/>
                </a:solidFill>
              </a:rPr>
              <a:t>Monsoons are common in Pakistan but the summer of 2010 was an exception as a result of La Ni</a:t>
            </a:r>
            <a:r>
              <a:rPr lang="en-US" sz="3200" b="1" dirty="0" smtClean="0">
                <a:solidFill>
                  <a:schemeClr val="bg1"/>
                </a:solidFill>
                <a:latin typeface="Arial" pitchFamily="34" charset="0"/>
                <a:cs typeface="Arial" pitchFamily="34" charset="0"/>
              </a:rPr>
              <a:t>ñ</a:t>
            </a:r>
            <a:r>
              <a:rPr lang="en-US" sz="3200" b="1" dirty="0" smtClean="0">
                <a:solidFill>
                  <a:schemeClr val="bg1"/>
                </a:solidFill>
              </a:rPr>
              <a:t>a and jet stream patterns.  A rising Indus River resulted in a dam failure in the Sindh Province.  Areas remained flooded for several weeks causing extensive damage to crops, roads and communities.</a:t>
            </a:r>
          </a:p>
          <a:p>
            <a:pPr marL="457200" indent="-57150" eaLnBrk="1" hangingPunct="1">
              <a:lnSpc>
                <a:spcPct val="90000"/>
              </a:lnSpc>
            </a:pPr>
            <a:endParaRPr lang="en-US" sz="3200" b="1" dirty="0">
              <a:solidFill>
                <a:schemeClr val="bg1"/>
              </a:solidFill>
            </a:endParaRPr>
          </a:p>
          <a:p>
            <a:pPr marL="457200" indent="-57150" eaLnBrk="1" hangingPunct="1">
              <a:lnSpc>
                <a:spcPct val="90000"/>
              </a:lnSpc>
            </a:pPr>
            <a:r>
              <a:rPr lang="en-US" sz="3200" b="1" dirty="0" smtClean="0">
                <a:solidFill>
                  <a:schemeClr val="bg1"/>
                </a:solidFill>
              </a:rPr>
              <a:t>Other issues associated with the standing water included diseases such as cholera as well as malaria </a:t>
            </a:r>
            <a:r>
              <a:rPr lang="en-US" sz="3200" b="1" dirty="0" smtClean="0">
                <a:solidFill>
                  <a:schemeClr val="bg1"/>
                </a:solidFill>
              </a:rPr>
              <a:t>carried by </a:t>
            </a:r>
            <a:r>
              <a:rPr lang="en-US" sz="3200" b="1" dirty="0" smtClean="0">
                <a:solidFill>
                  <a:schemeClr val="bg1"/>
                </a:solidFill>
              </a:rPr>
              <a:t>the mosquitoes associated with the stagnant pools of water.  With evacuation of communities came crowded relief camps and poor sanitation </a:t>
            </a:r>
            <a:r>
              <a:rPr lang="en-US" sz="3200" b="1" dirty="0" smtClean="0">
                <a:solidFill>
                  <a:schemeClr val="bg1"/>
                </a:solidFill>
              </a:rPr>
              <a:t>which increased the spread </a:t>
            </a:r>
            <a:r>
              <a:rPr lang="en-US" sz="3200" b="1" dirty="0" smtClean="0">
                <a:solidFill>
                  <a:schemeClr val="bg1"/>
                </a:solidFill>
              </a:rPr>
              <a:t>other diseases such as measles.</a:t>
            </a:r>
          </a:p>
          <a:p>
            <a:pPr marL="457200" indent="-57150" eaLnBrk="1" hangingPunct="1">
              <a:lnSpc>
                <a:spcPct val="90000"/>
              </a:lnSpc>
            </a:pPr>
            <a:endParaRPr lang="en-US" sz="3200" b="1" dirty="0">
              <a:solidFill>
                <a:schemeClr val="bg1"/>
              </a:solidFill>
            </a:endParaRPr>
          </a:p>
          <a:p>
            <a:pPr marL="457200" indent="0" eaLnBrk="1" hangingPunct="1">
              <a:lnSpc>
                <a:spcPct val="90000"/>
              </a:lnSpc>
            </a:pPr>
            <a:r>
              <a:rPr lang="en-US" sz="3200" b="1" dirty="0" smtClean="0">
                <a:solidFill>
                  <a:schemeClr val="bg1"/>
                </a:solidFill>
              </a:rPr>
              <a:t>In the second image, a network of irrigation infrastructure is visible as the landscape dries.  As the water flooded the riverbanks, the manmade canals and embankments proved very effective in holding water in areas not originally intended for such (M. Scott/University of Colorado, Boulder)</a:t>
            </a:r>
          </a:p>
          <a:p>
            <a:pPr marL="457200" indent="-57150" eaLnBrk="1" hangingPunct="1">
              <a:lnSpc>
                <a:spcPct val="90000"/>
              </a:lnSpc>
            </a:pPr>
            <a:endParaRPr lang="en-US" sz="3200" b="1" dirty="0">
              <a:solidFill>
                <a:schemeClr val="bg1"/>
              </a:solidFill>
            </a:endParaRPr>
          </a:p>
          <a:p>
            <a:pPr marL="455613" indent="1588" eaLnBrk="1" hangingPunct="1">
              <a:defRPr/>
            </a:pPr>
            <a:r>
              <a:rPr lang="en-US" sz="3200" b="1" dirty="0" smtClean="0">
                <a:solidFill>
                  <a:srgbClr val="FFFF00"/>
                </a:solidFill>
              </a:rPr>
              <a:t>Questions:</a:t>
            </a:r>
          </a:p>
          <a:p>
            <a:pPr marL="455613" indent="1588" eaLnBrk="1" hangingPunct="1">
              <a:defRPr/>
            </a:pPr>
            <a:endParaRPr lang="en-US" sz="3200" b="1" dirty="0">
              <a:solidFill>
                <a:srgbClr val="FFFF00"/>
              </a:solidFill>
            </a:endParaRPr>
          </a:p>
          <a:p>
            <a:pPr marL="455613" indent="1588" eaLnBrk="1" hangingPunct="1">
              <a:defRPr/>
            </a:pPr>
            <a:r>
              <a:rPr lang="en-US" sz="3200" b="1" dirty="0" smtClean="0">
                <a:solidFill>
                  <a:srgbClr val="FFFF00"/>
                </a:solidFill>
              </a:rPr>
              <a:t>What </a:t>
            </a:r>
            <a:r>
              <a:rPr lang="en-US" sz="3200" b="1" dirty="0">
                <a:solidFill>
                  <a:srgbClr val="FFFF00"/>
                </a:solidFill>
              </a:rPr>
              <a:t>is the difference in dots between the images?</a:t>
            </a:r>
          </a:p>
          <a:p>
            <a:pPr marL="455613" indent="1588" eaLnBrk="1" hangingPunct="1">
              <a:defRPr/>
            </a:pPr>
            <a:endParaRPr lang="en-US" sz="3200" b="1" dirty="0">
              <a:solidFill>
                <a:srgbClr val="FFFF00"/>
              </a:solidFill>
            </a:endParaRPr>
          </a:p>
          <a:p>
            <a:pPr marL="455613" indent="1588" eaLnBrk="1" hangingPunct="1">
              <a:defRPr/>
            </a:pPr>
            <a:r>
              <a:rPr lang="en-US" sz="3200" b="1" dirty="0">
                <a:solidFill>
                  <a:srgbClr val="FFFF00"/>
                </a:solidFill>
              </a:rPr>
              <a:t>What is the change in area?</a:t>
            </a:r>
          </a:p>
          <a:p>
            <a:pPr marL="455613" indent="1588" eaLnBrk="1" hangingPunct="1">
              <a:defRPr/>
            </a:pPr>
            <a:endParaRPr lang="en-US" sz="3200" b="1" dirty="0">
              <a:solidFill>
                <a:srgbClr val="FFFF00"/>
              </a:solidFill>
            </a:endParaRPr>
          </a:p>
          <a:p>
            <a:pPr marL="455613" indent="1588" eaLnBrk="1" hangingPunct="1">
              <a:defRPr/>
            </a:pPr>
            <a:r>
              <a:rPr lang="en-US" sz="3200" b="1" dirty="0">
                <a:solidFill>
                  <a:srgbClr val="FFFF00"/>
                </a:solidFill>
              </a:rPr>
              <a:t>Critical thinking question:  </a:t>
            </a:r>
            <a:r>
              <a:rPr lang="en-US" sz="3200" b="1" dirty="0" smtClean="0">
                <a:solidFill>
                  <a:srgbClr val="FFFF00"/>
                </a:solidFill>
              </a:rPr>
              <a:t>How </a:t>
            </a:r>
            <a:r>
              <a:rPr lang="en-US" sz="3200" b="1" smtClean="0">
                <a:solidFill>
                  <a:srgbClr val="FFFF00"/>
                </a:solidFill>
              </a:rPr>
              <a:t>could </a:t>
            </a:r>
            <a:r>
              <a:rPr lang="en-US" sz="3200" b="1" smtClean="0">
                <a:solidFill>
                  <a:srgbClr val="FFFF00"/>
                </a:solidFill>
              </a:rPr>
              <a:t>lessons </a:t>
            </a:r>
            <a:r>
              <a:rPr lang="en-US" sz="3200" b="1" dirty="0" smtClean="0">
                <a:solidFill>
                  <a:srgbClr val="FFFF00"/>
                </a:solidFill>
              </a:rPr>
              <a:t>learned from this incident be used in preventing flooding of the area in the future?</a:t>
            </a:r>
            <a:endParaRPr lang="en-US" sz="3200" b="1" dirty="0">
              <a:solidFill>
                <a:srgbClr val="FFFF00"/>
              </a:solidFill>
            </a:endParaRPr>
          </a:p>
          <a:p>
            <a:pPr marL="457200" indent="-57150" eaLnBrk="1" hangingPunct="1">
              <a:lnSpc>
                <a:spcPct val="90000"/>
              </a:lnSpc>
            </a:pPr>
            <a:endParaRPr lang="en-US" sz="3200" b="1" dirty="0">
              <a:solidFill>
                <a:schemeClr val="bg1"/>
              </a:solidFill>
            </a:endParaRPr>
          </a:p>
        </p:txBody>
      </p:sp>
      <p:sp>
        <p:nvSpPr>
          <p:cNvPr id="2" name="Rectangle 1"/>
          <p:cNvSpPr>
            <a:spLocks noChangeAspect="1"/>
          </p:cNvSpPr>
          <p:nvPr/>
        </p:nvSpPr>
        <p:spPr bwMode="auto">
          <a:xfrm>
            <a:off x="34921610" y="604161"/>
            <a:ext cx="4699761" cy="3586839"/>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a:lstStyle/>
          <a:p>
            <a:pPr defTabSz="5121275">
              <a:defRPr/>
            </a:pPr>
            <a:endParaRPr lang="en-US" dirty="0"/>
          </a:p>
        </p:txBody>
      </p:sp>
      <p:pic>
        <p:nvPicPr>
          <p:cNvPr id="81" name="Picture 1"/>
          <p:cNvPicPr>
            <a:picLocks noChangeAspect="1"/>
          </p:cNvPicPr>
          <p:nvPr/>
        </p:nvPicPr>
        <p:blipFill>
          <a:blip r:embed="rId2"/>
          <a:stretch>
            <a:fillRect/>
          </a:stretch>
        </p:blipFill>
        <p:spPr bwMode="auto">
          <a:xfrm>
            <a:off x="36128310" y="3170009"/>
            <a:ext cx="2487288" cy="932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5" name="Text Box 138"/>
          <p:cNvSpPr txBox="1">
            <a:spLocks noChangeArrowheads="1"/>
          </p:cNvSpPr>
          <p:nvPr/>
        </p:nvSpPr>
        <p:spPr bwMode="auto">
          <a:xfrm>
            <a:off x="13024945" y="27279600"/>
            <a:ext cx="12957788" cy="2743200"/>
          </a:xfrm>
          <a:prstGeom prst="rect">
            <a:avLst/>
          </a:prstGeom>
          <a:solidFill>
            <a:srgbClr val="0070C0"/>
          </a:solidFill>
          <a:ln w="9525">
            <a:solidFill>
              <a:schemeClr val="bg1"/>
            </a:solidFill>
            <a:miter lim="800000"/>
            <a:headEnd/>
            <a:tailEnd/>
          </a:ln>
          <a:extLst/>
        </p:spPr>
        <p:txBody>
          <a:bodyPr/>
          <a:lstStyle>
            <a:lvl1pPr defTabSz="5121275" eaLnBrk="0" hangingPunct="0">
              <a:defRPr sz="10100">
                <a:solidFill>
                  <a:schemeClr val="tx1"/>
                </a:solidFill>
                <a:latin typeface="Arial" charset="0"/>
              </a:defRPr>
            </a:lvl1pPr>
            <a:lvl2pPr marL="742950" indent="-285750" defTabSz="5121275" eaLnBrk="0" hangingPunct="0">
              <a:defRPr sz="10100">
                <a:solidFill>
                  <a:schemeClr val="tx1"/>
                </a:solidFill>
                <a:latin typeface="Arial" charset="0"/>
              </a:defRPr>
            </a:lvl2pPr>
            <a:lvl3pPr marL="1143000" indent="-228600" defTabSz="5121275" eaLnBrk="0" hangingPunct="0">
              <a:defRPr sz="10100">
                <a:solidFill>
                  <a:schemeClr val="tx1"/>
                </a:solidFill>
                <a:latin typeface="Arial" charset="0"/>
              </a:defRPr>
            </a:lvl3pPr>
            <a:lvl4pPr marL="1600200" indent="-228600" defTabSz="5121275" eaLnBrk="0" hangingPunct="0">
              <a:defRPr sz="10100">
                <a:solidFill>
                  <a:schemeClr val="tx1"/>
                </a:solidFill>
                <a:latin typeface="Arial" charset="0"/>
              </a:defRPr>
            </a:lvl4pPr>
            <a:lvl5pPr marL="2057400" indent="-228600" defTabSz="5121275" eaLnBrk="0" hangingPunct="0">
              <a:defRPr sz="10100">
                <a:solidFill>
                  <a:schemeClr val="tx1"/>
                </a:solidFill>
                <a:latin typeface="Arial" charset="0"/>
              </a:defRPr>
            </a:lvl5pPr>
            <a:lvl6pPr marL="2514600" indent="-228600" defTabSz="5121275" eaLnBrk="0" fontAlgn="base" hangingPunct="0">
              <a:spcBef>
                <a:spcPct val="0"/>
              </a:spcBef>
              <a:spcAft>
                <a:spcPct val="0"/>
              </a:spcAft>
              <a:defRPr sz="10100">
                <a:solidFill>
                  <a:schemeClr val="tx1"/>
                </a:solidFill>
                <a:latin typeface="Arial" charset="0"/>
              </a:defRPr>
            </a:lvl6pPr>
            <a:lvl7pPr marL="2971800" indent="-228600" defTabSz="5121275" eaLnBrk="0" fontAlgn="base" hangingPunct="0">
              <a:spcBef>
                <a:spcPct val="0"/>
              </a:spcBef>
              <a:spcAft>
                <a:spcPct val="0"/>
              </a:spcAft>
              <a:defRPr sz="10100">
                <a:solidFill>
                  <a:schemeClr val="tx1"/>
                </a:solidFill>
                <a:latin typeface="Arial" charset="0"/>
              </a:defRPr>
            </a:lvl7pPr>
            <a:lvl8pPr marL="3429000" indent="-228600" defTabSz="5121275" eaLnBrk="0" fontAlgn="base" hangingPunct="0">
              <a:spcBef>
                <a:spcPct val="0"/>
              </a:spcBef>
              <a:spcAft>
                <a:spcPct val="0"/>
              </a:spcAft>
              <a:defRPr sz="10100">
                <a:solidFill>
                  <a:schemeClr val="tx1"/>
                </a:solidFill>
                <a:latin typeface="Arial" charset="0"/>
              </a:defRPr>
            </a:lvl8pPr>
            <a:lvl9pPr marL="3886200" indent="-228600" defTabSz="5121275" eaLnBrk="0" fontAlgn="base" hangingPunct="0">
              <a:spcBef>
                <a:spcPct val="0"/>
              </a:spcBef>
              <a:spcAft>
                <a:spcPct val="0"/>
              </a:spcAft>
              <a:defRPr sz="10100">
                <a:solidFill>
                  <a:schemeClr val="tx1"/>
                </a:solidFill>
                <a:latin typeface="Arial" charset="0"/>
              </a:defRPr>
            </a:lvl9pPr>
          </a:lstStyle>
          <a:p>
            <a:pPr marL="231775" eaLnBrk="1" hangingPunct="1">
              <a:lnSpc>
                <a:spcPct val="110000"/>
              </a:lnSpc>
              <a:spcBef>
                <a:spcPct val="50000"/>
              </a:spcBef>
            </a:pPr>
            <a:r>
              <a:rPr lang="en-US" sz="3200" b="1" dirty="0" smtClean="0">
                <a:solidFill>
                  <a:schemeClr val="bg1"/>
                </a:solidFill>
                <a:effectLst>
                  <a:outerShdw blurRad="38100" dist="38100" dir="2700000" algn="tl">
                    <a:srgbClr val="000000">
                      <a:alpha val="43137"/>
                    </a:srgbClr>
                  </a:outerShdw>
                </a:effectLst>
              </a:rPr>
              <a:t>AVHRR NOAA-18 POES (Polar Operational Environmental Satellite) : J. Allen, J. Small and A. </a:t>
            </a:r>
            <a:r>
              <a:rPr lang="en-US" sz="3200" b="1" dirty="0" err="1" smtClean="0">
                <a:solidFill>
                  <a:schemeClr val="bg1"/>
                </a:solidFill>
                <a:effectLst>
                  <a:outerShdw blurRad="38100" dist="38100" dir="2700000" algn="tl">
                    <a:srgbClr val="000000">
                      <a:alpha val="43137"/>
                    </a:srgbClr>
                  </a:outerShdw>
                </a:effectLst>
              </a:rPr>
              <a:t>Anyamba</a:t>
            </a:r>
            <a:r>
              <a:rPr lang="en-US" sz="3200" b="1" dirty="0" smtClean="0">
                <a:solidFill>
                  <a:schemeClr val="bg1"/>
                </a:solidFill>
                <a:effectLst>
                  <a:outerShdw blurRad="38100" dist="38100" dir="2700000" algn="tl">
                    <a:srgbClr val="000000">
                      <a:alpha val="43137"/>
                    </a:srgbClr>
                  </a:outerShdw>
                </a:effectLst>
              </a:rPr>
              <a:t>/NASA Global Inventory Modeling and Mapping Studies Group at GSFC and Foreign Agricultural Service Global Agricultural  Monitoring Project.  </a:t>
            </a:r>
            <a:endParaRPr lang="en-US" sz="2400" dirty="0">
              <a:solidFill>
                <a:schemeClr val="bg1"/>
              </a:solidFill>
              <a:effectLst>
                <a:outerShdw blurRad="38100" dist="38100" dir="2700000" algn="tl">
                  <a:srgbClr val="000000">
                    <a:alpha val="43137"/>
                  </a:srgbClr>
                </a:outerShdw>
              </a:effectLst>
            </a:endParaRPr>
          </a:p>
        </p:txBody>
      </p:sp>
      <p:sp>
        <p:nvSpPr>
          <p:cNvPr id="67" name="TextBox 66"/>
          <p:cNvSpPr txBox="1"/>
          <p:nvPr/>
        </p:nvSpPr>
        <p:spPr>
          <a:xfrm>
            <a:off x="11201396" y="11658600"/>
            <a:ext cx="13487402" cy="8463855"/>
          </a:xfrm>
          <a:prstGeom prst="rect">
            <a:avLst/>
          </a:prstGeom>
          <a:noFill/>
        </p:spPr>
        <p:txBody>
          <a:bodyPr wrap="square" rtlCol="0">
            <a:spAutoFit/>
          </a:bodyPr>
          <a:lstStyle/>
          <a:p>
            <a:pPr marL="171450" eaLnBrk="1" hangingPunct="1">
              <a:defRPr/>
            </a:pPr>
            <a:r>
              <a:rPr lang="en-US" sz="3200" b="1" dirty="0" smtClean="0">
                <a:solidFill>
                  <a:srgbClr val="FFFF00"/>
                </a:solidFill>
              </a:rPr>
              <a:t>Questions:  </a:t>
            </a:r>
          </a:p>
          <a:p>
            <a:pPr marL="171450" eaLnBrk="1" hangingPunct="1">
              <a:defRPr/>
            </a:pPr>
            <a:r>
              <a:rPr lang="en-US" sz="3200" b="1" dirty="0" smtClean="0">
                <a:solidFill>
                  <a:schemeClr val="bg1"/>
                </a:solidFill>
              </a:rPr>
              <a:t>In the first image below major flooding via La Ni</a:t>
            </a:r>
            <a:r>
              <a:rPr lang="en-US" sz="3200" b="1" dirty="0">
                <a:solidFill>
                  <a:schemeClr val="bg1"/>
                </a:solidFill>
                <a:latin typeface="Arial" pitchFamily="34" charset="0"/>
                <a:cs typeface="Arial" pitchFamily="34" charset="0"/>
              </a:rPr>
              <a:t>ñ</a:t>
            </a:r>
            <a:r>
              <a:rPr lang="en-US" sz="3200" b="1" dirty="0" smtClean="0">
                <a:solidFill>
                  <a:schemeClr val="bg1"/>
                </a:solidFill>
              </a:rPr>
              <a:t>a caused an increase in vegetation </a:t>
            </a:r>
            <a:r>
              <a:rPr lang="en-US" sz="3200" b="1" dirty="0" smtClean="0">
                <a:solidFill>
                  <a:schemeClr val="bg1"/>
                </a:solidFill>
              </a:rPr>
              <a:t>depicted </a:t>
            </a:r>
            <a:r>
              <a:rPr lang="en-US" sz="3200" b="1" dirty="0" smtClean="0">
                <a:solidFill>
                  <a:schemeClr val="bg1"/>
                </a:solidFill>
              </a:rPr>
              <a:t>in </a:t>
            </a:r>
            <a:r>
              <a:rPr lang="en-US" sz="3200" b="1" dirty="0" smtClean="0">
                <a:solidFill>
                  <a:schemeClr val="bg1"/>
                </a:solidFill>
              </a:rPr>
              <a:t>green (April </a:t>
            </a:r>
            <a:r>
              <a:rPr lang="en-US" sz="3200" b="1" dirty="0" smtClean="0">
                <a:solidFill>
                  <a:schemeClr val="bg1"/>
                </a:solidFill>
              </a:rPr>
              <a:t>2011).  </a:t>
            </a:r>
            <a:r>
              <a:rPr lang="en-US" sz="3200" b="1" dirty="0">
                <a:solidFill>
                  <a:schemeClr val="bg1"/>
                </a:solidFill>
              </a:rPr>
              <a:t>T</a:t>
            </a:r>
            <a:r>
              <a:rPr lang="en-US" sz="3200" b="1" dirty="0" smtClean="0">
                <a:solidFill>
                  <a:schemeClr val="bg1"/>
                </a:solidFill>
              </a:rPr>
              <a:t>he </a:t>
            </a:r>
            <a:r>
              <a:rPr lang="en-US" sz="3200" b="1" dirty="0" smtClean="0">
                <a:solidFill>
                  <a:schemeClr val="bg1"/>
                </a:solidFill>
              </a:rPr>
              <a:t>second image (September 2011) is a return to more normal conditions.</a:t>
            </a:r>
          </a:p>
          <a:p>
            <a:pPr marL="171450" eaLnBrk="1" hangingPunct="1">
              <a:defRPr/>
            </a:pPr>
            <a:endParaRPr lang="en-US" sz="3200" b="1" dirty="0">
              <a:solidFill>
                <a:srgbClr val="FFFF00"/>
              </a:solidFill>
            </a:endParaRPr>
          </a:p>
          <a:p>
            <a:pPr marL="171450" eaLnBrk="1" hangingPunct="1">
              <a:defRPr/>
            </a:pPr>
            <a:r>
              <a:rPr lang="en-US" sz="3200" b="1" dirty="0" smtClean="0">
                <a:solidFill>
                  <a:srgbClr val="FFFF00"/>
                </a:solidFill>
              </a:rPr>
              <a:t>What is the difference in dots between the images?</a:t>
            </a:r>
          </a:p>
          <a:p>
            <a:pPr marL="171450" eaLnBrk="1" hangingPunct="1">
              <a:defRPr/>
            </a:pPr>
            <a:endParaRPr lang="en-US" sz="3200" b="1" dirty="0">
              <a:solidFill>
                <a:srgbClr val="FFFF00"/>
              </a:solidFill>
            </a:endParaRPr>
          </a:p>
          <a:p>
            <a:pPr marL="171450" eaLnBrk="1" hangingPunct="1">
              <a:defRPr/>
            </a:pPr>
            <a:r>
              <a:rPr lang="en-US" sz="3200" b="1" dirty="0" smtClean="0">
                <a:solidFill>
                  <a:srgbClr val="FFFF00"/>
                </a:solidFill>
              </a:rPr>
              <a:t>What is the change in area?</a:t>
            </a:r>
          </a:p>
          <a:p>
            <a:pPr marL="171450" eaLnBrk="1" hangingPunct="1">
              <a:defRPr/>
            </a:pPr>
            <a:endParaRPr lang="en-US" sz="3200" b="1" dirty="0">
              <a:solidFill>
                <a:srgbClr val="FFFF00"/>
              </a:solidFill>
            </a:endParaRPr>
          </a:p>
          <a:p>
            <a:pPr marL="171450" eaLnBrk="1" hangingPunct="1">
              <a:defRPr/>
            </a:pPr>
            <a:r>
              <a:rPr lang="en-US" sz="3200" b="1" dirty="0" smtClean="0">
                <a:solidFill>
                  <a:srgbClr val="FFFF00"/>
                </a:solidFill>
              </a:rPr>
              <a:t>Critical thinking question:  In a region known for its dry climate and extensive wildfires, how would this increase in vegetation affect the risk of a wildfire in the future?</a:t>
            </a:r>
          </a:p>
          <a:p>
            <a:pPr marL="171450" eaLnBrk="1" hangingPunct="1">
              <a:defRPr/>
            </a:pPr>
            <a:endParaRPr lang="en-US" sz="3200" b="1" dirty="0">
              <a:solidFill>
                <a:srgbClr val="FFFF00"/>
              </a:solidFill>
            </a:endParaRPr>
          </a:p>
          <a:p>
            <a:pPr marL="171450" eaLnBrk="1" hangingPunct="1">
              <a:defRPr/>
            </a:pPr>
            <a:r>
              <a:rPr lang="en-US" sz="3200" b="1" dirty="0" smtClean="0">
                <a:solidFill>
                  <a:schemeClr val="bg1"/>
                </a:solidFill>
              </a:rPr>
              <a:t>Given:</a:t>
            </a:r>
          </a:p>
          <a:p>
            <a:pPr marL="514350" indent="-342900" eaLnBrk="1" hangingPunct="1">
              <a:buFont typeface="Arial" pitchFamily="34" charset="0"/>
              <a:buChar char="•"/>
              <a:defRPr/>
            </a:pPr>
            <a:r>
              <a:rPr lang="en-US" sz="3200" b="1" dirty="0" smtClean="0">
                <a:solidFill>
                  <a:schemeClr val="bg1"/>
                </a:solidFill>
              </a:rPr>
              <a:t>Dot Grid is scaled at four dots per cm</a:t>
            </a:r>
            <a:r>
              <a:rPr lang="en-US" sz="3200" b="1" baseline="30000" dirty="0" smtClean="0">
                <a:solidFill>
                  <a:schemeClr val="bg1"/>
                </a:solidFill>
              </a:rPr>
              <a:t>2</a:t>
            </a:r>
          </a:p>
          <a:p>
            <a:pPr marL="514350" indent="-342900">
              <a:buFont typeface="Arial" pitchFamily="34" charset="0"/>
              <a:buChar char="•"/>
              <a:defRPr/>
            </a:pPr>
            <a:r>
              <a:rPr lang="en-US" sz="3200" b="1" dirty="0" smtClean="0">
                <a:solidFill>
                  <a:schemeClr val="bg1"/>
                </a:solidFill>
              </a:rPr>
              <a:t>1 km</a:t>
            </a:r>
            <a:r>
              <a:rPr lang="en-US" sz="3200" b="1" baseline="30000" dirty="0" smtClean="0">
                <a:solidFill>
                  <a:schemeClr val="bg1"/>
                </a:solidFill>
              </a:rPr>
              <a:t>2  </a:t>
            </a:r>
            <a:r>
              <a:rPr lang="en-US" sz="3200" b="1" dirty="0" smtClean="0">
                <a:solidFill>
                  <a:schemeClr val="bg1"/>
                </a:solidFill>
              </a:rPr>
              <a:t>= 10,000,000,000 cm</a:t>
            </a:r>
            <a:r>
              <a:rPr lang="en-US" sz="3200" b="1" baseline="30000" dirty="0" smtClean="0">
                <a:solidFill>
                  <a:schemeClr val="bg1"/>
                </a:solidFill>
              </a:rPr>
              <a:t>2 </a:t>
            </a:r>
            <a:r>
              <a:rPr lang="en-US" sz="3200" b="1" dirty="0" smtClean="0">
                <a:solidFill>
                  <a:schemeClr val="bg1"/>
                </a:solidFill>
              </a:rPr>
              <a:t> or 10</a:t>
            </a:r>
            <a:r>
              <a:rPr lang="en-US" sz="3200" b="1" baseline="30000" dirty="0" smtClean="0">
                <a:solidFill>
                  <a:schemeClr val="bg1"/>
                </a:solidFill>
              </a:rPr>
              <a:t>10  </a:t>
            </a:r>
            <a:r>
              <a:rPr lang="en-US" sz="3200" b="1" dirty="0" smtClean="0">
                <a:solidFill>
                  <a:schemeClr val="bg1"/>
                </a:solidFill>
              </a:rPr>
              <a:t>cm</a:t>
            </a:r>
            <a:r>
              <a:rPr lang="en-US" sz="3200" b="1" baseline="30000" dirty="0" smtClean="0">
                <a:solidFill>
                  <a:schemeClr val="bg1"/>
                </a:solidFill>
              </a:rPr>
              <a:t>2</a:t>
            </a:r>
            <a:r>
              <a:rPr lang="en-US" sz="3200" b="1" dirty="0" smtClean="0">
                <a:solidFill>
                  <a:schemeClr val="bg1"/>
                </a:solidFill>
              </a:rPr>
              <a:t>  </a:t>
            </a:r>
            <a:endParaRPr lang="en-US" sz="3200" b="1" baseline="30000" dirty="0">
              <a:solidFill>
                <a:schemeClr val="bg1"/>
              </a:solidFill>
            </a:endParaRPr>
          </a:p>
          <a:p>
            <a:pPr marL="514350" indent="-342900">
              <a:buFont typeface="Arial" pitchFamily="34" charset="0"/>
              <a:buChar char="•"/>
              <a:defRPr/>
            </a:pPr>
            <a:r>
              <a:rPr lang="en-US" sz="3200" b="1" dirty="0" smtClean="0">
                <a:solidFill>
                  <a:schemeClr val="bg1"/>
                </a:solidFill>
              </a:rPr>
              <a:t>RF = 1:35,000,000  </a:t>
            </a:r>
            <a:endParaRPr lang="en-US" sz="3200" b="1" dirty="0">
              <a:solidFill>
                <a:schemeClr val="bg1"/>
              </a:solidFill>
            </a:endParaRPr>
          </a:p>
        </p:txBody>
      </p:sp>
      <p:pic>
        <p:nvPicPr>
          <p:cNvPr id="2218" name="Picture 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0767" y="2058991"/>
            <a:ext cx="37623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110"/>
          <p:cNvPicPr/>
          <p:nvPr/>
        </p:nvPicPr>
        <p:blipFill>
          <a:blip r:embed="rId4"/>
          <a:srcRect/>
          <a:stretch>
            <a:fillRect/>
          </a:stretch>
        </p:blipFill>
        <p:spPr bwMode="auto">
          <a:xfrm>
            <a:off x="11473543" y="21412200"/>
            <a:ext cx="7543800" cy="5226806"/>
          </a:xfrm>
          <a:prstGeom prst="rect">
            <a:avLst/>
          </a:prstGeom>
          <a:noFill/>
          <a:ln w="9525">
            <a:noFill/>
            <a:miter lim="800000"/>
            <a:headEnd/>
            <a:tailEnd/>
          </a:ln>
        </p:spPr>
      </p:pic>
      <p:pic>
        <p:nvPicPr>
          <p:cNvPr id="116" name="Picture 115"/>
          <p:cNvPicPr/>
          <p:nvPr/>
        </p:nvPicPr>
        <p:blipFill>
          <a:blip r:embed="rId5"/>
          <a:srcRect/>
          <a:stretch>
            <a:fillRect/>
          </a:stretch>
        </p:blipFill>
        <p:spPr bwMode="auto">
          <a:xfrm>
            <a:off x="19772086" y="21428489"/>
            <a:ext cx="7391399" cy="5210517"/>
          </a:xfrm>
          <a:prstGeom prst="rect">
            <a:avLst/>
          </a:prstGeom>
          <a:noFill/>
          <a:ln w="9525">
            <a:noFill/>
            <a:miter lim="800000"/>
            <a:headEnd/>
            <a:tailEnd/>
          </a:ln>
        </p:spPr>
      </p:pic>
      <p:sp>
        <p:nvSpPr>
          <p:cNvPr id="13" name="Rectangle 12"/>
          <p:cNvSpPr/>
          <p:nvPr/>
        </p:nvSpPr>
        <p:spPr>
          <a:xfrm>
            <a:off x="11452523" y="30403800"/>
            <a:ext cx="16512878" cy="8463855"/>
          </a:xfrm>
          <a:prstGeom prst="rect">
            <a:avLst/>
          </a:prstGeom>
        </p:spPr>
        <p:txBody>
          <a:bodyPr wrap="square">
            <a:spAutoFit/>
          </a:bodyPr>
          <a:lstStyle/>
          <a:p>
            <a:r>
              <a:rPr lang="en-US" sz="3200" b="1" dirty="0">
                <a:solidFill>
                  <a:srgbClr val="FFFF00"/>
                </a:solidFill>
              </a:rPr>
              <a:t>What is the difference in dots between the images</a:t>
            </a:r>
            <a:r>
              <a:rPr lang="en-US" sz="3200" b="1" dirty="0" smtClean="0">
                <a:solidFill>
                  <a:srgbClr val="FFFF00"/>
                </a:solidFill>
              </a:rPr>
              <a:t>?</a:t>
            </a:r>
          </a:p>
          <a:p>
            <a:pPr marL="457200" indent="-457200">
              <a:buFont typeface="Arial" pitchFamily="34" charset="0"/>
              <a:buChar char="•"/>
            </a:pPr>
            <a:r>
              <a:rPr lang="en-US" sz="3200" b="1" dirty="0" smtClean="0">
                <a:solidFill>
                  <a:schemeClr val="bg1"/>
                </a:solidFill>
              </a:rPr>
              <a:t>Image 1 = 138 dots, image 2 = 108 dots:  difference 30 dots</a:t>
            </a:r>
          </a:p>
          <a:p>
            <a:endParaRPr lang="en-US" sz="3200" b="1" dirty="0" smtClean="0">
              <a:solidFill>
                <a:srgbClr val="FFFF00"/>
              </a:solidFill>
            </a:endParaRPr>
          </a:p>
          <a:p>
            <a:endParaRPr lang="en-US" sz="3200" b="1" dirty="0">
              <a:solidFill>
                <a:srgbClr val="FFFF00"/>
              </a:solidFill>
            </a:endParaRPr>
          </a:p>
          <a:p>
            <a:r>
              <a:rPr lang="en-US" sz="3200" b="1" dirty="0" smtClean="0">
                <a:solidFill>
                  <a:srgbClr val="FFFF00"/>
                </a:solidFill>
              </a:rPr>
              <a:t>What is the change in area?</a:t>
            </a:r>
          </a:p>
          <a:p>
            <a:pPr marL="457200" indent="-457200">
              <a:buFont typeface="Arial" pitchFamily="34" charset="0"/>
              <a:buChar char="•"/>
            </a:pPr>
            <a:r>
              <a:rPr lang="en-US" sz="3200" b="1" dirty="0" smtClean="0">
                <a:solidFill>
                  <a:schemeClr val="bg1"/>
                </a:solidFill>
              </a:rPr>
              <a:t>1 cm</a:t>
            </a:r>
            <a:r>
              <a:rPr lang="en-US" sz="3200" b="1" baseline="30000" dirty="0" smtClean="0">
                <a:solidFill>
                  <a:schemeClr val="bg1"/>
                </a:solidFill>
              </a:rPr>
              <a:t>2</a:t>
            </a:r>
            <a:r>
              <a:rPr lang="en-US" sz="3200" b="1" dirty="0" smtClean="0">
                <a:solidFill>
                  <a:schemeClr val="bg1"/>
                </a:solidFill>
              </a:rPr>
              <a:t> on the map represents (35,000,000)</a:t>
            </a:r>
            <a:r>
              <a:rPr lang="en-US" sz="3200" b="1" baseline="30000" dirty="0" smtClean="0">
                <a:solidFill>
                  <a:schemeClr val="bg1"/>
                </a:solidFill>
              </a:rPr>
              <a:t>2</a:t>
            </a:r>
            <a:r>
              <a:rPr lang="en-US" sz="3200" b="1" dirty="0" smtClean="0">
                <a:solidFill>
                  <a:schemeClr val="bg1"/>
                </a:solidFill>
              </a:rPr>
              <a:t> or 1.225 E</a:t>
            </a:r>
            <a:r>
              <a:rPr lang="en-US" sz="3200" b="1" baseline="30000" dirty="0" smtClean="0">
                <a:solidFill>
                  <a:schemeClr val="bg1"/>
                </a:solidFill>
              </a:rPr>
              <a:t>15</a:t>
            </a:r>
            <a:r>
              <a:rPr lang="en-US" sz="3200" b="1" dirty="0" smtClean="0">
                <a:solidFill>
                  <a:schemeClr val="bg1"/>
                </a:solidFill>
              </a:rPr>
              <a:t> cm</a:t>
            </a:r>
            <a:r>
              <a:rPr lang="en-US" sz="3200" b="1" baseline="30000" dirty="0" smtClean="0">
                <a:solidFill>
                  <a:schemeClr val="bg1"/>
                </a:solidFill>
              </a:rPr>
              <a:t>2</a:t>
            </a:r>
            <a:r>
              <a:rPr lang="en-US" sz="3200" b="1" dirty="0" smtClean="0">
                <a:solidFill>
                  <a:schemeClr val="bg1"/>
                </a:solidFill>
              </a:rPr>
              <a:t> on the ground</a:t>
            </a:r>
          </a:p>
          <a:p>
            <a:pPr marL="457200" indent="-457200">
              <a:buFont typeface="Arial" pitchFamily="34" charset="0"/>
              <a:buChar char="•"/>
            </a:pPr>
            <a:r>
              <a:rPr lang="en-US" sz="3200" b="1" dirty="0" smtClean="0">
                <a:solidFill>
                  <a:schemeClr val="bg1"/>
                </a:solidFill>
              </a:rPr>
              <a:t>Since 1 km</a:t>
            </a:r>
            <a:r>
              <a:rPr lang="en-US" sz="3200" b="1" baseline="30000" dirty="0" smtClean="0">
                <a:solidFill>
                  <a:schemeClr val="bg1"/>
                </a:solidFill>
              </a:rPr>
              <a:t>2</a:t>
            </a:r>
            <a:r>
              <a:rPr lang="en-US" sz="3200" b="1" dirty="0" smtClean="0">
                <a:solidFill>
                  <a:schemeClr val="bg1"/>
                </a:solidFill>
              </a:rPr>
              <a:t> = 10</a:t>
            </a:r>
            <a:r>
              <a:rPr lang="en-US" sz="3200" b="1" baseline="30000" dirty="0" smtClean="0">
                <a:solidFill>
                  <a:schemeClr val="bg1"/>
                </a:solidFill>
              </a:rPr>
              <a:t>10</a:t>
            </a:r>
            <a:r>
              <a:rPr lang="en-US" sz="3200" b="1" dirty="0" smtClean="0">
                <a:solidFill>
                  <a:schemeClr val="bg1"/>
                </a:solidFill>
              </a:rPr>
              <a:t> cm</a:t>
            </a:r>
            <a:r>
              <a:rPr lang="en-US" sz="3200" b="1" baseline="30000" dirty="0" smtClean="0">
                <a:solidFill>
                  <a:schemeClr val="bg1"/>
                </a:solidFill>
              </a:rPr>
              <a:t>2</a:t>
            </a:r>
            <a:r>
              <a:rPr lang="en-US" sz="3200" b="1" dirty="0" smtClean="0">
                <a:solidFill>
                  <a:schemeClr val="bg1"/>
                </a:solidFill>
              </a:rPr>
              <a:t>, this 1 cm</a:t>
            </a:r>
            <a:r>
              <a:rPr lang="en-US" sz="3200" b="1" baseline="30000" dirty="0" smtClean="0">
                <a:solidFill>
                  <a:schemeClr val="bg1"/>
                </a:solidFill>
              </a:rPr>
              <a:t>2</a:t>
            </a:r>
            <a:r>
              <a:rPr lang="en-US" sz="3200" b="1" dirty="0" smtClean="0">
                <a:solidFill>
                  <a:schemeClr val="bg1"/>
                </a:solidFill>
              </a:rPr>
              <a:t> on the map represents 122,500 km</a:t>
            </a:r>
            <a:r>
              <a:rPr lang="en-US" sz="3200" b="1" baseline="30000" dirty="0" smtClean="0">
                <a:solidFill>
                  <a:schemeClr val="bg1"/>
                </a:solidFill>
              </a:rPr>
              <a:t>2</a:t>
            </a:r>
            <a:r>
              <a:rPr lang="en-US" sz="3200" b="1" dirty="0" smtClean="0">
                <a:solidFill>
                  <a:schemeClr val="bg1"/>
                </a:solidFill>
              </a:rPr>
              <a:t> on the ground</a:t>
            </a:r>
          </a:p>
          <a:p>
            <a:pPr marL="457200" indent="-457200">
              <a:buFont typeface="Arial" pitchFamily="34" charset="0"/>
              <a:buChar char="•"/>
            </a:pPr>
            <a:r>
              <a:rPr lang="en-US" sz="3200" b="1" dirty="0" smtClean="0">
                <a:solidFill>
                  <a:schemeClr val="bg1"/>
                </a:solidFill>
              </a:rPr>
              <a:t>Since 4 dots on the grid represent 1 cm</a:t>
            </a:r>
            <a:r>
              <a:rPr lang="en-US" sz="3200" b="1" baseline="30000" dirty="0" smtClean="0">
                <a:solidFill>
                  <a:schemeClr val="bg1"/>
                </a:solidFill>
              </a:rPr>
              <a:t>2</a:t>
            </a:r>
            <a:r>
              <a:rPr lang="en-US" sz="3200" b="1" dirty="0" smtClean="0">
                <a:solidFill>
                  <a:schemeClr val="bg1"/>
                </a:solidFill>
              </a:rPr>
              <a:t>, then 122,500 km</a:t>
            </a:r>
            <a:r>
              <a:rPr lang="en-US" sz="3200" b="1" baseline="30000" dirty="0" smtClean="0">
                <a:solidFill>
                  <a:schemeClr val="bg1"/>
                </a:solidFill>
              </a:rPr>
              <a:t>2</a:t>
            </a:r>
            <a:r>
              <a:rPr lang="en-US" sz="3200" b="1" dirty="0" smtClean="0">
                <a:solidFill>
                  <a:schemeClr val="bg1"/>
                </a:solidFill>
              </a:rPr>
              <a:t>/4 dots = 30,625 km</a:t>
            </a:r>
            <a:r>
              <a:rPr lang="en-US" sz="3200" b="1" baseline="30000" dirty="0" smtClean="0">
                <a:solidFill>
                  <a:schemeClr val="bg1"/>
                </a:solidFill>
              </a:rPr>
              <a:t>2</a:t>
            </a:r>
            <a:r>
              <a:rPr lang="en-US" sz="3200" b="1" dirty="0" smtClean="0">
                <a:solidFill>
                  <a:schemeClr val="bg1"/>
                </a:solidFill>
              </a:rPr>
              <a:t>/dot</a:t>
            </a:r>
          </a:p>
          <a:p>
            <a:pPr marL="457200" indent="-457200">
              <a:buFont typeface="Arial" pitchFamily="34" charset="0"/>
              <a:buChar char="•"/>
            </a:pPr>
            <a:r>
              <a:rPr lang="en-US" sz="3200" b="1" dirty="0" smtClean="0">
                <a:solidFill>
                  <a:schemeClr val="bg1"/>
                </a:solidFill>
              </a:rPr>
              <a:t>Therefore, 30 dots * 30,625 km</a:t>
            </a:r>
            <a:r>
              <a:rPr lang="en-US" sz="3200" b="1" baseline="30000" dirty="0" smtClean="0">
                <a:solidFill>
                  <a:schemeClr val="bg1"/>
                </a:solidFill>
              </a:rPr>
              <a:t>2</a:t>
            </a:r>
            <a:r>
              <a:rPr lang="en-US" sz="3200" b="1" dirty="0" smtClean="0">
                <a:solidFill>
                  <a:schemeClr val="bg1"/>
                </a:solidFill>
              </a:rPr>
              <a:t> per dot = 918,750 km</a:t>
            </a:r>
            <a:r>
              <a:rPr lang="en-US" sz="3200" b="1" baseline="30000" dirty="0" smtClean="0">
                <a:solidFill>
                  <a:schemeClr val="bg1"/>
                </a:solidFill>
              </a:rPr>
              <a:t>2</a:t>
            </a:r>
          </a:p>
          <a:p>
            <a:pPr marL="457200" indent="-457200">
              <a:buFont typeface="Arial" pitchFamily="34" charset="0"/>
              <a:buChar char="•"/>
            </a:pPr>
            <a:endParaRPr lang="en-US" sz="3200" b="1" baseline="30000" dirty="0" smtClean="0">
              <a:solidFill>
                <a:srgbClr val="FFFF00"/>
              </a:solidFill>
            </a:endParaRPr>
          </a:p>
          <a:p>
            <a:pPr marL="457200" indent="-457200">
              <a:buFont typeface="Arial" pitchFamily="34" charset="0"/>
              <a:buChar char="•"/>
            </a:pPr>
            <a:endParaRPr lang="en-US" sz="3200" b="1" baseline="30000" dirty="0">
              <a:solidFill>
                <a:srgbClr val="FFFF00"/>
              </a:solidFill>
            </a:endParaRPr>
          </a:p>
          <a:p>
            <a:r>
              <a:rPr lang="en-US" sz="3200" b="1" dirty="0">
                <a:solidFill>
                  <a:srgbClr val="FFFF00"/>
                </a:solidFill>
              </a:rPr>
              <a:t>In a region known for its dry climate and extensive wildfires, how would this increase in vegetation affect the risk of a wildfire in the future</a:t>
            </a:r>
            <a:r>
              <a:rPr lang="en-US" sz="3200" b="1" dirty="0" smtClean="0">
                <a:solidFill>
                  <a:srgbClr val="FFFF00"/>
                </a:solidFill>
              </a:rPr>
              <a:t>?</a:t>
            </a:r>
          </a:p>
          <a:p>
            <a:pPr marL="457200" indent="-457200">
              <a:buFont typeface="Arial" pitchFamily="34" charset="0"/>
              <a:buChar char="•"/>
            </a:pPr>
            <a:r>
              <a:rPr lang="en-US" sz="3200" b="1" dirty="0" smtClean="0">
                <a:solidFill>
                  <a:schemeClr val="bg1"/>
                </a:solidFill>
              </a:rPr>
              <a:t>An increase in vegetation implies an increase in the risk of wildfires.  This vegetation is temporary and it is only growing so extensively because of the flooding.  When it becomes dry, there is a higher risk for wildfires.</a:t>
            </a:r>
          </a:p>
          <a:p>
            <a:endParaRPr lang="en-US" sz="3200" b="1" baseline="30000" dirty="0" smtClean="0">
              <a:solidFill>
                <a:srgbClr val="FFFF00"/>
              </a:solidFill>
            </a:endParaRPr>
          </a:p>
        </p:txBody>
      </p:sp>
      <p:sp>
        <p:nvSpPr>
          <p:cNvPr id="22" name="Rectangle 454"/>
          <p:cNvSpPr>
            <a:spLocks noChangeArrowheads="1"/>
          </p:cNvSpPr>
          <p:nvPr/>
        </p:nvSpPr>
        <p:spPr bwMode="auto">
          <a:xfrm>
            <a:off x="467454" y="5715000"/>
            <a:ext cx="9962922" cy="19486074"/>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chemeClr val="bg1"/>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7890" y="859581"/>
            <a:ext cx="4068128" cy="936308"/>
          </a:xfrm>
          <a:prstGeom prst="rect">
            <a:avLst/>
          </a:prstGeom>
        </p:spPr>
      </p:pic>
      <p:pic>
        <p:nvPicPr>
          <p:cNvPr id="24" name="Picture 23"/>
          <p:cNvPicPr/>
          <p:nvPr/>
        </p:nvPicPr>
        <p:blipFill>
          <a:blip r:embed="rId7"/>
          <a:srcRect l="3230" t="9222" r="43649" b="20789"/>
          <a:stretch>
            <a:fillRect/>
          </a:stretch>
        </p:blipFill>
        <p:spPr bwMode="auto">
          <a:xfrm>
            <a:off x="21562785" y="17712559"/>
            <a:ext cx="3810000" cy="3276600"/>
          </a:xfrm>
          <a:prstGeom prst="rect">
            <a:avLst/>
          </a:prstGeom>
          <a:noFill/>
        </p:spPr>
      </p:pic>
      <p:sp>
        <p:nvSpPr>
          <p:cNvPr id="25" name="Rectangle 454"/>
          <p:cNvSpPr>
            <a:spLocks noChangeArrowheads="1"/>
          </p:cNvSpPr>
          <p:nvPr/>
        </p:nvSpPr>
        <p:spPr bwMode="auto">
          <a:xfrm>
            <a:off x="457200" y="26212800"/>
            <a:ext cx="9962922" cy="10058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chemeClr val="bg1"/>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99000" y="23431500"/>
            <a:ext cx="8305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80624" y="29946600"/>
            <a:ext cx="8305800" cy="508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Box 138"/>
          <p:cNvSpPr txBox="1">
            <a:spLocks noChangeArrowheads="1"/>
          </p:cNvSpPr>
          <p:nvPr/>
        </p:nvSpPr>
        <p:spPr bwMode="auto">
          <a:xfrm>
            <a:off x="29410836" y="36042600"/>
            <a:ext cx="9845377" cy="1168365"/>
          </a:xfrm>
          <a:prstGeom prst="rect">
            <a:avLst/>
          </a:prstGeom>
          <a:solidFill>
            <a:srgbClr val="0070C0"/>
          </a:solidFill>
          <a:ln w="9525">
            <a:solidFill>
              <a:schemeClr val="bg1"/>
            </a:solidFill>
            <a:miter lim="800000"/>
            <a:headEnd/>
            <a:tailEnd/>
          </a:ln>
          <a:extLst/>
        </p:spPr>
        <p:txBody>
          <a:bodyPr/>
          <a:lstStyle>
            <a:lvl1pPr defTabSz="5121275" eaLnBrk="0" hangingPunct="0">
              <a:defRPr sz="10100">
                <a:solidFill>
                  <a:schemeClr val="tx1"/>
                </a:solidFill>
                <a:latin typeface="Arial" charset="0"/>
              </a:defRPr>
            </a:lvl1pPr>
            <a:lvl2pPr marL="742950" indent="-285750" defTabSz="5121275" eaLnBrk="0" hangingPunct="0">
              <a:defRPr sz="10100">
                <a:solidFill>
                  <a:schemeClr val="tx1"/>
                </a:solidFill>
                <a:latin typeface="Arial" charset="0"/>
              </a:defRPr>
            </a:lvl2pPr>
            <a:lvl3pPr marL="1143000" indent="-228600" defTabSz="5121275" eaLnBrk="0" hangingPunct="0">
              <a:defRPr sz="10100">
                <a:solidFill>
                  <a:schemeClr val="tx1"/>
                </a:solidFill>
                <a:latin typeface="Arial" charset="0"/>
              </a:defRPr>
            </a:lvl3pPr>
            <a:lvl4pPr marL="1600200" indent="-228600" defTabSz="5121275" eaLnBrk="0" hangingPunct="0">
              <a:defRPr sz="10100">
                <a:solidFill>
                  <a:schemeClr val="tx1"/>
                </a:solidFill>
                <a:latin typeface="Arial" charset="0"/>
              </a:defRPr>
            </a:lvl4pPr>
            <a:lvl5pPr marL="2057400" indent="-228600" defTabSz="5121275" eaLnBrk="0" hangingPunct="0">
              <a:defRPr sz="10100">
                <a:solidFill>
                  <a:schemeClr val="tx1"/>
                </a:solidFill>
                <a:latin typeface="Arial" charset="0"/>
              </a:defRPr>
            </a:lvl5pPr>
            <a:lvl6pPr marL="2514600" indent="-228600" defTabSz="5121275" eaLnBrk="0" fontAlgn="base" hangingPunct="0">
              <a:spcBef>
                <a:spcPct val="0"/>
              </a:spcBef>
              <a:spcAft>
                <a:spcPct val="0"/>
              </a:spcAft>
              <a:defRPr sz="10100">
                <a:solidFill>
                  <a:schemeClr val="tx1"/>
                </a:solidFill>
                <a:latin typeface="Arial" charset="0"/>
              </a:defRPr>
            </a:lvl6pPr>
            <a:lvl7pPr marL="2971800" indent="-228600" defTabSz="5121275" eaLnBrk="0" fontAlgn="base" hangingPunct="0">
              <a:spcBef>
                <a:spcPct val="0"/>
              </a:spcBef>
              <a:spcAft>
                <a:spcPct val="0"/>
              </a:spcAft>
              <a:defRPr sz="10100">
                <a:solidFill>
                  <a:schemeClr val="tx1"/>
                </a:solidFill>
                <a:latin typeface="Arial" charset="0"/>
              </a:defRPr>
            </a:lvl7pPr>
            <a:lvl8pPr marL="3429000" indent="-228600" defTabSz="5121275" eaLnBrk="0" fontAlgn="base" hangingPunct="0">
              <a:spcBef>
                <a:spcPct val="0"/>
              </a:spcBef>
              <a:spcAft>
                <a:spcPct val="0"/>
              </a:spcAft>
              <a:defRPr sz="10100">
                <a:solidFill>
                  <a:schemeClr val="tx1"/>
                </a:solidFill>
                <a:latin typeface="Arial" charset="0"/>
              </a:defRPr>
            </a:lvl8pPr>
            <a:lvl9pPr marL="3886200" indent="-228600" defTabSz="5121275" eaLnBrk="0" fontAlgn="base" hangingPunct="0">
              <a:spcBef>
                <a:spcPct val="0"/>
              </a:spcBef>
              <a:spcAft>
                <a:spcPct val="0"/>
              </a:spcAft>
              <a:defRPr sz="10100">
                <a:solidFill>
                  <a:schemeClr val="tx1"/>
                </a:solidFill>
                <a:latin typeface="Arial" charset="0"/>
              </a:defRPr>
            </a:lvl9pPr>
          </a:lstStyle>
          <a:p>
            <a:pPr marL="231775" eaLnBrk="1" hangingPunct="1">
              <a:lnSpc>
                <a:spcPct val="110000"/>
              </a:lnSpc>
              <a:spcBef>
                <a:spcPct val="50000"/>
              </a:spcBef>
            </a:pPr>
            <a:r>
              <a:rPr lang="en-US" sz="3200" b="1" dirty="0" smtClean="0">
                <a:solidFill>
                  <a:schemeClr val="bg1"/>
                </a:solidFill>
                <a:effectLst>
                  <a:outerShdw blurRad="38100" dist="38100" dir="2700000" algn="tl">
                    <a:srgbClr val="000000">
                      <a:alpha val="43137"/>
                    </a:srgbClr>
                  </a:outerShdw>
                </a:effectLst>
              </a:rPr>
              <a:t>Landsat 5 TM natural color:  R. </a:t>
            </a:r>
            <a:r>
              <a:rPr lang="en-US" sz="3200" b="1" dirty="0" err="1" smtClean="0">
                <a:solidFill>
                  <a:schemeClr val="bg1"/>
                </a:solidFill>
                <a:effectLst>
                  <a:outerShdw blurRad="38100" dist="38100" dir="2700000" algn="tl">
                    <a:srgbClr val="000000">
                      <a:alpha val="43137"/>
                    </a:srgbClr>
                  </a:outerShdw>
                </a:effectLst>
              </a:rPr>
              <a:t>Simmon</a:t>
            </a:r>
            <a:r>
              <a:rPr lang="en-US" sz="3200" b="1" dirty="0" smtClean="0">
                <a:solidFill>
                  <a:schemeClr val="bg1"/>
                </a:solidFill>
                <a:effectLst>
                  <a:outerShdw blurRad="38100" dist="38100" dir="2700000" algn="tl">
                    <a:srgbClr val="000000">
                      <a:alpha val="43137"/>
                    </a:srgbClr>
                  </a:outerShdw>
                </a:effectLst>
              </a:rPr>
              <a:t>/NASA GSFC</a:t>
            </a:r>
            <a:endParaRPr lang="en-US" sz="2400" dirty="0">
              <a:solidFill>
                <a:schemeClr val="bg1"/>
              </a:solidFill>
              <a:effectLst>
                <a:outerShdw blurRad="38100" dist="38100" dir="2700000" algn="tl">
                  <a:srgbClr val="000000">
                    <a:alpha val="43137"/>
                  </a:srgbClr>
                </a:outerShdw>
              </a:effectLst>
            </a:endParaRPr>
          </a:p>
        </p:txBody>
      </p:sp>
      <p:sp>
        <p:nvSpPr>
          <p:cNvPr id="3" name="Rectangle 2"/>
          <p:cNvSpPr/>
          <p:nvPr/>
        </p:nvSpPr>
        <p:spPr>
          <a:xfrm>
            <a:off x="11414952" y="5589380"/>
            <a:ext cx="15748533" cy="5016758"/>
          </a:xfrm>
          <a:prstGeom prst="rect">
            <a:avLst/>
          </a:prstGeom>
        </p:spPr>
        <p:txBody>
          <a:bodyPr wrap="square">
            <a:spAutoFit/>
          </a:bodyPr>
          <a:lstStyle/>
          <a:p>
            <a:r>
              <a:rPr lang="en-US" sz="3200" b="1" dirty="0">
                <a:solidFill>
                  <a:srgbClr val="FFFF00"/>
                </a:solidFill>
              </a:rPr>
              <a:t>Directions provided for the students:  </a:t>
            </a:r>
            <a:r>
              <a:rPr lang="en-US" sz="3200" b="1" dirty="0">
                <a:solidFill>
                  <a:schemeClr val="bg1"/>
                </a:solidFill>
              </a:rPr>
              <a:t>Place the transparency over the image and count the dots that touch the object in question. By using the RF scale (representative fraction scale) of the photo, in correlation with the dots, an area can be determined. Drop the dot grid randomly on the map around the given area, do so at least twice and use the average number of dots for your calculations. This will give you a more accurate area for the desired object. </a:t>
            </a:r>
          </a:p>
          <a:p>
            <a:r>
              <a:rPr lang="en-US" sz="3200" b="1" dirty="0">
                <a:solidFill>
                  <a:schemeClr val="bg1"/>
                </a:solidFill>
              </a:rPr>
              <a:t>In this event, you will use dot grids to determine the change in disturbance areas. Question 1 is provided as an example with all the work shown.  In doing the exercises, remember to utilize the RF scale associated with each set of images.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1275" rtl="0" eaLnBrk="1" fontAlgn="base" latinLnBrk="0" hangingPunct="1">
          <a:lnSpc>
            <a:spcPct val="100000"/>
          </a:lnSpc>
          <a:spcBef>
            <a:spcPct val="0"/>
          </a:spcBef>
          <a:spcAft>
            <a:spcPct val="0"/>
          </a:spcAft>
          <a:buClrTx/>
          <a:buSzTx/>
          <a:buFontTx/>
          <a:buNone/>
          <a:tabLst/>
          <a:defRPr kumimoji="0" lang="en-US" sz="10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1275" rtl="0" eaLnBrk="1" fontAlgn="base" latinLnBrk="0" hangingPunct="1">
          <a:lnSpc>
            <a:spcPct val="100000"/>
          </a:lnSpc>
          <a:spcBef>
            <a:spcPct val="0"/>
          </a:spcBef>
          <a:spcAft>
            <a:spcPct val="0"/>
          </a:spcAft>
          <a:buClrTx/>
          <a:buSzTx/>
          <a:buFontTx/>
          <a:buNone/>
          <a:tabLst/>
          <a:defRPr kumimoji="0" lang="en-US" sz="10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16539</TotalTime>
  <Words>1076</Words>
  <Application>Microsoft Office PowerPoint</Application>
  <PresentationFormat>Custom</PresentationFormat>
  <Paragraphs>66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Utilizing dot grids to measure areal change: remote sensing outreach</vt:lpstr>
    </vt:vector>
  </TitlesOfParts>
  <Company>MRS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Geomorphic Interpretation of Southwest Arabia Terra, Mars</dc:title>
  <dc:creator>Mark</dc:creator>
  <cp:lastModifiedBy>Robert Mohler</cp:lastModifiedBy>
  <cp:revision>469</cp:revision>
  <cp:lastPrinted>2013-09-06T18:45:30Z</cp:lastPrinted>
  <dcterms:created xsi:type="dcterms:W3CDTF">2007-11-27T00:08:08Z</dcterms:created>
  <dcterms:modified xsi:type="dcterms:W3CDTF">2013-09-09T12:47:08Z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ACCT02\rmohler</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bool>false</vt:bool>
  </property>
  <property fmtid="{D5CDD505-2E9C-101B-9397-08002B2CF9AE}" pid="8" name="Allow Footer Overwrite">
    <vt:bool>false</vt:bool>
  </property>
  <property fmtid="{D5CDD505-2E9C-101B-9397-08002B2CF9AE}" pid="9" name="Multiple Selected">
    <vt:lpwstr>-1</vt:lpwstr>
  </property>
  <property fmtid="{D5CDD505-2E9C-101B-9397-08002B2CF9AE}" pid="10" name="SIPLongWording">
    <vt:lpwstr/>
  </property>
</Properties>
</file>