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3" r:id="rId3"/>
    <p:sldId id="266" r:id="rId4"/>
    <p:sldId id="259" r:id="rId5"/>
    <p:sldId id="260" r:id="rId6"/>
    <p:sldId id="291" r:id="rId7"/>
    <p:sldId id="268" r:id="rId8"/>
    <p:sldId id="278" r:id="rId9"/>
    <p:sldId id="289" r:id="rId10"/>
    <p:sldId id="287" r:id="rId11"/>
    <p:sldId id="267" r:id="rId12"/>
    <p:sldId id="280" r:id="rId13"/>
    <p:sldId id="282" r:id="rId14"/>
    <p:sldId id="283" r:id="rId15"/>
    <p:sldId id="272" r:id="rId16"/>
    <p:sldId id="273" r:id="rId17"/>
    <p:sldId id="274" r:id="rId18"/>
    <p:sldId id="275" r:id="rId19"/>
    <p:sldId id="277" r:id="rId20"/>
    <p:sldId id="276" r:id="rId21"/>
    <p:sldId id="292"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76" autoAdjust="0"/>
    <p:restoredTop sz="86322" autoAdjust="0"/>
  </p:normalViewPr>
  <p:slideViewPr>
    <p:cSldViewPr>
      <p:cViewPr varScale="1">
        <p:scale>
          <a:sx n="100" d="100"/>
          <a:sy n="100" d="100"/>
        </p:scale>
        <p:origin x="-194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55fd3f8ffa58db1a/Students/Lasley/2013_07_03_MFPB_v3.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ees2\Research\Ayers\Nate\Soil%20Data\Grain%20size\2013_06_18_June6Sample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katsianj\AppData\Local\Temp\2013_10_16_MFP_B1_B2_TE-1.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Users\katsianj\Desktop\GSA2013MeetingFigures\2013_10_16_MFP_B1_B2_TE-1.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oleObject" Target="file:///C:\Users\katsianj\AppData\Local\Temp\2013_10_22_U_Pb_Ratio_SpectraB1B2MFP.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atsianj\Desktop\GSA2013MeetingFigures\AgeSpectraB1B2MF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B1</c:v>
          </c:tx>
          <c:spPr>
            <a:ln w="28575" cap="rnd">
              <a:noFill/>
              <a:round/>
            </a:ln>
            <a:effectLst/>
          </c:spPr>
          <c:marker>
            <c:symbol val="triangle"/>
            <c:size val="6"/>
            <c:spPr>
              <a:solidFill>
                <a:schemeClr val="accent5">
                  <a:lumMod val="75000"/>
                </a:schemeClr>
              </a:solidFill>
              <a:ln w="12700">
                <a:solidFill>
                  <a:schemeClr val="tx2"/>
                </a:solidFill>
              </a:ln>
              <a:effectLst/>
            </c:spPr>
          </c:marker>
          <c:xVal>
            <c:numRef>
              <c:f>Ratios!$C$2:$C$11</c:f>
              <c:numCache>
                <c:formatCode>General</c:formatCode>
                <c:ptCount val="10"/>
                <c:pt idx="0">
                  <c:v>0.79214651897539745</c:v>
                </c:pt>
                <c:pt idx="1">
                  <c:v>0.66567691618007574</c:v>
                </c:pt>
                <c:pt idx="2">
                  <c:v>0.64091961627522331</c:v>
                </c:pt>
                <c:pt idx="3">
                  <c:v>0.62782371941217263</c:v>
                </c:pt>
                <c:pt idx="4">
                  <c:v>0.8345999632817086</c:v>
                </c:pt>
                <c:pt idx="5">
                  <c:v>1.1602227431431311</c:v>
                </c:pt>
                <c:pt idx="6">
                  <c:v>0.92757677554077678</c:v>
                </c:pt>
                <c:pt idx="7">
                  <c:v>0.69730348238795437</c:v>
                </c:pt>
                <c:pt idx="8">
                  <c:v>0.85276210244102824</c:v>
                </c:pt>
                <c:pt idx="9">
                  <c:v>0.83213738177222885</c:v>
                </c:pt>
              </c:numCache>
            </c:numRef>
          </c:xVal>
          <c:yVal>
            <c:numRef>
              <c:f>Ratios!$B$2:$B$11</c:f>
              <c:numCache>
                <c:formatCode>General</c:formatCode>
                <c:ptCount val="10"/>
                <c:pt idx="0">
                  <c:v>0.98903752773973075</c:v>
                </c:pt>
                <c:pt idx="1">
                  <c:v>1.1774101830016732</c:v>
                </c:pt>
                <c:pt idx="2">
                  <c:v>0.78187078091566931</c:v>
                </c:pt>
                <c:pt idx="3">
                  <c:v>0.77891469603161645</c:v>
                </c:pt>
                <c:pt idx="4">
                  <c:v>0.97380422325556881</c:v>
                </c:pt>
                <c:pt idx="5">
                  <c:v>1.6016424043523085</c:v>
                </c:pt>
                <c:pt idx="6">
                  <c:v>0.88023148567676168</c:v>
                </c:pt>
                <c:pt idx="7">
                  <c:v>1.2219710522515406</c:v>
                </c:pt>
                <c:pt idx="8">
                  <c:v>0.78227122459373033</c:v>
                </c:pt>
                <c:pt idx="9">
                  <c:v>1.471654336036043</c:v>
                </c:pt>
              </c:numCache>
            </c:numRef>
          </c:yVal>
          <c:smooth val="0"/>
        </c:ser>
        <c:ser>
          <c:idx val="1"/>
          <c:order val="1"/>
          <c:tx>
            <c:v>B2</c:v>
          </c:tx>
          <c:spPr>
            <a:ln w="25400" cap="rnd">
              <a:noFill/>
              <a:round/>
            </a:ln>
            <a:effectLst/>
          </c:spPr>
          <c:marker>
            <c:symbol val="square"/>
            <c:size val="6"/>
            <c:spPr>
              <a:solidFill>
                <a:schemeClr val="accent6"/>
              </a:solidFill>
              <a:ln w="9525">
                <a:solidFill>
                  <a:srgbClr val="FF0000"/>
                </a:solidFill>
              </a:ln>
              <a:effectLst/>
            </c:spPr>
          </c:marker>
          <c:xVal>
            <c:numRef>
              <c:f>Ratios!$I$2:$I$11</c:f>
              <c:numCache>
                <c:formatCode>General</c:formatCode>
                <c:ptCount val="10"/>
                <c:pt idx="0">
                  <c:v>0.72942359478689833</c:v>
                </c:pt>
                <c:pt idx="1">
                  <c:v>0.68102702979146224</c:v>
                </c:pt>
                <c:pt idx="2">
                  <c:v>1.4217153452970956</c:v>
                </c:pt>
                <c:pt idx="3">
                  <c:v>1.0223607909118346</c:v>
                </c:pt>
                <c:pt idx="4">
                  <c:v>0.94504443871357324</c:v>
                </c:pt>
                <c:pt idx="5">
                  <c:v>0.67810444894196653</c:v>
                </c:pt>
                <c:pt idx="6">
                  <c:v>0.79106341013051329</c:v>
                </c:pt>
                <c:pt idx="7">
                  <c:v>1.008080032352809</c:v>
                </c:pt>
                <c:pt idx="8">
                  <c:v>0.73261943359481241</c:v>
                </c:pt>
                <c:pt idx="9">
                  <c:v>0.87377001429104584</c:v>
                </c:pt>
              </c:numCache>
            </c:numRef>
          </c:xVal>
          <c:yVal>
            <c:numRef>
              <c:f>Ratios!$H$2:$H$10</c:f>
              <c:numCache>
                <c:formatCode>General</c:formatCode>
                <c:ptCount val="9"/>
                <c:pt idx="1">
                  <c:v>0.67471339806173336</c:v>
                </c:pt>
                <c:pt idx="2">
                  <c:v>0.75320316597435077</c:v>
                </c:pt>
                <c:pt idx="5">
                  <c:v>1.932652957847113</c:v>
                </c:pt>
                <c:pt idx="6">
                  <c:v>1.3761154226105057</c:v>
                </c:pt>
                <c:pt idx="7">
                  <c:v>0.74377352200650937</c:v>
                </c:pt>
                <c:pt idx="8">
                  <c:v>1.0447619091073626</c:v>
                </c:pt>
              </c:numCache>
            </c:numRef>
          </c:yVal>
          <c:smooth val="0"/>
        </c:ser>
        <c:ser>
          <c:idx val="2"/>
          <c:order val="2"/>
          <c:tx>
            <c:v>Mfp</c:v>
          </c:tx>
          <c:spPr>
            <a:ln w="25400" cap="rnd">
              <a:noFill/>
              <a:round/>
            </a:ln>
            <a:effectLst/>
          </c:spPr>
          <c:marker>
            <c:symbol val="circle"/>
            <c:size val="6"/>
            <c:spPr>
              <a:solidFill>
                <a:srgbClr val="00B050"/>
              </a:solidFill>
              <a:ln w="9525">
                <a:solidFill>
                  <a:schemeClr val="accent3">
                    <a:lumMod val="75000"/>
                  </a:schemeClr>
                </a:solidFill>
              </a:ln>
              <a:effectLst/>
            </c:spPr>
          </c:marker>
          <c:xVal>
            <c:numRef>
              <c:f>Ratios!$O$2:$O$11</c:f>
              <c:numCache>
                <c:formatCode>General</c:formatCode>
                <c:ptCount val="10"/>
                <c:pt idx="0">
                  <c:v>0.19766587170226382</c:v>
                </c:pt>
                <c:pt idx="1">
                  <c:v>0.26201686340640812</c:v>
                </c:pt>
                <c:pt idx="2">
                  <c:v>0.31092040306560637</c:v>
                </c:pt>
                <c:pt idx="3">
                  <c:v>0.28643067458856936</c:v>
                </c:pt>
                <c:pt idx="4">
                  <c:v>0.28086116875042139</c:v>
                </c:pt>
                <c:pt idx="5">
                  <c:v>0.35839310232258931</c:v>
                </c:pt>
              </c:numCache>
            </c:numRef>
          </c:xVal>
          <c:yVal>
            <c:numRef>
              <c:f>Ratios!$N$2:$N$11</c:f>
              <c:numCache>
                <c:formatCode>General</c:formatCode>
                <c:ptCount val="10"/>
                <c:pt idx="0">
                  <c:v>0.42777319576367001</c:v>
                </c:pt>
                <c:pt idx="1">
                  <c:v>0.34809566438119266</c:v>
                </c:pt>
                <c:pt idx="2">
                  <c:v>0.48586101859527442</c:v>
                </c:pt>
                <c:pt idx="3">
                  <c:v>0.41182082798927094</c:v>
                </c:pt>
              </c:numCache>
            </c:numRef>
          </c:yVal>
          <c:smooth val="0"/>
        </c:ser>
        <c:dLbls>
          <c:showLegendKey val="0"/>
          <c:showVal val="0"/>
          <c:showCatName val="0"/>
          <c:showSerName val="0"/>
          <c:showPercent val="0"/>
          <c:showBubbleSize val="0"/>
        </c:dLbls>
        <c:axId val="42263296"/>
        <c:axId val="42265600"/>
      </c:scatterChart>
      <c:valAx>
        <c:axId val="42263296"/>
        <c:scaling>
          <c:orientation val="minMax"/>
        </c:scaling>
        <c:delete val="0"/>
        <c:axPos val="b"/>
        <c:majorGridlines>
          <c:spPr>
            <a:ln>
              <a:solidFill>
                <a:schemeClr val="bg1">
                  <a:lumMod val="85000"/>
                </a:schemeClr>
              </a:solidFill>
            </a:ln>
          </c:spPr>
        </c:majorGridlines>
        <c:minorGridlines>
          <c:spPr>
            <a:ln>
              <a:solidFill>
                <a:schemeClr val="bg1">
                  <a:lumMod val="95000"/>
                </a:schemeClr>
              </a:solidFill>
            </a:ln>
          </c:spPr>
        </c:min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400" dirty="0" err="1">
                    <a:solidFill>
                      <a:schemeClr val="tx1"/>
                    </a:solidFill>
                    <a:latin typeface="Calibri Light" panose="020F0302020204030204" pitchFamily="34" charset="0"/>
                  </a:rPr>
                  <a:t>Zr</a:t>
                </a:r>
                <a:r>
                  <a:rPr lang="en-US" sz="1400" dirty="0">
                    <a:solidFill>
                      <a:schemeClr val="tx1"/>
                    </a:solidFill>
                    <a:latin typeface="Calibri Light" panose="020F0302020204030204" pitchFamily="34" charset="0"/>
                  </a:rPr>
                  <a:t>/</a:t>
                </a:r>
                <a:r>
                  <a:rPr lang="en-US" sz="1400" dirty="0" err="1">
                    <a:solidFill>
                      <a:schemeClr val="tx1"/>
                    </a:solidFill>
                    <a:latin typeface="Calibri Light" panose="020F0302020204030204" pitchFamily="34" charset="0"/>
                  </a:rPr>
                  <a:t>Hf</a:t>
                </a:r>
                <a:endParaRPr lang="en-US" sz="1400" dirty="0">
                  <a:solidFill>
                    <a:schemeClr val="tx1"/>
                  </a:solidFill>
                  <a:latin typeface="Calibri Light" panose="020F0302020204030204" pitchFamily="34" charset="0"/>
                </a:endParaRPr>
              </a:p>
            </c:rich>
          </c:tx>
          <c:layout>
            <c:manualLayout>
              <c:xMode val="edge"/>
              <c:yMode val="edge"/>
              <c:x val="0.47211225332944495"/>
              <c:y val="0.92398457521636823"/>
            </c:manualLayout>
          </c:layout>
          <c:overlay val="0"/>
          <c:spPr>
            <a:noFill/>
            <a:ln>
              <a:noFill/>
            </a:ln>
            <a:effectLst/>
          </c:spPr>
        </c:title>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2265600"/>
        <c:crosses val="autoZero"/>
        <c:crossBetween val="midCat"/>
      </c:valAx>
      <c:valAx>
        <c:axId val="42265600"/>
        <c:scaling>
          <c:orientation val="minMax"/>
        </c:scaling>
        <c:delete val="0"/>
        <c:axPos val="l"/>
        <c:majorGridlines>
          <c:spPr>
            <a:ln>
              <a:solidFill>
                <a:schemeClr val="bg1">
                  <a:lumMod val="85000"/>
                </a:schemeClr>
              </a:solidFill>
            </a:ln>
          </c:spPr>
        </c:majorGridlines>
        <c:minorGridlines>
          <c:spPr>
            <a:ln>
              <a:solidFill>
                <a:schemeClr val="bg1">
                  <a:lumMod val="95000"/>
                </a:schemeClr>
              </a:solidFill>
            </a:ln>
          </c:spPr>
        </c:minorGridlines>
        <c:title>
          <c:tx>
            <c:rich>
              <a:bodyPr rot="-5400000" spcFirstLastPara="1" vertOverflow="ellipsis" vert="horz" wrap="square" anchor="ctr" anchorCtr="1"/>
              <a:lstStyle/>
              <a:p>
                <a:pPr>
                  <a:defRPr sz="1000" b="0" i="0" u="none" strike="noStrike" kern="1200" baseline="0">
                    <a:solidFill>
                      <a:schemeClr val="bg1">
                        <a:lumMod val="65000"/>
                      </a:schemeClr>
                    </a:solidFill>
                    <a:effectLst/>
                    <a:latin typeface="+mn-lt"/>
                    <a:ea typeface="+mn-ea"/>
                    <a:cs typeface="+mn-cs"/>
                  </a:defRPr>
                </a:pPr>
                <a:r>
                  <a:rPr lang="en-US" sz="1400" b="0" dirty="0" err="1">
                    <a:solidFill>
                      <a:schemeClr val="tx1"/>
                    </a:solidFill>
                    <a:effectLst/>
                    <a:latin typeface="Calibri Light" panose="020F0302020204030204" pitchFamily="34" charset="0"/>
                  </a:rPr>
                  <a:t>Nb</a:t>
                </a:r>
                <a:r>
                  <a:rPr lang="en-US" sz="1400" b="0" dirty="0">
                    <a:solidFill>
                      <a:schemeClr val="tx1"/>
                    </a:solidFill>
                    <a:effectLst/>
                    <a:latin typeface="Calibri Light" panose="020F0302020204030204" pitchFamily="34" charset="0"/>
                  </a:rPr>
                  <a:t>/Ta</a:t>
                </a:r>
              </a:p>
            </c:rich>
          </c:tx>
          <c:layout>
            <c:manualLayout>
              <c:xMode val="edge"/>
              <c:yMode val="edge"/>
              <c:x val="1.6975308641975308E-2"/>
              <c:y val="0.39265058066095548"/>
            </c:manualLayout>
          </c:layout>
          <c:overlay val="0"/>
          <c:spPr>
            <a:noFill/>
            <a:ln>
              <a:noFill/>
            </a:ln>
            <a:effectLst/>
          </c:spPr>
        </c:title>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2263296"/>
        <c:crosses val="autoZero"/>
        <c:crossBetween val="midCat"/>
      </c:valAx>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B1</c:v>
          </c:tx>
          <c:spPr>
            <a:ln w="28575" cap="rnd">
              <a:noFill/>
              <a:round/>
            </a:ln>
            <a:effectLst/>
          </c:spPr>
          <c:marker>
            <c:symbol val="triangle"/>
            <c:size val="6"/>
            <c:spPr>
              <a:solidFill>
                <a:srgbClr val="4BACC6">
                  <a:lumMod val="75000"/>
                </a:srgbClr>
              </a:solidFill>
              <a:ln w="9525">
                <a:solidFill>
                  <a:srgbClr val="1F497D"/>
                </a:solidFill>
              </a:ln>
              <a:effectLst/>
            </c:spPr>
          </c:marker>
          <c:xVal>
            <c:numRef>
              <c:f>Ratios!$C$2:$C$11</c:f>
              <c:numCache>
                <c:formatCode>General</c:formatCode>
                <c:ptCount val="10"/>
                <c:pt idx="0">
                  <c:v>0.79214651897539745</c:v>
                </c:pt>
                <c:pt idx="1">
                  <c:v>0.66567691618007574</c:v>
                </c:pt>
                <c:pt idx="2">
                  <c:v>0.64091961627522331</c:v>
                </c:pt>
                <c:pt idx="3">
                  <c:v>0.62782371941217263</c:v>
                </c:pt>
                <c:pt idx="4">
                  <c:v>0.8345999632817086</c:v>
                </c:pt>
                <c:pt idx="5">
                  <c:v>1.1602227431431311</c:v>
                </c:pt>
                <c:pt idx="6">
                  <c:v>0.92757677554077678</c:v>
                </c:pt>
                <c:pt idx="7">
                  <c:v>0.69730348238795437</c:v>
                </c:pt>
                <c:pt idx="8">
                  <c:v>0.85276210244102824</c:v>
                </c:pt>
                <c:pt idx="9">
                  <c:v>0.83213738177222885</c:v>
                </c:pt>
              </c:numCache>
            </c:numRef>
          </c:xVal>
          <c:yVal>
            <c:numRef>
              <c:f>Ratios!$F$2:$F$11</c:f>
              <c:numCache>
                <c:formatCode>General</c:formatCode>
                <c:ptCount val="10"/>
                <c:pt idx="0">
                  <c:v>0.78811754237018272</c:v>
                </c:pt>
                <c:pt idx="1">
                  <c:v>0.97549746884075283</c:v>
                </c:pt>
                <c:pt idx="2">
                  <c:v>0.76872722956107886</c:v>
                </c:pt>
                <c:pt idx="3">
                  <c:v>0.68809203272437092</c:v>
                </c:pt>
                <c:pt idx="4">
                  <c:v>0.84629524506804932</c:v>
                </c:pt>
                <c:pt idx="5">
                  <c:v>0.78354349948393076</c:v>
                </c:pt>
                <c:pt idx="6">
                  <c:v>0.79389326118083303</c:v>
                </c:pt>
                <c:pt idx="7">
                  <c:v>0.80979472546134934</c:v>
                </c:pt>
                <c:pt idx="8">
                  <c:v>0.73856893644420241</c:v>
                </c:pt>
                <c:pt idx="9">
                  <c:v>1.0414186503888558</c:v>
                </c:pt>
              </c:numCache>
            </c:numRef>
          </c:yVal>
          <c:smooth val="0"/>
        </c:ser>
        <c:ser>
          <c:idx val="1"/>
          <c:order val="1"/>
          <c:tx>
            <c:v>B2</c:v>
          </c:tx>
          <c:spPr>
            <a:ln w="25400" cap="rnd">
              <a:noFill/>
              <a:round/>
            </a:ln>
            <a:effectLst/>
          </c:spPr>
          <c:marker>
            <c:symbol val="square"/>
            <c:size val="6"/>
            <c:spPr>
              <a:solidFill>
                <a:srgbClr val="F79646"/>
              </a:solidFill>
              <a:ln w="9525">
                <a:solidFill>
                  <a:srgbClr val="FF0000"/>
                </a:solidFill>
              </a:ln>
              <a:effectLst/>
            </c:spPr>
          </c:marker>
          <c:xVal>
            <c:numRef>
              <c:f>Ratios!$I$2:$I$11</c:f>
              <c:numCache>
                <c:formatCode>General</c:formatCode>
                <c:ptCount val="10"/>
                <c:pt idx="0">
                  <c:v>0.72942359478689833</c:v>
                </c:pt>
                <c:pt idx="1">
                  <c:v>0.68102702979146224</c:v>
                </c:pt>
                <c:pt idx="2">
                  <c:v>1.4217153452970956</c:v>
                </c:pt>
                <c:pt idx="3">
                  <c:v>1.0223607909118346</c:v>
                </c:pt>
                <c:pt idx="4">
                  <c:v>0.94504443871357324</c:v>
                </c:pt>
                <c:pt idx="5">
                  <c:v>0.67810444894196653</c:v>
                </c:pt>
                <c:pt idx="6">
                  <c:v>0.79106341013051329</c:v>
                </c:pt>
                <c:pt idx="7">
                  <c:v>1.008080032352809</c:v>
                </c:pt>
                <c:pt idx="8">
                  <c:v>0.73261943359481241</c:v>
                </c:pt>
                <c:pt idx="9">
                  <c:v>0.87377001429104584</c:v>
                </c:pt>
              </c:numCache>
            </c:numRef>
          </c:xVal>
          <c:yVal>
            <c:numRef>
              <c:f>Ratios!$L$2:$L$11</c:f>
              <c:numCache>
                <c:formatCode>General</c:formatCode>
                <c:ptCount val="10"/>
                <c:pt idx="0">
                  <c:v>0.65499050790367819</c:v>
                </c:pt>
                <c:pt idx="1">
                  <c:v>0.82069536027338308</c:v>
                </c:pt>
                <c:pt idx="2">
                  <c:v>0.84086731583760332</c:v>
                </c:pt>
                <c:pt idx="3">
                  <c:v>0.8593824543189974</c:v>
                </c:pt>
                <c:pt idx="4">
                  <c:v>0.8157057507972727</c:v>
                </c:pt>
                <c:pt idx="5">
                  <c:v>0.98514886858605955</c:v>
                </c:pt>
                <c:pt idx="6">
                  <c:v>1.0300980983797972</c:v>
                </c:pt>
                <c:pt idx="7">
                  <c:v>0.8634491639703411</c:v>
                </c:pt>
                <c:pt idx="8">
                  <c:v>1.1323904188503302</c:v>
                </c:pt>
                <c:pt idx="9">
                  <c:v>0.75313600555558535</c:v>
                </c:pt>
              </c:numCache>
            </c:numRef>
          </c:yVal>
          <c:smooth val="0"/>
        </c:ser>
        <c:ser>
          <c:idx val="2"/>
          <c:order val="2"/>
          <c:tx>
            <c:v>Mfp</c:v>
          </c:tx>
          <c:spPr>
            <a:ln w="25400" cap="rnd">
              <a:noFill/>
              <a:round/>
            </a:ln>
            <a:effectLst/>
          </c:spPr>
          <c:marker>
            <c:symbol val="circle"/>
            <c:size val="6"/>
            <c:spPr>
              <a:solidFill>
                <a:srgbClr val="00B050"/>
              </a:solidFill>
              <a:ln w="9525">
                <a:solidFill>
                  <a:srgbClr val="9BBB59">
                    <a:lumMod val="75000"/>
                  </a:srgbClr>
                </a:solidFill>
              </a:ln>
              <a:effectLst/>
            </c:spPr>
          </c:marker>
          <c:xVal>
            <c:numRef>
              <c:f>Ratios!$O$2:$O$11</c:f>
              <c:numCache>
                <c:formatCode>General</c:formatCode>
                <c:ptCount val="10"/>
                <c:pt idx="0">
                  <c:v>0.19766587170226382</c:v>
                </c:pt>
                <c:pt idx="1">
                  <c:v>0.26201686340640812</c:v>
                </c:pt>
                <c:pt idx="2">
                  <c:v>0.31092040306560637</c:v>
                </c:pt>
                <c:pt idx="3">
                  <c:v>0.28643067458856936</c:v>
                </c:pt>
                <c:pt idx="4">
                  <c:v>0.28086116875042139</c:v>
                </c:pt>
                <c:pt idx="5">
                  <c:v>0.35839310232258931</c:v>
                </c:pt>
              </c:numCache>
            </c:numRef>
          </c:xVal>
          <c:yVal>
            <c:numRef>
              <c:f>Ratios!$R$2:$R$11</c:f>
              <c:numCache>
                <c:formatCode>General</c:formatCode>
                <c:ptCount val="10"/>
                <c:pt idx="0">
                  <c:v>0.6507948685199223</c:v>
                </c:pt>
                <c:pt idx="1">
                  <c:v>0.52679840674877998</c:v>
                </c:pt>
                <c:pt idx="2">
                  <c:v>1.2675204485381968</c:v>
                </c:pt>
                <c:pt idx="3">
                  <c:v>0.67160818619420037</c:v>
                </c:pt>
                <c:pt idx="4">
                  <c:v>0.40412017836159214</c:v>
                </c:pt>
                <c:pt idx="5">
                  <c:v>1.5152756334413902</c:v>
                </c:pt>
                <c:pt idx="6">
                  <c:v>0.77112360972884253</c:v>
                </c:pt>
                <c:pt idx="7">
                  <c:v>0.85514603869698191</c:v>
                </c:pt>
                <c:pt idx="8">
                  <c:v>1.0213778879787923</c:v>
                </c:pt>
                <c:pt idx="9">
                  <c:v>0.52140645222179505</c:v>
                </c:pt>
              </c:numCache>
            </c:numRef>
          </c:yVal>
          <c:smooth val="0"/>
        </c:ser>
        <c:dLbls>
          <c:showLegendKey val="0"/>
          <c:showVal val="0"/>
          <c:showCatName val="0"/>
          <c:showSerName val="0"/>
          <c:showPercent val="0"/>
          <c:showBubbleSize val="0"/>
        </c:dLbls>
        <c:axId val="8222592"/>
        <c:axId val="8225152"/>
      </c:scatterChart>
      <c:valAx>
        <c:axId val="822259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ysClr val="window" lastClr="FFFFFF">
                  <a:lumMod val="95000"/>
                </a:sys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mn-cs"/>
                  </a:defRPr>
                </a:pPr>
                <a:r>
                  <a:rPr lang="en-US" sz="1400" b="0" dirty="0">
                    <a:solidFill>
                      <a:schemeClr val="tx1"/>
                    </a:solidFill>
                    <a:latin typeface="Calibri Light" panose="020F0302020204030204" pitchFamily="34" charset="0"/>
                  </a:rPr>
                  <a:t>Zr/Hf</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225152"/>
        <c:crosses val="autoZero"/>
        <c:crossBetween val="midCat"/>
      </c:valAx>
      <c:valAx>
        <c:axId val="82251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en-US" sz="1400" dirty="0">
                    <a:solidFill>
                      <a:schemeClr val="tx1"/>
                    </a:solidFill>
                    <a:latin typeface="+mj-lt"/>
                  </a:rPr>
                  <a:t>Th/U</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222592"/>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June6_NateDogg!$F$8</c:f>
              <c:strCache>
                <c:ptCount val="1"/>
                <c:pt idx="0">
                  <c:v>B1</c:v>
                </c:pt>
              </c:strCache>
            </c:strRef>
          </c:tx>
          <c:spPr>
            <a:solidFill>
              <a:schemeClr val="accent1"/>
            </a:solidFill>
            <a:ln>
              <a:noFill/>
            </a:ln>
            <a:effectLst/>
          </c:spPr>
          <c:invertIfNegative val="0"/>
          <c:cat>
            <c:numRef>
              <c:f>June6_NateDogg!$D$9:$D$21</c:f>
              <c:numCache>
                <c:formatCode>0</c:formatCode>
                <c:ptCount val="13"/>
                <c:pt idx="0">
                  <c:v>11.965784284662087</c:v>
                </c:pt>
                <c:pt idx="1">
                  <c:v>10.965784284662087</c:v>
                </c:pt>
                <c:pt idx="2">
                  <c:v>9.965784284662087</c:v>
                </c:pt>
                <c:pt idx="3">
                  <c:v>8.965784284662087</c:v>
                </c:pt>
                <c:pt idx="4">
                  <c:v>7.965784284662087</c:v>
                </c:pt>
                <c:pt idx="5">
                  <c:v>6.9657842846620879</c:v>
                </c:pt>
                <c:pt idx="6">
                  <c:v>5.9657842846620879</c:v>
                </c:pt>
                <c:pt idx="7">
                  <c:v>5.0115879742752121</c:v>
                </c:pt>
                <c:pt idx="8">
                  <c:v>4.0115879742752121</c:v>
                </c:pt>
                <c:pt idx="9">
                  <c:v>3</c:v>
                </c:pt>
                <c:pt idx="10">
                  <c:v>2</c:v>
                </c:pt>
                <c:pt idx="11">
                  <c:v>1</c:v>
                </c:pt>
                <c:pt idx="12">
                  <c:v>0</c:v>
                </c:pt>
              </c:numCache>
            </c:numRef>
          </c:cat>
          <c:val>
            <c:numRef>
              <c:f>June6_NateDogg!$F$9:$F$21</c:f>
              <c:numCache>
                <c:formatCode>General</c:formatCode>
                <c:ptCount val="13"/>
                <c:pt idx="0">
                  <c:v>0</c:v>
                </c:pt>
                <c:pt idx="1">
                  <c:v>1.6E-2</c:v>
                </c:pt>
                <c:pt idx="2">
                  <c:v>1.5780000000000001</c:v>
                </c:pt>
                <c:pt idx="3">
                  <c:v>6.6639999999999997</c:v>
                </c:pt>
                <c:pt idx="4">
                  <c:v>11.696</c:v>
                </c:pt>
                <c:pt idx="5">
                  <c:v>22.713000000000001</c:v>
                </c:pt>
                <c:pt idx="6">
                  <c:v>28.323</c:v>
                </c:pt>
                <c:pt idx="7">
                  <c:v>18.292000000000002</c:v>
                </c:pt>
                <c:pt idx="8">
                  <c:v>4.8159999999999998</c:v>
                </c:pt>
                <c:pt idx="9">
                  <c:v>2.3109999999999999</c:v>
                </c:pt>
                <c:pt idx="10">
                  <c:v>2.3010000000000002</c:v>
                </c:pt>
                <c:pt idx="11">
                  <c:v>1.2290000000000001</c:v>
                </c:pt>
                <c:pt idx="12">
                  <c:v>6.3E-2</c:v>
                </c:pt>
              </c:numCache>
            </c:numRef>
          </c:val>
        </c:ser>
        <c:ser>
          <c:idx val="0"/>
          <c:order val="1"/>
          <c:tx>
            <c:strRef>
              <c:f>June6_NateDogg!$G$8</c:f>
              <c:strCache>
                <c:ptCount val="1"/>
                <c:pt idx="0">
                  <c:v>B2</c:v>
                </c:pt>
              </c:strCache>
            </c:strRef>
          </c:tx>
          <c:spPr>
            <a:solidFill>
              <a:schemeClr val="accent2"/>
            </a:solidFill>
            <a:ln>
              <a:noFill/>
            </a:ln>
            <a:effectLst/>
          </c:spPr>
          <c:invertIfNegative val="0"/>
          <c:cat>
            <c:numRef>
              <c:f>June6_NateDogg!$D$9:$D$21</c:f>
              <c:numCache>
                <c:formatCode>0</c:formatCode>
                <c:ptCount val="13"/>
                <c:pt idx="0">
                  <c:v>11.965784284662087</c:v>
                </c:pt>
                <c:pt idx="1">
                  <c:v>10.965784284662087</c:v>
                </c:pt>
                <c:pt idx="2">
                  <c:v>9.965784284662087</c:v>
                </c:pt>
                <c:pt idx="3">
                  <c:v>8.965784284662087</c:v>
                </c:pt>
                <c:pt idx="4">
                  <c:v>7.965784284662087</c:v>
                </c:pt>
                <c:pt idx="5">
                  <c:v>6.9657842846620879</c:v>
                </c:pt>
                <c:pt idx="6">
                  <c:v>5.9657842846620879</c:v>
                </c:pt>
                <c:pt idx="7">
                  <c:v>5.0115879742752121</c:v>
                </c:pt>
                <c:pt idx="8">
                  <c:v>4.0115879742752121</c:v>
                </c:pt>
                <c:pt idx="9">
                  <c:v>3</c:v>
                </c:pt>
                <c:pt idx="10">
                  <c:v>2</c:v>
                </c:pt>
                <c:pt idx="11">
                  <c:v>1</c:v>
                </c:pt>
                <c:pt idx="12">
                  <c:v>0</c:v>
                </c:pt>
              </c:numCache>
            </c:numRef>
          </c:cat>
          <c:val>
            <c:numRef>
              <c:f>June6_NateDogg!$G$9:$G$21</c:f>
              <c:numCache>
                <c:formatCode>General</c:formatCode>
                <c:ptCount val="13"/>
                <c:pt idx="0">
                  <c:v>0</c:v>
                </c:pt>
                <c:pt idx="1">
                  <c:v>0</c:v>
                </c:pt>
                <c:pt idx="2">
                  <c:v>2.0129999999999999</c:v>
                </c:pt>
                <c:pt idx="3">
                  <c:v>8.2420000000000009</c:v>
                </c:pt>
                <c:pt idx="4">
                  <c:v>14.161</c:v>
                </c:pt>
                <c:pt idx="5">
                  <c:v>25.535</c:v>
                </c:pt>
                <c:pt idx="6">
                  <c:v>30.51</c:v>
                </c:pt>
                <c:pt idx="7">
                  <c:v>17.387</c:v>
                </c:pt>
                <c:pt idx="8">
                  <c:v>2.1520000000000001</c:v>
                </c:pt>
                <c:pt idx="9">
                  <c:v>0</c:v>
                </c:pt>
                <c:pt idx="10">
                  <c:v>0</c:v>
                </c:pt>
                <c:pt idx="11">
                  <c:v>0</c:v>
                </c:pt>
                <c:pt idx="12">
                  <c:v>0</c:v>
                </c:pt>
              </c:numCache>
            </c:numRef>
          </c:val>
        </c:ser>
        <c:dLbls>
          <c:showLegendKey val="0"/>
          <c:showVal val="0"/>
          <c:showCatName val="0"/>
          <c:showSerName val="0"/>
          <c:showPercent val="0"/>
          <c:showBubbleSize val="0"/>
        </c:dLbls>
        <c:gapWidth val="219"/>
        <c:overlap val="-27"/>
        <c:axId val="42617856"/>
        <c:axId val="42415232"/>
      </c:barChart>
      <c:catAx>
        <c:axId val="42617856"/>
        <c:scaling>
          <c:orientation val="minMax"/>
        </c:scaling>
        <c:delete val="0"/>
        <c:axPos val="b"/>
        <c:title>
          <c:tx>
            <c:strRef>
              <c:f>June6_NateDogg!$D$8</c:f>
              <c:strCache>
                <c:ptCount val="1"/>
                <c:pt idx="0">
                  <c:v>phi</c:v>
                </c:pt>
              </c:strCache>
            </c:strRef>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15232"/>
        <c:crosses val="autoZero"/>
        <c:auto val="1"/>
        <c:lblAlgn val="ctr"/>
        <c:lblOffset val="100"/>
        <c:noMultiLvlLbl val="0"/>
      </c:catAx>
      <c:valAx>
        <c:axId val="42415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1785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B1</c:v>
          </c:tx>
          <c:spPr>
            <a:ln w="28575" cap="rnd">
              <a:noFill/>
              <a:round/>
            </a:ln>
            <a:effectLst/>
          </c:spPr>
          <c:marker>
            <c:symbol val="triangle"/>
            <c:size val="6"/>
            <c:spPr>
              <a:solidFill>
                <a:srgbClr val="4BACC6">
                  <a:lumMod val="75000"/>
                </a:srgbClr>
              </a:solidFill>
              <a:ln w="9525">
                <a:solidFill>
                  <a:srgbClr val="1F497D"/>
                </a:solidFill>
              </a:ln>
              <a:effectLst/>
            </c:spPr>
          </c:marker>
          <c:xVal>
            <c:numRef>
              <c:f>SampleData!$T$2:$T$17</c:f>
              <c:numCache>
                <c:formatCode>General</c:formatCode>
                <c:ptCount val="16"/>
                <c:pt idx="0">
                  <c:v>12.927335640138407</c:v>
                </c:pt>
                <c:pt idx="1">
                  <c:v>13.842105263157896</c:v>
                </c:pt>
                <c:pt idx="2">
                  <c:v>5.1630434782608692</c:v>
                </c:pt>
                <c:pt idx="3">
                  <c:v>28.678321678321677</c:v>
                </c:pt>
                <c:pt idx="4">
                  <c:v>25.143749999999997</c:v>
                </c:pt>
                <c:pt idx="5">
                  <c:v>8.8247422680412377</c:v>
                </c:pt>
                <c:pt idx="6">
                  <c:v>37.230088495575224</c:v>
                </c:pt>
                <c:pt idx="7">
                  <c:v>9.0987654320987641</c:v>
                </c:pt>
                <c:pt idx="8">
                  <c:v>21.41935483870968</c:v>
                </c:pt>
                <c:pt idx="9">
                  <c:v>5.962025316455696</c:v>
                </c:pt>
                <c:pt idx="10">
                  <c:v>8.477064220183486</c:v>
                </c:pt>
                <c:pt idx="11">
                  <c:v>31.88571428571429</c:v>
                </c:pt>
                <c:pt idx="12">
                  <c:v>8.5140186915887845</c:v>
                </c:pt>
                <c:pt idx="13">
                  <c:v>62.921568627450988</c:v>
                </c:pt>
                <c:pt idx="14">
                  <c:v>11.141509433962264</c:v>
                </c:pt>
                <c:pt idx="15">
                  <c:v>9.0128205128205128</c:v>
                </c:pt>
              </c:numCache>
            </c:numRef>
          </c:xVal>
          <c:yVal>
            <c:numRef>
              <c:f>SampleData!$U$2:$U$17</c:f>
              <c:numCache>
                <c:formatCode>General</c:formatCode>
                <c:ptCount val="16"/>
                <c:pt idx="0">
                  <c:v>0.57729785540665535</c:v>
                </c:pt>
                <c:pt idx="1">
                  <c:v>0.51065420560747665</c:v>
                </c:pt>
                <c:pt idx="2">
                  <c:v>0.38191013879087277</c:v>
                </c:pt>
                <c:pt idx="3">
                  <c:v>0.70582405410132332</c:v>
                </c:pt>
                <c:pt idx="4">
                  <c:v>0.51089266737513284</c:v>
                </c:pt>
                <c:pt idx="5">
                  <c:v>0.52174746119946358</c:v>
                </c:pt>
                <c:pt idx="6">
                  <c:v>0.176184956611635</c:v>
                </c:pt>
                <c:pt idx="7">
                  <c:v>0.25216366391648426</c:v>
                </c:pt>
                <c:pt idx="8">
                  <c:v>0.35574040941515439</c:v>
                </c:pt>
                <c:pt idx="9">
                  <c:v>0.27090271691498685</c:v>
                </c:pt>
                <c:pt idx="10">
                  <c:v>0.3563037785260007</c:v>
                </c:pt>
                <c:pt idx="11">
                  <c:v>1.0072576464489373</c:v>
                </c:pt>
                <c:pt idx="12">
                  <c:v>0.39398053858338988</c:v>
                </c:pt>
                <c:pt idx="13">
                  <c:v>1.1122151366849573</c:v>
                </c:pt>
                <c:pt idx="14">
                  <c:v>0.2347515373109523</c:v>
                </c:pt>
                <c:pt idx="15">
                  <c:v>0.2846769934870621</c:v>
                </c:pt>
              </c:numCache>
            </c:numRef>
          </c:yVal>
          <c:smooth val="0"/>
        </c:ser>
        <c:ser>
          <c:idx val="1"/>
          <c:order val="1"/>
          <c:tx>
            <c:v>B2</c:v>
          </c:tx>
          <c:spPr>
            <a:ln w="25400" cap="rnd">
              <a:noFill/>
              <a:round/>
            </a:ln>
            <a:effectLst/>
          </c:spPr>
          <c:marker>
            <c:symbol val="square"/>
            <c:size val="6"/>
            <c:spPr>
              <a:solidFill>
                <a:schemeClr val="accent2"/>
              </a:solidFill>
              <a:ln w="9525">
                <a:solidFill>
                  <a:srgbClr val="FF0000"/>
                </a:solidFill>
              </a:ln>
              <a:effectLst/>
            </c:spPr>
          </c:marker>
          <c:xVal>
            <c:numRef>
              <c:f>SampleData!$T$18:$T$39</c:f>
              <c:numCache>
                <c:formatCode>General</c:formatCode>
                <c:ptCount val="22"/>
                <c:pt idx="0">
                  <c:v>38.527472527472526</c:v>
                </c:pt>
                <c:pt idx="1">
                  <c:v>59.783132530120483</c:v>
                </c:pt>
                <c:pt idx="2">
                  <c:v>5.1343283582089549</c:v>
                </c:pt>
                <c:pt idx="3">
                  <c:v>102.23636363636362</c:v>
                </c:pt>
                <c:pt idx="4">
                  <c:v>39.303278688524593</c:v>
                </c:pt>
                <c:pt idx="5">
                  <c:v>5.3111111111111109</c:v>
                </c:pt>
                <c:pt idx="6">
                  <c:v>19.209606986899566</c:v>
                </c:pt>
                <c:pt idx="7">
                  <c:v>13.325991189427313</c:v>
                </c:pt>
                <c:pt idx="8">
                  <c:v>30.168421052631579</c:v>
                </c:pt>
                <c:pt idx="9">
                  <c:v>3.2666666666666666</c:v>
                </c:pt>
                <c:pt idx="10">
                  <c:v>5.2380952380952381</c:v>
                </c:pt>
                <c:pt idx="11">
                  <c:v>43.981481481481481</c:v>
                </c:pt>
                <c:pt idx="12">
                  <c:v>34.487179487179482</c:v>
                </c:pt>
                <c:pt idx="13">
                  <c:v>18.011494252873565</c:v>
                </c:pt>
                <c:pt idx="14">
                  <c:v>8.9055118110236222</c:v>
                </c:pt>
                <c:pt idx="15">
                  <c:v>9.4861111111111107</c:v>
                </c:pt>
                <c:pt idx="16">
                  <c:v>6.4041994750656164</c:v>
                </c:pt>
                <c:pt idx="17">
                  <c:v>24.035714285714285</c:v>
                </c:pt>
                <c:pt idx="18">
                  <c:v>11.745614035087719</c:v>
                </c:pt>
                <c:pt idx="19">
                  <c:v>13.19607843137255</c:v>
                </c:pt>
                <c:pt idx="20">
                  <c:v>19.196078431372548</c:v>
                </c:pt>
                <c:pt idx="21">
                  <c:v>41.350364963503644</c:v>
                </c:pt>
              </c:numCache>
            </c:numRef>
          </c:xVal>
          <c:yVal>
            <c:numRef>
              <c:f>SampleData!$U$18:$U$39</c:f>
              <c:numCache>
                <c:formatCode>General</c:formatCode>
                <c:ptCount val="22"/>
                <c:pt idx="0">
                  <c:v>0.72156257421040138</c:v>
                </c:pt>
                <c:pt idx="1">
                  <c:v>1.4382255389718075</c:v>
                </c:pt>
                <c:pt idx="2">
                  <c:v>7.5168383348472118E-2</c:v>
                </c:pt>
                <c:pt idx="3">
                  <c:v>0.1649074676834372</c:v>
                </c:pt>
                <c:pt idx="4">
                  <c:v>0.12999051063771264</c:v>
                </c:pt>
                <c:pt idx="5">
                  <c:v>7.4429009362313239E-2</c:v>
                </c:pt>
                <c:pt idx="6">
                  <c:v>0.6659519425734729</c:v>
                </c:pt>
                <c:pt idx="7">
                  <c:v>0.48981286219550674</c:v>
                </c:pt>
                <c:pt idx="8">
                  <c:v>0.27550726308508189</c:v>
                </c:pt>
                <c:pt idx="9">
                  <c:v>0.19555954718242199</c:v>
                </c:pt>
                <c:pt idx="10">
                  <c:v>0.48403584932082339</c:v>
                </c:pt>
                <c:pt idx="11">
                  <c:v>1.0687415426251692</c:v>
                </c:pt>
                <c:pt idx="12">
                  <c:v>0.53013969025204977</c:v>
                </c:pt>
                <c:pt idx="13">
                  <c:v>0.52345647985255928</c:v>
                </c:pt>
                <c:pt idx="14">
                  <c:v>0.49547800316795254</c:v>
                </c:pt>
                <c:pt idx="15">
                  <c:v>0.37608192124832379</c:v>
                </c:pt>
                <c:pt idx="16">
                  <c:v>0.52134770154139953</c:v>
                </c:pt>
                <c:pt idx="17">
                  <c:v>0.84152546402700945</c:v>
                </c:pt>
                <c:pt idx="18">
                  <c:v>0.98702974769310192</c:v>
                </c:pt>
                <c:pt idx="19">
                  <c:v>0.32487866882366534</c:v>
                </c:pt>
                <c:pt idx="20">
                  <c:v>0.41597050866605223</c:v>
                </c:pt>
                <c:pt idx="21">
                  <c:v>0.68830328175692546</c:v>
                </c:pt>
              </c:numCache>
            </c:numRef>
          </c:yVal>
          <c:smooth val="0"/>
        </c:ser>
        <c:ser>
          <c:idx val="2"/>
          <c:order val="2"/>
          <c:tx>
            <c:v>Mfp</c:v>
          </c:tx>
          <c:spPr>
            <a:ln w="25400" cap="rnd">
              <a:noFill/>
              <a:round/>
            </a:ln>
            <a:effectLst/>
          </c:spPr>
          <c:marker>
            <c:symbol val="circle"/>
            <c:size val="6"/>
            <c:spPr>
              <a:solidFill>
                <a:srgbClr val="00B050"/>
              </a:solidFill>
              <a:ln w="9525">
                <a:solidFill>
                  <a:srgbClr val="9BBB59">
                    <a:lumMod val="75000"/>
                  </a:srgbClr>
                </a:solidFill>
              </a:ln>
              <a:effectLst/>
            </c:spPr>
          </c:marker>
          <c:xVal>
            <c:numRef>
              <c:f>SampleData!$T$40:$T$61</c:f>
              <c:numCache>
                <c:formatCode>General</c:formatCode>
                <c:ptCount val="22"/>
                <c:pt idx="0">
                  <c:v>28.538461538461537</c:v>
                </c:pt>
                <c:pt idx="1">
                  <c:v>52.079365079365083</c:v>
                </c:pt>
                <c:pt idx="2">
                  <c:v>25.400000000000002</c:v>
                </c:pt>
                <c:pt idx="3">
                  <c:v>58.069767441860463</c:v>
                </c:pt>
                <c:pt idx="4">
                  <c:v>15.452380952380954</c:v>
                </c:pt>
                <c:pt idx="5">
                  <c:v>6.2538860103626943</c:v>
                </c:pt>
                <c:pt idx="6">
                  <c:v>30.651162790697672</c:v>
                </c:pt>
                <c:pt idx="7">
                  <c:v>21.16339869281046</c:v>
                </c:pt>
                <c:pt idx="8">
                  <c:v>18.972027972027973</c:v>
                </c:pt>
                <c:pt idx="9">
                  <c:v>11.24</c:v>
                </c:pt>
                <c:pt idx="10">
                  <c:v>14.74712643678161</c:v>
                </c:pt>
                <c:pt idx="11">
                  <c:v>5.59</c:v>
                </c:pt>
                <c:pt idx="12">
                  <c:v>13.542553191489363</c:v>
                </c:pt>
                <c:pt idx="13">
                  <c:v>17.718750000000004</c:v>
                </c:pt>
                <c:pt idx="14">
                  <c:v>97.134615384615387</c:v>
                </c:pt>
                <c:pt idx="15">
                  <c:v>3.1454545454545451</c:v>
                </c:pt>
                <c:pt idx="16">
                  <c:v>19.788235294117648</c:v>
                </c:pt>
                <c:pt idx="17">
                  <c:v>54.479768786127167</c:v>
                </c:pt>
                <c:pt idx="18">
                  <c:v>32.361111111111114</c:v>
                </c:pt>
                <c:pt idx="19">
                  <c:v>13.350877192982455</c:v>
                </c:pt>
                <c:pt idx="20">
                  <c:v>17.956043956043956</c:v>
                </c:pt>
                <c:pt idx="21">
                  <c:v>92.276729559748418</c:v>
                </c:pt>
              </c:numCache>
            </c:numRef>
          </c:xVal>
          <c:yVal>
            <c:numRef>
              <c:f>SampleData!$U$40:$U$61</c:f>
              <c:numCache>
                <c:formatCode>General</c:formatCode>
                <c:ptCount val="22"/>
                <c:pt idx="0">
                  <c:v>0.8172894236858772</c:v>
                </c:pt>
                <c:pt idx="1">
                  <c:v>0.27918134249394849</c:v>
                </c:pt>
                <c:pt idx="2">
                  <c:v>0.22598097502972653</c:v>
                </c:pt>
                <c:pt idx="3">
                  <c:v>1.1747483989021044</c:v>
                </c:pt>
                <c:pt idx="4">
                  <c:v>0.53973058311380151</c:v>
                </c:pt>
                <c:pt idx="5">
                  <c:v>0.61657793806170924</c:v>
                </c:pt>
                <c:pt idx="6">
                  <c:v>0.67758291577189222</c:v>
                </c:pt>
                <c:pt idx="7">
                  <c:v>1.0477631889299472</c:v>
                </c:pt>
                <c:pt idx="8">
                  <c:v>1.0399514725568944</c:v>
                </c:pt>
                <c:pt idx="9">
                  <c:v>0.73897918448816657</c:v>
                </c:pt>
                <c:pt idx="10">
                  <c:v>0.60244161358811044</c:v>
                </c:pt>
                <c:pt idx="11">
                  <c:v>0.81226676297098832</c:v>
                </c:pt>
                <c:pt idx="12">
                  <c:v>0.18575637147319929</c:v>
                </c:pt>
                <c:pt idx="13">
                  <c:v>0.63646105705345279</c:v>
                </c:pt>
                <c:pt idx="14">
                  <c:v>1.0491450890034701</c:v>
                </c:pt>
                <c:pt idx="15">
                  <c:v>0.36898568615348443</c:v>
                </c:pt>
                <c:pt idx="16">
                  <c:v>0.71588314040475631</c:v>
                </c:pt>
                <c:pt idx="17">
                  <c:v>0.93644493569131826</c:v>
                </c:pt>
                <c:pt idx="18">
                  <c:v>0.29001947977540965</c:v>
                </c:pt>
                <c:pt idx="19">
                  <c:v>1.1190704688785302</c:v>
                </c:pt>
                <c:pt idx="20">
                  <c:v>0.41058210251954819</c:v>
                </c:pt>
                <c:pt idx="21">
                  <c:v>0.98403046067588107</c:v>
                </c:pt>
              </c:numCache>
            </c:numRef>
          </c:yVal>
          <c:smooth val="0"/>
        </c:ser>
        <c:dLbls>
          <c:showLegendKey val="0"/>
          <c:showVal val="0"/>
          <c:showCatName val="0"/>
          <c:showSerName val="0"/>
          <c:showPercent val="0"/>
          <c:showBubbleSize val="0"/>
        </c:dLbls>
        <c:axId val="42461440"/>
        <c:axId val="38540032"/>
      </c:scatterChart>
      <c:valAx>
        <c:axId val="4246144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en-US" dirty="0">
                    <a:solidFill>
                      <a:schemeClr val="tx1"/>
                    </a:solidFill>
                  </a:rPr>
                  <a:t>Ce/Nb</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40032"/>
        <c:crosses val="autoZero"/>
        <c:crossBetween val="midCat"/>
      </c:valAx>
      <c:valAx>
        <c:axId val="385400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en-US" dirty="0">
                    <a:solidFill>
                      <a:schemeClr val="tx1"/>
                    </a:solidFill>
                  </a:rPr>
                  <a:t>Th/U</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61440"/>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B1</c:v>
          </c:tx>
          <c:spPr>
            <a:ln w="28575" cap="rnd">
              <a:noFill/>
              <a:round/>
            </a:ln>
            <a:effectLst/>
          </c:spPr>
          <c:marker>
            <c:symbol val="triangle"/>
            <c:size val="6"/>
            <c:spPr>
              <a:solidFill>
                <a:srgbClr val="4BACC6">
                  <a:lumMod val="75000"/>
                </a:srgbClr>
              </a:solidFill>
              <a:ln w="9525">
                <a:solidFill>
                  <a:srgbClr val="1F497D"/>
                </a:solidFill>
              </a:ln>
              <a:effectLst/>
            </c:spPr>
          </c:marker>
          <c:xVal>
            <c:numRef>
              <c:f>SampleData!$C$2:$C$17</c:f>
              <c:numCache>
                <c:formatCode>General</c:formatCode>
                <c:ptCount val="16"/>
                <c:pt idx="0">
                  <c:v>948.27</c:v>
                </c:pt>
                <c:pt idx="1">
                  <c:v>551.59</c:v>
                </c:pt>
                <c:pt idx="2">
                  <c:v>1068.32</c:v>
                </c:pt>
                <c:pt idx="3">
                  <c:v>1871.55</c:v>
                </c:pt>
                <c:pt idx="4">
                  <c:v>2258.19</c:v>
                </c:pt>
                <c:pt idx="5">
                  <c:v>1239.8499999999999</c:v>
                </c:pt>
                <c:pt idx="6">
                  <c:v>1874.99</c:v>
                </c:pt>
                <c:pt idx="7">
                  <c:v>1085.18</c:v>
                </c:pt>
                <c:pt idx="8">
                  <c:v>1114.21</c:v>
                </c:pt>
                <c:pt idx="9">
                  <c:v>935.95</c:v>
                </c:pt>
                <c:pt idx="10">
                  <c:v>1394.47</c:v>
                </c:pt>
                <c:pt idx="11">
                  <c:v>2903.27</c:v>
                </c:pt>
                <c:pt idx="12">
                  <c:v>845.67</c:v>
                </c:pt>
                <c:pt idx="13">
                  <c:v>3369.36</c:v>
                </c:pt>
                <c:pt idx="14">
                  <c:v>570.12</c:v>
                </c:pt>
                <c:pt idx="15">
                  <c:v>916.52</c:v>
                </c:pt>
              </c:numCache>
            </c:numRef>
          </c:xVal>
          <c:yVal>
            <c:numRef>
              <c:f>SampleData!$V$2:$V$17</c:f>
              <c:numCache>
                <c:formatCode>General</c:formatCode>
                <c:ptCount val="16"/>
                <c:pt idx="0">
                  <c:v>1.0238740226847263</c:v>
                </c:pt>
                <c:pt idx="1">
                  <c:v>0.48436014666606308</c:v>
                </c:pt>
                <c:pt idx="2">
                  <c:v>0.29944000281759586</c:v>
                </c:pt>
                <c:pt idx="3">
                  <c:v>0.27952871390391759</c:v>
                </c:pt>
                <c:pt idx="4">
                  <c:v>0.67437618085868789</c:v>
                </c:pt>
                <c:pt idx="5">
                  <c:v>0.29278281114134247</c:v>
                </c:pt>
                <c:pt idx="6">
                  <c:v>1.7154449699054168</c:v>
                </c:pt>
                <c:pt idx="7">
                  <c:v>1.0757888635293267</c:v>
                </c:pt>
                <c:pt idx="8">
                  <c:v>1.0223536678069176</c:v>
                </c:pt>
                <c:pt idx="9">
                  <c:v>0.44877089478859389</c:v>
                </c:pt>
                <c:pt idx="10">
                  <c:v>0.33236347358997315</c:v>
                </c:pt>
                <c:pt idx="11">
                  <c:v>0.40288220551378445</c:v>
                </c:pt>
                <c:pt idx="12">
                  <c:v>0.884478099876572</c:v>
                </c:pt>
                <c:pt idx="13">
                  <c:v>0.36909518857080298</c:v>
                </c:pt>
                <c:pt idx="14">
                  <c:v>0.59840875186474396</c:v>
                </c:pt>
                <c:pt idx="15">
                  <c:v>0.76132404181184665</c:v>
                </c:pt>
              </c:numCache>
            </c:numRef>
          </c:yVal>
          <c:smooth val="0"/>
        </c:ser>
        <c:ser>
          <c:idx val="1"/>
          <c:order val="1"/>
          <c:tx>
            <c:v>B2</c:v>
          </c:tx>
          <c:spPr>
            <a:ln w="25400" cap="rnd">
              <a:noFill/>
              <a:round/>
            </a:ln>
            <a:effectLst/>
          </c:spPr>
          <c:marker>
            <c:symbol val="square"/>
            <c:size val="6"/>
            <c:spPr>
              <a:solidFill>
                <a:schemeClr val="accent2"/>
              </a:solidFill>
              <a:ln w="9525">
                <a:solidFill>
                  <a:srgbClr val="FF0000"/>
                </a:solidFill>
              </a:ln>
              <a:effectLst/>
            </c:spPr>
          </c:marker>
          <c:xVal>
            <c:numRef>
              <c:f>(SampleData!$C$18:$C$33,SampleData!$C$35:$C$39)</c:f>
              <c:numCache>
                <c:formatCode>General</c:formatCode>
                <c:ptCount val="21"/>
                <c:pt idx="0">
                  <c:v>824.76</c:v>
                </c:pt>
                <c:pt idx="1">
                  <c:v>1363.79</c:v>
                </c:pt>
                <c:pt idx="2">
                  <c:v>2046.14</c:v>
                </c:pt>
                <c:pt idx="3">
                  <c:v>3979.66</c:v>
                </c:pt>
                <c:pt idx="4">
                  <c:v>2631.28</c:v>
                </c:pt>
                <c:pt idx="5">
                  <c:v>461.9</c:v>
                </c:pt>
                <c:pt idx="6">
                  <c:v>1418.87</c:v>
                </c:pt>
                <c:pt idx="7">
                  <c:v>858.56</c:v>
                </c:pt>
                <c:pt idx="8">
                  <c:v>1606.08</c:v>
                </c:pt>
                <c:pt idx="9">
                  <c:v>3857.66</c:v>
                </c:pt>
                <c:pt idx="10">
                  <c:v>787.81</c:v>
                </c:pt>
                <c:pt idx="11">
                  <c:v>1917.03</c:v>
                </c:pt>
                <c:pt idx="12">
                  <c:v>334.52</c:v>
                </c:pt>
                <c:pt idx="13">
                  <c:v>698.98</c:v>
                </c:pt>
                <c:pt idx="14">
                  <c:v>1605.54</c:v>
                </c:pt>
                <c:pt idx="15">
                  <c:v>782.91</c:v>
                </c:pt>
                <c:pt idx="16">
                  <c:v>1283.22</c:v>
                </c:pt>
                <c:pt idx="17">
                  <c:v>2221.3200000000002</c:v>
                </c:pt>
                <c:pt idx="18">
                  <c:v>1345.66</c:v>
                </c:pt>
                <c:pt idx="19">
                  <c:v>942.93</c:v>
                </c:pt>
                <c:pt idx="20">
                  <c:v>1401.61</c:v>
                </c:pt>
              </c:numCache>
            </c:numRef>
          </c:xVal>
          <c:yVal>
            <c:numRef>
              <c:f>(SampleData!$V$18:$V$33,SampleData!$V$35:$V$39)</c:f>
              <c:numCache>
                <c:formatCode>General</c:formatCode>
                <c:ptCount val="21"/>
                <c:pt idx="0">
                  <c:v>0.31439450500223981</c:v>
                </c:pt>
                <c:pt idx="1">
                  <c:v>0.16618819044119335</c:v>
                </c:pt>
                <c:pt idx="2">
                  <c:v>0.66905550905275712</c:v>
                </c:pt>
                <c:pt idx="3">
                  <c:v>0.61369003031924385</c:v>
                </c:pt>
                <c:pt idx="4">
                  <c:v>0.67580905998475749</c:v>
                </c:pt>
                <c:pt idx="5">
                  <c:v>1.1740540190006807</c:v>
                </c:pt>
                <c:pt idx="6">
                  <c:v>0.84915593025787162</c:v>
                </c:pt>
                <c:pt idx="7">
                  <c:v>1.7217393790382527</c:v>
                </c:pt>
                <c:pt idx="8">
                  <c:v>0.60107756007137536</c:v>
                </c:pt>
                <c:pt idx="9">
                  <c:v>0.38548183216186405</c:v>
                </c:pt>
                <c:pt idx="10">
                  <c:v>0.49916119110862572</c:v>
                </c:pt>
                <c:pt idx="11">
                  <c:v>0.26429102769512475</c:v>
                </c:pt>
                <c:pt idx="12">
                  <c:v>1.1652512384996461</c:v>
                </c:pt>
                <c:pt idx="13">
                  <c:v>3.5375876716388421</c:v>
                </c:pt>
                <c:pt idx="14">
                  <c:v>0.44526095463439047</c:v>
                </c:pt>
                <c:pt idx="15">
                  <c:v>2.2028375777648481</c:v>
                </c:pt>
                <c:pt idx="16">
                  <c:v>1.2366754876016859</c:v>
                </c:pt>
                <c:pt idx="17">
                  <c:v>0.25600911899294598</c:v>
                </c:pt>
                <c:pt idx="18">
                  <c:v>0.54479068303430911</c:v>
                </c:pt>
                <c:pt idx="19">
                  <c:v>0.58970897615708273</c:v>
                </c:pt>
                <c:pt idx="20">
                  <c:v>2.4276112762452904</c:v>
                </c:pt>
              </c:numCache>
            </c:numRef>
          </c:yVal>
          <c:smooth val="0"/>
        </c:ser>
        <c:ser>
          <c:idx val="2"/>
          <c:order val="2"/>
          <c:tx>
            <c:v>Mfp</c:v>
          </c:tx>
          <c:spPr>
            <a:ln w="25400" cap="rnd">
              <a:noFill/>
              <a:round/>
            </a:ln>
            <a:effectLst/>
          </c:spPr>
          <c:marker>
            <c:symbol val="circle"/>
            <c:size val="6"/>
            <c:spPr>
              <a:solidFill>
                <a:srgbClr val="00B050"/>
              </a:solidFill>
              <a:ln w="9525">
                <a:solidFill>
                  <a:srgbClr val="9BBB59">
                    <a:lumMod val="75000"/>
                  </a:srgbClr>
                </a:solidFill>
              </a:ln>
              <a:effectLst/>
            </c:spPr>
          </c:marker>
          <c:xVal>
            <c:numRef>
              <c:f>SampleData!$C$40:$C$61</c:f>
              <c:numCache>
                <c:formatCode>General</c:formatCode>
                <c:ptCount val="22"/>
                <c:pt idx="0">
                  <c:v>1165.32</c:v>
                </c:pt>
                <c:pt idx="1">
                  <c:v>3023.65</c:v>
                </c:pt>
                <c:pt idx="2">
                  <c:v>3840.54</c:v>
                </c:pt>
                <c:pt idx="3">
                  <c:v>757.68</c:v>
                </c:pt>
                <c:pt idx="4">
                  <c:v>3132.46</c:v>
                </c:pt>
                <c:pt idx="5">
                  <c:v>1946.56</c:v>
                </c:pt>
                <c:pt idx="6">
                  <c:v>1721.36</c:v>
                </c:pt>
                <c:pt idx="7">
                  <c:v>2966.09</c:v>
                </c:pt>
                <c:pt idx="8">
                  <c:v>2633.82</c:v>
                </c:pt>
                <c:pt idx="9">
                  <c:v>1701.51</c:v>
                </c:pt>
                <c:pt idx="10">
                  <c:v>666.54</c:v>
                </c:pt>
                <c:pt idx="11">
                  <c:v>3302.62</c:v>
                </c:pt>
                <c:pt idx="12">
                  <c:v>1227.72</c:v>
                </c:pt>
                <c:pt idx="13">
                  <c:v>1497.38</c:v>
                </c:pt>
                <c:pt idx="14">
                  <c:v>3857.44</c:v>
                </c:pt>
                <c:pt idx="15">
                  <c:v>4018.91</c:v>
                </c:pt>
                <c:pt idx="16">
                  <c:v>1173.94</c:v>
                </c:pt>
                <c:pt idx="17">
                  <c:v>3296.88</c:v>
                </c:pt>
                <c:pt idx="18">
                  <c:v>1850.43</c:v>
                </c:pt>
                <c:pt idx="19">
                  <c:v>2586.9299999999998</c:v>
                </c:pt>
                <c:pt idx="20">
                  <c:v>13182.26</c:v>
                </c:pt>
                <c:pt idx="21">
                  <c:v>3156.76</c:v>
                </c:pt>
              </c:numCache>
            </c:numRef>
          </c:xVal>
          <c:yVal>
            <c:numRef>
              <c:f>SampleData!$V$40:$V$61</c:f>
              <c:numCache>
                <c:formatCode>General</c:formatCode>
                <c:ptCount val="22"/>
                <c:pt idx="0">
                  <c:v>0.22834968304851888</c:v>
                </c:pt>
                <c:pt idx="1">
                  <c:v>0.82725005395812845</c:v>
                </c:pt>
                <c:pt idx="2">
                  <c:v>0.60695727482678974</c:v>
                </c:pt>
                <c:pt idx="3">
                  <c:v>1.620299451499728</c:v>
                </c:pt>
                <c:pt idx="4">
                  <c:v>0.45598446059346226</c:v>
                </c:pt>
                <c:pt idx="5">
                  <c:v>0.29563878217603956</c:v>
                </c:pt>
                <c:pt idx="6">
                  <c:v>0.25552540926134804</c:v>
                </c:pt>
                <c:pt idx="7">
                  <c:v>0.24742007333702934</c:v>
                </c:pt>
                <c:pt idx="8">
                  <c:v>0.25320692759917379</c:v>
                </c:pt>
                <c:pt idx="9">
                  <c:v>0.28591227784118706</c:v>
                </c:pt>
                <c:pt idx="10">
                  <c:v>0.39551580803627662</c:v>
                </c:pt>
                <c:pt idx="11">
                  <c:v>0.16485086622611178</c:v>
                </c:pt>
                <c:pt idx="12">
                  <c:v>1.1407916995601668</c:v>
                </c:pt>
                <c:pt idx="13">
                  <c:v>0.45268264286407295</c:v>
                </c:pt>
                <c:pt idx="14">
                  <c:v>0.6427629677792227</c:v>
                </c:pt>
                <c:pt idx="15">
                  <c:v>0.72556859985285183</c:v>
                </c:pt>
                <c:pt idx="16">
                  <c:v>0.31949581100460411</c:v>
                </c:pt>
                <c:pt idx="17">
                  <c:v>0.38830254199262565</c:v>
                </c:pt>
                <c:pt idx="18">
                  <c:v>0.8648129062945934</c:v>
                </c:pt>
                <c:pt idx="19">
                  <c:v>0.25272859568275524</c:v>
                </c:pt>
                <c:pt idx="20">
                  <c:v>0.17369757004494105</c:v>
                </c:pt>
                <c:pt idx="21">
                  <c:v>0.84734565566795883</c:v>
                </c:pt>
              </c:numCache>
            </c:numRef>
          </c:yVal>
          <c:smooth val="0"/>
        </c:ser>
        <c:dLbls>
          <c:showLegendKey val="0"/>
          <c:showVal val="0"/>
          <c:showCatName val="0"/>
          <c:showSerName val="0"/>
          <c:showPercent val="0"/>
          <c:showBubbleSize val="0"/>
        </c:dLbls>
        <c:axId val="38596608"/>
        <c:axId val="38598912"/>
      </c:scatterChart>
      <c:valAx>
        <c:axId val="3859660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mn-cs"/>
                  </a:defRPr>
                </a:pPr>
                <a:r>
                  <a:rPr lang="en-US" dirty="0">
                    <a:solidFill>
                      <a:schemeClr val="tx1"/>
                    </a:solidFill>
                    <a:latin typeface="Calibri Light" panose="020F0302020204030204" pitchFamily="34" charset="0"/>
                  </a:rPr>
                  <a:t>Y (ppm)</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98912"/>
        <c:crosses val="autoZero"/>
        <c:crossBetween val="midCat"/>
      </c:valAx>
      <c:valAx>
        <c:axId val="385989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mn-cs"/>
                  </a:defRPr>
                </a:pPr>
                <a:r>
                  <a:rPr lang="en-US" dirty="0">
                    <a:solidFill>
                      <a:schemeClr val="tx1"/>
                    </a:solidFill>
                    <a:latin typeface="Calibri Light" panose="020F0302020204030204" pitchFamily="34" charset="0"/>
                  </a:rPr>
                  <a:t>U/Yb</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96608"/>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97007723819933"/>
          <c:y val="4.5474123426879336E-2"/>
          <c:w val="0.77819569764079921"/>
          <c:h val="0.73365025176048793"/>
        </c:manualLayout>
      </c:layout>
      <c:scatterChart>
        <c:scatterStyle val="smoothMarker"/>
        <c:varyColors val="0"/>
        <c:ser>
          <c:idx val="0"/>
          <c:order val="0"/>
          <c:tx>
            <c:strRef>
              <c:f>'B1'!$S$10</c:f>
              <c:strCache>
                <c:ptCount val="1"/>
                <c:pt idx="0">
                  <c:v>B1 (n=16)</c:v>
                </c:pt>
              </c:strCache>
            </c:strRef>
          </c:tx>
          <c:spPr>
            <a:ln w="25400">
              <a:solidFill>
                <a:srgbClr val="000080"/>
              </a:solidFill>
              <a:prstDash val="solid"/>
            </a:ln>
          </c:spPr>
          <c:marker>
            <c:symbol val="none"/>
          </c:marker>
          <c:xVal>
            <c:numRef>
              <c:f>'B1'!$A$11:$A$110</c:f>
              <c:numCache>
                <c:formatCode>General</c:formatCode>
                <c:ptCount val="100"/>
                <c:pt idx="0">
                  <c:v>-5.0000000000000001E-3</c:v>
                </c:pt>
                <c:pt idx="1">
                  <c:v>0</c:v>
                </c:pt>
                <c:pt idx="2">
                  <c:v>5.0000000000000001E-3</c:v>
                </c:pt>
                <c:pt idx="3">
                  <c:v>0.01</c:v>
                </c:pt>
                <c:pt idx="4">
                  <c:v>1.4999999999999999E-2</c:v>
                </c:pt>
                <c:pt idx="5">
                  <c:v>0.02</c:v>
                </c:pt>
                <c:pt idx="6">
                  <c:v>2.5000000000000001E-2</c:v>
                </c:pt>
                <c:pt idx="7">
                  <c:v>3.0000000000000002E-2</c:v>
                </c:pt>
                <c:pt idx="8">
                  <c:v>3.5000000000000003E-2</c:v>
                </c:pt>
                <c:pt idx="9">
                  <c:v>0.04</c:v>
                </c:pt>
                <c:pt idx="10">
                  <c:v>4.4999999999999998E-2</c:v>
                </c:pt>
                <c:pt idx="11">
                  <c:v>4.9999999999999996E-2</c:v>
                </c:pt>
                <c:pt idx="12">
                  <c:v>5.4999999999999993E-2</c:v>
                </c:pt>
                <c:pt idx="13">
                  <c:v>5.9999999999999991E-2</c:v>
                </c:pt>
                <c:pt idx="14">
                  <c:v>6.4999999999999988E-2</c:v>
                </c:pt>
                <c:pt idx="15">
                  <c:v>6.9999999999999993E-2</c:v>
                </c:pt>
                <c:pt idx="16">
                  <c:v>7.4999999999999997E-2</c:v>
                </c:pt>
                <c:pt idx="17">
                  <c:v>0.08</c:v>
                </c:pt>
                <c:pt idx="18">
                  <c:v>8.5000000000000006E-2</c:v>
                </c:pt>
                <c:pt idx="19">
                  <c:v>9.0000000000000011E-2</c:v>
                </c:pt>
                <c:pt idx="20">
                  <c:v>9.5000000000000015E-2</c:v>
                </c:pt>
                <c:pt idx="21">
                  <c:v>0.10000000000000002</c:v>
                </c:pt>
                <c:pt idx="22">
                  <c:v>0.10500000000000002</c:v>
                </c:pt>
                <c:pt idx="23">
                  <c:v>0.11000000000000003</c:v>
                </c:pt>
                <c:pt idx="24">
                  <c:v>0.11500000000000003</c:v>
                </c:pt>
                <c:pt idx="25">
                  <c:v>0.12000000000000004</c:v>
                </c:pt>
                <c:pt idx="26">
                  <c:v>0.12500000000000003</c:v>
                </c:pt>
                <c:pt idx="27">
                  <c:v>0.13000000000000003</c:v>
                </c:pt>
                <c:pt idx="28">
                  <c:v>0.13500000000000004</c:v>
                </c:pt>
                <c:pt idx="29">
                  <c:v>0.14000000000000004</c:v>
                </c:pt>
                <c:pt idx="30">
                  <c:v>0.14500000000000005</c:v>
                </c:pt>
                <c:pt idx="31">
                  <c:v>0.15000000000000005</c:v>
                </c:pt>
                <c:pt idx="32">
                  <c:v>0.15500000000000005</c:v>
                </c:pt>
                <c:pt idx="33">
                  <c:v>0.16000000000000006</c:v>
                </c:pt>
                <c:pt idx="34">
                  <c:v>0.16500000000000006</c:v>
                </c:pt>
                <c:pt idx="35">
                  <c:v>0.17000000000000007</c:v>
                </c:pt>
                <c:pt idx="36">
                  <c:v>0.17500000000000007</c:v>
                </c:pt>
                <c:pt idx="37">
                  <c:v>0.18000000000000008</c:v>
                </c:pt>
                <c:pt idx="38">
                  <c:v>0.18500000000000008</c:v>
                </c:pt>
                <c:pt idx="39">
                  <c:v>0.19000000000000009</c:v>
                </c:pt>
                <c:pt idx="40">
                  <c:v>0.19500000000000009</c:v>
                </c:pt>
                <c:pt idx="41">
                  <c:v>0.20000000000000009</c:v>
                </c:pt>
                <c:pt idx="42">
                  <c:v>0.2050000000000001</c:v>
                </c:pt>
                <c:pt idx="43">
                  <c:v>0.2100000000000001</c:v>
                </c:pt>
                <c:pt idx="44">
                  <c:v>0.21500000000000011</c:v>
                </c:pt>
                <c:pt idx="45">
                  <c:v>0.22000000000000011</c:v>
                </c:pt>
                <c:pt idx="46">
                  <c:v>0.22500000000000012</c:v>
                </c:pt>
                <c:pt idx="47">
                  <c:v>0.23000000000000012</c:v>
                </c:pt>
                <c:pt idx="48">
                  <c:v>0.23500000000000013</c:v>
                </c:pt>
                <c:pt idx="49">
                  <c:v>0.24000000000000013</c:v>
                </c:pt>
                <c:pt idx="50">
                  <c:v>0.24500000000000013</c:v>
                </c:pt>
                <c:pt idx="51">
                  <c:v>0.25000000000000011</c:v>
                </c:pt>
                <c:pt idx="52">
                  <c:v>0.25500000000000012</c:v>
                </c:pt>
                <c:pt idx="53">
                  <c:v>0.26000000000000012</c:v>
                </c:pt>
                <c:pt idx="54">
                  <c:v>0.26500000000000012</c:v>
                </c:pt>
                <c:pt idx="55">
                  <c:v>0.27000000000000013</c:v>
                </c:pt>
                <c:pt idx="56">
                  <c:v>0.27500000000000013</c:v>
                </c:pt>
                <c:pt idx="57">
                  <c:v>0.28000000000000014</c:v>
                </c:pt>
                <c:pt idx="58">
                  <c:v>0.28500000000000014</c:v>
                </c:pt>
                <c:pt idx="59">
                  <c:v>0.29000000000000015</c:v>
                </c:pt>
                <c:pt idx="60">
                  <c:v>0.29500000000000015</c:v>
                </c:pt>
                <c:pt idx="61">
                  <c:v>0.30000000000000016</c:v>
                </c:pt>
                <c:pt idx="62">
                  <c:v>0.30500000000000016</c:v>
                </c:pt>
                <c:pt idx="63">
                  <c:v>0.31000000000000016</c:v>
                </c:pt>
                <c:pt idx="64">
                  <c:v>0.31500000000000017</c:v>
                </c:pt>
                <c:pt idx="65">
                  <c:v>0.32000000000000017</c:v>
                </c:pt>
                <c:pt idx="66">
                  <c:v>0.32500000000000018</c:v>
                </c:pt>
                <c:pt idx="67">
                  <c:v>0.33000000000000018</c:v>
                </c:pt>
                <c:pt idx="68">
                  <c:v>0.33500000000000019</c:v>
                </c:pt>
                <c:pt idx="69">
                  <c:v>0.34000000000000019</c:v>
                </c:pt>
                <c:pt idx="70">
                  <c:v>0.3450000000000002</c:v>
                </c:pt>
                <c:pt idx="71">
                  <c:v>0.3500000000000002</c:v>
                </c:pt>
                <c:pt idx="72">
                  <c:v>0.3550000000000002</c:v>
                </c:pt>
                <c:pt idx="73">
                  <c:v>0.36000000000000021</c:v>
                </c:pt>
                <c:pt idx="74">
                  <c:v>0.36500000000000021</c:v>
                </c:pt>
                <c:pt idx="75">
                  <c:v>0.37000000000000022</c:v>
                </c:pt>
                <c:pt idx="76">
                  <c:v>0.37500000000000022</c:v>
                </c:pt>
                <c:pt idx="77">
                  <c:v>0.38000000000000023</c:v>
                </c:pt>
                <c:pt idx="78">
                  <c:v>0.38500000000000023</c:v>
                </c:pt>
                <c:pt idx="79">
                  <c:v>0.39000000000000024</c:v>
                </c:pt>
                <c:pt idx="80">
                  <c:v>0.39500000000000024</c:v>
                </c:pt>
                <c:pt idx="81">
                  <c:v>0.40000000000000024</c:v>
                </c:pt>
                <c:pt idx="82">
                  <c:v>0.40500000000000025</c:v>
                </c:pt>
                <c:pt idx="83">
                  <c:v>0.41000000000000025</c:v>
                </c:pt>
                <c:pt idx="84">
                  <c:v>0.41500000000000026</c:v>
                </c:pt>
                <c:pt idx="85">
                  <c:v>0.42000000000000026</c:v>
                </c:pt>
                <c:pt idx="86">
                  <c:v>0.42500000000000027</c:v>
                </c:pt>
                <c:pt idx="87">
                  <c:v>0.43000000000000027</c:v>
                </c:pt>
                <c:pt idx="88">
                  <c:v>0.43500000000000028</c:v>
                </c:pt>
                <c:pt idx="89">
                  <c:v>0.44000000000000028</c:v>
                </c:pt>
                <c:pt idx="90">
                  <c:v>0.44500000000000028</c:v>
                </c:pt>
                <c:pt idx="91">
                  <c:v>0.45000000000000029</c:v>
                </c:pt>
                <c:pt idx="92">
                  <c:v>0.45500000000000029</c:v>
                </c:pt>
                <c:pt idx="93">
                  <c:v>0.4600000000000003</c:v>
                </c:pt>
                <c:pt idx="94">
                  <c:v>0.4650000000000003</c:v>
                </c:pt>
                <c:pt idx="95">
                  <c:v>0.47000000000000031</c:v>
                </c:pt>
                <c:pt idx="96">
                  <c:v>0.47500000000000031</c:v>
                </c:pt>
                <c:pt idx="97">
                  <c:v>0.48000000000000032</c:v>
                </c:pt>
                <c:pt idx="98">
                  <c:v>0.48500000000000032</c:v>
                </c:pt>
                <c:pt idx="99">
                  <c:v>0.49000000000000032</c:v>
                </c:pt>
              </c:numCache>
            </c:numRef>
          </c:xVal>
          <c:yVal>
            <c:numRef>
              <c:f>'B1'!$S$11:$S$110</c:f>
              <c:numCache>
                <c:formatCode>General</c:formatCode>
                <c:ptCount val="100"/>
                <c:pt idx="0">
                  <c:v>1.0854847629733076E-27</c:v>
                </c:pt>
                <c:pt idx="1">
                  <c:v>1.0071343781015607E-24</c:v>
                </c:pt>
                <c:pt idx="2">
                  <c:v>6.0648000783994798E-22</c:v>
                </c:pt>
                <c:pt idx="3">
                  <c:v>2.3715233162181304E-19</c:v>
                </c:pt>
                <c:pt idx="4">
                  <c:v>6.7066837264614741E-17</c:v>
                </c:pt>
                <c:pt idx="5">
                  <c:v>8.1224157810596554E-13</c:v>
                </c:pt>
                <c:pt idx="6">
                  <c:v>1.0336161667316886E-8</c:v>
                </c:pt>
                <c:pt idx="7">
                  <c:v>1.4923887604923608E-5</c:v>
                </c:pt>
                <c:pt idx="8">
                  <c:v>2.5227137983035806E-3</c:v>
                </c:pt>
                <c:pt idx="9">
                  <c:v>5.408480476385219E-2</c:v>
                </c:pt>
                <c:pt idx="10">
                  <c:v>0.16544706545628712</c:v>
                </c:pt>
                <c:pt idx="11">
                  <c:v>8.8312019263282873E-2</c:v>
                </c:pt>
                <c:pt idx="12">
                  <c:v>7.8436922972263928E-2</c:v>
                </c:pt>
                <c:pt idx="13">
                  <c:v>0.14378115686143034</c:v>
                </c:pt>
                <c:pt idx="14">
                  <c:v>0.10944330366223937</c:v>
                </c:pt>
                <c:pt idx="15">
                  <c:v>4.4899716551005824E-2</c:v>
                </c:pt>
                <c:pt idx="16">
                  <c:v>1.9318262137466465E-2</c:v>
                </c:pt>
                <c:pt idx="17">
                  <c:v>1.4734787595031678E-2</c:v>
                </c:pt>
                <c:pt idx="18">
                  <c:v>9.5959186858588057E-3</c:v>
                </c:pt>
                <c:pt idx="19">
                  <c:v>4.1657012922454821E-3</c:v>
                </c:pt>
                <c:pt idx="20">
                  <c:v>1.1868392728406735E-3</c:v>
                </c:pt>
                <c:pt idx="21">
                  <c:v>2.216759548581024E-4</c:v>
                </c:pt>
                <c:pt idx="22">
                  <c:v>2.7155302264907619E-5</c:v>
                </c:pt>
                <c:pt idx="23">
                  <c:v>2.6842011929609573E-6</c:v>
                </c:pt>
                <c:pt idx="24">
                  <c:v>5.4346487619174415E-6</c:v>
                </c:pt>
                <c:pt idx="25">
                  <c:v>4.0578196416583725E-5</c:v>
                </c:pt>
                <c:pt idx="26">
                  <c:v>2.2622880085033912E-4</c:v>
                </c:pt>
                <c:pt idx="27">
                  <c:v>9.2162338836601957E-4</c:v>
                </c:pt>
                <c:pt idx="28">
                  <c:v>2.7507430335407413E-3</c:v>
                </c:pt>
                <c:pt idx="29">
                  <c:v>6.0618683814063126E-3</c:v>
                </c:pt>
                <c:pt idx="30">
                  <c:v>1.0051183334820931E-2</c:v>
                </c:pt>
                <c:pt idx="31">
                  <c:v>1.3108484641591376E-2</c:v>
                </c:pt>
                <c:pt idx="32">
                  <c:v>1.473394317075692E-2</c:v>
                </c:pt>
                <c:pt idx="33">
                  <c:v>1.6227777251514336E-2</c:v>
                </c:pt>
                <c:pt idx="34">
                  <c:v>1.879042154516708E-2</c:v>
                </c:pt>
                <c:pt idx="35">
                  <c:v>2.2013386823740797E-2</c:v>
                </c:pt>
                <c:pt idx="36">
                  <c:v>2.4606076110738537E-2</c:v>
                </c:pt>
                <c:pt idx="37">
                  <c:v>2.5462793354087739E-2</c:v>
                </c:pt>
                <c:pt idx="38">
                  <c:v>2.390713706932527E-2</c:v>
                </c:pt>
                <c:pt idx="39">
                  <c:v>2.0018066320072345E-2</c:v>
                </c:pt>
                <c:pt idx="40">
                  <c:v>1.4945902215208013E-2</c:v>
                </c:pt>
                <c:pt idx="41">
                  <c:v>1.023605490390273E-2</c:v>
                </c:pt>
                <c:pt idx="42">
                  <c:v>6.7449602957058317E-3</c:v>
                </c:pt>
                <c:pt idx="43">
                  <c:v>4.4309103526503444E-3</c:v>
                </c:pt>
                <c:pt idx="44">
                  <c:v>2.9028494489938615E-3</c:v>
                </c:pt>
                <c:pt idx="45">
                  <c:v>1.8568369202418833E-3</c:v>
                </c:pt>
                <c:pt idx="46">
                  <c:v>1.1397987269261779E-3</c:v>
                </c:pt>
                <c:pt idx="47">
                  <c:v>6.7270889971070768E-4</c:v>
                </c:pt>
                <c:pt idx="48">
                  <c:v>3.9975441456505036E-4</c:v>
                </c:pt>
                <c:pt idx="49">
                  <c:v>2.7609511979300529E-4</c:v>
                </c:pt>
                <c:pt idx="50">
                  <c:v>2.6818523439995056E-4</c:v>
                </c:pt>
                <c:pt idx="51">
                  <c:v>3.5271481858924826E-4</c:v>
                </c:pt>
                <c:pt idx="52">
                  <c:v>5.1132157283098752E-4</c:v>
                </c:pt>
                <c:pt idx="53">
                  <c:v>7.2322088397271957E-4</c:v>
                </c:pt>
                <c:pt idx="54">
                  <c:v>9.600076177617322E-4</c:v>
                </c:pt>
                <c:pt idx="55">
                  <c:v>1.1864873287834102E-3</c:v>
                </c:pt>
                <c:pt idx="56">
                  <c:v>1.3683426826401311E-3</c:v>
                </c:pt>
                <c:pt idx="57">
                  <c:v>1.4830865193691813E-3</c:v>
                </c:pt>
                <c:pt idx="58">
                  <c:v>1.5278762065056527E-3</c:v>
                </c:pt>
                <c:pt idx="59">
                  <c:v>1.5187929136924354E-3</c:v>
                </c:pt>
                <c:pt idx="60">
                  <c:v>1.4810646920670706E-3</c:v>
                </c:pt>
                <c:pt idx="61">
                  <c:v>1.4354009515275558E-3</c:v>
                </c:pt>
                <c:pt idx="62">
                  <c:v>1.3881435408482617E-3</c:v>
                </c:pt>
                <c:pt idx="63">
                  <c:v>1.3305001244201294E-3</c:v>
                </c:pt>
                <c:pt idx="64">
                  <c:v>1.24646553775277E-3</c:v>
                </c:pt>
                <c:pt idx="65">
                  <c:v>1.1240690603873818E-3</c:v>
                </c:pt>
                <c:pt idx="66">
                  <c:v>9.6339345324719704E-4</c:v>
                </c:pt>
                <c:pt idx="67">
                  <c:v>7.7760247633000394E-4</c:v>
                </c:pt>
                <c:pt idx="68">
                  <c:v>5.8762436033364814E-4</c:v>
                </c:pt>
                <c:pt idx="69">
                  <c:v>4.1426413713848223E-4</c:v>
                </c:pt>
                <c:pt idx="70">
                  <c:v>2.7188334693076455E-4</c:v>
                </c:pt>
                <c:pt idx="71">
                  <c:v>1.6591993370521565E-4</c:v>
                </c:pt>
                <c:pt idx="72">
                  <c:v>9.4088371642308424E-5</c:v>
                </c:pt>
                <c:pt idx="73">
                  <c:v>4.9560427682596925E-5</c:v>
                </c:pt>
                <c:pt idx="74">
                  <c:v>2.4244234047959812E-5</c:v>
                </c:pt>
                <c:pt idx="75">
                  <c:v>1.1013076744035959E-5</c:v>
                </c:pt>
                <c:pt idx="76">
                  <c:v>4.6452567696445662E-6</c:v>
                </c:pt>
                <c:pt idx="77">
                  <c:v>1.8192707910701292E-6</c:v>
                </c:pt>
                <c:pt idx="78">
                  <c:v>6.6155108159463655E-7</c:v>
                </c:pt>
                <c:pt idx="79">
                  <c:v>2.2335871161292592E-7</c:v>
                </c:pt>
                <c:pt idx="80">
                  <c:v>7.0018464294824152E-8</c:v>
                </c:pt>
                <c:pt idx="81">
                  <c:v>2.037933222783029E-8</c:v>
                </c:pt>
                <c:pt idx="82">
                  <c:v>5.5072258781247713E-9</c:v>
                </c:pt>
                <c:pt idx="83">
                  <c:v>1.3817817423352196E-9</c:v>
                </c:pt>
                <c:pt idx="84">
                  <c:v>3.2189017725667203E-10</c:v>
                </c:pt>
                <c:pt idx="85">
                  <c:v>6.9620280036149791E-11</c:v>
                </c:pt>
                <c:pt idx="86">
                  <c:v>1.3980468043704829E-11</c:v>
                </c:pt>
                <c:pt idx="87">
                  <c:v>2.6065349494536087E-12</c:v>
                </c:pt>
                <c:pt idx="88">
                  <c:v>4.5119011337751825E-13</c:v>
                </c:pt>
                <c:pt idx="89">
                  <c:v>7.2510920499674882E-14</c:v>
                </c:pt>
                <c:pt idx="90">
                  <c:v>1.0819022310477563E-14</c:v>
                </c:pt>
                <c:pt idx="91">
                  <c:v>1.498792243631241E-15</c:v>
                </c:pt>
                <c:pt idx="92">
                  <c:v>1.9335649377196469E-16</c:v>
                </c:pt>
                <c:pt idx="93">
                  <c:v>2.235335188115199E-17</c:v>
                </c:pt>
                <c:pt idx="94">
                  <c:v>0</c:v>
                </c:pt>
                <c:pt idx="95">
                  <c:v>0</c:v>
                </c:pt>
                <c:pt idx="96">
                  <c:v>0</c:v>
                </c:pt>
                <c:pt idx="97">
                  <c:v>0</c:v>
                </c:pt>
                <c:pt idx="98">
                  <c:v>0</c:v>
                </c:pt>
                <c:pt idx="99">
                  <c:v>0</c:v>
                </c:pt>
              </c:numCache>
            </c:numRef>
          </c:yVal>
          <c:smooth val="1"/>
        </c:ser>
        <c:ser>
          <c:idx val="1"/>
          <c:order val="1"/>
          <c:tx>
            <c:strRef>
              <c:f>'B2'!$X$10</c:f>
              <c:strCache>
                <c:ptCount val="1"/>
                <c:pt idx="0">
                  <c:v>B2 (n=21)</c:v>
                </c:pt>
              </c:strCache>
            </c:strRef>
          </c:tx>
          <c:marker>
            <c:symbol val="none"/>
          </c:marker>
          <c:xVal>
            <c:numRef>
              <c:f>'B1'!$A$11:$A$110</c:f>
              <c:numCache>
                <c:formatCode>General</c:formatCode>
                <c:ptCount val="100"/>
                <c:pt idx="0">
                  <c:v>-5.0000000000000001E-3</c:v>
                </c:pt>
                <c:pt idx="1">
                  <c:v>0</c:v>
                </c:pt>
                <c:pt idx="2">
                  <c:v>5.0000000000000001E-3</c:v>
                </c:pt>
                <c:pt idx="3">
                  <c:v>0.01</c:v>
                </c:pt>
                <c:pt idx="4">
                  <c:v>1.4999999999999999E-2</c:v>
                </c:pt>
                <c:pt idx="5">
                  <c:v>0.02</c:v>
                </c:pt>
                <c:pt idx="6">
                  <c:v>2.5000000000000001E-2</c:v>
                </c:pt>
                <c:pt idx="7">
                  <c:v>3.0000000000000002E-2</c:v>
                </c:pt>
                <c:pt idx="8">
                  <c:v>3.5000000000000003E-2</c:v>
                </c:pt>
                <c:pt idx="9">
                  <c:v>0.04</c:v>
                </c:pt>
                <c:pt idx="10">
                  <c:v>4.4999999999999998E-2</c:v>
                </c:pt>
                <c:pt idx="11">
                  <c:v>4.9999999999999996E-2</c:v>
                </c:pt>
                <c:pt idx="12">
                  <c:v>5.4999999999999993E-2</c:v>
                </c:pt>
                <c:pt idx="13">
                  <c:v>5.9999999999999991E-2</c:v>
                </c:pt>
                <c:pt idx="14">
                  <c:v>6.4999999999999988E-2</c:v>
                </c:pt>
                <c:pt idx="15">
                  <c:v>6.9999999999999993E-2</c:v>
                </c:pt>
                <c:pt idx="16">
                  <c:v>7.4999999999999997E-2</c:v>
                </c:pt>
                <c:pt idx="17">
                  <c:v>0.08</c:v>
                </c:pt>
                <c:pt idx="18">
                  <c:v>8.5000000000000006E-2</c:v>
                </c:pt>
                <c:pt idx="19">
                  <c:v>9.0000000000000011E-2</c:v>
                </c:pt>
                <c:pt idx="20">
                  <c:v>9.5000000000000015E-2</c:v>
                </c:pt>
                <c:pt idx="21">
                  <c:v>0.10000000000000002</c:v>
                </c:pt>
                <c:pt idx="22">
                  <c:v>0.10500000000000002</c:v>
                </c:pt>
                <c:pt idx="23">
                  <c:v>0.11000000000000003</c:v>
                </c:pt>
                <c:pt idx="24">
                  <c:v>0.11500000000000003</c:v>
                </c:pt>
                <c:pt idx="25">
                  <c:v>0.12000000000000004</c:v>
                </c:pt>
                <c:pt idx="26">
                  <c:v>0.12500000000000003</c:v>
                </c:pt>
                <c:pt idx="27">
                  <c:v>0.13000000000000003</c:v>
                </c:pt>
                <c:pt idx="28">
                  <c:v>0.13500000000000004</c:v>
                </c:pt>
                <c:pt idx="29">
                  <c:v>0.14000000000000004</c:v>
                </c:pt>
                <c:pt idx="30">
                  <c:v>0.14500000000000005</c:v>
                </c:pt>
                <c:pt idx="31">
                  <c:v>0.15000000000000005</c:v>
                </c:pt>
                <c:pt idx="32">
                  <c:v>0.15500000000000005</c:v>
                </c:pt>
                <c:pt idx="33">
                  <c:v>0.16000000000000006</c:v>
                </c:pt>
                <c:pt idx="34">
                  <c:v>0.16500000000000006</c:v>
                </c:pt>
                <c:pt idx="35">
                  <c:v>0.17000000000000007</c:v>
                </c:pt>
                <c:pt idx="36">
                  <c:v>0.17500000000000007</c:v>
                </c:pt>
                <c:pt idx="37">
                  <c:v>0.18000000000000008</c:v>
                </c:pt>
                <c:pt idx="38">
                  <c:v>0.18500000000000008</c:v>
                </c:pt>
                <c:pt idx="39">
                  <c:v>0.19000000000000009</c:v>
                </c:pt>
                <c:pt idx="40">
                  <c:v>0.19500000000000009</c:v>
                </c:pt>
                <c:pt idx="41">
                  <c:v>0.20000000000000009</c:v>
                </c:pt>
                <c:pt idx="42">
                  <c:v>0.2050000000000001</c:v>
                </c:pt>
                <c:pt idx="43">
                  <c:v>0.2100000000000001</c:v>
                </c:pt>
                <c:pt idx="44">
                  <c:v>0.21500000000000011</c:v>
                </c:pt>
                <c:pt idx="45">
                  <c:v>0.22000000000000011</c:v>
                </c:pt>
                <c:pt idx="46">
                  <c:v>0.22500000000000012</c:v>
                </c:pt>
                <c:pt idx="47">
                  <c:v>0.23000000000000012</c:v>
                </c:pt>
                <c:pt idx="48">
                  <c:v>0.23500000000000013</c:v>
                </c:pt>
                <c:pt idx="49">
                  <c:v>0.24000000000000013</c:v>
                </c:pt>
                <c:pt idx="50">
                  <c:v>0.24500000000000013</c:v>
                </c:pt>
                <c:pt idx="51">
                  <c:v>0.25000000000000011</c:v>
                </c:pt>
                <c:pt idx="52">
                  <c:v>0.25500000000000012</c:v>
                </c:pt>
                <c:pt idx="53">
                  <c:v>0.26000000000000012</c:v>
                </c:pt>
                <c:pt idx="54">
                  <c:v>0.26500000000000012</c:v>
                </c:pt>
                <c:pt idx="55">
                  <c:v>0.27000000000000013</c:v>
                </c:pt>
                <c:pt idx="56">
                  <c:v>0.27500000000000013</c:v>
                </c:pt>
                <c:pt idx="57">
                  <c:v>0.28000000000000014</c:v>
                </c:pt>
                <c:pt idx="58">
                  <c:v>0.28500000000000014</c:v>
                </c:pt>
                <c:pt idx="59">
                  <c:v>0.29000000000000015</c:v>
                </c:pt>
                <c:pt idx="60">
                  <c:v>0.29500000000000015</c:v>
                </c:pt>
                <c:pt idx="61">
                  <c:v>0.30000000000000016</c:v>
                </c:pt>
                <c:pt idx="62">
                  <c:v>0.30500000000000016</c:v>
                </c:pt>
                <c:pt idx="63">
                  <c:v>0.31000000000000016</c:v>
                </c:pt>
                <c:pt idx="64">
                  <c:v>0.31500000000000017</c:v>
                </c:pt>
                <c:pt idx="65">
                  <c:v>0.32000000000000017</c:v>
                </c:pt>
                <c:pt idx="66">
                  <c:v>0.32500000000000018</c:v>
                </c:pt>
                <c:pt idx="67">
                  <c:v>0.33000000000000018</c:v>
                </c:pt>
                <c:pt idx="68">
                  <c:v>0.33500000000000019</c:v>
                </c:pt>
                <c:pt idx="69">
                  <c:v>0.34000000000000019</c:v>
                </c:pt>
                <c:pt idx="70">
                  <c:v>0.3450000000000002</c:v>
                </c:pt>
                <c:pt idx="71">
                  <c:v>0.3500000000000002</c:v>
                </c:pt>
                <c:pt idx="72">
                  <c:v>0.3550000000000002</c:v>
                </c:pt>
                <c:pt idx="73">
                  <c:v>0.36000000000000021</c:v>
                </c:pt>
                <c:pt idx="74">
                  <c:v>0.36500000000000021</c:v>
                </c:pt>
                <c:pt idx="75">
                  <c:v>0.37000000000000022</c:v>
                </c:pt>
                <c:pt idx="76">
                  <c:v>0.37500000000000022</c:v>
                </c:pt>
                <c:pt idx="77">
                  <c:v>0.38000000000000023</c:v>
                </c:pt>
                <c:pt idx="78">
                  <c:v>0.38500000000000023</c:v>
                </c:pt>
                <c:pt idx="79">
                  <c:v>0.39000000000000024</c:v>
                </c:pt>
                <c:pt idx="80">
                  <c:v>0.39500000000000024</c:v>
                </c:pt>
                <c:pt idx="81">
                  <c:v>0.40000000000000024</c:v>
                </c:pt>
                <c:pt idx="82">
                  <c:v>0.40500000000000025</c:v>
                </c:pt>
                <c:pt idx="83">
                  <c:v>0.41000000000000025</c:v>
                </c:pt>
                <c:pt idx="84">
                  <c:v>0.41500000000000026</c:v>
                </c:pt>
                <c:pt idx="85">
                  <c:v>0.42000000000000026</c:v>
                </c:pt>
                <c:pt idx="86">
                  <c:v>0.42500000000000027</c:v>
                </c:pt>
                <c:pt idx="87">
                  <c:v>0.43000000000000027</c:v>
                </c:pt>
                <c:pt idx="88">
                  <c:v>0.43500000000000028</c:v>
                </c:pt>
                <c:pt idx="89">
                  <c:v>0.44000000000000028</c:v>
                </c:pt>
                <c:pt idx="90">
                  <c:v>0.44500000000000028</c:v>
                </c:pt>
                <c:pt idx="91">
                  <c:v>0.45000000000000029</c:v>
                </c:pt>
                <c:pt idx="92">
                  <c:v>0.45500000000000029</c:v>
                </c:pt>
                <c:pt idx="93">
                  <c:v>0.4600000000000003</c:v>
                </c:pt>
                <c:pt idx="94">
                  <c:v>0.4650000000000003</c:v>
                </c:pt>
                <c:pt idx="95">
                  <c:v>0.47000000000000031</c:v>
                </c:pt>
                <c:pt idx="96">
                  <c:v>0.47500000000000031</c:v>
                </c:pt>
                <c:pt idx="97">
                  <c:v>0.48000000000000032</c:v>
                </c:pt>
                <c:pt idx="98">
                  <c:v>0.48500000000000032</c:v>
                </c:pt>
                <c:pt idx="99">
                  <c:v>0.49000000000000032</c:v>
                </c:pt>
              </c:numCache>
            </c:numRef>
          </c:xVal>
          <c:yVal>
            <c:numRef>
              <c:f>'B2'!$X$11:$X$110</c:f>
              <c:numCache>
                <c:formatCode>General</c:formatCode>
                <c:ptCount val="100"/>
                <c:pt idx="0">
                  <c:v>1.4573137688187817E-7</c:v>
                </c:pt>
                <c:pt idx="1">
                  <c:v>7.5147860464587603E-3</c:v>
                </c:pt>
                <c:pt idx="2">
                  <c:v>0.23146617947780398</c:v>
                </c:pt>
                <c:pt idx="3">
                  <c:v>0.19503727615922919</c:v>
                </c:pt>
                <c:pt idx="4">
                  <c:v>0.22826963893134983</c:v>
                </c:pt>
                <c:pt idx="5">
                  <c:v>2.699008937747425E-3</c:v>
                </c:pt>
                <c:pt idx="6">
                  <c:v>1.4863628513276319E-5</c:v>
                </c:pt>
                <c:pt idx="7">
                  <c:v>5.6134275773814474E-4</c:v>
                </c:pt>
                <c:pt idx="8">
                  <c:v>5.715655122961516E-3</c:v>
                </c:pt>
                <c:pt idx="9">
                  <c:v>1.6079156081809362E-2</c:v>
                </c:pt>
                <c:pt idx="10">
                  <c:v>1.2852601210046433E-2</c:v>
                </c:pt>
                <c:pt idx="11">
                  <c:v>6.6325114664153454E-3</c:v>
                </c:pt>
                <c:pt idx="12">
                  <c:v>3.5379095781049467E-2</c:v>
                </c:pt>
                <c:pt idx="13">
                  <c:v>6.8843849996643558E-2</c:v>
                </c:pt>
                <c:pt idx="14">
                  <c:v>7.4201857867901608E-2</c:v>
                </c:pt>
                <c:pt idx="15">
                  <c:v>5.5459542579274074E-2</c:v>
                </c:pt>
                <c:pt idx="16">
                  <c:v>1.6708813211913177E-2</c:v>
                </c:pt>
                <c:pt idx="17">
                  <c:v>3.4265367265948377E-3</c:v>
                </c:pt>
                <c:pt idx="18">
                  <c:v>2.4334092125649484E-3</c:v>
                </c:pt>
                <c:pt idx="19">
                  <c:v>2.2419054807667313E-3</c:v>
                </c:pt>
                <c:pt idx="20">
                  <c:v>1.7442086495254344E-3</c:v>
                </c:pt>
                <c:pt idx="21">
                  <c:v>1.225469852359496E-3</c:v>
                </c:pt>
                <c:pt idx="22">
                  <c:v>1.0146434728487948E-3</c:v>
                </c:pt>
                <c:pt idx="23">
                  <c:v>1.1251722178203933E-3</c:v>
                </c:pt>
                <c:pt idx="24">
                  <c:v>1.2925142335688206E-3</c:v>
                </c:pt>
                <c:pt idx="25">
                  <c:v>1.2613229546200081E-3</c:v>
                </c:pt>
                <c:pt idx="26">
                  <c:v>9.9967486977889527E-4</c:v>
                </c:pt>
                <c:pt idx="27">
                  <c:v>6.7940054088976476E-4</c:v>
                </c:pt>
                <c:pt idx="28">
                  <c:v>5.0520588024985933E-4</c:v>
                </c:pt>
                <c:pt idx="29">
                  <c:v>5.8785531417560044E-4</c:v>
                </c:pt>
                <c:pt idx="30">
                  <c:v>9.2913734081833776E-4</c:v>
                </c:pt>
                <c:pt idx="31">
                  <c:v>1.4330989343638969E-3</c:v>
                </c:pt>
                <c:pt idx="32">
                  <c:v>1.901874471399277E-3</c:v>
                </c:pt>
                <c:pt idx="33">
                  <c:v>2.0968507925488516E-3</c:v>
                </c:pt>
                <c:pt idx="34">
                  <c:v>1.9004903490837308E-3</c:v>
                </c:pt>
                <c:pt idx="35">
                  <c:v>1.4294990785788772E-3</c:v>
                </c:pt>
                <c:pt idx="36">
                  <c:v>9.428741933142766E-4</c:v>
                </c:pt>
                <c:pt idx="37">
                  <c:v>6.3386491221227397E-4</c:v>
                </c:pt>
                <c:pt idx="38">
                  <c:v>5.2576252303265011E-4</c:v>
                </c:pt>
                <c:pt idx="39">
                  <c:v>5.2857045552548334E-4</c:v>
                </c:pt>
                <c:pt idx="40">
                  <c:v>5.4246435472519766E-4</c:v>
                </c:pt>
                <c:pt idx="41">
                  <c:v>5.1448430021048164E-4</c:v>
                </c:pt>
                <c:pt idx="42">
                  <c:v>4.4355466541270733E-4</c:v>
                </c:pt>
                <c:pt idx="43">
                  <c:v>3.6082400986198638E-4</c:v>
                </c:pt>
                <c:pt idx="44">
                  <c:v>3.0464422591045085E-4</c:v>
                </c:pt>
                <c:pt idx="45">
                  <c:v>3.0117728791458727E-4</c:v>
                </c:pt>
                <c:pt idx="46">
                  <c:v>3.5583035778133094E-4</c:v>
                </c:pt>
                <c:pt idx="47">
                  <c:v>4.5445762176143706E-4</c:v>
                </c:pt>
                <c:pt idx="48">
                  <c:v>5.7013235235725264E-4</c:v>
                </c:pt>
                <c:pt idx="49">
                  <c:v>6.7225429163990109E-4</c:v>
                </c:pt>
                <c:pt idx="50">
                  <c:v>7.3612978808900885E-4</c:v>
                </c:pt>
                <c:pt idx="51">
                  <c:v>7.506946074648937E-4</c:v>
                </c:pt>
                <c:pt idx="52">
                  <c:v>7.2138123841584772E-4</c:v>
                </c:pt>
                <c:pt idx="53">
                  <c:v>6.6646978847760183E-4</c:v>
                </c:pt>
                <c:pt idx="54">
                  <c:v>6.0829081281394131E-4</c:v>
                </c:pt>
                <c:pt idx="55">
                  <c:v>5.6325051790125633E-4</c:v>
                </c:pt>
                <c:pt idx="56">
                  <c:v>5.3525129171001133E-4</c:v>
                </c:pt>
                <c:pt idx="57">
                  <c:v>5.1551867782419604E-4</c:v>
                </c:pt>
                <c:pt idx="58">
                  <c:v>4.8878137791380039E-4</c:v>
                </c:pt>
                <c:pt idx="59">
                  <c:v>4.4241346380257161E-4</c:v>
                </c:pt>
                <c:pt idx="60">
                  <c:v>3.7341420595733796E-4</c:v>
                </c:pt>
                <c:pt idx="61">
                  <c:v>2.8947810076347408E-4</c:v>
                </c:pt>
                <c:pt idx="62">
                  <c:v>2.0427318533317463E-4</c:v>
                </c:pt>
                <c:pt idx="63">
                  <c:v>1.3056781074363236E-4</c:v>
                </c:pt>
                <c:pt idx="64">
                  <c:v>7.5427765491334337E-5</c:v>
                </c:pt>
                <c:pt idx="65">
                  <c:v>3.9394379155332418E-5</c:v>
                </c:pt>
                <c:pt idx="66">
                  <c:v>1.8683477260706345E-5</c:v>
                </c:pt>
                <c:pt idx="67">
                  <c:v>8.1613210047913724E-6</c:v>
                </c:pt>
                <c:pt idx="68">
                  <c:v>3.4171391838822998E-6</c:v>
                </c:pt>
                <c:pt idx="69">
                  <c:v>1.5105978610177063E-6</c:v>
                </c:pt>
                <c:pt idx="70">
                  <c:v>8.222586399491605E-7</c:v>
                </c:pt>
                <c:pt idx="71">
                  <c:v>5.9382289432435821E-7</c:v>
                </c:pt>
                <c:pt idx="72">
                  <c:v>5.1863098456916035E-7</c:v>
                </c:pt>
                <c:pt idx="73">
                  <c:v>4.8854196581883907E-7</c:v>
                </c:pt>
                <c:pt idx="74">
                  <c:v>4.7010286672921223E-7</c:v>
                </c:pt>
                <c:pt idx="75">
                  <c:v>4.5421522099999304E-7</c:v>
                </c:pt>
                <c:pt idx="76">
                  <c:v>4.3872008435257475E-7</c:v>
                </c:pt>
                <c:pt idx="77">
                  <c:v>4.2319581977439697E-7</c:v>
                </c:pt>
                <c:pt idx="78">
                  <c:v>4.0760387929104816E-7</c:v>
                </c:pt>
                <c:pt idx="79">
                  <c:v>3.9197948547349383E-7</c:v>
                </c:pt>
                <c:pt idx="80">
                  <c:v>3.7636921165289958E-7</c:v>
                </c:pt>
                <c:pt idx="81">
                  <c:v>3.60819686889898E-7</c:v>
                </c:pt>
                <c:pt idx="82">
                  <c:v>3.4537564055876678E-7</c:v>
                </c:pt>
                <c:pt idx="83">
                  <c:v>3.3007947408903756E-7</c:v>
                </c:pt>
                <c:pt idx="84">
                  <c:v>3.1497107348212649E-7</c:v>
                </c:pt>
                <c:pt idx="85">
                  <c:v>3.0008767527213572E-7</c:v>
                </c:pt>
                <c:pt idx="86">
                  <c:v>2.8546376159940488E-7</c:v>
                </c:pt>
                <c:pt idx="87">
                  <c:v>2.711309813458015E-7</c:v>
                </c:pt>
                <c:pt idx="88">
                  <c:v>2.571180965213655E-7</c:v>
                </c:pt>
                <c:pt idx="89">
                  <c:v>2.4345095313952633E-7</c:v>
                </c:pt>
                <c:pt idx="90">
                  <c:v>2.3015247561168684E-7</c:v>
                </c:pt>
                <c:pt idx="91">
                  <c:v>2.1724268349746472E-7</c:v>
                </c:pt>
                <c:pt idx="92">
                  <c:v>2.0473872927133603E-7</c:v>
                </c:pt>
                <c:pt idx="93">
                  <c:v>1.9265495561694867E-7</c:v>
                </c:pt>
                <c:pt idx="94">
                  <c:v>1.8100297063638837E-7</c:v>
                </c:pt>
                <c:pt idx="95">
                  <c:v>1.6979173926459453E-7</c:v>
                </c:pt>
                <c:pt idx="96">
                  <c:v>1.5902768910796668E-7</c:v>
                </c:pt>
                <c:pt idx="97">
                  <c:v>1.4871482888053069E-7</c:v>
                </c:pt>
                <c:pt idx="98">
                  <c:v>1.3885487759043518E-7</c:v>
                </c:pt>
                <c:pt idx="99">
                  <c:v>1.2944740263226654E-7</c:v>
                </c:pt>
              </c:numCache>
            </c:numRef>
          </c:yVal>
          <c:smooth val="1"/>
        </c:ser>
        <c:ser>
          <c:idx val="2"/>
          <c:order val="2"/>
          <c:tx>
            <c:strRef>
              <c:f>MFP!$Y$10</c:f>
              <c:strCache>
                <c:ptCount val="1"/>
                <c:pt idx="0">
                  <c:v>Mfp (n=22)</c:v>
                </c:pt>
              </c:strCache>
            </c:strRef>
          </c:tx>
          <c:marker>
            <c:symbol val="none"/>
          </c:marker>
          <c:xVal>
            <c:numRef>
              <c:f>'B1'!$A$11:$A$110</c:f>
              <c:numCache>
                <c:formatCode>General</c:formatCode>
                <c:ptCount val="100"/>
                <c:pt idx="0">
                  <c:v>-5.0000000000000001E-3</c:v>
                </c:pt>
                <c:pt idx="1">
                  <c:v>0</c:v>
                </c:pt>
                <c:pt idx="2">
                  <c:v>5.0000000000000001E-3</c:v>
                </c:pt>
                <c:pt idx="3">
                  <c:v>0.01</c:v>
                </c:pt>
                <c:pt idx="4">
                  <c:v>1.4999999999999999E-2</c:v>
                </c:pt>
                <c:pt idx="5">
                  <c:v>0.02</c:v>
                </c:pt>
                <c:pt idx="6">
                  <c:v>2.5000000000000001E-2</c:v>
                </c:pt>
                <c:pt idx="7">
                  <c:v>3.0000000000000002E-2</c:v>
                </c:pt>
                <c:pt idx="8">
                  <c:v>3.5000000000000003E-2</c:v>
                </c:pt>
                <c:pt idx="9">
                  <c:v>0.04</c:v>
                </c:pt>
                <c:pt idx="10">
                  <c:v>4.4999999999999998E-2</c:v>
                </c:pt>
                <c:pt idx="11">
                  <c:v>4.9999999999999996E-2</c:v>
                </c:pt>
                <c:pt idx="12">
                  <c:v>5.4999999999999993E-2</c:v>
                </c:pt>
                <c:pt idx="13">
                  <c:v>5.9999999999999991E-2</c:v>
                </c:pt>
                <c:pt idx="14">
                  <c:v>6.4999999999999988E-2</c:v>
                </c:pt>
                <c:pt idx="15">
                  <c:v>6.9999999999999993E-2</c:v>
                </c:pt>
                <c:pt idx="16">
                  <c:v>7.4999999999999997E-2</c:v>
                </c:pt>
                <c:pt idx="17">
                  <c:v>0.08</c:v>
                </c:pt>
                <c:pt idx="18">
                  <c:v>8.5000000000000006E-2</c:v>
                </c:pt>
                <c:pt idx="19">
                  <c:v>9.0000000000000011E-2</c:v>
                </c:pt>
                <c:pt idx="20">
                  <c:v>9.5000000000000015E-2</c:v>
                </c:pt>
                <c:pt idx="21">
                  <c:v>0.10000000000000002</c:v>
                </c:pt>
                <c:pt idx="22">
                  <c:v>0.10500000000000002</c:v>
                </c:pt>
                <c:pt idx="23">
                  <c:v>0.11000000000000003</c:v>
                </c:pt>
                <c:pt idx="24">
                  <c:v>0.11500000000000003</c:v>
                </c:pt>
                <c:pt idx="25">
                  <c:v>0.12000000000000004</c:v>
                </c:pt>
                <c:pt idx="26">
                  <c:v>0.12500000000000003</c:v>
                </c:pt>
                <c:pt idx="27">
                  <c:v>0.13000000000000003</c:v>
                </c:pt>
                <c:pt idx="28">
                  <c:v>0.13500000000000004</c:v>
                </c:pt>
                <c:pt idx="29">
                  <c:v>0.14000000000000004</c:v>
                </c:pt>
                <c:pt idx="30">
                  <c:v>0.14500000000000005</c:v>
                </c:pt>
                <c:pt idx="31">
                  <c:v>0.15000000000000005</c:v>
                </c:pt>
                <c:pt idx="32">
                  <c:v>0.15500000000000005</c:v>
                </c:pt>
                <c:pt idx="33">
                  <c:v>0.16000000000000006</c:v>
                </c:pt>
                <c:pt idx="34">
                  <c:v>0.16500000000000006</c:v>
                </c:pt>
                <c:pt idx="35">
                  <c:v>0.17000000000000007</c:v>
                </c:pt>
                <c:pt idx="36">
                  <c:v>0.17500000000000007</c:v>
                </c:pt>
                <c:pt idx="37">
                  <c:v>0.18000000000000008</c:v>
                </c:pt>
                <c:pt idx="38">
                  <c:v>0.18500000000000008</c:v>
                </c:pt>
                <c:pt idx="39">
                  <c:v>0.19000000000000009</c:v>
                </c:pt>
                <c:pt idx="40">
                  <c:v>0.19500000000000009</c:v>
                </c:pt>
                <c:pt idx="41">
                  <c:v>0.20000000000000009</c:v>
                </c:pt>
                <c:pt idx="42">
                  <c:v>0.2050000000000001</c:v>
                </c:pt>
                <c:pt idx="43">
                  <c:v>0.2100000000000001</c:v>
                </c:pt>
                <c:pt idx="44">
                  <c:v>0.21500000000000011</c:v>
                </c:pt>
                <c:pt idx="45">
                  <c:v>0.22000000000000011</c:v>
                </c:pt>
                <c:pt idx="46">
                  <c:v>0.22500000000000012</c:v>
                </c:pt>
                <c:pt idx="47">
                  <c:v>0.23000000000000012</c:v>
                </c:pt>
                <c:pt idx="48">
                  <c:v>0.23500000000000013</c:v>
                </c:pt>
                <c:pt idx="49">
                  <c:v>0.24000000000000013</c:v>
                </c:pt>
                <c:pt idx="50">
                  <c:v>0.24500000000000013</c:v>
                </c:pt>
                <c:pt idx="51">
                  <c:v>0.25000000000000011</c:v>
                </c:pt>
                <c:pt idx="52">
                  <c:v>0.25500000000000012</c:v>
                </c:pt>
                <c:pt idx="53">
                  <c:v>0.26000000000000012</c:v>
                </c:pt>
                <c:pt idx="54">
                  <c:v>0.26500000000000012</c:v>
                </c:pt>
                <c:pt idx="55">
                  <c:v>0.27000000000000013</c:v>
                </c:pt>
                <c:pt idx="56">
                  <c:v>0.27500000000000013</c:v>
                </c:pt>
                <c:pt idx="57">
                  <c:v>0.28000000000000014</c:v>
                </c:pt>
                <c:pt idx="58">
                  <c:v>0.28500000000000014</c:v>
                </c:pt>
                <c:pt idx="59">
                  <c:v>0.29000000000000015</c:v>
                </c:pt>
                <c:pt idx="60">
                  <c:v>0.29500000000000015</c:v>
                </c:pt>
                <c:pt idx="61">
                  <c:v>0.30000000000000016</c:v>
                </c:pt>
                <c:pt idx="62">
                  <c:v>0.30500000000000016</c:v>
                </c:pt>
                <c:pt idx="63">
                  <c:v>0.31000000000000016</c:v>
                </c:pt>
                <c:pt idx="64">
                  <c:v>0.31500000000000017</c:v>
                </c:pt>
                <c:pt idx="65">
                  <c:v>0.32000000000000017</c:v>
                </c:pt>
                <c:pt idx="66">
                  <c:v>0.32500000000000018</c:v>
                </c:pt>
                <c:pt idx="67">
                  <c:v>0.33000000000000018</c:v>
                </c:pt>
                <c:pt idx="68">
                  <c:v>0.33500000000000019</c:v>
                </c:pt>
                <c:pt idx="69">
                  <c:v>0.34000000000000019</c:v>
                </c:pt>
                <c:pt idx="70">
                  <c:v>0.3450000000000002</c:v>
                </c:pt>
                <c:pt idx="71">
                  <c:v>0.3500000000000002</c:v>
                </c:pt>
                <c:pt idx="72">
                  <c:v>0.3550000000000002</c:v>
                </c:pt>
                <c:pt idx="73">
                  <c:v>0.36000000000000021</c:v>
                </c:pt>
                <c:pt idx="74">
                  <c:v>0.36500000000000021</c:v>
                </c:pt>
                <c:pt idx="75">
                  <c:v>0.37000000000000022</c:v>
                </c:pt>
                <c:pt idx="76">
                  <c:v>0.37500000000000022</c:v>
                </c:pt>
                <c:pt idx="77">
                  <c:v>0.38000000000000023</c:v>
                </c:pt>
                <c:pt idx="78">
                  <c:v>0.38500000000000023</c:v>
                </c:pt>
                <c:pt idx="79">
                  <c:v>0.39000000000000024</c:v>
                </c:pt>
                <c:pt idx="80">
                  <c:v>0.39500000000000024</c:v>
                </c:pt>
                <c:pt idx="81">
                  <c:v>0.40000000000000024</c:v>
                </c:pt>
                <c:pt idx="82">
                  <c:v>0.40500000000000025</c:v>
                </c:pt>
                <c:pt idx="83">
                  <c:v>0.41000000000000025</c:v>
                </c:pt>
                <c:pt idx="84">
                  <c:v>0.41500000000000026</c:v>
                </c:pt>
                <c:pt idx="85">
                  <c:v>0.42000000000000026</c:v>
                </c:pt>
                <c:pt idx="86">
                  <c:v>0.42500000000000027</c:v>
                </c:pt>
                <c:pt idx="87">
                  <c:v>0.43000000000000027</c:v>
                </c:pt>
                <c:pt idx="88">
                  <c:v>0.43500000000000028</c:v>
                </c:pt>
                <c:pt idx="89">
                  <c:v>0.44000000000000028</c:v>
                </c:pt>
                <c:pt idx="90">
                  <c:v>0.44500000000000028</c:v>
                </c:pt>
                <c:pt idx="91">
                  <c:v>0.45000000000000029</c:v>
                </c:pt>
                <c:pt idx="92">
                  <c:v>0.45500000000000029</c:v>
                </c:pt>
                <c:pt idx="93">
                  <c:v>0.4600000000000003</c:v>
                </c:pt>
                <c:pt idx="94">
                  <c:v>0.4650000000000003</c:v>
                </c:pt>
                <c:pt idx="95">
                  <c:v>0.47000000000000031</c:v>
                </c:pt>
                <c:pt idx="96">
                  <c:v>0.47500000000000031</c:v>
                </c:pt>
                <c:pt idx="97">
                  <c:v>0.48000000000000032</c:v>
                </c:pt>
                <c:pt idx="98">
                  <c:v>0.48500000000000032</c:v>
                </c:pt>
                <c:pt idx="99">
                  <c:v>0.49000000000000032</c:v>
                </c:pt>
              </c:numCache>
            </c:numRef>
          </c:xVal>
          <c:yVal>
            <c:numRef>
              <c:f>MFP!$Y$11:$Y$110</c:f>
              <c:numCache>
                <c:formatCode>0.00E+00</c:formatCode>
                <c:ptCount val="100"/>
                <c:pt idx="0">
                  <c:v>1.863388196120796E-7</c:v>
                </c:pt>
                <c:pt idx="1">
                  <c:v>3.1518254632121821E-7</c:v>
                </c:pt>
                <c:pt idx="2">
                  <c:v>5.2011500342461889E-7</c:v>
                </c:pt>
                <c:pt idx="3">
                  <c:v>8.3736544054445141E-7</c:v>
                </c:pt>
                <c:pt idx="4">
                  <c:v>1.3152539867455297E-6</c:v>
                </c:pt>
                <c:pt idx="5">
                  <c:v>2.0245815064641466E-6</c:v>
                </c:pt>
                <c:pt idx="6">
                  <c:v>1.07893919764248E-5</c:v>
                </c:pt>
                <c:pt idx="7">
                  <c:v>9.5385487894288545E-4</c:v>
                </c:pt>
                <c:pt idx="8">
                  <c:v>2.1145513631815126E-2</c:v>
                </c:pt>
                <c:pt idx="9">
                  <c:v>0.13461529093725488</c:v>
                </c:pt>
                <c:pt idx="10">
                  <c:v>0.18884331397909099</c:v>
                </c:pt>
                <c:pt idx="11">
                  <c:v>0.19989445060163344</c:v>
                </c:pt>
                <c:pt idx="12">
                  <c:v>0.20953142379658798</c:v>
                </c:pt>
                <c:pt idx="13">
                  <c:v>9.4402250249399522E-2</c:v>
                </c:pt>
                <c:pt idx="14">
                  <c:v>3.5975105601063262E-2</c:v>
                </c:pt>
                <c:pt idx="15">
                  <c:v>2.345578990392673E-2</c:v>
                </c:pt>
                <c:pt idx="16">
                  <c:v>1.89567171911913E-2</c:v>
                </c:pt>
                <c:pt idx="17">
                  <c:v>1.4653651061115103E-2</c:v>
                </c:pt>
                <c:pt idx="18">
                  <c:v>9.6009764816594508E-3</c:v>
                </c:pt>
                <c:pt idx="19">
                  <c:v>3.8293433482520624E-3</c:v>
                </c:pt>
                <c:pt idx="20">
                  <c:v>8.2034538743780091E-4</c:v>
                </c:pt>
                <c:pt idx="21">
                  <c:v>1.4803586992895954E-4</c:v>
                </c:pt>
                <c:pt idx="22">
                  <c:v>1.121808287961657E-4</c:v>
                </c:pt>
                <c:pt idx="23">
                  <c:v>2.2258326173429029E-4</c:v>
                </c:pt>
                <c:pt idx="24">
                  <c:v>5.1678685767922688E-4</c:v>
                </c:pt>
                <c:pt idx="25">
                  <c:v>1.1000443302711354E-3</c:v>
                </c:pt>
                <c:pt idx="26">
                  <c:v>1.9861763947086409E-3</c:v>
                </c:pt>
                <c:pt idx="27">
                  <c:v>3.0163671012303005E-3</c:v>
                </c:pt>
                <c:pt idx="28">
                  <c:v>3.8961857855664347E-3</c:v>
                </c:pt>
                <c:pt idx="29">
                  <c:v>4.3171238487971584E-3</c:v>
                </c:pt>
                <c:pt idx="30">
                  <c:v>4.1137027362300009E-3</c:v>
                </c:pt>
                <c:pt idx="31">
                  <c:v>3.4165634489865403E-3</c:v>
                </c:pt>
                <c:pt idx="32">
                  <c:v>2.6141641484676921E-3</c:v>
                </c:pt>
                <c:pt idx="33">
                  <c:v>2.0516016436589457E-3</c:v>
                </c:pt>
                <c:pt idx="34">
                  <c:v>1.7897425810839782E-3</c:v>
                </c:pt>
                <c:pt idx="35">
                  <c:v>1.6772319692197352E-3</c:v>
                </c:pt>
                <c:pt idx="36">
                  <c:v>1.5586787691739981E-3</c:v>
                </c:pt>
                <c:pt idx="37">
                  <c:v>1.374763596391351E-3</c:v>
                </c:pt>
                <c:pt idx="38">
                  <c:v>1.1409450720617955E-3</c:v>
                </c:pt>
                <c:pt idx="39">
                  <c:v>8.9776608632693251E-4</c:v>
                </c:pt>
                <c:pt idx="40">
                  <c:v>6.8184388439941493E-4</c:v>
                </c:pt>
                <c:pt idx="41">
                  <c:v>5.1797295870593865E-4</c:v>
                </c:pt>
                <c:pt idx="42">
                  <c:v>4.1975186990873142E-4</c:v>
                </c:pt>
                <c:pt idx="43">
                  <c:v>3.8989425961801952E-4</c:v>
                </c:pt>
                <c:pt idx="44">
                  <c:v>4.1841591787069075E-4</c:v>
                </c:pt>
                <c:pt idx="45">
                  <c:v>4.8188523754388559E-4</c:v>
                </c:pt>
                <c:pt idx="46">
                  <c:v>5.4760567478433783E-4</c:v>
                </c:pt>
                <c:pt idx="47">
                  <c:v>5.8336891872760887E-4</c:v>
                </c:pt>
                <c:pt idx="48">
                  <c:v>5.6890540312964889E-4</c:v>
                </c:pt>
                <c:pt idx="49">
                  <c:v>5.0287064281647853E-4</c:v>
                </c:pt>
                <c:pt idx="50">
                  <c:v>4.0129569463604375E-4</c:v>
                </c:pt>
                <c:pt idx="51">
                  <c:v>2.886529138778584E-4</c:v>
                </c:pt>
                <c:pt idx="52">
                  <c:v>1.8703142428217812E-4</c:v>
                </c:pt>
                <c:pt idx="53">
                  <c:v>1.0913605583806762E-4</c:v>
                </c:pt>
                <c:pt idx="54">
                  <c:v>5.734427839302019E-5</c:v>
                </c:pt>
                <c:pt idx="55">
                  <c:v>2.7130591842489625E-5</c:v>
                </c:pt>
                <c:pt idx="56">
                  <c:v>1.1557538564631261E-5</c:v>
                </c:pt>
                <c:pt idx="57">
                  <c:v>4.4330475810882874E-6</c:v>
                </c:pt>
                <c:pt idx="58">
                  <c:v>1.5309800284387262E-6</c:v>
                </c:pt>
                <c:pt idx="59">
                  <c:v>4.7609772729894767E-7</c:v>
                </c:pt>
                <c:pt idx="60">
                  <c:v>1.3340580956502761E-7</c:v>
                </c:pt>
                <c:pt idx="61">
                  <c:v>3.3899173757934521E-8</c:v>
                </c:pt>
                <c:pt idx="62">
                  <c:v>8.3111650189687309E-9</c:v>
                </c:pt>
                <c:pt idx="63">
                  <c:v>3.0611428641797031E-9</c:v>
                </c:pt>
                <c:pt idx="64">
                  <c:v>3.486227497601428E-9</c:v>
                </c:pt>
                <c:pt idx="65">
                  <c:v>6.6738365931713634E-9</c:v>
                </c:pt>
                <c:pt idx="66">
                  <c:v>1.3360497389283241E-8</c:v>
                </c:pt>
                <c:pt idx="67">
                  <c:v>2.6186069198781761E-8</c:v>
                </c:pt>
                <c:pt idx="68">
                  <c:v>4.9964691855509439E-8</c:v>
                </c:pt>
                <c:pt idx="69">
                  <c:v>9.2771718434345804E-8</c:v>
                </c:pt>
                <c:pt idx="70">
                  <c:v>1.6761565588993631E-7</c:v>
                </c:pt>
                <c:pt idx="71">
                  <c:v>2.9468590377316618E-7</c:v>
                </c:pt>
                <c:pt idx="72">
                  <c:v>5.0413858239674987E-7</c:v>
                </c:pt>
                <c:pt idx="73">
                  <c:v>8.3924031583472838E-7</c:v>
                </c:pt>
                <c:pt idx="74">
                  <c:v>1.3594668027880817E-6</c:v>
                </c:pt>
                <c:pt idx="75">
                  <c:v>2.1428746932186792E-6</c:v>
                </c:pt>
                <c:pt idx="76">
                  <c:v>3.286781841316992E-6</c:v>
                </c:pt>
                <c:pt idx="77">
                  <c:v>4.9055866015896036E-6</c:v>
                </c:pt>
                <c:pt idx="78">
                  <c:v>7.1245429587601209E-6</c:v>
                </c:pt>
                <c:pt idx="79">
                  <c:v>1.0068600136569508E-5</c:v>
                </c:pt>
                <c:pt idx="80">
                  <c:v>1.3846092383504654E-5</c:v>
                </c:pt>
                <c:pt idx="81">
                  <c:v>1.8528123070109452E-5</c:v>
                </c:pt>
                <c:pt idx="82">
                  <c:v>2.4125799849836629E-5</c:v>
                </c:pt>
                <c:pt idx="83">
                  <c:v>3.0568781359783003E-5</c:v>
                </c:pt>
                <c:pt idx="84">
                  <c:v>3.7689524618706263E-5</c:v>
                </c:pt>
                <c:pt idx="85">
                  <c:v>4.5217790563039638E-5</c:v>
                </c:pt>
                <c:pt idx="86">
                  <c:v>5.2789089818086459E-5</c:v>
                </c:pt>
                <c:pt idx="87">
                  <c:v>5.9968775247926766E-5</c:v>
                </c:pt>
                <c:pt idx="88">
                  <c:v>6.6290663081546787E-5</c:v>
                </c:pt>
                <c:pt idx="89">
                  <c:v>7.1305943882405662E-5</c:v>
                </c:pt>
                <c:pt idx="90">
                  <c:v>7.4635473845208072E-5</c:v>
                </c:pt>
                <c:pt idx="91">
                  <c:v>7.6017056774936465E-5</c:v>
                </c:pt>
                <c:pt idx="92">
                  <c:v>7.5339546724786474E-5</c:v>
                </c:pt>
                <c:pt idx="93">
                  <c:v>7.2657617159243719E-5</c:v>
                </c:pt>
                <c:pt idx="94">
                  <c:v>6.8184473538282747E-5</c:v>
                </c:pt>
                <c:pt idx="95">
                  <c:v>6.2263857066002584E-5</c:v>
                </c:pt>
                <c:pt idx="96">
                  <c:v>5.5326440569038078E-5</c:v>
                </c:pt>
                <c:pt idx="97">
                  <c:v>4.78382863065628E-5</c:v>
                </c:pt>
                <c:pt idx="98">
                  <c:v>4.0249886361011829E-5</c:v>
                </c:pt>
                <c:pt idx="99">
                  <c:v>3.295337135978632E-5</c:v>
                </c:pt>
              </c:numCache>
            </c:numRef>
          </c:yVal>
          <c:smooth val="1"/>
        </c:ser>
        <c:dLbls>
          <c:showLegendKey val="0"/>
          <c:showVal val="0"/>
          <c:showCatName val="0"/>
          <c:showSerName val="0"/>
          <c:showPercent val="0"/>
          <c:showBubbleSize val="0"/>
        </c:dLbls>
        <c:axId val="38646144"/>
        <c:axId val="38648064"/>
      </c:scatterChart>
      <c:valAx>
        <c:axId val="38646144"/>
        <c:scaling>
          <c:orientation val="minMax"/>
          <c:max val="0.30000000000000004"/>
          <c:min val="0"/>
        </c:scaling>
        <c:delete val="0"/>
        <c:axPos val="b"/>
        <c:title>
          <c:tx>
            <c:rich>
              <a:bodyPr/>
              <a:lstStyle/>
              <a:p>
                <a:pPr>
                  <a:defRPr sz="1600"/>
                </a:pPr>
                <a:r>
                  <a:rPr lang="en-US" sz="1600" b="0" i="0" baseline="0" dirty="0">
                    <a:effectLst/>
                  </a:rPr>
                  <a:t>Zircon</a:t>
                </a:r>
                <a:r>
                  <a:rPr lang="en-US" sz="1600" b="0" i="0" baseline="30000" dirty="0">
                    <a:effectLst/>
                  </a:rPr>
                  <a:t> 206</a:t>
                </a:r>
                <a:r>
                  <a:rPr lang="en-US" sz="1600" b="0" i="0" baseline="0" dirty="0">
                    <a:effectLst/>
                  </a:rPr>
                  <a:t>Pb/</a:t>
                </a:r>
                <a:r>
                  <a:rPr lang="en-US" sz="1600" b="0" i="0" baseline="30000" dirty="0">
                    <a:effectLst/>
                  </a:rPr>
                  <a:t>238</a:t>
                </a:r>
                <a:r>
                  <a:rPr lang="en-US" sz="1600" b="0" i="0" baseline="0" dirty="0">
                    <a:effectLst/>
                  </a:rPr>
                  <a:t>U</a:t>
                </a:r>
                <a:endParaRPr lang="en-US" sz="1600" dirty="0">
                  <a:effectLst/>
                </a:endParaRPr>
              </a:p>
            </c:rich>
          </c:tx>
          <c:layout/>
          <c:overlay val="0"/>
        </c:title>
        <c:numFmt formatCode="#,##0.0" sourceLinked="0"/>
        <c:majorTickMark val="none"/>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8648064"/>
        <c:crosses val="autoZero"/>
        <c:crossBetween val="midCat"/>
      </c:valAx>
      <c:valAx>
        <c:axId val="38648064"/>
        <c:scaling>
          <c:orientation val="minMax"/>
          <c:max val="0.30000000000000004"/>
          <c:min val="0"/>
        </c:scaling>
        <c:delete val="0"/>
        <c:axPos val="l"/>
        <c:title>
          <c:tx>
            <c:rich>
              <a:bodyPr/>
              <a:lstStyle/>
              <a:p>
                <a:pPr>
                  <a:defRPr sz="1600"/>
                </a:pPr>
                <a:r>
                  <a:rPr lang="en-US" sz="1600" dirty="0"/>
                  <a:t>Cumulative</a:t>
                </a:r>
                <a:r>
                  <a:rPr lang="en-US" sz="1600" baseline="0" dirty="0"/>
                  <a:t> probability</a:t>
                </a:r>
                <a:endParaRPr lang="en-US" sz="1600" dirty="0"/>
              </a:p>
            </c:rich>
          </c:tx>
          <c:layout/>
          <c:overlay val="0"/>
        </c:title>
        <c:numFmt formatCode="General" sourceLinked="1"/>
        <c:majorTickMark val="none"/>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8646144"/>
        <c:crosses val="autoZero"/>
        <c:crossBetween val="midCat"/>
        <c:majorUnit val="0.1"/>
      </c:valAx>
      <c:spPr>
        <a:noFill/>
        <a:ln w="25400">
          <a:noFill/>
        </a:ln>
      </c:spPr>
    </c:plotArea>
    <c:legend>
      <c:legendPos val="r"/>
      <c:layout>
        <c:manualLayout>
          <c:xMode val="edge"/>
          <c:yMode val="edge"/>
          <c:x val="0.68439352806221099"/>
          <c:y val="8.0754241384162623E-2"/>
          <c:w val="0.21069469320626766"/>
          <c:h val="0.22466090340106087"/>
        </c:manualLayout>
      </c:layout>
      <c:overlay val="0"/>
    </c:legend>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05147210675929E-2"/>
          <c:y val="6.4491370396882214E-2"/>
          <c:w val="0.83309546070689666"/>
          <c:h val="0.81973673745327291"/>
        </c:manualLayout>
      </c:layout>
      <c:scatterChart>
        <c:scatterStyle val="smoothMarker"/>
        <c:varyColors val="0"/>
        <c:ser>
          <c:idx val="0"/>
          <c:order val="0"/>
          <c:tx>
            <c:v>B1 (n=14)</c:v>
          </c:tx>
          <c:spPr>
            <a:ln w="25400">
              <a:solidFill>
                <a:srgbClr val="000080"/>
              </a:solidFill>
              <a:prstDash val="solid"/>
            </a:ln>
          </c:spPr>
          <c:marker>
            <c:symbol val="none"/>
          </c:marker>
          <c:xVal>
            <c:numRef>
              <c:f>'B1'!$A$10:$A$110</c:f>
              <c:numCache>
                <c:formatCode>General</c:formatCode>
                <c:ptCount val="101"/>
                <c:pt idx="0">
                  <c:v>0</c:v>
                </c:pt>
                <c:pt idx="1">
                  <c:v>30</c:v>
                </c:pt>
                <c:pt idx="2">
                  <c:v>60</c:v>
                </c:pt>
                <c:pt idx="3">
                  <c:v>90</c:v>
                </c:pt>
                <c:pt idx="4">
                  <c:v>120</c:v>
                </c:pt>
                <c:pt idx="5">
                  <c:v>150</c:v>
                </c:pt>
                <c:pt idx="6">
                  <c:v>180</c:v>
                </c:pt>
                <c:pt idx="7">
                  <c:v>210</c:v>
                </c:pt>
                <c:pt idx="8">
                  <c:v>240</c:v>
                </c:pt>
                <c:pt idx="9">
                  <c:v>270</c:v>
                </c:pt>
                <c:pt idx="10">
                  <c:v>300</c:v>
                </c:pt>
                <c:pt idx="11">
                  <c:v>330</c:v>
                </c:pt>
                <c:pt idx="12">
                  <c:v>360</c:v>
                </c:pt>
                <c:pt idx="13">
                  <c:v>390</c:v>
                </c:pt>
                <c:pt idx="14">
                  <c:v>420</c:v>
                </c:pt>
                <c:pt idx="15">
                  <c:v>450</c:v>
                </c:pt>
                <c:pt idx="16">
                  <c:v>480</c:v>
                </c:pt>
                <c:pt idx="17">
                  <c:v>510</c:v>
                </c:pt>
                <c:pt idx="18">
                  <c:v>540</c:v>
                </c:pt>
                <c:pt idx="19">
                  <c:v>570</c:v>
                </c:pt>
                <c:pt idx="20">
                  <c:v>600</c:v>
                </c:pt>
                <c:pt idx="21">
                  <c:v>630</c:v>
                </c:pt>
                <c:pt idx="22">
                  <c:v>660</c:v>
                </c:pt>
                <c:pt idx="23">
                  <c:v>690</c:v>
                </c:pt>
                <c:pt idx="24">
                  <c:v>720</c:v>
                </c:pt>
                <c:pt idx="25">
                  <c:v>750</c:v>
                </c:pt>
                <c:pt idx="26">
                  <c:v>780</c:v>
                </c:pt>
                <c:pt idx="27">
                  <c:v>810</c:v>
                </c:pt>
                <c:pt idx="28">
                  <c:v>840</c:v>
                </c:pt>
                <c:pt idx="29">
                  <c:v>870</c:v>
                </c:pt>
                <c:pt idx="30">
                  <c:v>900</c:v>
                </c:pt>
                <c:pt idx="31">
                  <c:v>930</c:v>
                </c:pt>
                <c:pt idx="32">
                  <c:v>960</c:v>
                </c:pt>
                <c:pt idx="33">
                  <c:v>990</c:v>
                </c:pt>
                <c:pt idx="34">
                  <c:v>1020</c:v>
                </c:pt>
                <c:pt idx="35">
                  <c:v>1050</c:v>
                </c:pt>
                <c:pt idx="36">
                  <c:v>1080</c:v>
                </c:pt>
                <c:pt idx="37">
                  <c:v>1110</c:v>
                </c:pt>
                <c:pt idx="38">
                  <c:v>1140</c:v>
                </c:pt>
                <c:pt idx="39">
                  <c:v>1170</c:v>
                </c:pt>
                <c:pt idx="40">
                  <c:v>1200</c:v>
                </c:pt>
                <c:pt idx="41">
                  <c:v>1230</c:v>
                </c:pt>
                <c:pt idx="42">
                  <c:v>1260</c:v>
                </c:pt>
                <c:pt idx="43">
                  <c:v>1290</c:v>
                </c:pt>
                <c:pt idx="44">
                  <c:v>1320</c:v>
                </c:pt>
                <c:pt idx="45">
                  <c:v>1350</c:v>
                </c:pt>
                <c:pt idx="46">
                  <c:v>1380</c:v>
                </c:pt>
                <c:pt idx="47">
                  <c:v>1410</c:v>
                </c:pt>
                <c:pt idx="48">
                  <c:v>1440</c:v>
                </c:pt>
                <c:pt idx="49">
                  <c:v>1470</c:v>
                </c:pt>
                <c:pt idx="50">
                  <c:v>1500</c:v>
                </c:pt>
                <c:pt idx="51">
                  <c:v>1530</c:v>
                </c:pt>
                <c:pt idx="52">
                  <c:v>1560</c:v>
                </c:pt>
                <c:pt idx="53">
                  <c:v>1590</c:v>
                </c:pt>
                <c:pt idx="54">
                  <c:v>1620</c:v>
                </c:pt>
                <c:pt idx="55">
                  <c:v>1650</c:v>
                </c:pt>
                <c:pt idx="56">
                  <c:v>1680</c:v>
                </c:pt>
                <c:pt idx="57">
                  <c:v>1710</c:v>
                </c:pt>
                <c:pt idx="58">
                  <c:v>1740</c:v>
                </c:pt>
                <c:pt idx="59">
                  <c:v>1770</c:v>
                </c:pt>
                <c:pt idx="60">
                  <c:v>1800</c:v>
                </c:pt>
                <c:pt idx="61">
                  <c:v>1830</c:v>
                </c:pt>
                <c:pt idx="62">
                  <c:v>1860</c:v>
                </c:pt>
                <c:pt idx="63">
                  <c:v>1890</c:v>
                </c:pt>
                <c:pt idx="64">
                  <c:v>1920</c:v>
                </c:pt>
                <c:pt idx="65">
                  <c:v>1950</c:v>
                </c:pt>
                <c:pt idx="66">
                  <c:v>1980</c:v>
                </c:pt>
                <c:pt idx="67">
                  <c:v>2010</c:v>
                </c:pt>
                <c:pt idx="68">
                  <c:v>2040</c:v>
                </c:pt>
                <c:pt idx="69">
                  <c:v>2070</c:v>
                </c:pt>
                <c:pt idx="70">
                  <c:v>2100</c:v>
                </c:pt>
                <c:pt idx="71">
                  <c:v>2130</c:v>
                </c:pt>
                <c:pt idx="72">
                  <c:v>2160</c:v>
                </c:pt>
                <c:pt idx="73">
                  <c:v>2190</c:v>
                </c:pt>
                <c:pt idx="74">
                  <c:v>2220</c:v>
                </c:pt>
                <c:pt idx="75">
                  <c:v>2250</c:v>
                </c:pt>
                <c:pt idx="76">
                  <c:v>2280</c:v>
                </c:pt>
                <c:pt idx="77">
                  <c:v>2310</c:v>
                </c:pt>
                <c:pt idx="78">
                  <c:v>2340</c:v>
                </c:pt>
                <c:pt idx="79">
                  <c:v>2370</c:v>
                </c:pt>
                <c:pt idx="80">
                  <c:v>2400</c:v>
                </c:pt>
                <c:pt idx="81">
                  <c:v>2430</c:v>
                </c:pt>
                <c:pt idx="82">
                  <c:v>2460</c:v>
                </c:pt>
                <c:pt idx="83">
                  <c:v>2490</c:v>
                </c:pt>
                <c:pt idx="84">
                  <c:v>2520</c:v>
                </c:pt>
                <c:pt idx="85">
                  <c:v>2550</c:v>
                </c:pt>
                <c:pt idx="86">
                  <c:v>2580</c:v>
                </c:pt>
                <c:pt idx="87">
                  <c:v>2610</c:v>
                </c:pt>
                <c:pt idx="88">
                  <c:v>2640</c:v>
                </c:pt>
                <c:pt idx="89">
                  <c:v>2670</c:v>
                </c:pt>
                <c:pt idx="90">
                  <c:v>2700</c:v>
                </c:pt>
                <c:pt idx="91">
                  <c:v>2730</c:v>
                </c:pt>
                <c:pt idx="92">
                  <c:v>2760</c:v>
                </c:pt>
                <c:pt idx="93">
                  <c:v>2790</c:v>
                </c:pt>
                <c:pt idx="94">
                  <c:v>2820</c:v>
                </c:pt>
                <c:pt idx="95">
                  <c:v>2850</c:v>
                </c:pt>
                <c:pt idx="96">
                  <c:v>2880</c:v>
                </c:pt>
                <c:pt idx="97">
                  <c:v>2910</c:v>
                </c:pt>
                <c:pt idx="98">
                  <c:v>2940</c:v>
                </c:pt>
                <c:pt idx="99">
                  <c:v>2970</c:v>
                </c:pt>
                <c:pt idx="100">
                  <c:v>3000</c:v>
                </c:pt>
              </c:numCache>
            </c:numRef>
          </c:xVal>
          <c:yVal>
            <c:numRef>
              <c:f>'B1'!$Q$10:$Q$110</c:f>
              <c:numCache>
                <c:formatCode>General</c:formatCode>
                <c:ptCount val="101"/>
                <c:pt idx="0">
                  <c:v>0</c:v>
                </c:pt>
                <c:pt idx="1">
                  <c:v>1.299481555795903E-6</c:v>
                </c:pt>
                <c:pt idx="2">
                  <c:v>1.4192938813135193E-6</c:v>
                </c:pt>
                <c:pt idx="3">
                  <c:v>1.5478891294510348E-6</c:v>
                </c:pt>
                <c:pt idx="4">
                  <c:v>1.6856706561120005E-6</c:v>
                </c:pt>
                <c:pt idx="5">
                  <c:v>1.8330362609505523E-6</c:v>
                </c:pt>
                <c:pt idx="6">
                  <c:v>1.9903955644344089E-6</c:v>
                </c:pt>
                <c:pt idx="7">
                  <c:v>2.1593258618531175E-6</c:v>
                </c:pt>
                <c:pt idx="8">
                  <c:v>2.3848111763120981E-6</c:v>
                </c:pt>
                <c:pt idx="9">
                  <c:v>3.7295292753904814E-6</c:v>
                </c:pt>
                <c:pt idx="10">
                  <c:v>2.224742282492514E-5</c:v>
                </c:pt>
                <c:pt idx="11">
                  <c:v>2.0942510432736246E-4</c:v>
                </c:pt>
                <c:pt idx="12">
                  <c:v>1.4292203144626819E-3</c:v>
                </c:pt>
                <c:pt idx="13">
                  <c:v>6.4401702432865353E-3</c:v>
                </c:pt>
                <c:pt idx="14">
                  <c:v>1.9008398330553292E-2</c:v>
                </c:pt>
                <c:pt idx="15">
                  <c:v>3.6733454593735039E-2</c:v>
                </c:pt>
                <c:pt idx="16">
                  <c:v>4.6489910253483382E-2</c:v>
                </c:pt>
                <c:pt idx="17">
                  <c:v>3.8538550505722906E-2</c:v>
                </c:pt>
                <c:pt idx="18">
                  <c:v>2.0923501119531986E-2</c:v>
                </c:pt>
                <c:pt idx="19">
                  <c:v>7.4389063332705669E-3</c:v>
                </c:pt>
                <c:pt idx="20">
                  <c:v>1.7335928896278366E-3</c:v>
                </c:pt>
                <c:pt idx="21">
                  <c:v>2.6834942135139581E-4</c:v>
                </c:pt>
                <c:pt idx="22">
                  <c:v>3.2170330707431172E-5</c:v>
                </c:pt>
                <c:pt idx="23">
                  <c:v>8.3163722157165173E-6</c:v>
                </c:pt>
                <c:pt idx="24">
                  <c:v>8.2706990706621694E-6</c:v>
                </c:pt>
                <c:pt idx="25">
                  <c:v>1.6857416750593207E-5</c:v>
                </c:pt>
                <c:pt idx="26">
                  <c:v>6.6388341080413142E-5</c:v>
                </c:pt>
                <c:pt idx="27">
                  <c:v>3.0895804823046489E-4</c:v>
                </c:pt>
                <c:pt idx="28">
                  <c:v>1.2734132678359159E-3</c:v>
                </c:pt>
                <c:pt idx="29">
                  <c:v>4.3149419291817473E-3</c:v>
                </c:pt>
                <c:pt idx="30">
                  <c:v>1.1806101439573554E-2</c:v>
                </c:pt>
                <c:pt idx="31">
                  <c:v>2.6036151898703123E-2</c:v>
                </c:pt>
                <c:pt idx="32">
                  <c:v>4.6679903543817236E-2</c:v>
                </c:pt>
                <c:pt idx="33">
                  <c:v>6.9473014966256644E-2</c:v>
                </c:pt>
                <c:pt idx="34">
                  <c:v>8.8664016891929917E-2</c:v>
                </c:pt>
                <c:pt idx="35">
                  <c:v>0.10009052229326258</c:v>
                </c:pt>
                <c:pt idx="36">
                  <c:v>0.10070317111899246</c:v>
                </c:pt>
                <c:pt idx="37">
                  <c:v>8.8777175964963082E-2</c:v>
                </c:pt>
                <c:pt idx="38">
                  <c:v>6.7792024901199704E-2</c:v>
                </c:pt>
                <c:pt idx="39">
                  <c:v>4.5934883461738067E-2</c:v>
                </c:pt>
                <c:pt idx="40">
                  <c:v>2.9280153309459468E-2</c:v>
                </c:pt>
                <c:pt idx="41">
                  <c:v>1.8466712838002337E-2</c:v>
                </c:pt>
                <c:pt idx="42">
                  <c:v>1.1554648060136355E-2</c:v>
                </c:pt>
                <c:pt idx="43">
                  <c:v>6.9775518076465454E-3</c:v>
                </c:pt>
                <c:pt idx="44">
                  <c:v>3.9944040587635392E-3</c:v>
                </c:pt>
                <c:pt idx="45">
                  <c:v>2.2234316051606331E-3</c:v>
                </c:pt>
                <c:pt idx="46">
                  <c:v>1.3899870617183048E-3</c:v>
                </c:pt>
                <c:pt idx="47">
                  <c:v>1.2933851304166865E-3</c:v>
                </c:pt>
                <c:pt idx="48">
                  <c:v>1.8025294446661006E-3</c:v>
                </c:pt>
                <c:pt idx="49">
                  <c:v>2.808640676433449E-3</c:v>
                </c:pt>
                <c:pt idx="50">
                  <c:v>4.1520859703871394E-3</c:v>
                </c:pt>
                <c:pt idx="51">
                  <c:v>5.5827192463101423E-3</c:v>
                </c:pt>
                <c:pt idx="52">
                  <c:v>6.8052704906877426E-3</c:v>
                </c:pt>
                <c:pt idx="53">
                  <c:v>7.5986350090695752E-3</c:v>
                </c:pt>
                <c:pt idx="54">
                  <c:v>7.9234935655331119E-3</c:v>
                </c:pt>
                <c:pt idx="55">
                  <c:v>7.9211185324188308E-3</c:v>
                </c:pt>
                <c:pt idx="56">
                  <c:v>7.7874777310037993E-3</c:v>
                </c:pt>
                <c:pt idx="57">
                  <c:v>7.616485323660045E-3</c:v>
                </c:pt>
                <c:pt idx="58">
                  <c:v>7.3385747170734992E-3</c:v>
                </c:pt>
                <c:pt idx="59">
                  <c:v>6.7995656496016767E-3</c:v>
                </c:pt>
                <c:pt idx="60">
                  <c:v>5.9061989885829998E-3</c:v>
                </c:pt>
                <c:pt idx="61">
                  <c:v>4.7182999609979934E-3</c:v>
                </c:pt>
                <c:pt idx="62">
                  <c:v>3.4259436916161397E-3</c:v>
                </c:pt>
                <c:pt idx="63">
                  <c:v>2.2469588729726571E-3</c:v>
                </c:pt>
                <c:pt idx="64">
                  <c:v>1.3283373383716419E-3</c:v>
                </c:pt>
                <c:pt idx="65">
                  <c:v>7.0917177606583299E-4</c:v>
                </c:pt>
                <c:pt idx="66">
                  <c:v>3.449551772011004E-4</c:v>
                </c:pt>
                <c:pt idx="67">
                  <c:v>1.5679223400870654E-4</c:v>
                </c:pt>
                <c:pt idx="68">
                  <c:v>7.1000648699632115E-5</c:v>
                </c:pt>
                <c:pt idx="69">
                  <c:v>3.6312449584371407E-5</c:v>
                </c:pt>
                <c:pt idx="70">
                  <c:v>2.3772263573422672E-5</c:v>
                </c:pt>
                <c:pt idx="71">
                  <c:v>1.9621060725637945E-5</c:v>
                </c:pt>
                <c:pt idx="72">
                  <c:v>1.8253657750449833E-5</c:v>
                </c:pt>
                <c:pt idx="73">
                  <c:v>1.7690529865796013E-5</c:v>
                </c:pt>
                <c:pt idx="74">
                  <c:v>1.7321608578938646E-5</c:v>
                </c:pt>
                <c:pt idx="75">
                  <c:v>1.6982522668944066E-5</c:v>
                </c:pt>
                <c:pt idx="76">
                  <c:v>1.663504595089533E-5</c:v>
                </c:pt>
                <c:pt idx="77">
                  <c:v>1.6272214719019138E-5</c:v>
                </c:pt>
                <c:pt idx="78">
                  <c:v>1.5893899602304144E-5</c:v>
                </c:pt>
                <c:pt idx="79">
                  <c:v>1.5501310681919813E-5</c:v>
                </c:pt>
                <c:pt idx="80">
                  <c:v>1.5095907288660897E-5</c:v>
                </c:pt>
                <c:pt idx="81">
                  <c:v>1.4679201131138348E-5</c:v>
                </c:pt>
                <c:pt idx="82">
                  <c:v>1.4252718244745301E-5</c:v>
                </c:pt>
                <c:pt idx="83">
                  <c:v>1.3817985912338218E-5</c:v>
                </c:pt>
                <c:pt idx="84">
                  <c:v>1.3376523247290672E-5</c:v>
                </c:pt>
                <c:pt idx="85">
                  <c:v>1.2929832508612099E-5</c:v>
                </c:pt>
                <c:pt idx="86">
                  <c:v>1.2479390843137979E-5</c:v>
                </c:pt>
                <c:pt idx="87">
                  <c:v>1.2026642474831343E-5</c:v>
                </c:pt>
                <c:pt idx="88">
                  <c:v>1.1572991391437809E-5</c:v>
                </c:pt>
                <c:pt idx="89">
                  <c:v>1.1119794575624125E-5</c:v>
                </c:pt>
                <c:pt idx="90">
                  <c:v>1.0668355820817106E-5</c:v>
                </c:pt>
                <c:pt idx="91">
                  <c:v>1.0219920164626066E-5</c:v>
                </c:pt>
                <c:pt idx="92">
                  <c:v>9.7756689652300485E-6</c:v>
                </c:pt>
                <c:pt idx="93">
                  <c:v>9.3367156385925106E-6</c:v>
                </c:pt>
                <c:pt idx="94">
                  <c:v>8.9041020669301503E-6</c:v>
                </c:pt>
                <c:pt idx="95">
                  <c:v>8.4787956816010554E-6</c:v>
                </c:pt>
                <c:pt idx="96">
                  <c:v>8.0616872165837671E-6</c:v>
                </c:pt>
                <c:pt idx="97">
                  <c:v>7.6535891220593118E-6</c:v>
                </c:pt>
                <c:pt idx="98">
                  <c:v>7.2552346213803302E-6</c:v>
                </c:pt>
                <c:pt idx="99">
                  <c:v>6.8672773889470388E-6</c:v>
                </c:pt>
                <c:pt idx="100">
                  <c:v>6.4902918212882557E-6</c:v>
                </c:pt>
              </c:numCache>
            </c:numRef>
          </c:yVal>
          <c:smooth val="1"/>
        </c:ser>
        <c:ser>
          <c:idx val="1"/>
          <c:order val="1"/>
          <c:tx>
            <c:v>B2 (n=14)</c:v>
          </c:tx>
          <c:marker>
            <c:symbol val="none"/>
          </c:marker>
          <c:xVal>
            <c:numRef>
              <c:f>'B1'!$A$10:$A$110</c:f>
              <c:numCache>
                <c:formatCode>General</c:formatCode>
                <c:ptCount val="101"/>
                <c:pt idx="0">
                  <c:v>0</c:v>
                </c:pt>
                <c:pt idx="1">
                  <c:v>30</c:v>
                </c:pt>
                <c:pt idx="2">
                  <c:v>60</c:v>
                </c:pt>
                <c:pt idx="3">
                  <c:v>90</c:v>
                </c:pt>
                <c:pt idx="4">
                  <c:v>120</c:v>
                </c:pt>
                <c:pt idx="5">
                  <c:v>150</c:v>
                </c:pt>
                <c:pt idx="6">
                  <c:v>180</c:v>
                </c:pt>
                <c:pt idx="7">
                  <c:v>210</c:v>
                </c:pt>
                <c:pt idx="8">
                  <c:v>240</c:v>
                </c:pt>
                <c:pt idx="9">
                  <c:v>270</c:v>
                </c:pt>
                <c:pt idx="10">
                  <c:v>300</c:v>
                </c:pt>
                <c:pt idx="11">
                  <c:v>330</c:v>
                </c:pt>
                <c:pt idx="12">
                  <c:v>360</c:v>
                </c:pt>
                <c:pt idx="13">
                  <c:v>390</c:v>
                </c:pt>
                <c:pt idx="14">
                  <c:v>420</c:v>
                </c:pt>
                <c:pt idx="15">
                  <c:v>450</c:v>
                </c:pt>
                <c:pt idx="16">
                  <c:v>480</c:v>
                </c:pt>
                <c:pt idx="17">
                  <c:v>510</c:v>
                </c:pt>
                <c:pt idx="18">
                  <c:v>540</c:v>
                </c:pt>
                <c:pt idx="19">
                  <c:v>570</c:v>
                </c:pt>
                <c:pt idx="20">
                  <c:v>600</c:v>
                </c:pt>
                <c:pt idx="21">
                  <c:v>630</c:v>
                </c:pt>
                <c:pt idx="22">
                  <c:v>660</c:v>
                </c:pt>
                <c:pt idx="23">
                  <c:v>690</c:v>
                </c:pt>
                <c:pt idx="24">
                  <c:v>720</c:v>
                </c:pt>
                <c:pt idx="25">
                  <c:v>750</c:v>
                </c:pt>
                <c:pt idx="26">
                  <c:v>780</c:v>
                </c:pt>
                <c:pt idx="27">
                  <c:v>810</c:v>
                </c:pt>
                <c:pt idx="28">
                  <c:v>840</c:v>
                </c:pt>
                <c:pt idx="29">
                  <c:v>870</c:v>
                </c:pt>
                <c:pt idx="30">
                  <c:v>900</c:v>
                </c:pt>
                <c:pt idx="31">
                  <c:v>930</c:v>
                </c:pt>
                <c:pt idx="32">
                  <c:v>960</c:v>
                </c:pt>
                <c:pt idx="33">
                  <c:v>990</c:v>
                </c:pt>
                <c:pt idx="34">
                  <c:v>1020</c:v>
                </c:pt>
                <c:pt idx="35">
                  <c:v>1050</c:v>
                </c:pt>
                <c:pt idx="36">
                  <c:v>1080</c:v>
                </c:pt>
                <c:pt idx="37">
                  <c:v>1110</c:v>
                </c:pt>
                <c:pt idx="38">
                  <c:v>1140</c:v>
                </c:pt>
                <c:pt idx="39">
                  <c:v>1170</c:v>
                </c:pt>
                <c:pt idx="40">
                  <c:v>1200</c:v>
                </c:pt>
                <c:pt idx="41">
                  <c:v>1230</c:v>
                </c:pt>
                <c:pt idx="42">
                  <c:v>1260</c:v>
                </c:pt>
                <c:pt idx="43">
                  <c:v>1290</c:v>
                </c:pt>
                <c:pt idx="44">
                  <c:v>1320</c:v>
                </c:pt>
                <c:pt idx="45">
                  <c:v>1350</c:v>
                </c:pt>
                <c:pt idx="46">
                  <c:v>1380</c:v>
                </c:pt>
                <c:pt idx="47">
                  <c:v>1410</c:v>
                </c:pt>
                <c:pt idx="48">
                  <c:v>1440</c:v>
                </c:pt>
                <c:pt idx="49">
                  <c:v>1470</c:v>
                </c:pt>
                <c:pt idx="50">
                  <c:v>1500</c:v>
                </c:pt>
                <c:pt idx="51">
                  <c:v>1530</c:v>
                </c:pt>
                <c:pt idx="52">
                  <c:v>1560</c:v>
                </c:pt>
                <c:pt idx="53">
                  <c:v>1590</c:v>
                </c:pt>
                <c:pt idx="54">
                  <c:v>1620</c:v>
                </c:pt>
                <c:pt idx="55">
                  <c:v>1650</c:v>
                </c:pt>
                <c:pt idx="56">
                  <c:v>1680</c:v>
                </c:pt>
                <c:pt idx="57">
                  <c:v>1710</c:v>
                </c:pt>
                <c:pt idx="58">
                  <c:v>1740</c:v>
                </c:pt>
                <c:pt idx="59">
                  <c:v>1770</c:v>
                </c:pt>
                <c:pt idx="60">
                  <c:v>1800</c:v>
                </c:pt>
                <c:pt idx="61">
                  <c:v>1830</c:v>
                </c:pt>
                <c:pt idx="62">
                  <c:v>1860</c:v>
                </c:pt>
                <c:pt idx="63">
                  <c:v>1890</c:v>
                </c:pt>
                <c:pt idx="64">
                  <c:v>1920</c:v>
                </c:pt>
                <c:pt idx="65">
                  <c:v>1950</c:v>
                </c:pt>
                <c:pt idx="66">
                  <c:v>1980</c:v>
                </c:pt>
                <c:pt idx="67">
                  <c:v>2010</c:v>
                </c:pt>
                <c:pt idx="68">
                  <c:v>2040</c:v>
                </c:pt>
                <c:pt idx="69">
                  <c:v>2070</c:v>
                </c:pt>
                <c:pt idx="70">
                  <c:v>2100</c:v>
                </c:pt>
                <c:pt idx="71">
                  <c:v>2130</c:v>
                </c:pt>
                <c:pt idx="72">
                  <c:v>2160</c:v>
                </c:pt>
                <c:pt idx="73">
                  <c:v>2190</c:v>
                </c:pt>
                <c:pt idx="74">
                  <c:v>2220</c:v>
                </c:pt>
                <c:pt idx="75">
                  <c:v>2250</c:v>
                </c:pt>
                <c:pt idx="76">
                  <c:v>2280</c:v>
                </c:pt>
                <c:pt idx="77">
                  <c:v>2310</c:v>
                </c:pt>
                <c:pt idx="78">
                  <c:v>2340</c:v>
                </c:pt>
                <c:pt idx="79">
                  <c:v>2370</c:v>
                </c:pt>
                <c:pt idx="80">
                  <c:v>2400</c:v>
                </c:pt>
                <c:pt idx="81">
                  <c:v>2430</c:v>
                </c:pt>
                <c:pt idx="82">
                  <c:v>2460</c:v>
                </c:pt>
                <c:pt idx="83">
                  <c:v>2490</c:v>
                </c:pt>
                <c:pt idx="84">
                  <c:v>2520</c:v>
                </c:pt>
                <c:pt idx="85">
                  <c:v>2550</c:v>
                </c:pt>
                <c:pt idx="86">
                  <c:v>2580</c:v>
                </c:pt>
                <c:pt idx="87">
                  <c:v>2610</c:v>
                </c:pt>
                <c:pt idx="88">
                  <c:v>2640</c:v>
                </c:pt>
                <c:pt idx="89">
                  <c:v>2670</c:v>
                </c:pt>
                <c:pt idx="90">
                  <c:v>2700</c:v>
                </c:pt>
                <c:pt idx="91">
                  <c:v>2730</c:v>
                </c:pt>
                <c:pt idx="92">
                  <c:v>2760</c:v>
                </c:pt>
                <c:pt idx="93">
                  <c:v>2790</c:v>
                </c:pt>
                <c:pt idx="94">
                  <c:v>2820</c:v>
                </c:pt>
                <c:pt idx="95">
                  <c:v>2850</c:v>
                </c:pt>
                <c:pt idx="96">
                  <c:v>2880</c:v>
                </c:pt>
                <c:pt idx="97">
                  <c:v>2910</c:v>
                </c:pt>
                <c:pt idx="98">
                  <c:v>2940</c:v>
                </c:pt>
                <c:pt idx="99">
                  <c:v>2970</c:v>
                </c:pt>
                <c:pt idx="100">
                  <c:v>3000</c:v>
                </c:pt>
              </c:numCache>
            </c:numRef>
          </c:xVal>
          <c:yVal>
            <c:numRef>
              <c:f>'B2'!$Q$11:$Q$110</c:f>
              <c:numCache>
                <c:formatCode>General</c:formatCode>
                <c:ptCount val="100"/>
                <c:pt idx="0">
                  <c:v>5.1851689125322444E-9</c:v>
                </c:pt>
                <c:pt idx="1">
                  <c:v>5.9175587071040235E-9</c:v>
                </c:pt>
                <c:pt idx="2">
                  <c:v>6.7436162535519987E-9</c:v>
                </c:pt>
                <c:pt idx="3">
                  <c:v>7.6738575305657454E-9</c:v>
                </c:pt>
                <c:pt idx="4">
                  <c:v>8.7197805647245792E-9</c:v>
                </c:pt>
                <c:pt idx="5">
                  <c:v>9.8984172774949808E-9</c:v>
                </c:pt>
                <c:pt idx="6">
                  <c:v>1.3662505975966928E-8</c:v>
                </c:pt>
                <c:pt idx="7">
                  <c:v>5.0931639365958456E-7</c:v>
                </c:pt>
                <c:pt idx="8">
                  <c:v>4.1053588659212692E-5</c:v>
                </c:pt>
                <c:pt idx="9">
                  <c:v>2.329152672652309E-3</c:v>
                </c:pt>
                <c:pt idx="10">
                  <c:v>4.9379765816512017E-2</c:v>
                </c:pt>
                <c:pt idx="11">
                  <c:v>0.19243279537704402</c:v>
                </c:pt>
                <c:pt idx="12">
                  <c:v>0.22907138425450937</c:v>
                </c:pt>
                <c:pt idx="13">
                  <c:v>0.23205511844950732</c:v>
                </c:pt>
                <c:pt idx="14">
                  <c:v>0.1209992161090394</c:v>
                </c:pt>
                <c:pt idx="15">
                  <c:v>2.2924450934947192E-2</c:v>
                </c:pt>
                <c:pt idx="16">
                  <c:v>6.6999782430106677E-3</c:v>
                </c:pt>
                <c:pt idx="17">
                  <c:v>7.5343772704750903E-3</c:v>
                </c:pt>
                <c:pt idx="18">
                  <c:v>7.0684189757022273E-3</c:v>
                </c:pt>
                <c:pt idx="19">
                  <c:v>4.831201317716154E-3</c:v>
                </c:pt>
                <c:pt idx="20">
                  <c:v>2.4024477590995101E-3</c:v>
                </c:pt>
                <c:pt idx="21">
                  <c:v>8.6969078890020168E-4</c:v>
                </c:pt>
                <c:pt idx="22">
                  <c:v>2.3310087854027761E-4</c:v>
                </c:pt>
                <c:pt idx="23">
                  <c:v>6.6000503226106203E-5</c:v>
                </c:pt>
                <c:pt idx="24">
                  <c:v>9.6279915683590656E-5</c:v>
                </c:pt>
                <c:pt idx="25">
                  <c:v>3.0364853129673177E-4</c:v>
                </c:pt>
                <c:pt idx="26">
                  <c:v>8.5376764274775331E-4</c:v>
                </c:pt>
                <c:pt idx="27">
                  <c:v>2.0318006015201035E-3</c:v>
                </c:pt>
                <c:pt idx="28">
                  <c:v>4.0782211204953376E-3</c:v>
                </c:pt>
                <c:pt idx="29">
                  <c:v>6.8171748148313019E-3</c:v>
                </c:pt>
                <c:pt idx="30">
                  <c:v>9.3096687917770243E-3</c:v>
                </c:pt>
                <c:pt idx="31">
                  <c:v>1.0201173303816426E-2</c:v>
                </c:pt>
                <c:pt idx="32">
                  <c:v>8.9024038680494636E-3</c:v>
                </c:pt>
                <c:pt idx="33">
                  <c:v>6.3231826840022759E-3</c:v>
                </c:pt>
                <c:pt idx="34">
                  <c:v>4.0473467569010629E-3</c:v>
                </c:pt>
                <c:pt idx="35">
                  <c:v>2.9389734890536696E-3</c:v>
                </c:pt>
                <c:pt idx="36">
                  <c:v>2.7778387993889109E-3</c:v>
                </c:pt>
                <c:pt idx="37">
                  <c:v>2.8911088032569773E-3</c:v>
                </c:pt>
                <c:pt idx="38">
                  <c:v>2.7964758343269982E-3</c:v>
                </c:pt>
                <c:pt idx="39">
                  <c:v>2.40964352373217E-3</c:v>
                </c:pt>
                <c:pt idx="40">
                  <c:v>1.9399196177996795E-3</c:v>
                </c:pt>
                <c:pt idx="41">
                  <c:v>1.6783187103694382E-3</c:v>
                </c:pt>
                <c:pt idx="42">
                  <c:v>1.8164003538758996E-3</c:v>
                </c:pt>
                <c:pt idx="43">
                  <c:v>2.3630028840006508E-3</c:v>
                </c:pt>
                <c:pt idx="44">
                  <c:v>3.1553035839858297E-3</c:v>
                </c:pt>
                <c:pt idx="45">
                  <c:v>3.9326362744911665E-3</c:v>
                </c:pt>
                <c:pt idx="46">
                  <c:v>4.4464840544807469E-3</c:v>
                </c:pt>
                <c:pt idx="47">
                  <c:v>4.5701539754761881E-3</c:v>
                </c:pt>
                <c:pt idx="48">
                  <c:v>4.3530651678210242E-3</c:v>
                </c:pt>
                <c:pt idx="49">
                  <c:v>3.980798469404751E-3</c:v>
                </c:pt>
                <c:pt idx="50">
                  <c:v>3.6572061693859476E-3</c:v>
                </c:pt>
                <c:pt idx="51">
                  <c:v>3.4781495166124302E-3</c:v>
                </c:pt>
                <c:pt idx="52">
                  <c:v>3.3792160134686082E-3</c:v>
                </c:pt>
                <c:pt idx="53">
                  <c:v>3.1970674982956531E-3</c:v>
                </c:pt>
                <c:pt idx="54">
                  <c:v>2.8018431971994274E-3</c:v>
                </c:pt>
                <c:pt idx="55">
                  <c:v>2.1972053904342772E-3</c:v>
                </c:pt>
                <c:pt idx="56">
                  <c:v>1.5116602708746488E-3</c:v>
                </c:pt>
                <c:pt idx="57">
                  <c:v>9.0300372441013028E-4</c:v>
                </c:pt>
                <c:pt idx="58">
                  <c:v>4.6597239304413353E-4</c:v>
                </c:pt>
                <c:pt idx="59">
                  <c:v>2.0736003600555454E-4</c:v>
                </c:pt>
                <c:pt idx="60">
                  <c:v>7.9776165488336701E-5</c:v>
                </c:pt>
                <c:pt idx="61">
                  <c:v>2.6917789902802374E-5</c:v>
                </c:pt>
                <c:pt idx="62">
                  <c:v>8.4490441031080284E-6</c:v>
                </c:pt>
                <c:pt idx="63">
                  <c:v>3.0070564920117133E-6</c:v>
                </c:pt>
                <c:pt idx="64">
                  <c:v>1.6745115488393171E-6</c:v>
                </c:pt>
                <c:pt idx="65">
                  <c:v>1.4298531691702963E-6</c:v>
                </c:pt>
                <c:pt idx="66">
                  <c:v>1.4281459126076488E-6</c:v>
                </c:pt>
                <c:pt idx="67">
                  <c:v>1.4722934479921614E-6</c:v>
                </c:pt>
                <c:pt idx="68">
                  <c:v>1.523578351442781E-6</c:v>
                </c:pt>
                <c:pt idx="69">
                  <c:v>1.5754614525001581E-6</c:v>
                </c:pt>
                <c:pt idx="70">
                  <c:v>1.6268804810953302E-6</c:v>
                </c:pt>
                <c:pt idx="71">
                  <c:v>1.6775577798452361E-6</c:v>
                </c:pt>
                <c:pt idx="72">
                  <c:v>1.7273097434257127E-6</c:v>
                </c:pt>
                <c:pt idx="73">
                  <c:v>1.7759616666943719E-6</c:v>
                </c:pt>
                <c:pt idx="74">
                  <c:v>1.8233395854114152E-6</c:v>
                </c:pt>
                <c:pt idx="75">
                  <c:v>1.8692704524421279E-6</c:v>
                </c:pt>
                <c:pt idx="76">
                  <c:v>1.9135831073154537E-6</c:v>
                </c:pt>
                <c:pt idx="77">
                  <c:v>1.956109322105492E-6</c:v>
                </c:pt>
                <c:pt idx="78">
                  <c:v>1.9966848561567799E-6</c:v>
                </c:pt>
                <c:pt idx="79">
                  <c:v>2.0351505062024801E-6</c:v>
                </c:pt>
                <c:pt idx="80">
                  <c:v>2.071353142214743E-6</c:v>
                </c:pt>
                <c:pt idx="81">
                  <c:v>2.1051467195761871E-6</c:v>
                </c:pt>
                <c:pt idx="82">
                  <c:v>2.1363932582446649E-6</c:v>
                </c:pt>
                <c:pt idx="83">
                  <c:v>2.1649637797487695E-6</c:v>
                </c:pt>
                <c:pt idx="84">
                  <c:v>2.190739193125356E-6</c:v>
                </c:pt>
                <c:pt idx="85">
                  <c:v>2.2136111212936179E-6</c:v>
                </c:pt>
                <c:pt idx="86">
                  <c:v>2.2334826598474825E-6</c:v>
                </c:pt>
                <c:pt idx="87">
                  <c:v>2.2502690608354568E-6</c:v>
                </c:pt>
                <c:pt idx="88">
                  <c:v>2.2638983347781774E-6</c:v>
                </c:pt>
                <c:pt idx="89">
                  <c:v>2.2743117649401188E-6</c:v>
                </c:pt>
                <c:pt idx="90">
                  <c:v>2.2814643287150316E-6</c:v>
                </c:pt>
                <c:pt idx="91">
                  <c:v>2.2853250218934131E-6</c:v>
                </c:pt>
                <c:pt idx="92">
                  <c:v>2.2858770825439892E-6</c:v>
                </c:pt>
                <c:pt idx="93">
                  <c:v>2.2831181122471086E-6</c:v>
                </c:pt>
                <c:pt idx="94">
                  <c:v>2.2770600934526897E-6</c:v>
                </c:pt>
                <c:pt idx="95">
                  <c:v>2.2677293027876306E-6</c:v>
                </c:pt>
                <c:pt idx="96">
                  <c:v>2.2551661211893214E-6</c:v>
                </c:pt>
                <c:pt idx="97">
                  <c:v>2.2394247427862391E-6</c:v>
                </c:pt>
                <c:pt idx="98">
                  <c:v>2.2205727854614253E-6</c:v>
                </c:pt>
                <c:pt idx="99">
                  <c:v>2.1986908070153787E-6</c:v>
                </c:pt>
              </c:numCache>
            </c:numRef>
          </c:yVal>
          <c:smooth val="1"/>
        </c:ser>
        <c:ser>
          <c:idx val="2"/>
          <c:order val="2"/>
          <c:tx>
            <c:v>Mfp (n=20)</c:v>
          </c:tx>
          <c:marker>
            <c:symbol val="none"/>
          </c:marker>
          <c:xVal>
            <c:numRef>
              <c:f>'B1'!$A$10:$A$110</c:f>
              <c:numCache>
                <c:formatCode>General</c:formatCode>
                <c:ptCount val="101"/>
                <c:pt idx="0">
                  <c:v>0</c:v>
                </c:pt>
                <c:pt idx="1">
                  <c:v>30</c:v>
                </c:pt>
                <c:pt idx="2">
                  <c:v>60</c:v>
                </c:pt>
                <c:pt idx="3">
                  <c:v>90</c:v>
                </c:pt>
                <c:pt idx="4">
                  <c:v>120</c:v>
                </c:pt>
                <c:pt idx="5">
                  <c:v>150</c:v>
                </c:pt>
                <c:pt idx="6">
                  <c:v>180</c:v>
                </c:pt>
                <c:pt idx="7">
                  <c:v>210</c:v>
                </c:pt>
                <c:pt idx="8">
                  <c:v>240</c:v>
                </c:pt>
                <c:pt idx="9">
                  <c:v>270</c:v>
                </c:pt>
                <c:pt idx="10">
                  <c:v>300</c:v>
                </c:pt>
                <c:pt idx="11">
                  <c:v>330</c:v>
                </c:pt>
                <c:pt idx="12">
                  <c:v>360</c:v>
                </c:pt>
                <c:pt idx="13">
                  <c:v>390</c:v>
                </c:pt>
                <c:pt idx="14">
                  <c:v>420</c:v>
                </c:pt>
                <c:pt idx="15">
                  <c:v>450</c:v>
                </c:pt>
                <c:pt idx="16">
                  <c:v>480</c:v>
                </c:pt>
                <c:pt idx="17">
                  <c:v>510</c:v>
                </c:pt>
                <c:pt idx="18">
                  <c:v>540</c:v>
                </c:pt>
                <c:pt idx="19">
                  <c:v>570</c:v>
                </c:pt>
                <c:pt idx="20">
                  <c:v>600</c:v>
                </c:pt>
                <c:pt idx="21">
                  <c:v>630</c:v>
                </c:pt>
                <c:pt idx="22">
                  <c:v>660</c:v>
                </c:pt>
                <c:pt idx="23">
                  <c:v>690</c:v>
                </c:pt>
                <c:pt idx="24">
                  <c:v>720</c:v>
                </c:pt>
                <c:pt idx="25">
                  <c:v>750</c:v>
                </c:pt>
                <c:pt idx="26">
                  <c:v>780</c:v>
                </c:pt>
                <c:pt idx="27">
                  <c:v>810</c:v>
                </c:pt>
                <c:pt idx="28">
                  <c:v>840</c:v>
                </c:pt>
                <c:pt idx="29">
                  <c:v>870</c:v>
                </c:pt>
                <c:pt idx="30">
                  <c:v>900</c:v>
                </c:pt>
                <c:pt idx="31">
                  <c:v>930</c:v>
                </c:pt>
                <c:pt idx="32">
                  <c:v>960</c:v>
                </c:pt>
                <c:pt idx="33">
                  <c:v>990</c:v>
                </c:pt>
                <c:pt idx="34">
                  <c:v>1020</c:v>
                </c:pt>
                <c:pt idx="35">
                  <c:v>1050</c:v>
                </c:pt>
                <c:pt idx="36">
                  <c:v>1080</c:v>
                </c:pt>
                <c:pt idx="37">
                  <c:v>1110</c:v>
                </c:pt>
                <c:pt idx="38">
                  <c:v>1140</c:v>
                </c:pt>
                <c:pt idx="39">
                  <c:v>1170</c:v>
                </c:pt>
                <c:pt idx="40">
                  <c:v>1200</c:v>
                </c:pt>
                <c:pt idx="41">
                  <c:v>1230</c:v>
                </c:pt>
                <c:pt idx="42">
                  <c:v>1260</c:v>
                </c:pt>
                <c:pt idx="43">
                  <c:v>1290</c:v>
                </c:pt>
                <c:pt idx="44">
                  <c:v>1320</c:v>
                </c:pt>
                <c:pt idx="45">
                  <c:v>1350</c:v>
                </c:pt>
                <c:pt idx="46">
                  <c:v>1380</c:v>
                </c:pt>
                <c:pt idx="47">
                  <c:v>1410</c:v>
                </c:pt>
                <c:pt idx="48">
                  <c:v>1440</c:v>
                </c:pt>
                <c:pt idx="49">
                  <c:v>1470</c:v>
                </c:pt>
                <c:pt idx="50">
                  <c:v>1500</c:v>
                </c:pt>
                <c:pt idx="51">
                  <c:v>1530</c:v>
                </c:pt>
                <c:pt idx="52">
                  <c:v>1560</c:v>
                </c:pt>
                <c:pt idx="53">
                  <c:v>1590</c:v>
                </c:pt>
                <c:pt idx="54">
                  <c:v>1620</c:v>
                </c:pt>
                <c:pt idx="55">
                  <c:v>1650</c:v>
                </c:pt>
                <c:pt idx="56">
                  <c:v>1680</c:v>
                </c:pt>
                <c:pt idx="57">
                  <c:v>1710</c:v>
                </c:pt>
                <c:pt idx="58">
                  <c:v>1740</c:v>
                </c:pt>
                <c:pt idx="59">
                  <c:v>1770</c:v>
                </c:pt>
                <c:pt idx="60">
                  <c:v>1800</c:v>
                </c:pt>
                <c:pt idx="61">
                  <c:v>1830</c:v>
                </c:pt>
                <c:pt idx="62">
                  <c:v>1860</c:v>
                </c:pt>
                <c:pt idx="63">
                  <c:v>1890</c:v>
                </c:pt>
                <c:pt idx="64">
                  <c:v>1920</c:v>
                </c:pt>
                <c:pt idx="65">
                  <c:v>1950</c:v>
                </c:pt>
                <c:pt idx="66">
                  <c:v>1980</c:v>
                </c:pt>
                <c:pt idx="67">
                  <c:v>2010</c:v>
                </c:pt>
                <c:pt idx="68">
                  <c:v>2040</c:v>
                </c:pt>
                <c:pt idx="69">
                  <c:v>2070</c:v>
                </c:pt>
                <c:pt idx="70">
                  <c:v>2100</c:v>
                </c:pt>
                <c:pt idx="71">
                  <c:v>2130</c:v>
                </c:pt>
                <c:pt idx="72">
                  <c:v>2160</c:v>
                </c:pt>
                <c:pt idx="73">
                  <c:v>2190</c:v>
                </c:pt>
                <c:pt idx="74">
                  <c:v>2220</c:v>
                </c:pt>
                <c:pt idx="75">
                  <c:v>2250</c:v>
                </c:pt>
                <c:pt idx="76">
                  <c:v>2280</c:v>
                </c:pt>
                <c:pt idx="77">
                  <c:v>2310</c:v>
                </c:pt>
                <c:pt idx="78">
                  <c:v>2340</c:v>
                </c:pt>
                <c:pt idx="79">
                  <c:v>2370</c:v>
                </c:pt>
                <c:pt idx="80">
                  <c:v>2400</c:v>
                </c:pt>
                <c:pt idx="81">
                  <c:v>2430</c:v>
                </c:pt>
                <c:pt idx="82">
                  <c:v>2460</c:v>
                </c:pt>
                <c:pt idx="83">
                  <c:v>2490</c:v>
                </c:pt>
                <c:pt idx="84">
                  <c:v>2520</c:v>
                </c:pt>
                <c:pt idx="85">
                  <c:v>2550</c:v>
                </c:pt>
                <c:pt idx="86">
                  <c:v>2580</c:v>
                </c:pt>
                <c:pt idx="87">
                  <c:v>2610</c:v>
                </c:pt>
                <c:pt idx="88">
                  <c:v>2640</c:v>
                </c:pt>
                <c:pt idx="89">
                  <c:v>2670</c:v>
                </c:pt>
                <c:pt idx="90">
                  <c:v>2700</c:v>
                </c:pt>
                <c:pt idx="91">
                  <c:v>2730</c:v>
                </c:pt>
                <c:pt idx="92">
                  <c:v>2760</c:v>
                </c:pt>
                <c:pt idx="93">
                  <c:v>2790</c:v>
                </c:pt>
                <c:pt idx="94">
                  <c:v>2820</c:v>
                </c:pt>
                <c:pt idx="95">
                  <c:v>2850</c:v>
                </c:pt>
                <c:pt idx="96">
                  <c:v>2880</c:v>
                </c:pt>
                <c:pt idx="97">
                  <c:v>2910</c:v>
                </c:pt>
                <c:pt idx="98">
                  <c:v>2940</c:v>
                </c:pt>
                <c:pt idx="99">
                  <c:v>2970</c:v>
                </c:pt>
                <c:pt idx="100">
                  <c:v>3000</c:v>
                </c:pt>
              </c:numCache>
            </c:numRef>
          </c:xVal>
          <c:yVal>
            <c:numRef>
              <c:f>MFP!$W$11:$W$110</c:f>
              <c:numCache>
                <c:formatCode>General</c:formatCode>
                <c:ptCount val="100"/>
                <c:pt idx="0">
                  <c:v>1.7293789095629793E-6</c:v>
                </c:pt>
                <c:pt idx="1">
                  <c:v>2.2398890301564141E-6</c:v>
                </c:pt>
                <c:pt idx="2">
                  <c:v>2.9740385427515847E-6</c:v>
                </c:pt>
                <c:pt idx="3">
                  <c:v>4.0263491937014084E-6</c:v>
                </c:pt>
                <c:pt idx="4">
                  <c:v>5.5191384390570608E-6</c:v>
                </c:pt>
                <c:pt idx="5">
                  <c:v>7.7618577091776677E-6</c:v>
                </c:pt>
                <c:pt idx="6">
                  <c:v>2.5574579279943515E-5</c:v>
                </c:pt>
                <c:pt idx="7">
                  <c:v>9.6696295030819751E-4</c:v>
                </c:pt>
                <c:pt idx="8">
                  <c:v>2.3472767663054998E-2</c:v>
                </c:pt>
                <c:pt idx="9">
                  <c:v>0.15229704843863917</c:v>
                </c:pt>
                <c:pt idx="10">
                  <c:v>0.30711344083165987</c:v>
                </c:pt>
                <c:pt idx="11">
                  <c:v>0.22433186670281641</c:v>
                </c:pt>
                <c:pt idx="12">
                  <c:v>8.5989263233633262E-2</c:v>
                </c:pt>
                <c:pt idx="13">
                  <c:v>4.4558033842935635E-2</c:v>
                </c:pt>
                <c:pt idx="14">
                  <c:v>3.4817540627832641E-2</c:v>
                </c:pt>
                <c:pt idx="15">
                  <c:v>2.8063587609464358E-2</c:v>
                </c:pt>
                <c:pt idx="16">
                  <c:v>2.1044518158632647E-2</c:v>
                </c:pt>
                <c:pt idx="17">
                  <c:v>1.1299615929079744E-2</c:v>
                </c:pt>
                <c:pt idx="18">
                  <c:v>3.328593927872491E-3</c:v>
                </c:pt>
                <c:pt idx="19">
                  <c:v>5.7828898851714373E-4</c:v>
                </c:pt>
                <c:pt idx="20">
                  <c:v>1.8997036540274631E-4</c:v>
                </c:pt>
                <c:pt idx="21">
                  <c:v>2.8704753291693364E-4</c:v>
                </c:pt>
                <c:pt idx="22">
                  <c:v>6.6857922832969422E-4</c:v>
                </c:pt>
                <c:pt idx="23">
                  <c:v>1.507829177446057E-3</c:v>
                </c:pt>
                <c:pt idx="24">
                  <c:v>2.7885794602753792E-3</c:v>
                </c:pt>
                <c:pt idx="25">
                  <c:v>4.0270297284087974E-3</c:v>
                </c:pt>
                <c:pt idx="26">
                  <c:v>4.5218595267138119E-3</c:v>
                </c:pt>
                <c:pt idx="27">
                  <c:v>4.0620135887718869E-3</c:v>
                </c:pt>
                <c:pt idx="28">
                  <c:v>3.1952573854218502E-3</c:v>
                </c:pt>
                <c:pt idx="29">
                  <c:v>2.6452082368988231E-3</c:v>
                </c:pt>
                <c:pt idx="30">
                  <c:v>2.6649596409669442E-3</c:v>
                </c:pt>
                <c:pt idx="31">
                  <c:v>3.0212163773864114E-3</c:v>
                </c:pt>
                <c:pt idx="32">
                  <c:v>3.3538418422409829E-3</c:v>
                </c:pt>
                <c:pt idx="33">
                  <c:v>3.4318402382770203E-3</c:v>
                </c:pt>
                <c:pt idx="34">
                  <c:v>3.2041321496926378E-3</c:v>
                </c:pt>
                <c:pt idx="35">
                  <c:v>2.747112628025189E-3</c:v>
                </c:pt>
                <c:pt idx="36">
                  <c:v>2.1892693018073319E-3</c:v>
                </c:pt>
                <c:pt idx="37">
                  <c:v>1.6535175485572593E-3</c:v>
                </c:pt>
                <c:pt idx="38">
                  <c:v>1.2326392923473096E-3</c:v>
                </c:pt>
                <c:pt idx="39">
                  <c:v>9.8600663358812358E-4</c:v>
                </c:pt>
                <c:pt idx="40">
                  <c:v>9.3529785288794915E-4</c:v>
                </c:pt>
                <c:pt idx="41">
                  <c:v>1.0521583843756677E-3</c:v>
                </c:pt>
                <c:pt idx="42">
                  <c:v>1.2528551775765914E-3</c:v>
                </c:pt>
                <c:pt idx="43">
                  <c:v>1.4199865074983897E-3</c:v>
                </c:pt>
                <c:pt idx="44">
                  <c:v>1.451649463991488E-3</c:v>
                </c:pt>
                <c:pt idx="45">
                  <c:v>1.3103546507945234E-3</c:v>
                </c:pt>
                <c:pt idx="46">
                  <c:v>1.0365529729840514E-3</c:v>
                </c:pt>
                <c:pt idx="47">
                  <c:v>7.1710651807775617E-4</c:v>
                </c:pt>
                <c:pt idx="48">
                  <c:v>4.3428788142127489E-4</c:v>
                </c:pt>
                <c:pt idx="49">
                  <c:v>2.3132470624493903E-4</c:v>
                </c:pt>
                <c:pt idx="50">
                  <c:v>1.0986069293507958E-4</c:v>
                </c:pt>
                <c:pt idx="51">
                  <c:v>4.8323600653772039E-5</c:v>
                </c:pt>
                <c:pt idx="52">
                  <c:v>2.1673330517492553E-5</c:v>
                </c:pt>
                <c:pt idx="53">
                  <c:v>1.1715720681881474E-5</c:v>
                </c:pt>
                <c:pt idx="54">
                  <c:v>8.447992647355063E-6</c:v>
                </c:pt>
                <c:pt idx="55">
                  <c:v>7.4500666167517122E-6</c:v>
                </c:pt>
                <c:pt idx="56">
                  <c:v>7.107969208065593E-6</c:v>
                </c:pt>
                <c:pt idx="57">
                  <c:v>6.9276552290660396E-6</c:v>
                </c:pt>
                <c:pt idx="58">
                  <c:v>6.7823718432066516E-6</c:v>
                </c:pt>
                <c:pt idx="59">
                  <c:v>6.6477308543622254E-6</c:v>
                </c:pt>
                <c:pt idx="60">
                  <c:v>6.5276751232787533E-6</c:v>
                </c:pt>
                <c:pt idx="61">
                  <c:v>6.4420199669080347E-6</c:v>
                </c:pt>
                <c:pt idx="62">
                  <c:v>6.4342308395389797E-6</c:v>
                </c:pt>
                <c:pt idx="63">
                  <c:v>6.5908781452681949E-6</c:v>
                </c:pt>
                <c:pt idx="64">
                  <c:v>7.0734004743661314E-6</c:v>
                </c:pt>
                <c:pt idx="65">
                  <c:v>8.1631907821822576E-6</c:v>
                </c:pt>
                <c:pt idx="66">
                  <c:v>1.0316590899107799E-5</c:v>
                </c:pt>
                <c:pt idx="67">
                  <c:v>1.4217680496891778E-5</c:v>
                </c:pt>
                <c:pt idx="68">
                  <c:v>2.0804989316388989E-5</c:v>
                </c:pt>
                <c:pt idx="69">
                  <c:v>3.1237470665601185E-5</c:v>
                </c:pt>
                <c:pt idx="70">
                  <c:v>4.676254430252859E-5</c:v>
                </c:pt>
                <c:pt idx="71">
                  <c:v>6.8463309122479267E-5</c:v>
                </c:pt>
                <c:pt idx="72">
                  <c:v>9.6898161801249312E-5</c:v>
                </c:pt>
                <c:pt idx="73">
                  <c:v>1.3169944187471912E-4</c:v>
                </c:pt>
                <c:pt idx="74">
                  <c:v>1.7125057914253394E-4</c:v>
                </c:pt>
                <c:pt idx="75">
                  <c:v>2.125859324295163E-4</c:v>
                </c:pt>
                <c:pt idx="76">
                  <c:v>2.5162855647398364E-4</c:v>
                </c:pt>
                <c:pt idx="77">
                  <c:v>2.8379149539076192E-4</c:v>
                </c:pt>
                <c:pt idx="78">
                  <c:v>3.0484075789705947E-4</c:v>
                </c:pt>
                <c:pt idx="79">
                  <c:v>3.1180228495301775E-4</c:v>
                </c:pt>
                <c:pt idx="80">
                  <c:v>3.0364620875521578E-4</c:v>
                </c:pt>
                <c:pt idx="81">
                  <c:v>2.8153152815176582E-4</c:v>
                </c:pt>
                <c:pt idx="82">
                  <c:v>2.4853113336870147E-4</c:v>
                </c:pt>
                <c:pt idx="83">
                  <c:v>2.0892707547041955E-4</c:v>
                </c:pt>
                <c:pt idx="84">
                  <c:v>1.6729874888279697E-4</c:v>
                </c:pt>
                <c:pt idx="85">
                  <c:v>1.276704046748822E-4</c:v>
                </c:pt>
                <c:pt idx="86">
                  <c:v>9.2930122585172732E-5</c:v>
                </c:pt>
                <c:pt idx="87">
                  <c:v>6.4614191199267114E-5</c:v>
                </c:pt>
                <c:pt idx="88">
                  <c:v>4.3024472532106156E-5</c:v>
                </c:pt>
                <c:pt idx="89">
                  <c:v>2.7560002930775462E-5</c:v>
                </c:pt>
                <c:pt idx="90">
                  <c:v>1.7118808250159934E-5</c:v>
                </c:pt>
                <c:pt idx="91">
                  <c:v>1.0453131476224056E-5</c:v>
                </c:pt>
                <c:pt idx="92">
                  <c:v>6.4148804881067284E-6</c:v>
                </c:pt>
                <c:pt idx="93">
                  <c:v>4.0808218129841166E-6</c:v>
                </c:pt>
                <c:pt idx="94">
                  <c:v>2.7818782210205533E-6</c:v>
                </c:pt>
                <c:pt idx="95">
                  <c:v>2.073964376401422E-6</c:v>
                </c:pt>
                <c:pt idx="96">
                  <c:v>1.6845221531566229E-6</c:v>
                </c:pt>
                <c:pt idx="97">
                  <c:v>1.4578902658808217E-6</c:v>
                </c:pt>
                <c:pt idx="98">
                  <c:v>1.3109800436518653E-6</c:v>
                </c:pt>
                <c:pt idx="99">
                  <c:v>1.2022009268362882E-6</c:v>
                </c:pt>
              </c:numCache>
            </c:numRef>
          </c:yVal>
          <c:smooth val="1"/>
        </c:ser>
        <c:dLbls>
          <c:showLegendKey val="0"/>
          <c:showVal val="0"/>
          <c:showCatName val="0"/>
          <c:showSerName val="0"/>
          <c:showPercent val="0"/>
          <c:showBubbleSize val="0"/>
        </c:dLbls>
        <c:axId val="38729600"/>
        <c:axId val="38739968"/>
      </c:scatterChart>
      <c:valAx>
        <c:axId val="38729600"/>
        <c:scaling>
          <c:orientation val="minMax"/>
          <c:max val="2000"/>
        </c:scaling>
        <c:delete val="0"/>
        <c:axPos val="b"/>
        <c:title>
          <c:tx>
            <c:rich>
              <a:bodyPr/>
              <a:lstStyle/>
              <a:p>
                <a:pPr>
                  <a:defRPr sz="1400"/>
                </a:pPr>
                <a:r>
                  <a:rPr lang="en-US" sz="1400" dirty="0" smtClean="0"/>
                  <a:t>Age</a:t>
                </a:r>
                <a:r>
                  <a:rPr lang="en-US" sz="1400" baseline="0" dirty="0" smtClean="0"/>
                  <a:t> (Myrs)</a:t>
                </a:r>
                <a:endParaRPr lang="en-US" sz="1400" dirty="0"/>
              </a:p>
            </c:rich>
          </c:tx>
          <c:layout/>
          <c:overlay val="0"/>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8739968"/>
        <c:crosses val="autoZero"/>
        <c:crossBetween val="midCat"/>
        <c:majorUnit val="250"/>
      </c:valAx>
      <c:valAx>
        <c:axId val="38739968"/>
        <c:scaling>
          <c:orientation val="minMax"/>
          <c:min val="0"/>
        </c:scaling>
        <c:delete val="0"/>
        <c:axPos val="l"/>
        <c:title>
          <c:tx>
            <c:rich>
              <a:bodyPr rot="-5400000" vert="horz"/>
              <a:lstStyle/>
              <a:p>
                <a:pPr>
                  <a:defRPr sz="1400"/>
                </a:pPr>
                <a:r>
                  <a:rPr lang="en-US" sz="1400" dirty="0" smtClean="0"/>
                  <a:t>Cumulative Probability</a:t>
                </a:r>
                <a:endParaRPr lang="en-US" sz="1400" dirty="0"/>
              </a:p>
            </c:rich>
          </c:tx>
          <c:layout/>
          <c:overlay val="0"/>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8729600"/>
        <c:crosses val="autoZero"/>
        <c:crossBetween val="midCat"/>
        <c:majorUnit val="0.2"/>
      </c:valAx>
      <c:spPr>
        <a:noFill/>
        <a:ln w="25400">
          <a:noFill/>
        </a:ln>
      </c:spPr>
    </c:plotArea>
    <c:legend>
      <c:legendPos val="r"/>
      <c:layout>
        <c:manualLayout>
          <c:xMode val="edge"/>
          <c:yMode val="edge"/>
          <c:x val="0.80344852726742488"/>
          <c:y val="0.40203046290921951"/>
          <c:w val="0.18420579372022938"/>
          <c:h val="0.22119314718215771"/>
        </c:manualLayout>
      </c:layout>
      <c:overlay val="0"/>
    </c:legend>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3D00FBE-88FF-4C5D-99D8-545CE1E51CB9}" type="datetimeFigureOut">
              <a:rPr lang="en-US" smtClean="0"/>
              <a:t>12/11/2013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7A2A63B-BA77-4B5E-BB2E-7DBCBAD30232}" type="slidenum">
              <a:rPr lang="en-US" smtClean="0"/>
              <a:t>‹#›</a:t>
            </a:fld>
            <a:endParaRPr lang="en-US"/>
          </a:p>
        </p:txBody>
      </p:sp>
    </p:spTree>
    <p:extLst>
      <p:ext uri="{BB962C8B-B14F-4D97-AF65-F5344CB8AC3E}">
        <p14:creationId xmlns:p14="http://schemas.microsoft.com/office/powerpoint/2010/main" val="125273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A2A63B-BA77-4B5E-BB2E-7DBCBAD30232}" type="slidenum">
              <a:rPr lang="en-US" smtClean="0"/>
              <a:t>1</a:t>
            </a:fld>
            <a:endParaRPr lang="en-US" dirty="0"/>
          </a:p>
        </p:txBody>
      </p:sp>
    </p:spTree>
    <p:extLst>
      <p:ext uri="{BB962C8B-B14F-4D97-AF65-F5344CB8AC3E}">
        <p14:creationId xmlns:p14="http://schemas.microsoft.com/office/powerpoint/2010/main" val="2177579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look first at the concentration of zirconium in the samples it’s evident that B1</a:t>
            </a:r>
            <a:r>
              <a:rPr lang="en-US" baseline="0" dirty="0" smtClean="0"/>
              <a:t> and B2 have very high levels from concentration of </a:t>
            </a:r>
            <a:r>
              <a:rPr lang="en-US" baseline="0" dirty="0" err="1" smtClean="0"/>
              <a:t>Zr</a:t>
            </a:r>
            <a:r>
              <a:rPr lang="en-US" baseline="0" dirty="0" smtClean="0"/>
              <a:t> through weathering.  (Point out ratios, 9:1 and 6.8:1 respectively for B1 and B2.  </a:t>
            </a:r>
          </a:p>
          <a:p>
            <a:endParaRPr lang="en-US" dirty="0" smtClean="0"/>
          </a:p>
          <a:p>
            <a:r>
              <a:rPr lang="en-US" dirty="0" smtClean="0"/>
              <a:t>Element mass fluxes</a:t>
            </a:r>
            <a:r>
              <a:rPr lang="en-US" baseline="0" dirty="0" smtClean="0"/>
              <a:t> for the samples were calculated following </a:t>
            </a:r>
            <a:r>
              <a:rPr lang="en-US" baseline="0" dirty="0" err="1" smtClean="0"/>
              <a:t>Brimhall</a:t>
            </a:r>
            <a:r>
              <a:rPr lang="en-US" baseline="0" dirty="0" smtClean="0"/>
              <a:t> et al. (1991)’s methods and equations.  </a:t>
            </a:r>
          </a:p>
          <a:p>
            <a:endParaRPr lang="en-US" baseline="0" dirty="0" smtClean="0"/>
          </a:p>
          <a:p>
            <a:r>
              <a:rPr lang="en-US" baseline="0" dirty="0" smtClean="0"/>
              <a:t>First, the volume change during weathering was calculated using the strain eq. from densities and from concentrations of major and trace elements normalized to zirconium, which was assumed to be immobile.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a:t>
            </a:r>
            <a:r>
              <a:rPr lang="en-US" sz="1200" kern="1200" dirty="0" smtClean="0">
                <a:solidFill>
                  <a:schemeClr val="tx1"/>
                </a:solidFill>
                <a:effectLst/>
                <a:latin typeface="+mn-lt"/>
                <a:ea typeface="+mn-ea"/>
                <a:cs typeface="+mn-cs"/>
              </a:rPr>
              <a:t>e find from volume strain calculations using </a:t>
            </a:r>
            <a:r>
              <a:rPr lang="en-US" sz="1200" kern="1200" dirty="0" err="1" smtClean="0">
                <a:solidFill>
                  <a:schemeClr val="tx1"/>
                </a:solidFill>
                <a:effectLst/>
                <a:latin typeface="+mn-lt"/>
                <a:ea typeface="+mn-ea"/>
                <a:cs typeface="+mn-cs"/>
              </a:rPr>
              <a:t>Zr</a:t>
            </a:r>
            <a:r>
              <a:rPr lang="en-US" sz="1200" kern="1200" dirty="0" smtClean="0">
                <a:solidFill>
                  <a:schemeClr val="tx1"/>
                </a:solidFill>
                <a:effectLst/>
                <a:latin typeface="+mn-lt"/>
                <a:ea typeface="+mn-ea"/>
                <a:cs typeface="+mn-cs"/>
              </a:rPr>
              <a:t> as the index element,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weathering of </a:t>
            </a:r>
            <a:r>
              <a:rPr lang="en-US" sz="1200" kern="1200" dirty="0" err="1" smtClean="0">
                <a:solidFill>
                  <a:schemeClr val="tx1"/>
                </a:solidFill>
                <a:effectLst/>
                <a:latin typeface="+mn-lt"/>
                <a:ea typeface="+mn-ea"/>
                <a:cs typeface="+mn-cs"/>
              </a:rPr>
              <a:t>Mfp</a:t>
            </a:r>
            <a:r>
              <a:rPr lang="en-US" sz="1200" kern="1200" dirty="0" smtClean="0">
                <a:solidFill>
                  <a:schemeClr val="tx1"/>
                </a:solidFill>
                <a:effectLst/>
                <a:latin typeface="+mn-lt"/>
                <a:ea typeface="+mn-ea"/>
                <a:cs typeface="+mn-cs"/>
              </a:rPr>
              <a:t> to form B1 would require ~85% volume removal and  to form B2 ~80% volume removal.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Mass fluxes were calculated using the calculated volume change during weathering as an input as well as densities and </a:t>
            </a:r>
            <a:r>
              <a:rPr lang="en-US" baseline="0" dirty="0" err="1" smtClean="0"/>
              <a:t>concnetrations</a:t>
            </a:r>
            <a:r>
              <a:rPr lang="en-US" baseline="0" dirty="0" smtClean="0"/>
              <a:t>, using the second equation for each element.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Mass fluxes for all elements are negative except for </a:t>
            </a:r>
            <a:r>
              <a:rPr lang="en-US" sz="1200" kern="1200" dirty="0" err="1" smtClean="0">
                <a:solidFill>
                  <a:schemeClr val="tx1"/>
                </a:solidFill>
                <a:effectLst/>
                <a:latin typeface="+mn-lt"/>
                <a:ea typeface="+mn-ea"/>
                <a:cs typeface="+mn-cs"/>
              </a:rPr>
              <a:t>Nb</a:t>
            </a:r>
            <a:r>
              <a:rPr lang="en-US" sz="1200" kern="1200" dirty="0" smtClean="0">
                <a:solidFill>
                  <a:schemeClr val="tx1"/>
                </a:solidFill>
                <a:effectLst/>
                <a:latin typeface="+mn-lt"/>
                <a:ea typeface="+mn-ea"/>
                <a:cs typeface="+mn-cs"/>
              </a:rPr>
              <a:t> (because like </a:t>
            </a:r>
            <a:r>
              <a:rPr lang="en-US" sz="1200" kern="1200" dirty="0" err="1" smtClean="0">
                <a:solidFill>
                  <a:schemeClr val="tx1"/>
                </a:solidFill>
                <a:effectLst/>
                <a:latin typeface="+mn-lt"/>
                <a:ea typeface="+mn-ea"/>
                <a:cs typeface="+mn-cs"/>
              </a:rPr>
              <a:t>Zr</a:t>
            </a:r>
            <a:r>
              <a:rPr lang="en-US" sz="1200" kern="1200" dirty="0" smtClean="0">
                <a:solidFill>
                  <a:schemeClr val="tx1"/>
                </a:solidFill>
                <a:effectLst/>
                <a:latin typeface="+mn-lt"/>
                <a:ea typeface="+mn-ea"/>
                <a:cs typeface="+mn-cs"/>
              </a:rPr>
              <a:t>, it’s perfectly immobile), consistent with soil formation by weathering of </a:t>
            </a:r>
            <a:r>
              <a:rPr lang="en-US" sz="1200" kern="1200" dirty="0" err="1" smtClean="0">
                <a:solidFill>
                  <a:schemeClr val="tx1"/>
                </a:solidFill>
                <a:effectLst/>
                <a:latin typeface="+mn-lt"/>
                <a:ea typeface="+mn-ea"/>
                <a:cs typeface="+mn-cs"/>
              </a:rPr>
              <a:t>Mfp</a:t>
            </a:r>
            <a:r>
              <a:rPr lang="en-US" sz="1200" kern="1200" dirty="0" smtClean="0">
                <a:solidFill>
                  <a:schemeClr val="tx1"/>
                </a:solidFill>
                <a:effectLst/>
                <a:latin typeface="+mn-lt"/>
                <a:ea typeface="+mn-ea"/>
                <a:cs typeface="+mn-cs"/>
              </a:rPr>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Looking back at the </a:t>
            </a:r>
            <a:r>
              <a:rPr lang="en-US" sz="1200" kern="1200" baseline="0" dirty="0" err="1" smtClean="0">
                <a:solidFill>
                  <a:schemeClr val="tx1"/>
                </a:solidFill>
                <a:effectLst/>
                <a:latin typeface="+mn-lt"/>
                <a:ea typeface="+mn-ea"/>
                <a:cs typeface="+mn-cs"/>
              </a:rPr>
              <a:t>Zr</a:t>
            </a:r>
            <a:r>
              <a:rPr lang="en-US" sz="1200" kern="1200" baseline="0" dirty="0" smtClean="0">
                <a:solidFill>
                  <a:schemeClr val="tx1"/>
                </a:solidFill>
                <a:effectLst/>
                <a:latin typeface="+mn-lt"/>
                <a:ea typeface="+mn-ea"/>
                <a:cs typeface="+mn-cs"/>
              </a:rPr>
              <a:t> concentrations, these levels suggest the presence of zircon…..</a:t>
            </a:r>
          </a:p>
          <a:p>
            <a:endParaRPr lang="en-US" baseline="0" dirty="0" smtClean="0"/>
          </a:p>
        </p:txBody>
      </p:sp>
      <p:sp>
        <p:nvSpPr>
          <p:cNvPr id="4" name="Slide Number Placeholder 3"/>
          <p:cNvSpPr>
            <a:spLocks noGrp="1"/>
          </p:cNvSpPr>
          <p:nvPr>
            <p:ph type="sldNum" sz="quarter" idx="10"/>
          </p:nvPr>
        </p:nvSpPr>
        <p:spPr/>
        <p:txBody>
          <a:bodyPr/>
          <a:lstStyle/>
          <a:p>
            <a:fld id="{17A2A63B-BA77-4B5E-BB2E-7DBCBAD30232}" type="slidenum">
              <a:rPr lang="en-US" smtClean="0"/>
              <a:t>10</a:t>
            </a:fld>
            <a:endParaRPr lang="en-US"/>
          </a:p>
        </p:txBody>
      </p:sp>
    </p:spTree>
    <p:extLst>
      <p:ext uri="{BB962C8B-B14F-4D97-AF65-F5344CB8AC3E}">
        <p14:creationId xmlns:p14="http://schemas.microsoft.com/office/powerpoint/2010/main" val="3201909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-Majority of rock </a:t>
            </a:r>
            <a:r>
              <a:rPr lang="en-US" baseline="0" dirty="0" smtClean="0"/>
              <a:t>sample and soil samples each processed using standard mineral separation procedures to concentrate heavy minerals</a:t>
            </a:r>
          </a:p>
          <a:p>
            <a:pPr marL="0" indent="0">
              <a:buFontTx/>
              <a:buNone/>
            </a:pPr>
            <a:r>
              <a:rPr lang="en-US" baseline="0" dirty="0" smtClean="0"/>
              <a:t>-Zircon and/or monazite (though monazite not identified for this specific soil/bedrock pair) handpicked from each sample and placed into 1” epoxy mounts</a:t>
            </a:r>
            <a:endParaRPr lang="en-US" dirty="0" smtClean="0"/>
          </a:p>
          <a:p>
            <a:r>
              <a:rPr lang="en-US" dirty="0" smtClean="0"/>
              <a:t>-</a:t>
            </a:r>
            <a:r>
              <a:rPr lang="en-US" baseline="0" dirty="0" smtClean="0"/>
              <a:t>1” grain mounts imaged on SEM to collect BSE and CL images prior to U-Pb analyses</a:t>
            </a:r>
          </a:p>
          <a:p>
            <a:r>
              <a:rPr lang="en-US" baseline="0" dirty="0" smtClean="0"/>
              <a:t>-Based on SEM imaging, U-Pb ages measured from 20 um spots with </a:t>
            </a:r>
            <a:r>
              <a:rPr lang="en-US" sz="1200" kern="1200" dirty="0" smtClean="0">
                <a:solidFill>
                  <a:schemeClr val="tx1"/>
                </a:solidFill>
                <a:effectLst/>
                <a:latin typeface="+mn-lt"/>
                <a:ea typeface="+mn-ea"/>
                <a:cs typeface="+mn-cs"/>
              </a:rPr>
              <a:t>Perkin Elmer Alan 6100 ICP-MS with a New Wave 213 nm laser</a:t>
            </a:r>
            <a:r>
              <a:rPr lang="en-US" baseline="0" dirty="0" smtClean="0"/>
              <a:t>  due to limitations from size of a majority of zircons in the Mfp mount</a:t>
            </a:r>
          </a:p>
          <a:p>
            <a:r>
              <a:rPr lang="en-US" dirty="0" smtClean="0"/>
              <a:t>CL Images.  Left to Right,</a:t>
            </a:r>
            <a:r>
              <a:rPr lang="en-US" baseline="0" dirty="0" smtClean="0"/>
              <a:t> B1, B2, Mfp</a:t>
            </a:r>
          </a:p>
        </p:txBody>
      </p:sp>
      <p:sp>
        <p:nvSpPr>
          <p:cNvPr id="4" name="Slide Number Placeholder 3"/>
          <p:cNvSpPr>
            <a:spLocks noGrp="1"/>
          </p:cNvSpPr>
          <p:nvPr>
            <p:ph type="sldNum" sz="quarter" idx="10"/>
          </p:nvPr>
        </p:nvSpPr>
        <p:spPr/>
        <p:txBody>
          <a:bodyPr/>
          <a:lstStyle/>
          <a:p>
            <a:fld id="{17A2A63B-BA77-4B5E-BB2E-7DBCBAD30232}" type="slidenum">
              <a:rPr lang="en-US" smtClean="0"/>
              <a:t>11</a:t>
            </a:fld>
            <a:endParaRPr lang="en-US" dirty="0"/>
          </a:p>
        </p:txBody>
      </p:sp>
    </p:spTree>
    <p:extLst>
      <p:ext uri="{BB962C8B-B14F-4D97-AF65-F5344CB8AC3E}">
        <p14:creationId xmlns:p14="http://schemas.microsoft.com/office/powerpoint/2010/main" val="3055857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Basically explain that we did look at trace elements for Zircon.  Had issue with Hf detection</a:t>
            </a:r>
            <a:r>
              <a:rPr lang="en-US" baseline="0" dirty="0" smtClean="0"/>
              <a:t> so no Hf, Th/U vs Ce/Nb, U vs Yb (second slide) and </a:t>
            </a:r>
            <a:r>
              <a:rPr lang="en-US" dirty="0" smtClean="0"/>
              <a:t>U/Yb vs Y</a:t>
            </a:r>
            <a:r>
              <a:rPr lang="en-US" baseline="0" dirty="0" smtClean="0"/>
              <a:t> (3rd slide), none of them really show any discernible differences between samples.</a:t>
            </a:r>
            <a:endParaRPr lang="en-US" dirty="0" smtClean="0"/>
          </a:p>
        </p:txBody>
      </p:sp>
      <p:sp>
        <p:nvSpPr>
          <p:cNvPr id="4" name="Slide Number Placeholder 3"/>
          <p:cNvSpPr>
            <a:spLocks noGrp="1"/>
          </p:cNvSpPr>
          <p:nvPr>
            <p:ph type="sldNum" sz="quarter" idx="10"/>
          </p:nvPr>
        </p:nvSpPr>
        <p:spPr/>
        <p:txBody>
          <a:bodyPr/>
          <a:lstStyle/>
          <a:p>
            <a:fld id="{17A2A63B-BA77-4B5E-BB2E-7DBCBAD30232}" type="slidenum">
              <a:rPr lang="en-US" smtClean="0"/>
              <a:t>12</a:t>
            </a:fld>
            <a:endParaRPr lang="en-US" dirty="0"/>
          </a:p>
        </p:txBody>
      </p:sp>
    </p:spTree>
    <p:extLst>
      <p:ext uri="{BB962C8B-B14F-4D97-AF65-F5344CB8AC3E}">
        <p14:creationId xmlns:p14="http://schemas.microsoft.com/office/powerpoint/2010/main" val="2936987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Basically explain that we did look at trace elements for Zircon.  Had issue with Hf detection</a:t>
            </a:r>
            <a:r>
              <a:rPr lang="en-US" baseline="0" dirty="0" smtClean="0"/>
              <a:t> so no Hf, Th/U vs Ce/Nb, U vs Yb (second slide) and </a:t>
            </a:r>
            <a:r>
              <a:rPr lang="en-US" dirty="0" smtClean="0"/>
              <a:t>U/Yb vs Y</a:t>
            </a:r>
            <a:r>
              <a:rPr lang="en-US" baseline="0" dirty="0" smtClean="0"/>
              <a:t> (3rd slide), none of them really show any discernible differences between samples.  While these aren’t very effective for discriminating sources of parent materials, U-Pb analyses are.</a:t>
            </a:r>
            <a:endParaRPr lang="en-US" dirty="0" smtClean="0"/>
          </a:p>
          <a:p>
            <a:endParaRPr lang="en-US" dirty="0"/>
          </a:p>
        </p:txBody>
      </p:sp>
      <p:sp>
        <p:nvSpPr>
          <p:cNvPr id="4" name="Slide Number Placeholder 3"/>
          <p:cNvSpPr>
            <a:spLocks noGrp="1"/>
          </p:cNvSpPr>
          <p:nvPr>
            <p:ph type="sldNum" sz="quarter" idx="10"/>
          </p:nvPr>
        </p:nvSpPr>
        <p:spPr/>
        <p:txBody>
          <a:bodyPr/>
          <a:lstStyle/>
          <a:p>
            <a:fld id="{17A2A63B-BA77-4B5E-BB2E-7DBCBAD30232}" type="slidenum">
              <a:rPr lang="en-US" smtClean="0"/>
              <a:t>13</a:t>
            </a:fld>
            <a:endParaRPr lang="en-US" dirty="0"/>
          </a:p>
        </p:txBody>
      </p:sp>
    </p:spTree>
    <p:extLst>
      <p:ext uri="{BB962C8B-B14F-4D97-AF65-F5344CB8AC3E}">
        <p14:creationId xmlns:p14="http://schemas.microsoft.com/office/powerpoint/2010/main" val="1229036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c</a:t>
            </a:r>
            <a:r>
              <a:rPr lang="en-US" dirty="0" smtClean="0"/>
              <a:t>umulative</a:t>
            </a:r>
            <a:r>
              <a:rPr lang="en-US" baseline="0" dirty="0" smtClean="0"/>
              <a:t> probability plot of 206Pb to 238U ratios from all of our analyses of zircon.  </a:t>
            </a:r>
          </a:p>
          <a:p>
            <a:r>
              <a:rPr lang="en-US" baseline="0" dirty="0" smtClean="0"/>
              <a:t>-We determined several of the zircon in each sample were discordant, and have low ratios of 206Pb to 238U due to lead loss.</a:t>
            </a:r>
          </a:p>
          <a:p>
            <a:r>
              <a:rPr lang="en-US" baseline="0" dirty="0" smtClean="0"/>
              <a:t>-It’s difficult to interpret the data plotted as they are now, but if we remove the discordant zircon we get slightly better results…</a:t>
            </a:r>
          </a:p>
        </p:txBody>
      </p:sp>
      <p:sp>
        <p:nvSpPr>
          <p:cNvPr id="4" name="Slide Number Placeholder 3"/>
          <p:cNvSpPr>
            <a:spLocks noGrp="1"/>
          </p:cNvSpPr>
          <p:nvPr>
            <p:ph type="sldNum" sz="quarter" idx="10"/>
          </p:nvPr>
        </p:nvSpPr>
        <p:spPr/>
        <p:txBody>
          <a:bodyPr/>
          <a:lstStyle/>
          <a:p>
            <a:fld id="{17A2A63B-BA77-4B5E-BB2E-7DBCBAD30232}" type="slidenum">
              <a:rPr lang="en-US" smtClean="0"/>
              <a:t>14</a:t>
            </a:fld>
            <a:endParaRPr lang="en-US" dirty="0"/>
          </a:p>
        </p:txBody>
      </p:sp>
    </p:spTree>
    <p:extLst>
      <p:ext uri="{BB962C8B-B14F-4D97-AF65-F5344CB8AC3E}">
        <p14:creationId xmlns:p14="http://schemas.microsoft.com/office/powerpoint/2010/main" val="2175653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Here is another cumulative probability plot, this time with zircon 206Pb/238U ages except for zircon with ages &gt; 1000 Ma (which are 207Pb/206Pb ages)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(Normalized distribution=why peak looks like it’s at 250 when it’s really at 300-something) constructed following Soreghan et al. (2002)</a:t>
            </a:r>
          </a:p>
          <a:p>
            <a:r>
              <a:rPr lang="en-US" baseline="0" dirty="0" smtClean="0"/>
              <a:t>-Due to the error associated with these measurements we can’t use these as absolute ages but we can compare the age distributions of each of the samples to determine if the bedrock could be the sole contributor of parent material to the soils </a:t>
            </a:r>
            <a:r>
              <a:rPr lang="en-US" b="1" baseline="0" dirty="0" smtClean="0"/>
              <a:t>(Some discordant may </a:t>
            </a:r>
            <a:r>
              <a:rPr lang="en-US" b="1" baseline="0" dirty="0" smtClean="0"/>
              <a:t>remain, but we don’t think that these are causing the differences in the locations of the peaks around 250-300 </a:t>
            </a:r>
            <a:r>
              <a:rPr lang="en-US" b="1" baseline="0" dirty="0" smtClean="0"/>
              <a:t>and </a:t>
            </a:r>
            <a:r>
              <a:rPr lang="en-US" b="1" baseline="0" dirty="0" smtClean="0"/>
              <a:t>500Ma)</a:t>
            </a:r>
            <a:endParaRPr lang="en-US" b="1" baseline="0" dirty="0" smtClean="0"/>
          </a:p>
          <a:p>
            <a:r>
              <a:rPr lang="en-US" baseline="0" dirty="0" smtClean="0"/>
              <a:t>-Peak in B1 suggests a source other than bedrock, could potentially be loess or alluvium.</a:t>
            </a:r>
          </a:p>
          <a:p>
            <a:r>
              <a:rPr lang="en-US" baseline="0" dirty="0" smtClean="0"/>
              <a:t>-The peak in B2 and the smaller peak in B1 are both similar to the peak in Mfp, which suggests that weathering of the Mfp bedrock does contribute to soils on the terrace</a:t>
            </a:r>
            <a:endParaRPr lang="en-US" b="1" dirty="0"/>
          </a:p>
        </p:txBody>
      </p:sp>
      <p:sp>
        <p:nvSpPr>
          <p:cNvPr id="4" name="Slide Number Placeholder 3"/>
          <p:cNvSpPr>
            <a:spLocks noGrp="1"/>
          </p:cNvSpPr>
          <p:nvPr>
            <p:ph type="sldNum" sz="quarter" idx="10"/>
          </p:nvPr>
        </p:nvSpPr>
        <p:spPr/>
        <p:txBody>
          <a:bodyPr/>
          <a:lstStyle/>
          <a:p>
            <a:fld id="{17A2A63B-BA77-4B5E-BB2E-7DBCBAD30232}" type="slidenum">
              <a:rPr lang="en-US" smtClean="0"/>
              <a:t>15</a:t>
            </a:fld>
            <a:endParaRPr lang="en-US" dirty="0"/>
          </a:p>
        </p:txBody>
      </p:sp>
    </p:spTree>
    <p:extLst>
      <p:ext uri="{BB962C8B-B14F-4D97-AF65-F5344CB8AC3E}">
        <p14:creationId xmlns:p14="http://schemas.microsoft.com/office/powerpoint/2010/main" val="218705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Bulk immobile trace element concentration ratios and mass fluxes, and the U-Pb analyses suggest two different stories for the origin of the B1 and B2 soils</a:t>
            </a:r>
            <a:r>
              <a:rPr lang="en-US" baseline="0" dirty="0" smtClean="0"/>
              <a:t>.</a:t>
            </a:r>
          </a:p>
          <a:p>
            <a:endParaRPr lang="en-US" baseline="0" dirty="0" smtClean="0"/>
          </a:p>
          <a:p>
            <a:r>
              <a:rPr lang="en-US" baseline="0" dirty="0" smtClean="0"/>
              <a:t>-</a:t>
            </a:r>
            <a:r>
              <a:rPr lang="en-US" baseline="0" dirty="0" smtClean="0"/>
              <a:t>The trace element ratios for the bulk samples seem to suggest that B1 and B2 share the same parent material, and that both are different in composition from Mfp.</a:t>
            </a:r>
          </a:p>
          <a:p>
            <a:r>
              <a:rPr lang="en-US" baseline="0" dirty="0" smtClean="0"/>
              <a:t>-The Mass fluxes suggest that there was just one homogenous parent for the soil.</a:t>
            </a:r>
          </a:p>
          <a:p>
            <a:r>
              <a:rPr lang="en-US" baseline="0" dirty="0" smtClean="0"/>
              <a:t>-The zircon analyses also suggest that B2 and to a lesser degree, B1, both have some component from the Mfp bedrock. </a:t>
            </a:r>
          </a:p>
          <a:p>
            <a:endParaRPr lang="en-US" baseline="0" dirty="0" smtClean="0"/>
          </a:p>
          <a:p>
            <a:r>
              <a:rPr lang="en-US" baseline="0" dirty="0" smtClean="0"/>
              <a:t>-However, from our U-Pb analyses of zircon, there is a definite source for B1 that does not seem to be present in B2, and does not match with the bedrock. More zircon from each sample are needed to see if this peak around 1 Ga is something real.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-Other potential sources of parent material are Peoria loess from Miss. R. Valley (B1) and alluvium from the Harpeth River (B2), which we have yet to analyze.</a:t>
            </a:r>
            <a:endParaRPr lang="en-US" dirty="0"/>
          </a:p>
        </p:txBody>
      </p:sp>
      <p:sp>
        <p:nvSpPr>
          <p:cNvPr id="4" name="Slide Number Placeholder 3"/>
          <p:cNvSpPr>
            <a:spLocks noGrp="1"/>
          </p:cNvSpPr>
          <p:nvPr>
            <p:ph type="sldNum" sz="quarter" idx="10"/>
          </p:nvPr>
        </p:nvSpPr>
        <p:spPr/>
        <p:txBody>
          <a:bodyPr/>
          <a:lstStyle/>
          <a:p>
            <a:fld id="{17A2A63B-BA77-4B5E-BB2E-7DBCBAD30232}" type="slidenum">
              <a:rPr lang="en-US" smtClean="0"/>
              <a:t>16</a:t>
            </a:fld>
            <a:endParaRPr lang="en-US" dirty="0"/>
          </a:p>
        </p:txBody>
      </p:sp>
    </p:spTree>
    <p:extLst>
      <p:ext uri="{BB962C8B-B14F-4D97-AF65-F5344CB8AC3E}">
        <p14:creationId xmlns:p14="http://schemas.microsoft.com/office/powerpoint/2010/main" val="3586983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results comprise small part of</a:t>
            </a:r>
            <a:r>
              <a:rPr lang="en-US" baseline="0" dirty="0" smtClean="0"/>
              <a:t> larger study for my Master’s Thesis testing this approach to soil provenance to examine how soils at different locations in the region form.</a:t>
            </a:r>
          </a:p>
          <a:p>
            <a:endParaRPr lang="en-US" baseline="0" dirty="0" smtClean="0"/>
          </a:p>
          <a:p>
            <a:r>
              <a:rPr lang="en-US" baseline="0" dirty="0" smtClean="0"/>
              <a:t>-We had hoped to use our department’s brand new quadrupole ICPMS but it was not calibrated in time to do our analyses ahead of GSA (</a:t>
            </a:r>
            <a:r>
              <a:rPr lang="en-US" sz="1200" kern="1200" dirty="0" smtClean="0">
                <a:solidFill>
                  <a:schemeClr val="tx1"/>
                </a:solidFill>
                <a:effectLst/>
                <a:latin typeface="+mn-lt"/>
                <a:ea typeface="+mn-ea"/>
                <a:cs typeface="+mn-cs"/>
              </a:rPr>
              <a:t>Thermo </a:t>
            </a:r>
            <a:r>
              <a:rPr lang="en-US" sz="1200" kern="1200" dirty="0" err="1" smtClean="0">
                <a:solidFill>
                  <a:schemeClr val="tx1"/>
                </a:solidFill>
                <a:effectLst/>
                <a:latin typeface="+mn-lt"/>
                <a:ea typeface="+mn-ea"/>
                <a:cs typeface="+mn-cs"/>
              </a:rPr>
              <a:t>iCAP</a:t>
            </a:r>
            <a:r>
              <a:rPr lang="en-US" sz="1200" kern="1200" dirty="0" smtClean="0">
                <a:solidFill>
                  <a:schemeClr val="tx1"/>
                </a:solidFill>
                <a:effectLst/>
                <a:latin typeface="+mn-lt"/>
                <a:ea typeface="+mn-ea"/>
                <a:cs typeface="+mn-cs"/>
              </a:rPr>
              <a:t> Qc ICP‐MS with Photon Machines Excite 193nm excimer laser ablation).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new instrument will return more</a:t>
            </a:r>
            <a:r>
              <a:rPr lang="en-US" sz="1200" kern="1200" baseline="0" dirty="0" smtClean="0">
                <a:solidFill>
                  <a:schemeClr val="tx1"/>
                </a:solidFill>
                <a:effectLst/>
                <a:latin typeface="+mn-lt"/>
                <a:ea typeface="+mn-ea"/>
                <a:cs typeface="+mn-cs"/>
              </a:rPr>
              <a:t> precise data than what we have now and will allow us to better address any discordant zircon, either by getting better 207Pb/206Pb ages, or by just aiding in identifying them so that we may remove them from spectra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will also be collecting at least 1 additional soil-bedrock pair, one that features soils atop Middle Ordovician Limestone, and will collect samples of Peoria Loess from the bluffs of West TN, and Harpeth River alluvium for 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dirty="0" smtClean="0"/>
              <a:t>We had hoped to find monazite as</a:t>
            </a:r>
            <a:r>
              <a:rPr lang="en-US" baseline="0" dirty="0" smtClean="0"/>
              <a:t> well within the samples presented today but were unsuccessful, however preliminary work elsewhere in soils atop Middle Ordovician bedrock in this region has found monazite in soils.  The shaly nature of the Middle Ord. limestone in the region makes it highly likely for monazite to be present.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plan to analyze at least 100 or more zircon per sample and the same number of monazite, if present, for all future samples, and will reanalyze the samples presented today.</a:t>
            </a:r>
          </a:p>
        </p:txBody>
      </p:sp>
      <p:sp>
        <p:nvSpPr>
          <p:cNvPr id="4" name="Slide Number Placeholder 3"/>
          <p:cNvSpPr>
            <a:spLocks noGrp="1"/>
          </p:cNvSpPr>
          <p:nvPr>
            <p:ph type="sldNum" sz="quarter" idx="10"/>
          </p:nvPr>
        </p:nvSpPr>
        <p:spPr/>
        <p:txBody>
          <a:bodyPr/>
          <a:lstStyle/>
          <a:p>
            <a:fld id="{17A2A63B-BA77-4B5E-BB2E-7DBCBAD30232}" type="slidenum">
              <a:rPr lang="en-US" smtClean="0"/>
              <a:t>17</a:t>
            </a:fld>
            <a:endParaRPr lang="en-US"/>
          </a:p>
        </p:txBody>
      </p:sp>
    </p:spTree>
    <p:extLst>
      <p:ext uri="{BB962C8B-B14F-4D97-AF65-F5344CB8AC3E}">
        <p14:creationId xmlns:p14="http://schemas.microsoft.com/office/powerpoint/2010/main" val="297193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If</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we are able to reconcile zircon U-Pb ages after further analyses, this will mark only the second study that we know of to use zircon U-Pb geochronology for modern soil provenance and if monazite is present, this will be the first study to utilize it for these purposes.</a:t>
            </a:r>
          </a:p>
          <a:p>
            <a:r>
              <a:rPr lang="en-US" sz="1200" kern="1200" baseline="0" dirty="0" smtClean="0">
                <a:solidFill>
                  <a:schemeClr val="tx1"/>
                </a:solidFill>
                <a:effectLst/>
                <a:latin typeface="+mn-lt"/>
                <a:ea typeface="+mn-ea"/>
                <a:cs typeface="+mn-cs"/>
              </a:rPr>
              <a:t>2. We </a:t>
            </a:r>
            <a:r>
              <a:rPr lang="en-US" sz="1200" kern="1200" baseline="0" dirty="0" smtClean="0">
                <a:solidFill>
                  <a:schemeClr val="tx1"/>
                </a:solidFill>
                <a:effectLst/>
                <a:latin typeface="+mn-lt"/>
                <a:ea typeface="+mn-ea"/>
                <a:cs typeface="+mn-cs"/>
              </a:rPr>
              <a:t>hope to eventually be able to show that zircon and monazite are useful provenance indicators in modern soils for regions with limestone bedrock.</a:t>
            </a:r>
          </a:p>
          <a:p>
            <a:r>
              <a:rPr lang="en-US" sz="1200" kern="1200" baseline="0" dirty="0" smtClean="0">
                <a:solidFill>
                  <a:schemeClr val="tx1"/>
                </a:solidFill>
                <a:effectLst/>
                <a:latin typeface="+mn-lt"/>
                <a:ea typeface="+mn-ea"/>
                <a:cs typeface="+mn-cs"/>
              </a:rPr>
              <a:t>3. If </a:t>
            </a:r>
            <a:r>
              <a:rPr lang="en-US" sz="1200" kern="1200" baseline="0" dirty="0" smtClean="0">
                <a:solidFill>
                  <a:schemeClr val="tx1"/>
                </a:solidFill>
                <a:effectLst/>
                <a:latin typeface="+mn-lt"/>
                <a:ea typeface="+mn-ea"/>
                <a:cs typeface="+mn-cs"/>
              </a:rPr>
              <a:t>we find that loess is a contributing input for soils along the Harpeth or elsewhere in Middle Tennessee, this will be concrete evidence for the presence of Peoria loess further South and East than previously documented</a:t>
            </a:r>
          </a:p>
          <a:p>
            <a:r>
              <a:rPr lang="en-US" sz="1200" kern="1200" baseline="0" dirty="0" smtClean="0">
                <a:solidFill>
                  <a:schemeClr val="tx1"/>
                </a:solidFill>
                <a:effectLst/>
                <a:latin typeface="+mn-lt"/>
                <a:ea typeface="+mn-ea"/>
                <a:cs typeface="+mn-cs"/>
              </a:rPr>
              <a:t>4. Zircon </a:t>
            </a:r>
            <a:r>
              <a:rPr lang="en-US" sz="1200" kern="1200" baseline="0" dirty="0" smtClean="0">
                <a:solidFill>
                  <a:schemeClr val="tx1"/>
                </a:solidFill>
                <a:effectLst/>
                <a:latin typeface="+mn-lt"/>
                <a:ea typeface="+mn-ea"/>
                <a:cs typeface="+mn-cs"/>
              </a:rPr>
              <a:t>or potentially monazite within the bedrock may be traced using their ages back to potential source terranes that contributed the zircon during the formation of the limestone to determine sources of clastic inputs during the Middle Ordovician and Early </a:t>
            </a:r>
            <a:r>
              <a:rPr lang="en-US" sz="1200" kern="1200" baseline="0" dirty="0" err="1" smtClean="0">
                <a:solidFill>
                  <a:schemeClr val="tx1"/>
                </a:solidFill>
                <a:effectLst/>
                <a:latin typeface="+mn-lt"/>
                <a:ea typeface="+mn-ea"/>
                <a:cs typeface="+mn-cs"/>
              </a:rPr>
              <a:t>Missippian</a:t>
            </a:r>
            <a:endParaRPr lang="en-US" dirty="0"/>
          </a:p>
        </p:txBody>
      </p:sp>
      <p:sp>
        <p:nvSpPr>
          <p:cNvPr id="4" name="Slide Number Placeholder 3"/>
          <p:cNvSpPr>
            <a:spLocks noGrp="1"/>
          </p:cNvSpPr>
          <p:nvPr>
            <p:ph type="sldNum" sz="quarter" idx="10"/>
          </p:nvPr>
        </p:nvSpPr>
        <p:spPr/>
        <p:txBody>
          <a:bodyPr/>
          <a:lstStyle/>
          <a:p>
            <a:fld id="{17A2A63B-BA77-4B5E-BB2E-7DBCBAD30232}" type="slidenum">
              <a:rPr lang="en-US" smtClean="0"/>
              <a:t>18</a:t>
            </a:fld>
            <a:endParaRPr lang="en-US"/>
          </a:p>
        </p:txBody>
      </p:sp>
    </p:spTree>
    <p:extLst>
      <p:ext uri="{BB962C8B-B14F-4D97-AF65-F5344CB8AC3E}">
        <p14:creationId xmlns:p14="http://schemas.microsoft.com/office/powerpoint/2010/main" val="334661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2A63B-BA77-4B5E-BB2E-7DBCBAD30232}" type="slidenum">
              <a:rPr lang="en-US" smtClean="0"/>
              <a:t>19</a:t>
            </a:fld>
            <a:endParaRPr lang="en-US"/>
          </a:p>
        </p:txBody>
      </p:sp>
    </p:spTree>
    <p:extLst>
      <p:ext uri="{BB962C8B-B14F-4D97-AF65-F5344CB8AC3E}">
        <p14:creationId xmlns:p14="http://schemas.microsoft.com/office/powerpoint/2010/main" val="389503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-Focusing</a:t>
            </a:r>
            <a:r>
              <a:rPr lang="en-US" baseline="0" dirty="0" smtClean="0"/>
              <a:t> today on soils atop terrace surface along the Harpeth River, which is a tributary of the Cumberland River in Middle Tennessee.</a:t>
            </a:r>
          </a:p>
          <a:p>
            <a:r>
              <a:rPr lang="en-US" baseline="0" dirty="0" smtClean="0"/>
              <a:t>-Previous work in this area by Vanderbilt Master’s student, Jessica Huckemeyer (Huckemeyer (1999)) examined soil formation along a 40 km segment of the downstream end of the river and classified soils atop terraces.  The study identified four terrace surfaces which the authors correlated with other studies to constrain timing of different stages in the history of the soil development.</a:t>
            </a:r>
          </a:p>
          <a:p>
            <a:r>
              <a:rPr lang="en-US" baseline="0" dirty="0" smtClean="0"/>
              <a:t>-Most importantly, the Huckemeyer (1999), relying only on basic soil mineralogical observations, hypothesized that soils atop terrace surfaces along the Harpeth were derived, at least in part, from a loess component.</a:t>
            </a:r>
          </a:p>
          <a:p>
            <a:r>
              <a:rPr lang="en-US" baseline="0" dirty="0" smtClean="0"/>
              <a:t>-We are testing this hypothesis using U-Pb geochronology, element mass fluxes, and immobile trace element concentration ratios on samples collected of soils and underlying bedrock.</a:t>
            </a:r>
          </a:p>
          <a:p>
            <a:endParaRPr lang="en-US" dirty="0"/>
          </a:p>
        </p:txBody>
      </p:sp>
      <p:sp>
        <p:nvSpPr>
          <p:cNvPr id="4" name="Slide Number Placeholder 3"/>
          <p:cNvSpPr>
            <a:spLocks noGrp="1"/>
          </p:cNvSpPr>
          <p:nvPr>
            <p:ph type="sldNum" sz="quarter" idx="10"/>
          </p:nvPr>
        </p:nvSpPr>
        <p:spPr/>
        <p:txBody>
          <a:bodyPr/>
          <a:lstStyle/>
          <a:p>
            <a:fld id="{17A2A63B-BA77-4B5E-BB2E-7DBCBAD30232}" type="slidenum">
              <a:rPr lang="en-US" smtClean="0"/>
              <a:t>2</a:t>
            </a:fld>
            <a:endParaRPr lang="en-US"/>
          </a:p>
        </p:txBody>
      </p:sp>
    </p:spTree>
    <p:extLst>
      <p:ext uri="{BB962C8B-B14F-4D97-AF65-F5344CB8AC3E}">
        <p14:creationId xmlns:p14="http://schemas.microsoft.com/office/powerpoint/2010/main" val="14227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2A63B-BA77-4B5E-BB2E-7DBCBAD30232}" type="slidenum">
              <a:rPr lang="en-US" smtClean="0"/>
              <a:t>20</a:t>
            </a:fld>
            <a:endParaRPr lang="en-US"/>
          </a:p>
        </p:txBody>
      </p:sp>
    </p:spTree>
    <p:extLst>
      <p:ext uri="{BB962C8B-B14F-4D97-AF65-F5344CB8AC3E}">
        <p14:creationId xmlns:p14="http://schemas.microsoft.com/office/powerpoint/2010/main" val="97037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Supplemental figure depicting Middle TN </a:t>
            </a:r>
            <a:r>
              <a:rPr lang="en-US" dirty="0" smtClean="0"/>
              <a:t>stratigraphy (Wilson, 1990)</a:t>
            </a:r>
            <a:endParaRPr lang="en-US" dirty="0"/>
          </a:p>
        </p:txBody>
      </p:sp>
      <p:sp>
        <p:nvSpPr>
          <p:cNvPr id="4" name="Slide Number Placeholder 3"/>
          <p:cNvSpPr>
            <a:spLocks noGrp="1"/>
          </p:cNvSpPr>
          <p:nvPr>
            <p:ph type="sldNum" sz="quarter" idx="10"/>
          </p:nvPr>
        </p:nvSpPr>
        <p:spPr/>
        <p:txBody>
          <a:bodyPr/>
          <a:lstStyle/>
          <a:p>
            <a:fld id="{17A2A63B-BA77-4B5E-BB2E-7DBCBAD30232}" type="slidenum">
              <a:rPr lang="en-US" smtClean="0"/>
              <a:t>21</a:t>
            </a:fld>
            <a:endParaRPr lang="en-US"/>
          </a:p>
        </p:txBody>
      </p:sp>
    </p:spTree>
    <p:extLst>
      <p:ext uri="{BB962C8B-B14F-4D97-AF65-F5344CB8AC3E}">
        <p14:creationId xmlns:p14="http://schemas.microsoft.com/office/powerpoint/2010/main" val="175603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chose a location that was used as the type-section for a specific terrace surface that Huckemeyer (1999) correlated to an Sangamon age equivalent (128-79ka)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chose a site at high elevation with low slope that was forested in order to minimize likelihood that soils had been disturbed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-Terrace features Ultisols atop Mississippian-aged cherty limestone bedrock of the Ft. Payne Fm.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-Bedrock is exposed at steep cliff face where the Harpeth incised into bedrock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7A2A63B-BA77-4B5E-BB2E-7DBCBAD30232}" type="slidenum">
              <a:rPr lang="en-US" smtClean="0"/>
              <a:t>3</a:t>
            </a:fld>
            <a:endParaRPr lang="en-US"/>
          </a:p>
        </p:txBody>
      </p:sp>
    </p:spTree>
    <p:extLst>
      <p:ext uri="{BB962C8B-B14F-4D97-AF65-F5344CB8AC3E}">
        <p14:creationId xmlns:p14="http://schemas.microsoft.com/office/powerpoint/2010/main" val="205267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-Excavated pit</a:t>
            </a:r>
            <a:r>
              <a:rPr lang="en-US" baseline="0" dirty="0" smtClean="0"/>
              <a:t> </a:t>
            </a:r>
            <a:r>
              <a:rPr lang="en-US" dirty="0" smtClean="0"/>
              <a:t>down to saprolite</a:t>
            </a:r>
            <a:r>
              <a:rPr lang="en-US" baseline="0" dirty="0" smtClean="0"/>
              <a:t> layer (which we couldn’t break through)</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collected 2</a:t>
            </a:r>
            <a:r>
              <a:rPr lang="en-US" baseline="0" dirty="0" smtClean="0"/>
              <a:t> gallons each of a B1 and B2 horizon from </a:t>
            </a:r>
            <a:r>
              <a:rPr lang="en-US" dirty="0" smtClean="0"/>
              <a:t>Ultisols atop terrace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-B1</a:t>
            </a:r>
            <a:r>
              <a:rPr lang="en-US" baseline="0" dirty="0" smtClean="0"/>
              <a:t> horizon, as noted by Huckemeyer (1999) did not appear to have been reworked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-B2 horizon may have some component of alluvium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-Both were of a silt loam texture</a:t>
            </a:r>
            <a:endParaRPr lang="en-US" dirty="0" smtClean="0"/>
          </a:p>
          <a:p>
            <a:r>
              <a:rPr lang="en-US" dirty="0" smtClean="0"/>
              <a:t>-We also collected a large (and heavy!) sample</a:t>
            </a:r>
            <a:r>
              <a:rPr lang="en-US" baseline="0" dirty="0" smtClean="0"/>
              <a:t> from top of cliff face of Mfp bedrock.</a:t>
            </a:r>
          </a:p>
          <a:p>
            <a:endParaRPr lang="en-US" dirty="0" smtClean="0"/>
          </a:p>
          <a:p>
            <a:r>
              <a:rPr lang="en-US" dirty="0" smtClean="0"/>
              <a:t>OTHER INFO: </a:t>
            </a:r>
            <a:r>
              <a:rPr lang="en-US" sz="1200" b="1" kern="1200" dirty="0" smtClean="0">
                <a:solidFill>
                  <a:schemeClr val="tx1"/>
                </a:solidFill>
                <a:effectLst/>
                <a:latin typeface="+mn-lt"/>
                <a:ea typeface="+mn-ea"/>
                <a:cs typeface="+mn-cs"/>
              </a:rPr>
              <a:t>We won’t collect samples of horizons O and A because they are very thin in middle TN and consist mostly of organic matter. They are also more likely to be affected by recent anthropogenic inputs and </a:t>
            </a:r>
            <a:r>
              <a:rPr lang="en-US" sz="1200" b="1" kern="1200" dirty="0" err="1" smtClean="0">
                <a:solidFill>
                  <a:schemeClr val="tx1"/>
                </a:solidFill>
                <a:effectLst/>
                <a:latin typeface="+mn-lt"/>
                <a:ea typeface="+mn-ea"/>
                <a:cs typeface="+mn-cs"/>
              </a:rPr>
              <a:t>bioturbation</a:t>
            </a:r>
            <a:r>
              <a:rPr lang="en-US" sz="1200" b="1" kern="1200" dirty="0" smtClean="0">
                <a:solidFill>
                  <a:schemeClr val="tx1"/>
                </a:solidFill>
                <a:effectLst/>
                <a:latin typeface="+mn-lt"/>
                <a:ea typeface="+mn-ea"/>
                <a:cs typeface="+mn-cs"/>
              </a:rPr>
              <a:t> than the B horizon. B horizons tend to be the thickest in middle TN, and contain material mostly sand grain sized or smaller. </a:t>
            </a:r>
            <a:r>
              <a:rPr lang="en-US" sz="1200" kern="1200" dirty="0" smtClean="0">
                <a:solidFill>
                  <a:schemeClr val="tx1"/>
                </a:solidFill>
                <a:effectLst/>
                <a:latin typeface="+mn-lt"/>
                <a:ea typeface="+mn-ea"/>
                <a:cs typeface="+mn-cs"/>
              </a:rPr>
              <a:t>C horizons, on the other hand, usually contain pieces, sometimes large, of weathered bedrock. C horizons therefore almost certainly form by weathering of bedrock. The origin of B horizons is more in dispute. B horizons in middle TN and the greater southeastern U.S. could have formed by either chemical weathering of bedrock or by external inputs of alluvial or Pleistocene aeolian material. Thus, the origin of B horizons is the focus of this study.</a:t>
            </a:r>
            <a:endParaRPr lang="en-US" dirty="0"/>
          </a:p>
        </p:txBody>
      </p:sp>
      <p:sp>
        <p:nvSpPr>
          <p:cNvPr id="4" name="Slide Number Placeholder 3"/>
          <p:cNvSpPr>
            <a:spLocks noGrp="1"/>
          </p:cNvSpPr>
          <p:nvPr>
            <p:ph type="sldNum" sz="quarter" idx="10"/>
          </p:nvPr>
        </p:nvSpPr>
        <p:spPr/>
        <p:txBody>
          <a:bodyPr/>
          <a:lstStyle/>
          <a:p>
            <a:fld id="{17A2A63B-BA77-4B5E-BB2E-7DBCBAD30232}" type="slidenum">
              <a:rPr lang="en-US" smtClean="0"/>
              <a:t>4</a:t>
            </a:fld>
            <a:endParaRPr lang="en-US"/>
          </a:p>
        </p:txBody>
      </p:sp>
    </p:spTree>
    <p:extLst>
      <p:ext uri="{BB962C8B-B14F-4D97-AF65-F5344CB8AC3E}">
        <p14:creationId xmlns:p14="http://schemas.microsoft.com/office/powerpoint/2010/main" val="14739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-Portion of rock sample pulverized (</a:t>
            </a:r>
            <a:r>
              <a:rPr lang="en-US" baseline="0" dirty="0" err="1" smtClean="0"/>
              <a:t>shatterbox</a:t>
            </a:r>
            <a:r>
              <a:rPr lang="en-US" baseline="0" dirty="0" smtClean="0"/>
              <a:t>) and then rock and soil samples each heated to 1000 C to remove organic content, structural water from any clay minerals present, and carbonates.  ~ 0.5g of each sample then ground in mortar &amp; pestle under acetone with lithium </a:t>
            </a:r>
            <a:r>
              <a:rPr lang="en-US" baseline="0" dirty="0" err="1" smtClean="0"/>
              <a:t>metaborate</a:t>
            </a:r>
            <a:r>
              <a:rPr lang="en-US" baseline="0" dirty="0" smtClean="0"/>
              <a:t> and fused to glass beads at 1100 C for bulk chemical analyses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-Bulk sample trace element concentrations of glasses measured for each sample using </a:t>
            </a:r>
            <a:r>
              <a:rPr lang="en-US" sz="1200" kern="1200" dirty="0" smtClean="0">
                <a:solidFill>
                  <a:schemeClr val="tx1"/>
                </a:solidFill>
                <a:effectLst/>
                <a:latin typeface="+mn-lt"/>
                <a:ea typeface="+mn-ea"/>
                <a:cs typeface="+mn-cs"/>
              </a:rPr>
              <a:t>Perkin Elmer Alan 6100 ICP-MS with a New Wave </a:t>
            </a:r>
            <a:r>
              <a:rPr lang="en-US" sz="1200" b="1" kern="1200" dirty="0" smtClean="0">
                <a:solidFill>
                  <a:schemeClr val="tx1"/>
                </a:solidFill>
                <a:effectLst/>
                <a:latin typeface="+mn-lt"/>
                <a:ea typeface="+mn-ea"/>
                <a:cs typeface="+mn-cs"/>
              </a:rPr>
              <a:t>213 nm laser </a:t>
            </a:r>
            <a:r>
              <a:rPr lang="en-US" baseline="0" dirty="0" smtClean="0"/>
              <a:t>(trace element conc.)</a:t>
            </a:r>
          </a:p>
          <a:p>
            <a:r>
              <a:rPr lang="en-US" baseline="0" dirty="0" smtClean="0"/>
              <a:t>-Calculated immobile trace element concentration ratios calculated from compositional data</a:t>
            </a:r>
          </a:p>
          <a:p>
            <a:endParaRPr lang="en-US" dirty="0"/>
          </a:p>
        </p:txBody>
      </p:sp>
      <p:sp>
        <p:nvSpPr>
          <p:cNvPr id="4" name="Slide Number Placeholder 3"/>
          <p:cNvSpPr>
            <a:spLocks noGrp="1"/>
          </p:cNvSpPr>
          <p:nvPr>
            <p:ph type="sldNum" sz="quarter" idx="10"/>
          </p:nvPr>
        </p:nvSpPr>
        <p:spPr/>
        <p:txBody>
          <a:bodyPr/>
          <a:lstStyle/>
          <a:p>
            <a:fld id="{17A2A63B-BA77-4B5E-BB2E-7DBCBAD30232}" type="slidenum">
              <a:rPr lang="en-US" smtClean="0"/>
              <a:t>5</a:t>
            </a:fld>
            <a:endParaRPr lang="en-US"/>
          </a:p>
        </p:txBody>
      </p:sp>
    </p:spTree>
    <p:extLst>
      <p:ext uri="{BB962C8B-B14F-4D97-AF65-F5344CB8AC3E}">
        <p14:creationId xmlns:p14="http://schemas.microsoft.com/office/powerpoint/2010/main" val="367376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(CLICK) Si</a:t>
            </a:r>
            <a:r>
              <a:rPr lang="en-US" baseline="0" dirty="0" smtClean="0"/>
              <a:t> highest concentration because it’s primarily cherty (though still a little limey)</a:t>
            </a:r>
            <a:endParaRPr lang="en-US" dirty="0"/>
          </a:p>
        </p:txBody>
      </p:sp>
      <p:sp>
        <p:nvSpPr>
          <p:cNvPr id="4" name="Slide Number Placeholder 3"/>
          <p:cNvSpPr>
            <a:spLocks noGrp="1"/>
          </p:cNvSpPr>
          <p:nvPr>
            <p:ph type="sldNum" sz="quarter" idx="10"/>
          </p:nvPr>
        </p:nvSpPr>
        <p:spPr/>
        <p:txBody>
          <a:bodyPr/>
          <a:lstStyle/>
          <a:p>
            <a:fld id="{17A2A63B-BA77-4B5E-BB2E-7DBCBAD30232}" type="slidenum">
              <a:rPr lang="en-US" smtClean="0"/>
              <a:t>6</a:t>
            </a:fld>
            <a:endParaRPr lang="en-US"/>
          </a:p>
        </p:txBody>
      </p:sp>
    </p:spTree>
    <p:extLst>
      <p:ext uri="{BB962C8B-B14F-4D97-AF65-F5344CB8AC3E}">
        <p14:creationId xmlns:p14="http://schemas.microsoft.com/office/powerpoint/2010/main" val="233785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Nb/Ta</a:t>
            </a:r>
            <a:r>
              <a:rPr lang="en-US" baseline="0" dirty="0" smtClean="0"/>
              <a:t> vs Zr/Hf for B1, B2 and Mfp</a:t>
            </a:r>
          </a:p>
          <a:p>
            <a:r>
              <a:rPr lang="en-US" baseline="0" dirty="0" smtClean="0"/>
              <a:t>Bulk trace element concentration ratios seem to show a definite difference between the composition of the rock and the soil, though the soils appear to be similar to one another.</a:t>
            </a:r>
            <a:endParaRPr lang="en-US" dirty="0"/>
          </a:p>
        </p:txBody>
      </p:sp>
      <p:sp>
        <p:nvSpPr>
          <p:cNvPr id="4" name="Slide Number Placeholder 3"/>
          <p:cNvSpPr>
            <a:spLocks noGrp="1"/>
          </p:cNvSpPr>
          <p:nvPr>
            <p:ph type="sldNum" sz="quarter" idx="10"/>
          </p:nvPr>
        </p:nvSpPr>
        <p:spPr/>
        <p:txBody>
          <a:bodyPr/>
          <a:lstStyle/>
          <a:p>
            <a:fld id="{17A2A63B-BA77-4B5E-BB2E-7DBCBAD30232}" type="slidenum">
              <a:rPr lang="en-US" smtClean="0"/>
              <a:t>7</a:t>
            </a:fld>
            <a:endParaRPr lang="en-US"/>
          </a:p>
        </p:txBody>
      </p:sp>
    </p:spTree>
    <p:extLst>
      <p:ext uri="{BB962C8B-B14F-4D97-AF65-F5344CB8AC3E}">
        <p14:creationId xmlns:p14="http://schemas.microsoft.com/office/powerpoint/2010/main" val="275321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-Nb/Ta</a:t>
            </a:r>
            <a:r>
              <a:rPr lang="en-US" baseline="0" dirty="0" smtClean="0"/>
              <a:t> vs Zr/Hf for B1, B2 and Mfp</a:t>
            </a:r>
          </a:p>
          <a:p>
            <a:r>
              <a:rPr lang="en-US" baseline="0" dirty="0" smtClean="0"/>
              <a:t>-Bulk trace element concentration ratios seem to show a definite difference between the composition of the rock and the soil, though the soils appear to be similar to one another.</a:t>
            </a:r>
            <a:endParaRPr lang="en-US" dirty="0" smtClean="0"/>
          </a:p>
          <a:p>
            <a:r>
              <a:rPr lang="en-US" dirty="0" smtClean="0"/>
              <a:t>-But, if we plot trace</a:t>
            </a:r>
            <a:r>
              <a:rPr lang="en-US" baseline="0" dirty="0" smtClean="0"/>
              <a:t> element concentrations alongside major elements, things look a bit different…</a:t>
            </a:r>
            <a:endParaRPr lang="en-US" dirty="0"/>
          </a:p>
        </p:txBody>
      </p:sp>
      <p:sp>
        <p:nvSpPr>
          <p:cNvPr id="4" name="Slide Number Placeholder 3"/>
          <p:cNvSpPr>
            <a:spLocks noGrp="1"/>
          </p:cNvSpPr>
          <p:nvPr>
            <p:ph type="sldNum" sz="quarter" idx="10"/>
          </p:nvPr>
        </p:nvSpPr>
        <p:spPr/>
        <p:txBody>
          <a:bodyPr/>
          <a:lstStyle/>
          <a:p>
            <a:fld id="{17A2A63B-BA77-4B5E-BB2E-7DBCBAD30232}" type="slidenum">
              <a:rPr lang="en-US" smtClean="0"/>
              <a:t>8</a:t>
            </a:fld>
            <a:endParaRPr lang="en-US" dirty="0"/>
          </a:p>
        </p:txBody>
      </p:sp>
    </p:spTree>
    <p:extLst>
      <p:ext uri="{BB962C8B-B14F-4D97-AF65-F5344CB8AC3E}">
        <p14:creationId xmlns:p14="http://schemas.microsoft.com/office/powerpoint/2010/main" val="275321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have the grain size distributions for B1 and B2 as determined by analyses using a Malvern </a:t>
            </a:r>
            <a:r>
              <a:rPr lang="en-US" baseline="0" dirty="0" err="1" smtClean="0"/>
              <a:t>Mastersizer</a:t>
            </a:r>
            <a:r>
              <a:rPr lang="en-US" baseline="0" dirty="0" smtClean="0"/>
              <a:t>, as you can see they’re pretty similar.</a:t>
            </a:r>
          </a:p>
          <a:p>
            <a:endParaRPr lang="en-US" baseline="0" dirty="0" smtClean="0"/>
          </a:p>
        </p:txBody>
      </p:sp>
      <p:sp>
        <p:nvSpPr>
          <p:cNvPr id="4" name="Slide Number Placeholder 3"/>
          <p:cNvSpPr>
            <a:spLocks noGrp="1"/>
          </p:cNvSpPr>
          <p:nvPr>
            <p:ph type="sldNum" sz="quarter" idx="10"/>
          </p:nvPr>
        </p:nvSpPr>
        <p:spPr/>
        <p:txBody>
          <a:bodyPr/>
          <a:lstStyle/>
          <a:p>
            <a:fld id="{17A2A63B-BA77-4B5E-BB2E-7DBCBAD30232}" type="slidenum">
              <a:rPr lang="en-US" smtClean="0"/>
              <a:t>9</a:t>
            </a:fld>
            <a:endParaRPr lang="en-US"/>
          </a:p>
        </p:txBody>
      </p:sp>
    </p:spTree>
    <p:extLst>
      <p:ext uri="{BB962C8B-B14F-4D97-AF65-F5344CB8AC3E}">
        <p14:creationId xmlns:p14="http://schemas.microsoft.com/office/powerpoint/2010/main" val="4113564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BCCB75-A473-4827-A89F-927C06C7FCE2}"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71918-525A-48E3-BAFE-A93A84C66457}" type="slidenum">
              <a:rPr lang="en-US" smtClean="0"/>
              <a:t>‹#›</a:t>
            </a:fld>
            <a:endParaRPr lang="en-US"/>
          </a:p>
        </p:txBody>
      </p:sp>
    </p:spTree>
    <p:extLst>
      <p:ext uri="{BB962C8B-B14F-4D97-AF65-F5344CB8AC3E}">
        <p14:creationId xmlns:p14="http://schemas.microsoft.com/office/powerpoint/2010/main" val="1086866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CCB75-A473-4827-A89F-927C06C7FCE2}"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71918-525A-48E3-BAFE-A93A84C66457}" type="slidenum">
              <a:rPr lang="en-US" smtClean="0"/>
              <a:t>‹#›</a:t>
            </a:fld>
            <a:endParaRPr lang="en-US"/>
          </a:p>
        </p:txBody>
      </p:sp>
    </p:spTree>
    <p:extLst>
      <p:ext uri="{BB962C8B-B14F-4D97-AF65-F5344CB8AC3E}">
        <p14:creationId xmlns:p14="http://schemas.microsoft.com/office/powerpoint/2010/main" val="405512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CCB75-A473-4827-A89F-927C06C7FCE2}"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71918-525A-48E3-BAFE-A93A84C66457}" type="slidenum">
              <a:rPr lang="en-US" smtClean="0"/>
              <a:t>‹#›</a:t>
            </a:fld>
            <a:endParaRPr lang="en-US"/>
          </a:p>
        </p:txBody>
      </p:sp>
    </p:spTree>
    <p:extLst>
      <p:ext uri="{BB962C8B-B14F-4D97-AF65-F5344CB8AC3E}">
        <p14:creationId xmlns:p14="http://schemas.microsoft.com/office/powerpoint/2010/main" val="164830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CCB75-A473-4827-A89F-927C06C7FCE2}"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71918-525A-48E3-BAFE-A93A84C66457}" type="slidenum">
              <a:rPr lang="en-US" smtClean="0"/>
              <a:t>‹#›</a:t>
            </a:fld>
            <a:endParaRPr lang="en-US"/>
          </a:p>
        </p:txBody>
      </p:sp>
    </p:spTree>
    <p:extLst>
      <p:ext uri="{BB962C8B-B14F-4D97-AF65-F5344CB8AC3E}">
        <p14:creationId xmlns:p14="http://schemas.microsoft.com/office/powerpoint/2010/main" val="272704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BCCB75-A473-4827-A89F-927C06C7FCE2}"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71918-525A-48E3-BAFE-A93A84C66457}" type="slidenum">
              <a:rPr lang="en-US" smtClean="0"/>
              <a:t>‹#›</a:t>
            </a:fld>
            <a:endParaRPr lang="en-US"/>
          </a:p>
        </p:txBody>
      </p:sp>
    </p:spTree>
    <p:extLst>
      <p:ext uri="{BB962C8B-B14F-4D97-AF65-F5344CB8AC3E}">
        <p14:creationId xmlns:p14="http://schemas.microsoft.com/office/powerpoint/2010/main" val="40830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BCCB75-A473-4827-A89F-927C06C7FCE2}" type="datetimeFigureOut">
              <a:rPr lang="en-US" smtClean="0"/>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71918-525A-48E3-BAFE-A93A84C66457}" type="slidenum">
              <a:rPr lang="en-US" smtClean="0"/>
              <a:t>‹#›</a:t>
            </a:fld>
            <a:endParaRPr lang="en-US"/>
          </a:p>
        </p:txBody>
      </p:sp>
    </p:spTree>
    <p:extLst>
      <p:ext uri="{BB962C8B-B14F-4D97-AF65-F5344CB8AC3E}">
        <p14:creationId xmlns:p14="http://schemas.microsoft.com/office/powerpoint/2010/main" val="142514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BCCB75-A473-4827-A89F-927C06C7FCE2}" type="datetimeFigureOut">
              <a:rPr lang="en-US" smtClean="0"/>
              <a:t>12/11/2013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71918-525A-48E3-BAFE-A93A84C66457}" type="slidenum">
              <a:rPr lang="en-US" smtClean="0"/>
              <a:t>‹#›</a:t>
            </a:fld>
            <a:endParaRPr lang="en-US"/>
          </a:p>
        </p:txBody>
      </p:sp>
    </p:spTree>
    <p:extLst>
      <p:ext uri="{BB962C8B-B14F-4D97-AF65-F5344CB8AC3E}">
        <p14:creationId xmlns:p14="http://schemas.microsoft.com/office/powerpoint/2010/main" val="130015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BCCB75-A473-4827-A89F-927C06C7FCE2}" type="datetimeFigureOut">
              <a:rPr lang="en-US" smtClean="0"/>
              <a:t>12/11/2013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71918-525A-48E3-BAFE-A93A84C66457}" type="slidenum">
              <a:rPr lang="en-US" smtClean="0"/>
              <a:t>‹#›</a:t>
            </a:fld>
            <a:endParaRPr lang="en-US"/>
          </a:p>
        </p:txBody>
      </p:sp>
    </p:spTree>
    <p:extLst>
      <p:ext uri="{BB962C8B-B14F-4D97-AF65-F5344CB8AC3E}">
        <p14:creationId xmlns:p14="http://schemas.microsoft.com/office/powerpoint/2010/main" val="324700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CCB75-A473-4827-A89F-927C06C7FCE2}" type="datetimeFigureOut">
              <a:rPr lang="en-US" smtClean="0"/>
              <a:t>12/11/2013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71918-525A-48E3-BAFE-A93A84C66457}" type="slidenum">
              <a:rPr lang="en-US" smtClean="0"/>
              <a:t>‹#›</a:t>
            </a:fld>
            <a:endParaRPr lang="en-US"/>
          </a:p>
        </p:txBody>
      </p:sp>
    </p:spTree>
    <p:extLst>
      <p:ext uri="{BB962C8B-B14F-4D97-AF65-F5344CB8AC3E}">
        <p14:creationId xmlns:p14="http://schemas.microsoft.com/office/powerpoint/2010/main" val="341452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CCB75-A473-4827-A89F-927C06C7FCE2}" type="datetimeFigureOut">
              <a:rPr lang="en-US" smtClean="0"/>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71918-525A-48E3-BAFE-A93A84C66457}" type="slidenum">
              <a:rPr lang="en-US" smtClean="0"/>
              <a:t>‹#›</a:t>
            </a:fld>
            <a:endParaRPr lang="en-US"/>
          </a:p>
        </p:txBody>
      </p:sp>
    </p:spTree>
    <p:extLst>
      <p:ext uri="{BB962C8B-B14F-4D97-AF65-F5344CB8AC3E}">
        <p14:creationId xmlns:p14="http://schemas.microsoft.com/office/powerpoint/2010/main" val="212019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CCB75-A473-4827-A89F-927C06C7FCE2}" type="datetimeFigureOut">
              <a:rPr lang="en-US" smtClean="0"/>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71918-525A-48E3-BAFE-A93A84C66457}" type="slidenum">
              <a:rPr lang="en-US" smtClean="0"/>
              <a:t>‹#›</a:t>
            </a:fld>
            <a:endParaRPr lang="en-US"/>
          </a:p>
        </p:txBody>
      </p:sp>
    </p:spTree>
    <p:extLst>
      <p:ext uri="{BB962C8B-B14F-4D97-AF65-F5344CB8AC3E}">
        <p14:creationId xmlns:p14="http://schemas.microsoft.com/office/powerpoint/2010/main" val="340351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CCB75-A473-4827-A89F-927C06C7FCE2}" type="datetimeFigureOut">
              <a:rPr lang="en-US" smtClean="0"/>
              <a:t>12/11/2013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71918-525A-48E3-BAFE-A93A84C66457}" type="slidenum">
              <a:rPr lang="en-US" smtClean="0"/>
              <a:t>‹#›</a:t>
            </a:fld>
            <a:endParaRPr lang="en-US"/>
          </a:p>
        </p:txBody>
      </p:sp>
    </p:spTree>
    <p:extLst>
      <p:ext uri="{BB962C8B-B14F-4D97-AF65-F5344CB8AC3E}">
        <p14:creationId xmlns:p14="http://schemas.microsoft.com/office/powerpoint/2010/main" val="4199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3600" dirty="0" smtClean="0"/>
              <a:t>Provenance of a modern soil of Middle Tennessee assessed using trace elements and zircon U-Pb geochronology</a:t>
            </a:r>
            <a:endParaRPr lang="en-US" sz="3600" dirty="0"/>
          </a:p>
        </p:txBody>
      </p:sp>
      <p:sp>
        <p:nvSpPr>
          <p:cNvPr id="3" name="Subtitle 2"/>
          <p:cNvSpPr>
            <a:spLocks noGrp="1"/>
          </p:cNvSpPr>
          <p:nvPr>
            <p:ph type="subTitle" idx="1"/>
          </p:nvPr>
        </p:nvSpPr>
        <p:spPr>
          <a:xfrm>
            <a:off x="1143000" y="3886200"/>
            <a:ext cx="6858000" cy="1752600"/>
          </a:xfrm>
        </p:spPr>
        <p:txBody>
          <a:bodyPr>
            <a:normAutofit/>
          </a:bodyPr>
          <a:lstStyle/>
          <a:p>
            <a:r>
              <a:rPr lang="en-US" sz="3000" dirty="0" smtClean="0"/>
              <a:t>KATSIAFICAS, Nathan J. and AYERS, John C.</a:t>
            </a:r>
          </a:p>
          <a:p>
            <a:r>
              <a:rPr lang="en-US" sz="2200" dirty="0" smtClean="0"/>
              <a:t>Department of Earth </a:t>
            </a:r>
            <a:r>
              <a:rPr lang="en-US" sz="2200" dirty="0"/>
              <a:t>&amp; Environmental Sciences, Vanderbilt University, 2301 Vanderbilt Pl, PMB 351805, Nashville, TN </a:t>
            </a:r>
            <a:r>
              <a:rPr lang="en-US" sz="2200" dirty="0" smtClean="0"/>
              <a:t>37235</a:t>
            </a:r>
          </a:p>
        </p:txBody>
      </p:sp>
    </p:spTree>
    <p:extLst>
      <p:ext uri="{BB962C8B-B14F-4D97-AF65-F5344CB8AC3E}">
        <p14:creationId xmlns:p14="http://schemas.microsoft.com/office/powerpoint/2010/main" val="2671897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Element Mass Fluxes</a:t>
            </a:r>
            <a:endParaRPr lang="en-US" dirty="0"/>
          </a:p>
        </p:txBody>
      </p:sp>
      <p:sp>
        <p:nvSpPr>
          <p:cNvPr id="21" name="TextBox 20"/>
          <p:cNvSpPr txBox="1"/>
          <p:nvPr/>
        </p:nvSpPr>
        <p:spPr>
          <a:xfrm>
            <a:off x="4712289" y="4708697"/>
            <a:ext cx="3974511" cy="646331"/>
          </a:xfrm>
          <a:prstGeom prst="rect">
            <a:avLst/>
          </a:prstGeom>
          <a:noFill/>
        </p:spPr>
        <p:txBody>
          <a:bodyPr wrap="square" rtlCol="0">
            <a:spAutoFit/>
          </a:bodyPr>
          <a:lstStyle/>
          <a:p>
            <a:pPr marL="285750" indent="-285750">
              <a:buFont typeface="Arial" panose="020B0604020202020204" pitchFamily="34" charset="0"/>
              <a:buChar char="•"/>
            </a:pPr>
            <a:r>
              <a:rPr lang="en-US" dirty="0"/>
              <a:t>Mass fluxes ≤ 0 </a:t>
            </a:r>
            <a:r>
              <a:rPr lang="en-US" dirty="0" smtClean="0"/>
              <a:t>consistent with bedrock source</a:t>
            </a:r>
          </a:p>
        </p:txBody>
      </p:sp>
      <p:sp>
        <p:nvSpPr>
          <p:cNvPr id="13" name="TextBox 12"/>
          <p:cNvSpPr txBox="1"/>
          <p:nvPr/>
        </p:nvSpPr>
        <p:spPr>
          <a:xfrm>
            <a:off x="333466" y="4708697"/>
            <a:ext cx="3200400" cy="923330"/>
          </a:xfrm>
          <a:prstGeom prst="rect">
            <a:avLst/>
          </a:prstGeom>
          <a:noFill/>
        </p:spPr>
        <p:txBody>
          <a:bodyPr wrap="square" rtlCol="0">
            <a:spAutoFit/>
          </a:bodyPr>
          <a:lstStyle/>
          <a:p>
            <a:r>
              <a:rPr lang="en-US" dirty="0" smtClean="0">
                <a:solidFill>
                  <a:schemeClr val="accent1"/>
                </a:solidFill>
              </a:rPr>
              <a:t>B1:</a:t>
            </a:r>
            <a:r>
              <a:rPr lang="en-US" dirty="0" smtClean="0"/>
              <a:t> 85% volume removal of </a:t>
            </a:r>
            <a:r>
              <a:rPr lang="en-US" dirty="0" err="1" smtClean="0"/>
              <a:t>Mfp</a:t>
            </a:r>
            <a:endParaRPr lang="en-US" dirty="0" smtClean="0"/>
          </a:p>
          <a:p>
            <a:endParaRPr lang="en-US" dirty="0"/>
          </a:p>
          <a:p>
            <a:r>
              <a:rPr lang="en-US" dirty="0" smtClean="0">
                <a:solidFill>
                  <a:schemeClr val="accent2"/>
                </a:solidFill>
              </a:rPr>
              <a:t>B2:</a:t>
            </a:r>
            <a:r>
              <a:rPr lang="en-US" dirty="0" smtClean="0"/>
              <a:t> 80% volume removal of </a:t>
            </a:r>
            <a:r>
              <a:rPr lang="en-US" dirty="0" err="1" smtClean="0"/>
              <a:t>Mfp</a:t>
            </a:r>
            <a:r>
              <a:rPr lang="en-US" dirty="0" smtClean="0"/>
              <a:t>  </a:t>
            </a:r>
            <a:endParaRPr lang="en-US" dirty="0"/>
          </a:p>
        </p:txBody>
      </p:sp>
      <p:sp>
        <p:nvSpPr>
          <p:cNvPr id="8" name="TextBox 7"/>
          <p:cNvSpPr txBox="1"/>
          <p:nvPr/>
        </p:nvSpPr>
        <p:spPr>
          <a:xfrm>
            <a:off x="6621447" y="4328079"/>
            <a:ext cx="1383712" cy="261610"/>
          </a:xfrm>
          <a:prstGeom prst="rect">
            <a:avLst/>
          </a:prstGeom>
          <a:noFill/>
        </p:spPr>
        <p:txBody>
          <a:bodyPr wrap="none" rtlCol="0">
            <a:spAutoFit/>
          </a:bodyPr>
          <a:lstStyle/>
          <a:p>
            <a:r>
              <a:rPr lang="en-US" sz="1100" dirty="0" err="1"/>
              <a:t>Brimhall</a:t>
            </a:r>
            <a:r>
              <a:rPr lang="en-US" sz="1100" dirty="0"/>
              <a:t> et al. (1991</a:t>
            </a:r>
            <a:r>
              <a:rPr lang="en-US" sz="1100" dirty="0" smtClean="0"/>
              <a:t>)</a:t>
            </a:r>
            <a:endParaRPr lang="en-US" sz="1100" dirty="0"/>
          </a:p>
        </p:txBody>
      </p:sp>
      <mc:AlternateContent xmlns:mc="http://schemas.openxmlformats.org/markup-compatibility/2006" xmlns:a14="http://schemas.microsoft.com/office/drawing/2010/main">
        <mc:Choice Requires="a14">
          <p:sp>
            <p:nvSpPr>
              <p:cNvPr id="9" name="Rectangle 8"/>
              <p:cNvSpPr/>
              <p:nvPr/>
            </p:nvSpPr>
            <p:spPr>
              <a:xfrm>
                <a:off x="333466" y="3581400"/>
                <a:ext cx="3447867" cy="746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panose="02040503050406030204" pitchFamily="18" charset="0"/>
                            </a:rPr>
                            <m:t>𝜀</m:t>
                          </m:r>
                        </m:e>
                        <m:sub>
                          <m:r>
                            <a:rPr lang="en-US" b="0" i="1" smtClean="0">
                              <a:latin typeface="Cambria Math" panose="02040503050406030204" pitchFamily="18" charset="0"/>
                            </a:rPr>
                            <m:t>𝑍𝑟</m:t>
                          </m:r>
                          <m:r>
                            <a:rPr lang="en-US" i="0">
                              <a:latin typeface="Cambria Math" panose="02040503050406030204" pitchFamily="18" charset="0"/>
                            </a:rPr>
                            <m:t>,</m:t>
                          </m:r>
                          <m:r>
                            <a:rPr lang="en-US" i="1">
                              <a:latin typeface="Cambria Math" panose="02040503050406030204" pitchFamily="18" charset="0"/>
                            </a:rPr>
                            <m:t>𝑤</m:t>
                          </m:r>
                        </m:sub>
                      </m:sSub>
                      <m:r>
                        <a:rPr lang="en-US" i="0">
                          <a:latin typeface="Cambria Math" panose="02040503050406030204" pitchFamily="18" charset="0"/>
                        </a:rPr>
                        <m:t>=</m:t>
                      </m:r>
                      <m:f>
                        <m:fPr>
                          <m:ctrlPr>
                            <a:rPr lang="en-US" i="1">
                              <a:latin typeface="Cambria Math"/>
                            </a:rPr>
                          </m:ctrlPr>
                        </m:fPr>
                        <m:num>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𝑤</m:t>
                                  </m:r>
                                </m:sub>
                              </m:sSub>
                              <m:r>
                                <a:rPr lang="en-US" i="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𝑝</m:t>
                                  </m:r>
                                </m:sub>
                              </m:sSub>
                            </m:e>
                          </m:d>
                        </m:num>
                        <m:den>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𝑝</m:t>
                              </m:r>
                            </m:sub>
                          </m:sSub>
                        </m:den>
                      </m:f>
                      <m:r>
                        <a:rPr lang="en-US" i="0">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𝜌</m:t>
                              </m:r>
                            </m:e>
                            <m:sub>
                              <m:r>
                                <a:rPr lang="en-US" i="1">
                                  <a:latin typeface="Cambria Math" panose="02040503050406030204" pitchFamily="18" charset="0"/>
                                </a:rPr>
                                <m:t>𝑝</m:t>
                              </m:r>
                            </m:sub>
                          </m:sSub>
                          <m:sSub>
                            <m:sSubPr>
                              <m:ctrlPr>
                                <a:rPr lang="en-US" i="1">
                                  <a:latin typeface="Cambria Math"/>
                                </a:rPr>
                              </m:ctrlPr>
                            </m:sSubPr>
                            <m:e>
                              <m:r>
                                <a:rPr lang="en-US" i="1">
                                  <a:latin typeface="Cambria Math" panose="02040503050406030204" pitchFamily="18" charset="0"/>
                                </a:rPr>
                                <m:t>𝐶</m:t>
                              </m:r>
                            </m:e>
                            <m:sub>
                              <m:r>
                                <a:rPr lang="en-US" b="0" i="1" smtClean="0">
                                  <a:latin typeface="Cambria Math" panose="02040503050406030204" pitchFamily="18" charset="0"/>
                                </a:rPr>
                                <m:t>𝑍𝑟</m:t>
                              </m:r>
                              <m:r>
                                <a:rPr lang="en-US" i="0">
                                  <a:latin typeface="Cambria Math" panose="02040503050406030204" pitchFamily="18" charset="0"/>
                                </a:rPr>
                                <m:t>,</m:t>
                              </m:r>
                              <m:r>
                                <a:rPr lang="en-US" i="1">
                                  <a:latin typeface="Cambria Math" panose="02040503050406030204" pitchFamily="18" charset="0"/>
                                </a:rPr>
                                <m:t>𝑝</m:t>
                              </m:r>
                            </m:sub>
                          </m:sSub>
                        </m:num>
                        <m:den>
                          <m:sSub>
                            <m:sSubPr>
                              <m:ctrlPr>
                                <a:rPr lang="en-US" i="1">
                                  <a:latin typeface="Cambria Math"/>
                                </a:rPr>
                              </m:ctrlPr>
                            </m:sSubPr>
                            <m:e>
                              <m:r>
                                <a:rPr lang="en-US" i="1">
                                  <a:latin typeface="Cambria Math" panose="02040503050406030204" pitchFamily="18" charset="0"/>
                                </a:rPr>
                                <m:t>𝜌</m:t>
                              </m:r>
                            </m:e>
                            <m:sub>
                              <m:r>
                                <a:rPr lang="en-US" i="1">
                                  <a:latin typeface="Cambria Math" panose="02040503050406030204" pitchFamily="18" charset="0"/>
                                </a:rPr>
                                <m:t>𝑤</m:t>
                              </m:r>
                            </m:sub>
                          </m:sSub>
                          <m:sSub>
                            <m:sSubPr>
                              <m:ctrlPr>
                                <a:rPr lang="en-US" i="1">
                                  <a:latin typeface="Cambria Math"/>
                                </a:rPr>
                              </m:ctrlPr>
                            </m:sSubPr>
                            <m:e>
                              <m:r>
                                <a:rPr lang="en-US" i="1">
                                  <a:latin typeface="Cambria Math" panose="02040503050406030204" pitchFamily="18" charset="0"/>
                                </a:rPr>
                                <m:t>𝐶</m:t>
                              </m:r>
                            </m:e>
                            <m:sub>
                              <m:r>
                                <a:rPr lang="en-US" b="0" i="1" smtClean="0">
                                  <a:latin typeface="Cambria Math" panose="02040503050406030204" pitchFamily="18" charset="0"/>
                                </a:rPr>
                                <m:t>𝑍𝑟</m:t>
                              </m:r>
                              <m:r>
                                <a:rPr lang="en-US" i="0">
                                  <a:latin typeface="Cambria Math" panose="02040503050406030204" pitchFamily="18" charset="0"/>
                                </a:rPr>
                                <m:t>,</m:t>
                              </m:r>
                              <m:r>
                                <a:rPr lang="en-US" i="1">
                                  <a:latin typeface="Cambria Math" panose="02040503050406030204" pitchFamily="18" charset="0"/>
                                </a:rPr>
                                <m:t>𝑤</m:t>
                              </m:r>
                            </m:sub>
                          </m:sSub>
                        </m:den>
                      </m:f>
                      <m:r>
                        <a:rPr lang="en-US" i="0">
                          <a:latin typeface="Cambria Math" panose="02040503050406030204" pitchFamily="18" charset="0"/>
                        </a:rPr>
                        <m:t>−1</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33466" y="3581400"/>
                <a:ext cx="3447867" cy="74667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495800" y="3581400"/>
                <a:ext cx="3509359" cy="6703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panose="02040503050406030204" pitchFamily="18" charset="0"/>
                            </a:rPr>
                            <m:t>𝛿</m:t>
                          </m:r>
                        </m:e>
                        <m:sub>
                          <m:r>
                            <a:rPr lang="en-US" b="0" i="1" smtClean="0">
                              <a:latin typeface="Cambria Math" panose="02040503050406030204" pitchFamily="18" charset="0"/>
                            </a:rPr>
                            <m:t>𝑗</m:t>
                          </m:r>
                          <m:r>
                            <a:rPr lang="en-US" i="0">
                              <a:latin typeface="Cambria Math" panose="02040503050406030204" pitchFamily="18" charset="0"/>
                            </a:rPr>
                            <m:t>,</m:t>
                          </m:r>
                          <m:r>
                            <a:rPr lang="en-US" i="1">
                              <a:latin typeface="Cambria Math" panose="02040503050406030204" pitchFamily="18" charset="0"/>
                            </a:rPr>
                            <m:t>𝑤</m:t>
                          </m:r>
                        </m:sub>
                      </m:sSub>
                      <m:r>
                        <a:rPr lang="en-US" i="0">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𝜌</m:t>
                              </m:r>
                            </m:e>
                            <m:sub>
                              <m:r>
                                <a:rPr lang="en-US" i="1">
                                  <a:latin typeface="Cambria Math" panose="02040503050406030204" pitchFamily="18" charset="0"/>
                                </a:rPr>
                                <m:t>𝑤</m:t>
                              </m:r>
                            </m:sub>
                          </m:sSub>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𝑗</m:t>
                              </m:r>
                              <m:r>
                                <a:rPr lang="en-US" i="0">
                                  <a:latin typeface="Cambria Math" panose="02040503050406030204" pitchFamily="18" charset="0"/>
                                </a:rPr>
                                <m:t>,</m:t>
                              </m:r>
                              <m:r>
                                <a:rPr lang="en-US" i="1">
                                  <a:latin typeface="Cambria Math" panose="02040503050406030204" pitchFamily="18" charset="0"/>
                                </a:rPr>
                                <m:t>𝑤</m:t>
                              </m:r>
                            </m:sub>
                          </m:sSub>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𝜀</m:t>
                                  </m:r>
                                </m:e>
                                <m:sub>
                                  <m:r>
                                    <a:rPr lang="en-US" b="0" i="1" smtClean="0">
                                      <a:latin typeface="Cambria Math" panose="02040503050406030204" pitchFamily="18" charset="0"/>
                                    </a:rPr>
                                    <m:t>𝑍𝑟</m:t>
                                  </m:r>
                                  <m:r>
                                    <a:rPr lang="en-US" i="0">
                                      <a:latin typeface="Cambria Math" panose="02040503050406030204" pitchFamily="18" charset="0"/>
                                    </a:rPr>
                                    <m:t>,</m:t>
                                  </m:r>
                                  <m:r>
                                    <a:rPr lang="en-US" i="1">
                                      <a:latin typeface="Cambria Math" panose="02040503050406030204" pitchFamily="18" charset="0"/>
                                    </a:rPr>
                                    <m:t>𝑤</m:t>
                                  </m:r>
                                </m:sub>
                              </m:sSub>
                              <m:r>
                                <a:rPr lang="en-US" i="0">
                                  <a:latin typeface="Cambria Math" panose="02040503050406030204" pitchFamily="18" charset="0"/>
                                </a:rPr>
                                <m:t>+1</m:t>
                              </m:r>
                            </m:e>
                          </m:d>
                          <m:r>
                            <a:rPr lang="en-US" i="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𝜌</m:t>
                              </m:r>
                            </m:e>
                            <m:sub>
                              <m:r>
                                <a:rPr lang="en-US" i="1">
                                  <a:latin typeface="Cambria Math" panose="02040503050406030204" pitchFamily="18" charset="0"/>
                                </a:rPr>
                                <m:t>𝑝</m:t>
                              </m:r>
                            </m:sub>
                          </m:sSub>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𝑗</m:t>
                              </m:r>
                              <m:r>
                                <a:rPr lang="en-US" i="0">
                                  <a:latin typeface="Cambria Math" panose="02040503050406030204" pitchFamily="18" charset="0"/>
                                </a:rPr>
                                <m:t>,</m:t>
                              </m:r>
                              <m:r>
                                <a:rPr lang="en-US" i="1">
                                  <a:latin typeface="Cambria Math" panose="02040503050406030204" pitchFamily="18" charset="0"/>
                                </a:rPr>
                                <m:t>𝑝</m:t>
                              </m:r>
                            </m:sub>
                          </m:sSub>
                        </m:num>
                        <m:den>
                          <m:r>
                            <a:rPr lang="en-US" i="0">
                              <a:latin typeface="Cambria Math" panose="02040503050406030204" pitchFamily="18" charset="0"/>
                            </a:rPr>
                            <m:t>100</m:t>
                          </m:r>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4495800" y="3581400"/>
                <a:ext cx="3509359" cy="670312"/>
              </a:xfrm>
              <a:prstGeom prst="rect">
                <a:avLst/>
              </a:prstGeom>
              <a:blipFill rotWithShape="0">
                <a:blip r:embed="rId4"/>
                <a:stretch>
                  <a:fillRect/>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3839394212"/>
              </p:ext>
            </p:extLst>
          </p:nvPr>
        </p:nvGraphicFramePr>
        <p:xfrm>
          <a:off x="1013050" y="2133600"/>
          <a:ext cx="7117901" cy="790360"/>
        </p:xfrm>
        <a:graphic>
          <a:graphicData uri="http://schemas.openxmlformats.org/drawingml/2006/table">
            <a:tbl>
              <a:tblPr firstRow="1" firstCol="1" bandRow="1">
                <a:tableStyleId>{5C22544A-7EE6-4342-B048-85BDC9FD1C3A}</a:tableStyleId>
              </a:tblPr>
              <a:tblGrid>
                <a:gridCol w="987950"/>
                <a:gridCol w="1049464"/>
                <a:gridCol w="946009"/>
                <a:gridCol w="1049464"/>
                <a:gridCol w="1049464"/>
                <a:gridCol w="1049464"/>
                <a:gridCol w="986086"/>
              </a:tblGrid>
              <a:tr h="395180">
                <a:tc>
                  <a:txBody>
                    <a:bodyPr/>
                    <a:lstStyle/>
                    <a:p>
                      <a:pPr marL="0" marR="0">
                        <a:spcBef>
                          <a:spcPts val="0"/>
                        </a:spcBef>
                        <a:spcAft>
                          <a:spcPts val="0"/>
                        </a:spcAft>
                      </a:pPr>
                      <a:r>
                        <a:rPr lang="en-US" sz="1600" dirty="0">
                          <a:effectLst/>
                        </a:rPr>
                        <a:t>Element</a:t>
                      </a:r>
                      <a:endParaRPr lang="en-US" sz="1600" dirty="0">
                        <a:effectLst/>
                        <a:latin typeface="Calibri" panose="020F0502020204030204" pitchFamily="34" charset="0"/>
                        <a:ea typeface="SimSun" panose="02010600030101010101" pitchFamily="2" charset="-122"/>
                        <a:cs typeface="SimSun" panose="02010600030101010101" pitchFamily="2" charset="-122"/>
                      </a:endParaRPr>
                    </a:p>
                  </a:txBody>
                  <a:tcPr marL="74562" marR="74562" marT="74562" marB="74562"/>
                </a:tc>
                <a:tc>
                  <a:txBody>
                    <a:bodyPr/>
                    <a:lstStyle/>
                    <a:p>
                      <a:pPr marL="0" marR="0">
                        <a:spcBef>
                          <a:spcPts val="0"/>
                        </a:spcBef>
                        <a:spcAft>
                          <a:spcPts val="0"/>
                        </a:spcAft>
                      </a:pPr>
                      <a:r>
                        <a:rPr lang="en-US" sz="1600">
                          <a:effectLst/>
                        </a:rPr>
                        <a:t>B1 avg</a:t>
                      </a:r>
                      <a:endParaRPr lang="en-US" sz="1600">
                        <a:effectLst/>
                        <a:latin typeface="Calibri" panose="020F0502020204030204" pitchFamily="34" charset="0"/>
                        <a:ea typeface="SimSun" panose="02010600030101010101" pitchFamily="2" charset="-122"/>
                        <a:cs typeface="SimSun" panose="02010600030101010101" pitchFamily="2" charset="-122"/>
                      </a:endParaRPr>
                    </a:p>
                  </a:txBody>
                  <a:tcPr marL="74562" marR="74562" marT="74562" marB="74562"/>
                </a:tc>
                <a:tc>
                  <a:txBody>
                    <a:bodyPr/>
                    <a:lstStyle/>
                    <a:p>
                      <a:pPr marL="0" marR="0">
                        <a:spcBef>
                          <a:spcPts val="0"/>
                        </a:spcBef>
                        <a:spcAft>
                          <a:spcPts val="0"/>
                        </a:spcAft>
                      </a:pPr>
                      <a:r>
                        <a:rPr lang="en-US" sz="1600" dirty="0">
                          <a:effectLst/>
                        </a:rPr>
                        <a:t>B2 </a:t>
                      </a:r>
                      <a:r>
                        <a:rPr lang="en-US" sz="1600" dirty="0" err="1">
                          <a:effectLst/>
                        </a:rPr>
                        <a:t>avg</a:t>
                      </a:r>
                      <a:endParaRPr lang="en-US" sz="1600" dirty="0">
                        <a:effectLst/>
                        <a:latin typeface="Calibri" panose="020F0502020204030204" pitchFamily="34" charset="0"/>
                        <a:ea typeface="SimSun" panose="02010600030101010101" pitchFamily="2" charset="-122"/>
                        <a:cs typeface="SimSun" panose="02010600030101010101" pitchFamily="2" charset="-122"/>
                      </a:endParaRPr>
                    </a:p>
                  </a:txBody>
                  <a:tcPr marL="74562" marR="74562" marT="74562" marB="74562"/>
                </a:tc>
                <a:tc>
                  <a:txBody>
                    <a:bodyPr/>
                    <a:lstStyle/>
                    <a:p>
                      <a:pPr marL="0" marR="0">
                        <a:spcBef>
                          <a:spcPts val="0"/>
                        </a:spcBef>
                        <a:spcAft>
                          <a:spcPts val="0"/>
                        </a:spcAft>
                      </a:pPr>
                      <a:r>
                        <a:rPr lang="en-US" sz="1600">
                          <a:effectLst/>
                        </a:rPr>
                        <a:t>MFP</a:t>
                      </a:r>
                      <a:endParaRPr lang="en-US" sz="1600">
                        <a:effectLst/>
                        <a:latin typeface="Calibri" panose="020F0502020204030204" pitchFamily="34" charset="0"/>
                        <a:ea typeface="SimSun" panose="02010600030101010101" pitchFamily="2" charset="-122"/>
                        <a:cs typeface="SimSun" panose="02010600030101010101" pitchFamily="2" charset="-122"/>
                      </a:endParaRPr>
                    </a:p>
                  </a:txBody>
                  <a:tcPr marL="74562" marR="74562" marT="74562" marB="74562"/>
                </a:tc>
                <a:tc>
                  <a:txBody>
                    <a:bodyPr/>
                    <a:lstStyle/>
                    <a:p>
                      <a:pPr marL="0" marR="0">
                        <a:spcBef>
                          <a:spcPts val="0"/>
                        </a:spcBef>
                        <a:spcAft>
                          <a:spcPts val="0"/>
                        </a:spcAft>
                      </a:pPr>
                      <a:r>
                        <a:rPr lang="en-US" sz="1600" dirty="0">
                          <a:effectLst/>
                        </a:rPr>
                        <a:t>B1/MFP</a:t>
                      </a:r>
                      <a:endParaRPr lang="en-US" sz="1600" dirty="0">
                        <a:effectLst/>
                        <a:latin typeface="Calibri" panose="020F0502020204030204" pitchFamily="34" charset="0"/>
                        <a:ea typeface="SimSun" panose="02010600030101010101" pitchFamily="2" charset="-122"/>
                        <a:cs typeface="SimSun" panose="02010600030101010101" pitchFamily="2" charset="-122"/>
                      </a:endParaRPr>
                    </a:p>
                  </a:txBody>
                  <a:tcPr marL="74562" marR="74562" marT="74562" marB="74562"/>
                </a:tc>
                <a:tc>
                  <a:txBody>
                    <a:bodyPr/>
                    <a:lstStyle/>
                    <a:p>
                      <a:pPr marL="0" marR="0">
                        <a:spcBef>
                          <a:spcPts val="0"/>
                        </a:spcBef>
                        <a:spcAft>
                          <a:spcPts val="0"/>
                        </a:spcAft>
                      </a:pPr>
                      <a:r>
                        <a:rPr lang="en-US" sz="1600" dirty="0">
                          <a:effectLst/>
                        </a:rPr>
                        <a:t>B2/MFP</a:t>
                      </a:r>
                      <a:endParaRPr lang="en-US" sz="1600" dirty="0">
                        <a:effectLst/>
                        <a:latin typeface="Calibri" panose="020F0502020204030204" pitchFamily="34" charset="0"/>
                        <a:ea typeface="SimSun" panose="02010600030101010101" pitchFamily="2" charset="-122"/>
                        <a:cs typeface="SimSun" panose="02010600030101010101" pitchFamily="2" charset="-122"/>
                      </a:endParaRPr>
                    </a:p>
                  </a:txBody>
                  <a:tcPr marL="74562" marR="74562" marT="74562" marB="74562"/>
                </a:tc>
                <a:tc>
                  <a:txBody>
                    <a:bodyPr/>
                    <a:lstStyle/>
                    <a:p>
                      <a:pPr marL="0" marR="0">
                        <a:spcBef>
                          <a:spcPts val="0"/>
                        </a:spcBef>
                        <a:spcAft>
                          <a:spcPts val="0"/>
                        </a:spcAft>
                      </a:pPr>
                      <a:r>
                        <a:rPr lang="en-US" sz="1600" dirty="0">
                          <a:effectLst/>
                        </a:rPr>
                        <a:t>B1/B2</a:t>
                      </a:r>
                      <a:endParaRPr lang="en-US" sz="1600" dirty="0">
                        <a:effectLst/>
                        <a:latin typeface="Calibri" panose="020F0502020204030204" pitchFamily="34" charset="0"/>
                        <a:ea typeface="SimSun" panose="02010600030101010101" pitchFamily="2" charset="-122"/>
                        <a:cs typeface="SimSun" panose="02010600030101010101" pitchFamily="2" charset="-122"/>
                      </a:endParaRPr>
                    </a:p>
                  </a:txBody>
                  <a:tcPr marL="74562" marR="74562" marT="74562" marB="74562"/>
                </a:tc>
              </a:tr>
              <a:tr h="395180">
                <a:tc>
                  <a:txBody>
                    <a:bodyPr/>
                    <a:lstStyle/>
                    <a:p>
                      <a:pPr marL="0" marR="0">
                        <a:spcBef>
                          <a:spcPts val="0"/>
                        </a:spcBef>
                        <a:spcAft>
                          <a:spcPts val="0"/>
                        </a:spcAft>
                      </a:pPr>
                      <a:r>
                        <a:rPr lang="en-US" sz="1600">
                          <a:effectLst/>
                        </a:rPr>
                        <a:t>Zr91</a:t>
                      </a:r>
                      <a:endParaRPr lang="en-US" sz="1600">
                        <a:effectLst/>
                        <a:latin typeface="Calibri" panose="020F0502020204030204" pitchFamily="34" charset="0"/>
                        <a:ea typeface="SimSun" panose="02010600030101010101" pitchFamily="2" charset="-122"/>
                        <a:cs typeface="SimSun" panose="02010600030101010101" pitchFamily="2" charset="-122"/>
                      </a:endParaRPr>
                    </a:p>
                  </a:txBody>
                  <a:tcPr marL="74562" marR="74562" marT="74562" marB="74562"/>
                </a:tc>
                <a:tc>
                  <a:txBody>
                    <a:bodyPr/>
                    <a:lstStyle/>
                    <a:p>
                      <a:pPr marL="0" marR="0" algn="r">
                        <a:spcBef>
                          <a:spcPts val="0"/>
                        </a:spcBef>
                        <a:spcAft>
                          <a:spcPts val="0"/>
                        </a:spcAft>
                      </a:pPr>
                      <a:r>
                        <a:rPr lang="en-US" sz="1600" dirty="0">
                          <a:effectLst/>
                        </a:rPr>
                        <a:t>37283.59</a:t>
                      </a:r>
                      <a:endParaRPr lang="en-US" sz="1600" dirty="0">
                        <a:effectLst/>
                        <a:latin typeface="Calibri" panose="020F0502020204030204" pitchFamily="34" charset="0"/>
                        <a:ea typeface="SimSun" panose="02010600030101010101" pitchFamily="2" charset="-122"/>
                        <a:cs typeface="SimSun" panose="02010600030101010101" pitchFamily="2" charset="-122"/>
                      </a:endParaRPr>
                    </a:p>
                  </a:txBody>
                  <a:tcPr marL="74562" marR="74562" marT="74562" marB="74562"/>
                </a:tc>
                <a:tc>
                  <a:txBody>
                    <a:bodyPr/>
                    <a:lstStyle/>
                    <a:p>
                      <a:pPr marL="0" marR="0" algn="r">
                        <a:spcBef>
                          <a:spcPts val="0"/>
                        </a:spcBef>
                        <a:spcAft>
                          <a:spcPts val="0"/>
                        </a:spcAft>
                      </a:pPr>
                      <a:r>
                        <a:rPr lang="en-US" sz="1600" dirty="0" smtClean="0">
                          <a:effectLst/>
                        </a:rPr>
                        <a:t>28149.40</a:t>
                      </a:r>
                      <a:endParaRPr lang="en-US" sz="1600" dirty="0">
                        <a:effectLst/>
                        <a:latin typeface="Calibri" panose="020F0502020204030204" pitchFamily="34" charset="0"/>
                        <a:ea typeface="SimSun" panose="02010600030101010101" pitchFamily="2" charset="-122"/>
                        <a:cs typeface="SimSun" panose="02010600030101010101" pitchFamily="2" charset="-122"/>
                      </a:endParaRPr>
                    </a:p>
                  </a:txBody>
                  <a:tcPr marL="74562" marR="74562" marT="74562" marB="74562"/>
                </a:tc>
                <a:tc>
                  <a:txBody>
                    <a:bodyPr/>
                    <a:lstStyle/>
                    <a:p>
                      <a:pPr marL="0" marR="0" algn="r">
                        <a:spcBef>
                          <a:spcPts val="0"/>
                        </a:spcBef>
                        <a:spcAft>
                          <a:spcPts val="0"/>
                        </a:spcAft>
                      </a:pPr>
                      <a:r>
                        <a:rPr lang="en-US" sz="1600" dirty="0" smtClean="0">
                          <a:effectLst/>
                        </a:rPr>
                        <a:t>4101.97</a:t>
                      </a:r>
                      <a:endParaRPr lang="en-US" sz="1600" dirty="0">
                        <a:effectLst/>
                        <a:latin typeface="Calibri" panose="020F0502020204030204" pitchFamily="34" charset="0"/>
                        <a:ea typeface="SimSun" panose="02010600030101010101" pitchFamily="2" charset="-122"/>
                        <a:cs typeface="SimSun" panose="02010600030101010101" pitchFamily="2" charset="-122"/>
                      </a:endParaRPr>
                    </a:p>
                  </a:txBody>
                  <a:tcPr marL="74562" marR="74562" marT="74562" marB="74562"/>
                </a:tc>
                <a:tc>
                  <a:txBody>
                    <a:bodyPr/>
                    <a:lstStyle/>
                    <a:p>
                      <a:pPr marL="0" marR="0" algn="r">
                        <a:spcBef>
                          <a:spcPts val="0"/>
                        </a:spcBef>
                        <a:spcAft>
                          <a:spcPts val="0"/>
                        </a:spcAft>
                      </a:pPr>
                      <a:r>
                        <a:rPr lang="en-US" sz="1600" dirty="0" smtClean="0">
                          <a:effectLst/>
                        </a:rPr>
                        <a:t>9.09</a:t>
                      </a:r>
                      <a:endParaRPr lang="en-US" sz="1600" dirty="0">
                        <a:effectLst/>
                        <a:latin typeface="Calibri" panose="020F0502020204030204" pitchFamily="34" charset="0"/>
                        <a:ea typeface="SimSun" panose="02010600030101010101" pitchFamily="2" charset="-122"/>
                        <a:cs typeface="SimSun" panose="02010600030101010101" pitchFamily="2" charset="-122"/>
                      </a:endParaRPr>
                    </a:p>
                  </a:txBody>
                  <a:tcPr marL="74562" marR="74562" marT="74562" marB="74562"/>
                </a:tc>
                <a:tc>
                  <a:txBody>
                    <a:bodyPr/>
                    <a:lstStyle/>
                    <a:p>
                      <a:pPr marL="0" marR="0" algn="r">
                        <a:spcBef>
                          <a:spcPts val="0"/>
                        </a:spcBef>
                        <a:spcAft>
                          <a:spcPts val="0"/>
                        </a:spcAft>
                      </a:pPr>
                      <a:r>
                        <a:rPr lang="en-US" sz="1600" dirty="0" smtClean="0">
                          <a:effectLst/>
                        </a:rPr>
                        <a:t>6.86</a:t>
                      </a:r>
                      <a:endParaRPr lang="en-US" sz="1600" dirty="0">
                        <a:effectLst/>
                        <a:latin typeface="Calibri" panose="020F0502020204030204" pitchFamily="34" charset="0"/>
                        <a:ea typeface="SimSun" panose="02010600030101010101" pitchFamily="2" charset="-122"/>
                        <a:cs typeface="SimSun" panose="02010600030101010101" pitchFamily="2" charset="-122"/>
                      </a:endParaRPr>
                    </a:p>
                  </a:txBody>
                  <a:tcPr marL="74562" marR="74562" marT="74562" marB="74562"/>
                </a:tc>
                <a:tc>
                  <a:txBody>
                    <a:bodyPr/>
                    <a:lstStyle/>
                    <a:p>
                      <a:pPr marL="0" marR="0" algn="r">
                        <a:spcBef>
                          <a:spcPts val="0"/>
                        </a:spcBef>
                        <a:spcAft>
                          <a:spcPts val="0"/>
                        </a:spcAft>
                      </a:pPr>
                      <a:r>
                        <a:rPr lang="en-US" sz="1600" dirty="0" smtClean="0">
                          <a:effectLst/>
                        </a:rPr>
                        <a:t>1.32</a:t>
                      </a:r>
                      <a:endParaRPr lang="en-US" sz="1600" dirty="0">
                        <a:effectLst/>
                        <a:latin typeface="Calibri" panose="020F0502020204030204" pitchFamily="34" charset="0"/>
                        <a:ea typeface="SimSun" panose="02010600030101010101" pitchFamily="2" charset="-122"/>
                        <a:cs typeface="SimSun" panose="02010600030101010101" pitchFamily="2" charset="-122"/>
                      </a:endParaRPr>
                    </a:p>
                  </a:txBody>
                  <a:tcPr marL="74562" marR="74562" marT="74562" marB="74562"/>
                </a:tc>
              </a:tr>
            </a:tbl>
          </a:graphicData>
        </a:graphic>
      </p:graphicFrame>
    </p:spTree>
    <p:extLst>
      <p:ext uri="{BB962C8B-B14F-4D97-AF65-F5344CB8AC3E}">
        <p14:creationId xmlns:p14="http://schemas.microsoft.com/office/powerpoint/2010/main" val="36950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Zircon!</a:t>
            </a:r>
            <a:endParaRPr lang="en-US" dirty="0"/>
          </a:p>
        </p:txBody>
      </p:sp>
      <p:sp>
        <p:nvSpPr>
          <p:cNvPr id="3" name="Content Placeholder 2"/>
          <p:cNvSpPr>
            <a:spLocks noGrp="1"/>
          </p:cNvSpPr>
          <p:nvPr>
            <p:ph idx="1"/>
          </p:nvPr>
        </p:nvSpPr>
        <p:spPr>
          <a:xfrm>
            <a:off x="457200" y="1447801"/>
            <a:ext cx="8229600" cy="2819399"/>
          </a:xfrm>
        </p:spPr>
        <p:txBody>
          <a:bodyPr>
            <a:normAutofit fontScale="92500" lnSpcReduction="20000"/>
          </a:bodyPr>
          <a:lstStyle/>
          <a:p>
            <a:r>
              <a:rPr lang="en-US" dirty="0"/>
              <a:t>Standard mineral separation procedures to concentrate heavy </a:t>
            </a:r>
            <a:r>
              <a:rPr lang="en-US" dirty="0" smtClean="0"/>
              <a:t>minerals</a:t>
            </a:r>
          </a:p>
          <a:p>
            <a:r>
              <a:rPr lang="en-US" dirty="0" smtClean="0"/>
              <a:t>BSE and CL imaging of zircon on SEM</a:t>
            </a:r>
          </a:p>
          <a:p>
            <a:r>
              <a:rPr lang="en-US" dirty="0" smtClean="0"/>
              <a:t>Trace elements and U-Pb dating of zircon using LA-ICP-MS with 20 </a:t>
            </a:r>
            <a:r>
              <a:rPr lang="el-GR" dirty="0" smtClean="0"/>
              <a:t>μ</a:t>
            </a:r>
            <a:r>
              <a:rPr lang="en-US" dirty="0" smtClean="0"/>
              <a:t>m spot size</a:t>
            </a:r>
          </a:p>
          <a:p>
            <a:r>
              <a:rPr lang="en-US" dirty="0" smtClean="0"/>
              <a:t>Construction of age spectra for each sample</a:t>
            </a:r>
          </a:p>
        </p:txBody>
      </p:sp>
      <p:grpSp>
        <p:nvGrpSpPr>
          <p:cNvPr id="9" name="Group 8"/>
          <p:cNvGrpSpPr/>
          <p:nvPr/>
        </p:nvGrpSpPr>
        <p:grpSpPr>
          <a:xfrm>
            <a:off x="227355" y="4414837"/>
            <a:ext cx="2745691" cy="2057400"/>
            <a:chOff x="226300" y="3657600"/>
            <a:chExt cx="2745691" cy="205740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3592"/>
            <a:stretch/>
          </p:blipFill>
          <p:spPr>
            <a:xfrm>
              <a:off x="226300" y="3657600"/>
              <a:ext cx="2745691" cy="2057400"/>
            </a:xfrm>
            <a:prstGeom prst="rect">
              <a:avLst/>
            </a:prstGeom>
          </p:spPr>
        </p:pic>
        <p:sp>
          <p:nvSpPr>
            <p:cNvPr id="7" name="TextBox 6"/>
            <p:cNvSpPr txBox="1"/>
            <p:nvPr/>
          </p:nvSpPr>
          <p:spPr>
            <a:xfrm>
              <a:off x="226300" y="3670816"/>
              <a:ext cx="426720" cy="369332"/>
            </a:xfrm>
            <a:prstGeom prst="rect">
              <a:avLst/>
            </a:prstGeom>
            <a:noFill/>
          </p:spPr>
          <p:txBody>
            <a:bodyPr wrap="none" rtlCol="0">
              <a:spAutoFit/>
            </a:bodyPr>
            <a:lstStyle/>
            <a:p>
              <a:r>
                <a:rPr lang="en-US" dirty="0" smtClean="0">
                  <a:solidFill>
                    <a:schemeClr val="bg1"/>
                  </a:solidFill>
                </a:rPr>
                <a:t>B1</a:t>
              </a:r>
              <a:endParaRPr lang="en-US" dirty="0">
                <a:solidFill>
                  <a:schemeClr val="bg1"/>
                </a:solidFill>
              </a:endParaRPr>
            </a:p>
          </p:txBody>
        </p:sp>
      </p:grpSp>
      <p:grpSp>
        <p:nvGrpSpPr>
          <p:cNvPr id="12" name="Group 11"/>
          <p:cNvGrpSpPr/>
          <p:nvPr/>
        </p:nvGrpSpPr>
        <p:grpSpPr>
          <a:xfrm>
            <a:off x="3200401" y="4414837"/>
            <a:ext cx="2745691" cy="2057400"/>
            <a:chOff x="3198291" y="3657600"/>
            <a:chExt cx="2745691" cy="2057400"/>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3592"/>
            <a:stretch/>
          </p:blipFill>
          <p:spPr>
            <a:xfrm>
              <a:off x="3198291" y="3657600"/>
              <a:ext cx="2745691" cy="2057400"/>
            </a:xfrm>
            <a:prstGeom prst="rect">
              <a:avLst/>
            </a:prstGeom>
          </p:spPr>
        </p:pic>
        <p:sp>
          <p:nvSpPr>
            <p:cNvPr id="8" name="TextBox 7"/>
            <p:cNvSpPr txBox="1"/>
            <p:nvPr/>
          </p:nvSpPr>
          <p:spPr>
            <a:xfrm>
              <a:off x="3198291" y="3663434"/>
              <a:ext cx="426720" cy="369332"/>
            </a:xfrm>
            <a:prstGeom prst="rect">
              <a:avLst/>
            </a:prstGeom>
            <a:noFill/>
          </p:spPr>
          <p:txBody>
            <a:bodyPr wrap="none" rtlCol="0">
              <a:spAutoFit/>
            </a:bodyPr>
            <a:lstStyle/>
            <a:p>
              <a:r>
                <a:rPr lang="en-US" dirty="0" smtClean="0">
                  <a:solidFill>
                    <a:schemeClr val="bg1"/>
                  </a:solidFill>
                </a:rPr>
                <a:t>B2</a:t>
              </a:r>
              <a:endParaRPr lang="en-US" dirty="0">
                <a:solidFill>
                  <a:schemeClr val="bg1"/>
                </a:solidFill>
              </a:endParaRPr>
            </a:p>
          </p:txBody>
        </p:sp>
      </p:grpSp>
      <p:grpSp>
        <p:nvGrpSpPr>
          <p:cNvPr id="16" name="Group 15"/>
          <p:cNvGrpSpPr/>
          <p:nvPr/>
        </p:nvGrpSpPr>
        <p:grpSpPr>
          <a:xfrm>
            <a:off x="6173447" y="4416599"/>
            <a:ext cx="2743200" cy="2053876"/>
            <a:chOff x="6248400" y="4410075"/>
            <a:chExt cx="2743200" cy="2053876"/>
          </a:xfrm>
        </p:grpSpPr>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13662"/>
            <a:stretch/>
          </p:blipFill>
          <p:spPr>
            <a:xfrm>
              <a:off x="6248400" y="4410075"/>
              <a:ext cx="2743200" cy="2053876"/>
            </a:xfrm>
            <a:prstGeom prst="rect">
              <a:avLst/>
            </a:prstGeom>
          </p:spPr>
        </p:pic>
        <p:sp>
          <p:nvSpPr>
            <p:cNvPr id="14" name="TextBox 13"/>
            <p:cNvSpPr txBox="1"/>
            <p:nvPr/>
          </p:nvSpPr>
          <p:spPr>
            <a:xfrm>
              <a:off x="6248400" y="4410075"/>
              <a:ext cx="574196" cy="369332"/>
            </a:xfrm>
            <a:prstGeom prst="rect">
              <a:avLst/>
            </a:prstGeom>
            <a:noFill/>
          </p:spPr>
          <p:txBody>
            <a:bodyPr wrap="none" rtlCol="0">
              <a:spAutoFit/>
            </a:bodyPr>
            <a:lstStyle/>
            <a:p>
              <a:r>
                <a:rPr lang="en-US" dirty="0" smtClean="0">
                  <a:solidFill>
                    <a:schemeClr val="bg1"/>
                  </a:solidFill>
                </a:rPr>
                <a:t>Mfp</a:t>
              </a:r>
              <a:endParaRPr lang="en-US" dirty="0">
                <a:solidFill>
                  <a:schemeClr val="bg1"/>
                </a:solidFill>
              </a:endParaRPr>
            </a:p>
          </p:txBody>
        </p:sp>
      </p:grpSp>
    </p:spTree>
    <p:extLst>
      <p:ext uri="{BB962C8B-B14F-4D97-AF65-F5344CB8AC3E}">
        <p14:creationId xmlns:p14="http://schemas.microsoft.com/office/powerpoint/2010/main" val="2760788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Zircon Trace Elements </a:t>
            </a:r>
            <a:endParaRPr lang="en-US" dirty="0"/>
          </a:p>
        </p:txBody>
      </p:sp>
      <p:graphicFrame>
        <p:nvGraphicFramePr>
          <p:cNvPr id="14" name="Content Placeholder 10"/>
          <p:cNvGraphicFramePr>
            <a:graphicFrameLocks noGrp="1"/>
          </p:cNvGraphicFramePr>
          <p:nvPr>
            <p:ph idx="1"/>
            <p:extLst>
              <p:ext uri="{D42A27DB-BD31-4B8C-83A1-F6EECF244321}">
                <p14:modId xmlns:p14="http://schemas.microsoft.com/office/powerpoint/2010/main" val="351532313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4374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Zircon Trace Elements </a:t>
            </a:r>
            <a:endParaRPr lang="en-US" dirty="0"/>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161749859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3983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Zircon U-Pb</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6944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Spectra</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5102043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8095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Trace Element Ratios and Element Mass Fluxes vs. U-Pb Analyses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Bulk immobile trace element ratios: </a:t>
            </a:r>
          </a:p>
          <a:p>
            <a:pPr lvl="1"/>
            <a:r>
              <a:rPr lang="en-US" dirty="0" smtClean="0"/>
              <a:t>Similar origins for B1 and B2</a:t>
            </a:r>
          </a:p>
          <a:p>
            <a:pPr lvl="1"/>
            <a:r>
              <a:rPr lang="en-US" dirty="0" smtClean="0"/>
              <a:t>Lack of similarity of overlying soils to </a:t>
            </a:r>
            <a:r>
              <a:rPr lang="en-US" dirty="0" err="1" smtClean="0"/>
              <a:t>Mfp</a:t>
            </a:r>
            <a:r>
              <a:rPr lang="en-US" dirty="0" smtClean="0"/>
              <a:t> </a:t>
            </a:r>
          </a:p>
          <a:p>
            <a:r>
              <a:rPr lang="en-US" dirty="0" smtClean="0"/>
              <a:t>Element Mass Fluxes</a:t>
            </a:r>
          </a:p>
          <a:p>
            <a:pPr lvl="1"/>
            <a:r>
              <a:rPr lang="en-US" dirty="0" smtClean="0"/>
              <a:t>Consistent with derivation of B1 and B2 from </a:t>
            </a:r>
            <a:r>
              <a:rPr lang="en-US" dirty="0" err="1" smtClean="0"/>
              <a:t>Mfp</a:t>
            </a:r>
            <a:endParaRPr lang="en-US" dirty="0" smtClean="0"/>
          </a:p>
          <a:p>
            <a:r>
              <a:rPr lang="en-US" dirty="0" smtClean="0"/>
              <a:t>Zircon U-Pb analyses:</a:t>
            </a:r>
          </a:p>
          <a:p>
            <a:pPr lvl="1"/>
            <a:r>
              <a:rPr lang="en-US" dirty="0"/>
              <a:t>I</a:t>
            </a:r>
            <a:r>
              <a:rPr lang="en-US" dirty="0" smtClean="0"/>
              <a:t>nput of outside source for B1?</a:t>
            </a:r>
          </a:p>
          <a:p>
            <a:pPr lvl="1"/>
            <a:r>
              <a:rPr lang="en-US" dirty="0" smtClean="0"/>
              <a:t>Some component of Mfp in B1 and B2?</a:t>
            </a:r>
          </a:p>
          <a:p>
            <a:r>
              <a:rPr lang="en-US" dirty="0" smtClean="0"/>
              <a:t>Soils atop </a:t>
            </a:r>
            <a:r>
              <a:rPr lang="en-US" dirty="0" err="1" smtClean="0"/>
              <a:t>Mfp</a:t>
            </a:r>
            <a:r>
              <a:rPr lang="en-US" dirty="0" smtClean="0"/>
              <a:t> formed from insoluble residue?</a:t>
            </a:r>
          </a:p>
          <a:p>
            <a:pPr>
              <a:defRPr/>
            </a:pPr>
            <a:r>
              <a:rPr lang="en-US" dirty="0" smtClean="0"/>
              <a:t>Other potential end-member parent materials </a:t>
            </a:r>
          </a:p>
          <a:p>
            <a:pPr lvl="1"/>
            <a:r>
              <a:rPr lang="en-US" dirty="0" smtClean="0"/>
              <a:t>Loess (Peoria)</a:t>
            </a:r>
          </a:p>
          <a:p>
            <a:pPr lvl="1"/>
            <a:r>
              <a:rPr lang="en-US" dirty="0" smtClean="0"/>
              <a:t>Alluvium</a:t>
            </a:r>
            <a:endParaRPr lang="en-US" dirty="0"/>
          </a:p>
          <a:p>
            <a:endParaRPr lang="en-US" dirty="0"/>
          </a:p>
        </p:txBody>
      </p:sp>
    </p:spTree>
    <p:extLst>
      <p:ext uri="{BB962C8B-B14F-4D97-AF65-F5344CB8AC3E}">
        <p14:creationId xmlns:p14="http://schemas.microsoft.com/office/powerpoint/2010/main" val="1303376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Future analyses to be conducted on </a:t>
            </a:r>
            <a:r>
              <a:rPr lang="en-US" dirty="0"/>
              <a:t>Thermo </a:t>
            </a:r>
            <a:r>
              <a:rPr lang="en-US" dirty="0" err="1"/>
              <a:t>iCAP</a:t>
            </a:r>
            <a:r>
              <a:rPr lang="en-US" dirty="0"/>
              <a:t> Qc ICP‐MS with </a:t>
            </a:r>
            <a:r>
              <a:rPr lang="en-US" dirty="0" smtClean="0"/>
              <a:t>193nm </a:t>
            </a:r>
            <a:r>
              <a:rPr lang="en-US" dirty="0"/>
              <a:t>excimer </a:t>
            </a:r>
            <a:r>
              <a:rPr lang="en-US" dirty="0" smtClean="0"/>
              <a:t>laser</a:t>
            </a:r>
          </a:p>
          <a:p>
            <a:r>
              <a:rPr lang="en-US" dirty="0" smtClean="0"/>
              <a:t>Limestone soil/bedrock pair and </a:t>
            </a:r>
            <a:r>
              <a:rPr lang="en-US" dirty="0"/>
              <a:t>potential </a:t>
            </a:r>
            <a:r>
              <a:rPr lang="en-US" dirty="0" smtClean="0"/>
              <a:t>end-member parent materials</a:t>
            </a:r>
          </a:p>
          <a:p>
            <a:r>
              <a:rPr lang="en-US" dirty="0" smtClean="0"/>
              <a:t>Larger </a:t>
            </a:r>
            <a:r>
              <a:rPr lang="en-US" dirty="0"/>
              <a:t>populations of </a:t>
            </a:r>
            <a:r>
              <a:rPr lang="en-US" dirty="0" smtClean="0"/>
              <a:t>zircon</a:t>
            </a:r>
          </a:p>
          <a:p>
            <a:r>
              <a:rPr lang="en-US" dirty="0" smtClean="0"/>
              <a:t>Addition of monazite U-</a:t>
            </a:r>
            <a:r>
              <a:rPr lang="en-US" dirty="0" err="1" smtClean="0"/>
              <a:t>Th</a:t>
            </a:r>
            <a:r>
              <a:rPr lang="en-US" dirty="0" smtClean="0"/>
              <a:t>-Pb ages?</a:t>
            </a:r>
          </a:p>
          <a:p>
            <a:endParaRPr lang="en-US" dirty="0" smtClean="0"/>
          </a:p>
        </p:txBody>
      </p:sp>
    </p:spTree>
    <p:extLst>
      <p:ext uri="{BB962C8B-B14F-4D97-AF65-F5344CB8AC3E}">
        <p14:creationId xmlns:p14="http://schemas.microsoft.com/office/powerpoint/2010/main" val="2136872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Implications</a:t>
            </a:r>
            <a:endParaRPr lang="en-US" dirty="0"/>
          </a:p>
        </p:txBody>
      </p:sp>
      <p:sp>
        <p:nvSpPr>
          <p:cNvPr id="3" name="Content Placeholder 2"/>
          <p:cNvSpPr>
            <a:spLocks noGrp="1"/>
          </p:cNvSpPr>
          <p:nvPr>
            <p:ph idx="1"/>
          </p:nvPr>
        </p:nvSpPr>
        <p:spPr>
          <a:xfrm>
            <a:off x="457200" y="1600201"/>
            <a:ext cx="8229600" cy="3200399"/>
          </a:xfrm>
        </p:spPr>
        <p:txBody>
          <a:bodyPr>
            <a:normAutofit lnSpcReduction="10000"/>
          </a:bodyPr>
          <a:lstStyle/>
          <a:p>
            <a:r>
              <a:rPr lang="en-US" dirty="0" smtClean="0"/>
              <a:t>Use of zircon and potentially monazite for soil provenance in regions with limestone bedrock</a:t>
            </a:r>
          </a:p>
          <a:p>
            <a:r>
              <a:rPr lang="en-US" dirty="0" smtClean="0"/>
              <a:t>Potentially, Peoria loess presence further south and east than previously documented</a:t>
            </a:r>
          </a:p>
          <a:p>
            <a:r>
              <a:rPr lang="en-US" dirty="0" smtClean="0"/>
              <a:t>Possibility of tracing zircon in bedrock to sources of </a:t>
            </a:r>
            <a:r>
              <a:rPr lang="en-US" dirty="0" err="1" smtClean="0"/>
              <a:t>clastic</a:t>
            </a:r>
            <a:r>
              <a:rPr lang="en-US" dirty="0" smtClean="0"/>
              <a:t> input at time of deposition</a:t>
            </a:r>
            <a:endParaRPr lang="en-US" dirty="0"/>
          </a:p>
        </p:txBody>
      </p:sp>
    </p:spTree>
    <p:extLst>
      <p:ext uri="{BB962C8B-B14F-4D97-AF65-F5344CB8AC3E}">
        <p14:creationId xmlns:p14="http://schemas.microsoft.com/office/powerpoint/2010/main" val="1772741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r>
              <a:rPr lang="en-US" sz="2800" dirty="0"/>
              <a:t>GSA Southeastern Section Graduate Research Grant</a:t>
            </a:r>
          </a:p>
          <a:p>
            <a:r>
              <a:rPr lang="en-US" sz="2800" dirty="0" smtClean="0"/>
              <a:t>Assistance from Vanderbilt EES students and faculty, especially Aaron Covey, Susanne McDowell, Abraham Padilla, and Tamara </a:t>
            </a:r>
            <a:r>
              <a:rPr lang="en-US" sz="2800" dirty="0" err="1" smtClean="0"/>
              <a:t>Carley</a:t>
            </a:r>
            <a:endParaRPr lang="en-US" sz="2800" dirty="0" smtClean="0"/>
          </a:p>
          <a:p>
            <a:r>
              <a:rPr lang="en-US" sz="2800" dirty="0" smtClean="0"/>
              <a:t>High school student collaborator, Camille </a:t>
            </a:r>
            <a:r>
              <a:rPr lang="en-US" sz="2800" dirty="0" err="1" smtClean="0"/>
              <a:t>Lasley</a:t>
            </a:r>
            <a:endParaRPr lang="en-US" sz="2800" dirty="0" smtClean="0"/>
          </a:p>
        </p:txBody>
      </p:sp>
    </p:spTree>
    <p:extLst>
      <p:ext uri="{BB962C8B-B14F-4D97-AF65-F5344CB8AC3E}">
        <p14:creationId xmlns:p14="http://schemas.microsoft.com/office/powerpoint/2010/main" val="2274320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Harpeth River Terrace Soils </a:t>
            </a:r>
            <a:endParaRPr lang="en-US" dirty="0"/>
          </a:p>
        </p:txBody>
      </p:sp>
      <p:sp>
        <p:nvSpPr>
          <p:cNvPr id="3" name="Content Placeholder 2"/>
          <p:cNvSpPr>
            <a:spLocks noGrp="1"/>
          </p:cNvSpPr>
          <p:nvPr>
            <p:ph idx="1"/>
          </p:nvPr>
        </p:nvSpPr>
        <p:spPr>
          <a:xfrm>
            <a:off x="457200" y="1752600"/>
            <a:ext cx="3200400" cy="4525963"/>
          </a:xfrm>
        </p:spPr>
        <p:txBody>
          <a:bodyPr>
            <a:noAutofit/>
          </a:bodyPr>
          <a:lstStyle/>
          <a:p>
            <a:r>
              <a:rPr lang="en-US" sz="2400" dirty="0" smtClean="0"/>
              <a:t>Huckemeyer </a:t>
            </a:r>
            <a:r>
              <a:rPr lang="en-US" sz="2400" dirty="0"/>
              <a:t>(1999) hypothesized loess component in terrace soils</a:t>
            </a:r>
          </a:p>
          <a:p>
            <a:r>
              <a:rPr lang="en-US" sz="2400" dirty="0"/>
              <a:t>We are testing </a:t>
            </a:r>
            <a:r>
              <a:rPr lang="en-US" sz="2400" dirty="0" smtClean="0"/>
              <a:t>her hypothesis </a:t>
            </a:r>
            <a:r>
              <a:rPr lang="en-US" sz="2400" dirty="0"/>
              <a:t>using zircon U-Pb geochronology and immobile trace element concentration ratios</a:t>
            </a:r>
          </a:p>
        </p:txBody>
      </p:sp>
      <p:grpSp>
        <p:nvGrpSpPr>
          <p:cNvPr id="17" name="Group 16"/>
          <p:cNvGrpSpPr/>
          <p:nvPr/>
        </p:nvGrpSpPr>
        <p:grpSpPr>
          <a:xfrm>
            <a:off x="4108450" y="2053810"/>
            <a:ext cx="4669790" cy="3661315"/>
            <a:chOff x="4108450" y="2053810"/>
            <a:chExt cx="4669790" cy="3661315"/>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2053810"/>
              <a:ext cx="4663440" cy="3661315"/>
            </a:xfrm>
            <a:prstGeom prst="rect">
              <a:avLst/>
            </a:prstGeom>
            <a:effectLst/>
          </p:spPr>
        </p:pic>
        <p:sp>
          <p:nvSpPr>
            <p:cNvPr id="15" name="Freeform 14"/>
            <p:cNvSpPr/>
            <p:nvPr/>
          </p:nvSpPr>
          <p:spPr>
            <a:xfrm>
              <a:off x="5137150" y="3422650"/>
              <a:ext cx="1463093" cy="774700"/>
            </a:xfrm>
            <a:custGeom>
              <a:avLst/>
              <a:gdLst>
                <a:gd name="connsiteX0" fmla="*/ 19050 w 1463093"/>
                <a:gd name="connsiteY0" fmla="*/ 736600 h 774700"/>
                <a:gd name="connsiteX1" fmla="*/ 19050 w 1463093"/>
                <a:gd name="connsiteY1" fmla="*/ 736600 h 774700"/>
                <a:gd name="connsiteX2" fmla="*/ 95250 w 1463093"/>
                <a:gd name="connsiteY2" fmla="*/ 673100 h 774700"/>
                <a:gd name="connsiteX3" fmla="*/ 101600 w 1463093"/>
                <a:gd name="connsiteY3" fmla="*/ 654050 h 774700"/>
                <a:gd name="connsiteX4" fmla="*/ 107950 w 1463093"/>
                <a:gd name="connsiteY4" fmla="*/ 628650 h 774700"/>
                <a:gd name="connsiteX5" fmla="*/ 114300 w 1463093"/>
                <a:gd name="connsiteY5" fmla="*/ 558800 h 774700"/>
                <a:gd name="connsiteX6" fmla="*/ 127000 w 1463093"/>
                <a:gd name="connsiteY6" fmla="*/ 520700 h 774700"/>
                <a:gd name="connsiteX7" fmla="*/ 146050 w 1463093"/>
                <a:gd name="connsiteY7" fmla="*/ 508000 h 774700"/>
                <a:gd name="connsiteX8" fmla="*/ 158750 w 1463093"/>
                <a:gd name="connsiteY8" fmla="*/ 488950 h 774700"/>
                <a:gd name="connsiteX9" fmla="*/ 165100 w 1463093"/>
                <a:gd name="connsiteY9" fmla="*/ 469900 h 774700"/>
                <a:gd name="connsiteX10" fmla="*/ 184150 w 1463093"/>
                <a:gd name="connsiteY10" fmla="*/ 457200 h 774700"/>
                <a:gd name="connsiteX11" fmla="*/ 190500 w 1463093"/>
                <a:gd name="connsiteY11" fmla="*/ 438150 h 774700"/>
                <a:gd name="connsiteX12" fmla="*/ 228600 w 1463093"/>
                <a:gd name="connsiteY12" fmla="*/ 412750 h 774700"/>
                <a:gd name="connsiteX13" fmla="*/ 247650 w 1463093"/>
                <a:gd name="connsiteY13" fmla="*/ 393700 h 774700"/>
                <a:gd name="connsiteX14" fmla="*/ 260350 w 1463093"/>
                <a:gd name="connsiteY14" fmla="*/ 374650 h 774700"/>
                <a:gd name="connsiteX15" fmla="*/ 279400 w 1463093"/>
                <a:gd name="connsiteY15" fmla="*/ 361950 h 774700"/>
                <a:gd name="connsiteX16" fmla="*/ 317500 w 1463093"/>
                <a:gd name="connsiteY16" fmla="*/ 298450 h 774700"/>
                <a:gd name="connsiteX17" fmla="*/ 336550 w 1463093"/>
                <a:gd name="connsiteY17" fmla="*/ 285750 h 774700"/>
                <a:gd name="connsiteX18" fmla="*/ 355600 w 1463093"/>
                <a:gd name="connsiteY18" fmla="*/ 247650 h 774700"/>
                <a:gd name="connsiteX19" fmla="*/ 374650 w 1463093"/>
                <a:gd name="connsiteY19" fmla="*/ 228600 h 774700"/>
                <a:gd name="connsiteX20" fmla="*/ 603250 w 1463093"/>
                <a:gd name="connsiteY20" fmla="*/ 0 h 774700"/>
                <a:gd name="connsiteX21" fmla="*/ 800100 w 1463093"/>
                <a:gd name="connsiteY21" fmla="*/ 6350 h 774700"/>
                <a:gd name="connsiteX22" fmla="*/ 819150 w 1463093"/>
                <a:gd name="connsiteY22" fmla="*/ 19050 h 774700"/>
                <a:gd name="connsiteX23" fmla="*/ 857250 w 1463093"/>
                <a:gd name="connsiteY23" fmla="*/ 31750 h 774700"/>
                <a:gd name="connsiteX24" fmla="*/ 876300 w 1463093"/>
                <a:gd name="connsiteY24" fmla="*/ 44450 h 774700"/>
                <a:gd name="connsiteX25" fmla="*/ 1206500 w 1463093"/>
                <a:gd name="connsiteY25" fmla="*/ 120650 h 774700"/>
                <a:gd name="connsiteX26" fmla="*/ 1238250 w 1463093"/>
                <a:gd name="connsiteY26" fmla="*/ 165100 h 774700"/>
                <a:gd name="connsiteX27" fmla="*/ 1257300 w 1463093"/>
                <a:gd name="connsiteY27" fmla="*/ 177800 h 774700"/>
                <a:gd name="connsiteX28" fmla="*/ 1295400 w 1463093"/>
                <a:gd name="connsiteY28" fmla="*/ 209550 h 774700"/>
                <a:gd name="connsiteX29" fmla="*/ 1308100 w 1463093"/>
                <a:gd name="connsiteY29" fmla="*/ 228600 h 774700"/>
                <a:gd name="connsiteX30" fmla="*/ 1327150 w 1463093"/>
                <a:gd name="connsiteY30" fmla="*/ 266700 h 774700"/>
                <a:gd name="connsiteX31" fmla="*/ 1346200 w 1463093"/>
                <a:gd name="connsiteY31" fmla="*/ 273050 h 774700"/>
                <a:gd name="connsiteX32" fmla="*/ 1371600 w 1463093"/>
                <a:gd name="connsiteY32" fmla="*/ 304800 h 774700"/>
                <a:gd name="connsiteX33" fmla="*/ 1384300 w 1463093"/>
                <a:gd name="connsiteY33" fmla="*/ 342900 h 774700"/>
                <a:gd name="connsiteX34" fmla="*/ 1403350 w 1463093"/>
                <a:gd name="connsiteY34" fmla="*/ 361950 h 774700"/>
                <a:gd name="connsiteX35" fmla="*/ 1428750 w 1463093"/>
                <a:gd name="connsiteY35" fmla="*/ 400050 h 774700"/>
                <a:gd name="connsiteX36" fmla="*/ 1447800 w 1463093"/>
                <a:gd name="connsiteY36" fmla="*/ 412750 h 774700"/>
                <a:gd name="connsiteX37" fmla="*/ 1460500 w 1463093"/>
                <a:gd name="connsiteY37" fmla="*/ 431800 h 774700"/>
                <a:gd name="connsiteX38" fmla="*/ 1447800 w 1463093"/>
                <a:gd name="connsiteY38" fmla="*/ 539750 h 774700"/>
                <a:gd name="connsiteX39" fmla="*/ 1441450 w 1463093"/>
                <a:gd name="connsiteY39" fmla="*/ 571500 h 774700"/>
                <a:gd name="connsiteX40" fmla="*/ 1403350 w 1463093"/>
                <a:gd name="connsiteY40" fmla="*/ 596900 h 774700"/>
                <a:gd name="connsiteX41" fmla="*/ 1384300 w 1463093"/>
                <a:gd name="connsiteY41" fmla="*/ 635000 h 774700"/>
                <a:gd name="connsiteX42" fmla="*/ 1352550 w 1463093"/>
                <a:gd name="connsiteY42" fmla="*/ 641350 h 774700"/>
                <a:gd name="connsiteX43" fmla="*/ 1314450 w 1463093"/>
                <a:gd name="connsiteY43" fmla="*/ 673100 h 774700"/>
                <a:gd name="connsiteX44" fmla="*/ 1301750 w 1463093"/>
                <a:gd name="connsiteY44" fmla="*/ 692150 h 774700"/>
                <a:gd name="connsiteX45" fmla="*/ 1276350 w 1463093"/>
                <a:gd name="connsiteY45" fmla="*/ 698500 h 774700"/>
                <a:gd name="connsiteX46" fmla="*/ 1225550 w 1463093"/>
                <a:gd name="connsiteY46" fmla="*/ 692150 h 774700"/>
                <a:gd name="connsiteX47" fmla="*/ 1187450 w 1463093"/>
                <a:gd name="connsiteY47" fmla="*/ 673100 h 774700"/>
                <a:gd name="connsiteX48" fmla="*/ 1168400 w 1463093"/>
                <a:gd name="connsiteY48" fmla="*/ 666750 h 774700"/>
                <a:gd name="connsiteX49" fmla="*/ 1149350 w 1463093"/>
                <a:gd name="connsiteY49" fmla="*/ 654050 h 774700"/>
                <a:gd name="connsiteX50" fmla="*/ 1098550 w 1463093"/>
                <a:gd name="connsiteY50" fmla="*/ 647700 h 774700"/>
                <a:gd name="connsiteX51" fmla="*/ 882650 w 1463093"/>
                <a:gd name="connsiteY51" fmla="*/ 647700 h 774700"/>
                <a:gd name="connsiteX52" fmla="*/ 806450 w 1463093"/>
                <a:gd name="connsiteY52" fmla="*/ 641350 h 774700"/>
                <a:gd name="connsiteX53" fmla="*/ 698500 w 1463093"/>
                <a:gd name="connsiteY53" fmla="*/ 647700 h 774700"/>
                <a:gd name="connsiteX54" fmla="*/ 679450 w 1463093"/>
                <a:gd name="connsiteY54" fmla="*/ 654050 h 774700"/>
                <a:gd name="connsiteX55" fmla="*/ 609600 w 1463093"/>
                <a:gd name="connsiteY55" fmla="*/ 660400 h 774700"/>
                <a:gd name="connsiteX56" fmla="*/ 323850 w 1463093"/>
                <a:gd name="connsiteY56" fmla="*/ 666750 h 774700"/>
                <a:gd name="connsiteX57" fmla="*/ 298450 w 1463093"/>
                <a:gd name="connsiteY57" fmla="*/ 692150 h 774700"/>
                <a:gd name="connsiteX58" fmla="*/ 279400 w 1463093"/>
                <a:gd name="connsiteY58" fmla="*/ 698500 h 774700"/>
                <a:gd name="connsiteX59" fmla="*/ 152400 w 1463093"/>
                <a:gd name="connsiteY59" fmla="*/ 704850 h 774700"/>
                <a:gd name="connsiteX60" fmla="*/ 114300 w 1463093"/>
                <a:gd name="connsiteY60" fmla="*/ 717550 h 774700"/>
                <a:gd name="connsiteX61" fmla="*/ 95250 w 1463093"/>
                <a:gd name="connsiteY61" fmla="*/ 730250 h 774700"/>
                <a:gd name="connsiteX62" fmla="*/ 57150 w 1463093"/>
                <a:gd name="connsiteY62" fmla="*/ 742950 h 774700"/>
                <a:gd name="connsiteX63" fmla="*/ 0 w 1463093"/>
                <a:gd name="connsiteY63" fmla="*/ 774700 h 774700"/>
                <a:gd name="connsiteX64" fmla="*/ 19050 w 1463093"/>
                <a:gd name="connsiteY64" fmla="*/ 736600 h 774700"/>
                <a:gd name="connsiteX0" fmla="*/ 19050 w 1463093"/>
                <a:gd name="connsiteY0" fmla="*/ 736600 h 774700"/>
                <a:gd name="connsiteX1" fmla="*/ 19050 w 1463093"/>
                <a:gd name="connsiteY1" fmla="*/ 736600 h 774700"/>
                <a:gd name="connsiteX2" fmla="*/ 63500 w 1463093"/>
                <a:gd name="connsiteY2" fmla="*/ 666750 h 774700"/>
                <a:gd name="connsiteX3" fmla="*/ 101600 w 1463093"/>
                <a:gd name="connsiteY3" fmla="*/ 654050 h 774700"/>
                <a:gd name="connsiteX4" fmla="*/ 107950 w 1463093"/>
                <a:gd name="connsiteY4" fmla="*/ 628650 h 774700"/>
                <a:gd name="connsiteX5" fmla="*/ 114300 w 1463093"/>
                <a:gd name="connsiteY5" fmla="*/ 558800 h 774700"/>
                <a:gd name="connsiteX6" fmla="*/ 127000 w 1463093"/>
                <a:gd name="connsiteY6" fmla="*/ 520700 h 774700"/>
                <a:gd name="connsiteX7" fmla="*/ 146050 w 1463093"/>
                <a:gd name="connsiteY7" fmla="*/ 508000 h 774700"/>
                <a:gd name="connsiteX8" fmla="*/ 158750 w 1463093"/>
                <a:gd name="connsiteY8" fmla="*/ 488950 h 774700"/>
                <a:gd name="connsiteX9" fmla="*/ 165100 w 1463093"/>
                <a:gd name="connsiteY9" fmla="*/ 469900 h 774700"/>
                <a:gd name="connsiteX10" fmla="*/ 184150 w 1463093"/>
                <a:gd name="connsiteY10" fmla="*/ 457200 h 774700"/>
                <a:gd name="connsiteX11" fmla="*/ 190500 w 1463093"/>
                <a:gd name="connsiteY11" fmla="*/ 438150 h 774700"/>
                <a:gd name="connsiteX12" fmla="*/ 228600 w 1463093"/>
                <a:gd name="connsiteY12" fmla="*/ 412750 h 774700"/>
                <a:gd name="connsiteX13" fmla="*/ 247650 w 1463093"/>
                <a:gd name="connsiteY13" fmla="*/ 393700 h 774700"/>
                <a:gd name="connsiteX14" fmla="*/ 260350 w 1463093"/>
                <a:gd name="connsiteY14" fmla="*/ 374650 h 774700"/>
                <a:gd name="connsiteX15" fmla="*/ 279400 w 1463093"/>
                <a:gd name="connsiteY15" fmla="*/ 361950 h 774700"/>
                <a:gd name="connsiteX16" fmla="*/ 317500 w 1463093"/>
                <a:gd name="connsiteY16" fmla="*/ 298450 h 774700"/>
                <a:gd name="connsiteX17" fmla="*/ 336550 w 1463093"/>
                <a:gd name="connsiteY17" fmla="*/ 285750 h 774700"/>
                <a:gd name="connsiteX18" fmla="*/ 355600 w 1463093"/>
                <a:gd name="connsiteY18" fmla="*/ 247650 h 774700"/>
                <a:gd name="connsiteX19" fmla="*/ 374650 w 1463093"/>
                <a:gd name="connsiteY19" fmla="*/ 228600 h 774700"/>
                <a:gd name="connsiteX20" fmla="*/ 603250 w 1463093"/>
                <a:gd name="connsiteY20" fmla="*/ 0 h 774700"/>
                <a:gd name="connsiteX21" fmla="*/ 800100 w 1463093"/>
                <a:gd name="connsiteY21" fmla="*/ 6350 h 774700"/>
                <a:gd name="connsiteX22" fmla="*/ 819150 w 1463093"/>
                <a:gd name="connsiteY22" fmla="*/ 19050 h 774700"/>
                <a:gd name="connsiteX23" fmla="*/ 857250 w 1463093"/>
                <a:gd name="connsiteY23" fmla="*/ 31750 h 774700"/>
                <a:gd name="connsiteX24" fmla="*/ 876300 w 1463093"/>
                <a:gd name="connsiteY24" fmla="*/ 44450 h 774700"/>
                <a:gd name="connsiteX25" fmla="*/ 1206500 w 1463093"/>
                <a:gd name="connsiteY25" fmla="*/ 120650 h 774700"/>
                <a:gd name="connsiteX26" fmla="*/ 1238250 w 1463093"/>
                <a:gd name="connsiteY26" fmla="*/ 165100 h 774700"/>
                <a:gd name="connsiteX27" fmla="*/ 1257300 w 1463093"/>
                <a:gd name="connsiteY27" fmla="*/ 177800 h 774700"/>
                <a:gd name="connsiteX28" fmla="*/ 1295400 w 1463093"/>
                <a:gd name="connsiteY28" fmla="*/ 209550 h 774700"/>
                <a:gd name="connsiteX29" fmla="*/ 1308100 w 1463093"/>
                <a:gd name="connsiteY29" fmla="*/ 228600 h 774700"/>
                <a:gd name="connsiteX30" fmla="*/ 1327150 w 1463093"/>
                <a:gd name="connsiteY30" fmla="*/ 266700 h 774700"/>
                <a:gd name="connsiteX31" fmla="*/ 1346200 w 1463093"/>
                <a:gd name="connsiteY31" fmla="*/ 273050 h 774700"/>
                <a:gd name="connsiteX32" fmla="*/ 1371600 w 1463093"/>
                <a:gd name="connsiteY32" fmla="*/ 304800 h 774700"/>
                <a:gd name="connsiteX33" fmla="*/ 1384300 w 1463093"/>
                <a:gd name="connsiteY33" fmla="*/ 342900 h 774700"/>
                <a:gd name="connsiteX34" fmla="*/ 1403350 w 1463093"/>
                <a:gd name="connsiteY34" fmla="*/ 361950 h 774700"/>
                <a:gd name="connsiteX35" fmla="*/ 1428750 w 1463093"/>
                <a:gd name="connsiteY35" fmla="*/ 400050 h 774700"/>
                <a:gd name="connsiteX36" fmla="*/ 1447800 w 1463093"/>
                <a:gd name="connsiteY36" fmla="*/ 412750 h 774700"/>
                <a:gd name="connsiteX37" fmla="*/ 1460500 w 1463093"/>
                <a:gd name="connsiteY37" fmla="*/ 431800 h 774700"/>
                <a:gd name="connsiteX38" fmla="*/ 1447800 w 1463093"/>
                <a:gd name="connsiteY38" fmla="*/ 539750 h 774700"/>
                <a:gd name="connsiteX39" fmla="*/ 1441450 w 1463093"/>
                <a:gd name="connsiteY39" fmla="*/ 571500 h 774700"/>
                <a:gd name="connsiteX40" fmla="*/ 1403350 w 1463093"/>
                <a:gd name="connsiteY40" fmla="*/ 596900 h 774700"/>
                <a:gd name="connsiteX41" fmla="*/ 1384300 w 1463093"/>
                <a:gd name="connsiteY41" fmla="*/ 635000 h 774700"/>
                <a:gd name="connsiteX42" fmla="*/ 1352550 w 1463093"/>
                <a:gd name="connsiteY42" fmla="*/ 641350 h 774700"/>
                <a:gd name="connsiteX43" fmla="*/ 1314450 w 1463093"/>
                <a:gd name="connsiteY43" fmla="*/ 673100 h 774700"/>
                <a:gd name="connsiteX44" fmla="*/ 1301750 w 1463093"/>
                <a:gd name="connsiteY44" fmla="*/ 692150 h 774700"/>
                <a:gd name="connsiteX45" fmla="*/ 1276350 w 1463093"/>
                <a:gd name="connsiteY45" fmla="*/ 698500 h 774700"/>
                <a:gd name="connsiteX46" fmla="*/ 1225550 w 1463093"/>
                <a:gd name="connsiteY46" fmla="*/ 692150 h 774700"/>
                <a:gd name="connsiteX47" fmla="*/ 1187450 w 1463093"/>
                <a:gd name="connsiteY47" fmla="*/ 673100 h 774700"/>
                <a:gd name="connsiteX48" fmla="*/ 1168400 w 1463093"/>
                <a:gd name="connsiteY48" fmla="*/ 666750 h 774700"/>
                <a:gd name="connsiteX49" fmla="*/ 1149350 w 1463093"/>
                <a:gd name="connsiteY49" fmla="*/ 654050 h 774700"/>
                <a:gd name="connsiteX50" fmla="*/ 1098550 w 1463093"/>
                <a:gd name="connsiteY50" fmla="*/ 647700 h 774700"/>
                <a:gd name="connsiteX51" fmla="*/ 882650 w 1463093"/>
                <a:gd name="connsiteY51" fmla="*/ 647700 h 774700"/>
                <a:gd name="connsiteX52" fmla="*/ 806450 w 1463093"/>
                <a:gd name="connsiteY52" fmla="*/ 641350 h 774700"/>
                <a:gd name="connsiteX53" fmla="*/ 698500 w 1463093"/>
                <a:gd name="connsiteY53" fmla="*/ 647700 h 774700"/>
                <a:gd name="connsiteX54" fmla="*/ 679450 w 1463093"/>
                <a:gd name="connsiteY54" fmla="*/ 654050 h 774700"/>
                <a:gd name="connsiteX55" fmla="*/ 609600 w 1463093"/>
                <a:gd name="connsiteY55" fmla="*/ 660400 h 774700"/>
                <a:gd name="connsiteX56" fmla="*/ 323850 w 1463093"/>
                <a:gd name="connsiteY56" fmla="*/ 666750 h 774700"/>
                <a:gd name="connsiteX57" fmla="*/ 298450 w 1463093"/>
                <a:gd name="connsiteY57" fmla="*/ 692150 h 774700"/>
                <a:gd name="connsiteX58" fmla="*/ 279400 w 1463093"/>
                <a:gd name="connsiteY58" fmla="*/ 698500 h 774700"/>
                <a:gd name="connsiteX59" fmla="*/ 152400 w 1463093"/>
                <a:gd name="connsiteY59" fmla="*/ 704850 h 774700"/>
                <a:gd name="connsiteX60" fmla="*/ 114300 w 1463093"/>
                <a:gd name="connsiteY60" fmla="*/ 717550 h 774700"/>
                <a:gd name="connsiteX61" fmla="*/ 95250 w 1463093"/>
                <a:gd name="connsiteY61" fmla="*/ 730250 h 774700"/>
                <a:gd name="connsiteX62" fmla="*/ 57150 w 1463093"/>
                <a:gd name="connsiteY62" fmla="*/ 742950 h 774700"/>
                <a:gd name="connsiteX63" fmla="*/ 0 w 1463093"/>
                <a:gd name="connsiteY63" fmla="*/ 774700 h 774700"/>
                <a:gd name="connsiteX64" fmla="*/ 19050 w 1463093"/>
                <a:gd name="connsiteY64" fmla="*/ 736600 h 774700"/>
                <a:gd name="connsiteX0" fmla="*/ 19050 w 1463093"/>
                <a:gd name="connsiteY0" fmla="*/ 736600 h 774700"/>
                <a:gd name="connsiteX1" fmla="*/ 19050 w 1463093"/>
                <a:gd name="connsiteY1" fmla="*/ 736600 h 774700"/>
                <a:gd name="connsiteX2" fmla="*/ 101600 w 1463093"/>
                <a:gd name="connsiteY2" fmla="*/ 654050 h 774700"/>
                <a:gd name="connsiteX3" fmla="*/ 107950 w 1463093"/>
                <a:gd name="connsiteY3" fmla="*/ 628650 h 774700"/>
                <a:gd name="connsiteX4" fmla="*/ 114300 w 1463093"/>
                <a:gd name="connsiteY4" fmla="*/ 558800 h 774700"/>
                <a:gd name="connsiteX5" fmla="*/ 127000 w 1463093"/>
                <a:gd name="connsiteY5" fmla="*/ 520700 h 774700"/>
                <a:gd name="connsiteX6" fmla="*/ 146050 w 1463093"/>
                <a:gd name="connsiteY6" fmla="*/ 508000 h 774700"/>
                <a:gd name="connsiteX7" fmla="*/ 158750 w 1463093"/>
                <a:gd name="connsiteY7" fmla="*/ 488950 h 774700"/>
                <a:gd name="connsiteX8" fmla="*/ 165100 w 1463093"/>
                <a:gd name="connsiteY8" fmla="*/ 469900 h 774700"/>
                <a:gd name="connsiteX9" fmla="*/ 184150 w 1463093"/>
                <a:gd name="connsiteY9" fmla="*/ 457200 h 774700"/>
                <a:gd name="connsiteX10" fmla="*/ 190500 w 1463093"/>
                <a:gd name="connsiteY10" fmla="*/ 438150 h 774700"/>
                <a:gd name="connsiteX11" fmla="*/ 228600 w 1463093"/>
                <a:gd name="connsiteY11" fmla="*/ 412750 h 774700"/>
                <a:gd name="connsiteX12" fmla="*/ 247650 w 1463093"/>
                <a:gd name="connsiteY12" fmla="*/ 393700 h 774700"/>
                <a:gd name="connsiteX13" fmla="*/ 260350 w 1463093"/>
                <a:gd name="connsiteY13" fmla="*/ 374650 h 774700"/>
                <a:gd name="connsiteX14" fmla="*/ 279400 w 1463093"/>
                <a:gd name="connsiteY14" fmla="*/ 361950 h 774700"/>
                <a:gd name="connsiteX15" fmla="*/ 317500 w 1463093"/>
                <a:gd name="connsiteY15" fmla="*/ 298450 h 774700"/>
                <a:gd name="connsiteX16" fmla="*/ 336550 w 1463093"/>
                <a:gd name="connsiteY16" fmla="*/ 285750 h 774700"/>
                <a:gd name="connsiteX17" fmla="*/ 355600 w 1463093"/>
                <a:gd name="connsiteY17" fmla="*/ 247650 h 774700"/>
                <a:gd name="connsiteX18" fmla="*/ 374650 w 1463093"/>
                <a:gd name="connsiteY18" fmla="*/ 228600 h 774700"/>
                <a:gd name="connsiteX19" fmla="*/ 603250 w 1463093"/>
                <a:gd name="connsiteY19" fmla="*/ 0 h 774700"/>
                <a:gd name="connsiteX20" fmla="*/ 800100 w 1463093"/>
                <a:gd name="connsiteY20" fmla="*/ 6350 h 774700"/>
                <a:gd name="connsiteX21" fmla="*/ 819150 w 1463093"/>
                <a:gd name="connsiteY21" fmla="*/ 19050 h 774700"/>
                <a:gd name="connsiteX22" fmla="*/ 857250 w 1463093"/>
                <a:gd name="connsiteY22" fmla="*/ 31750 h 774700"/>
                <a:gd name="connsiteX23" fmla="*/ 876300 w 1463093"/>
                <a:gd name="connsiteY23" fmla="*/ 44450 h 774700"/>
                <a:gd name="connsiteX24" fmla="*/ 1206500 w 1463093"/>
                <a:gd name="connsiteY24" fmla="*/ 120650 h 774700"/>
                <a:gd name="connsiteX25" fmla="*/ 1238250 w 1463093"/>
                <a:gd name="connsiteY25" fmla="*/ 165100 h 774700"/>
                <a:gd name="connsiteX26" fmla="*/ 1257300 w 1463093"/>
                <a:gd name="connsiteY26" fmla="*/ 177800 h 774700"/>
                <a:gd name="connsiteX27" fmla="*/ 1295400 w 1463093"/>
                <a:gd name="connsiteY27" fmla="*/ 209550 h 774700"/>
                <a:gd name="connsiteX28" fmla="*/ 1308100 w 1463093"/>
                <a:gd name="connsiteY28" fmla="*/ 228600 h 774700"/>
                <a:gd name="connsiteX29" fmla="*/ 1327150 w 1463093"/>
                <a:gd name="connsiteY29" fmla="*/ 266700 h 774700"/>
                <a:gd name="connsiteX30" fmla="*/ 1346200 w 1463093"/>
                <a:gd name="connsiteY30" fmla="*/ 273050 h 774700"/>
                <a:gd name="connsiteX31" fmla="*/ 1371600 w 1463093"/>
                <a:gd name="connsiteY31" fmla="*/ 304800 h 774700"/>
                <a:gd name="connsiteX32" fmla="*/ 1384300 w 1463093"/>
                <a:gd name="connsiteY32" fmla="*/ 342900 h 774700"/>
                <a:gd name="connsiteX33" fmla="*/ 1403350 w 1463093"/>
                <a:gd name="connsiteY33" fmla="*/ 361950 h 774700"/>
                <a:gd name="connsiteX34" fmla="*/ 1428750 w 1463093"/>
                <a:gd name="connsiteY34" fmla="*/ 400050 h 774700"/>
                <a:gd name="connsiteX35" fmla="*/ 1447800 w 1463093"/>
                <a:gd name="connsiteY35" fmla="*/ 412750 h 774700"/>
                <a:gd name="connsiteX36" fmla="*/ 1460500 w 1463093"/>
                <a:gd name="connsiteY36" fmla="*/ 431800 h 774700"/>
                <a:gd name="connsiteX37" fmla="*/ 1447800 w 1463093"/>
                <a:gd name="connsiteY37" fmla="*/ 539750 h 774700"/>
                <a:gd name="connsiteX38" fmla="*/ 1441450 w 1463093"/>
                <a:gd name="connsiteY38" fmla="*/ 571500 h 774700"/>
                <a:gd name="connsiteX39" fmla="*/ 1403350 w 1463093"/>
                <a:gd name="connsiteY39" fmla="*/ 596900 h 774700"/>
                <a:gd name="connsiteX40" fmla="*/ 1384300 w 1463093"/>
                <a:gd name="connsiteY40" fmla="*/ 635000 h 774700"/>
                <a:gd name="connsiteX41" fmla="*/ 1352550 w 1463093"/>
                <a:gd name="connsiteY41" fmla="*/ 641350 h 774700"/>
                <a:gd name="connsiteX42" fmla="*/ 1314450 w 1463093"/>
                <a:gd name="connsiteY42" fmla="*/ 673100 h 774700"/>
                <a:gd name="connsiteX43" fmla="*/ 1301750 w 1463093"/>
                <a:gd name="connsiteY43" fmla="*/ 692150 h 774700"/>
                <a:gd name="connsiteX44" fmla="*/ 1276350 w 1463093"/>
                <a:gd name="connsiteY44" fmla="*/ 698500 h 774700"/>
                <a:gd name="connsiteX45" fmla="*/ 1225550 w 1463093"/>
                <a:gd name="connsiteY45" fmla="*/ 692150 h 774700"/>
                <a:gd name="connsiteX46" fmla="*/ 1187450 w 1463093"/>
                <a:gd name="connsiteY46" fmla="*/ 673100 h 774700"/>
                <a:gd name="connsiteX47" fmla="*/ 1168400 w 1463093"/>
                <a:gd name="connsiteY47" fmla="*/ 666750 h 774700"/>
                <a:gd name="connsiteX48" fmla="*/ 1149350 w 1463093"/>
                <a:gd name="connsiteY48" fmla="*/ 654050 h 774700"/>
                <a:gd name="connsiteX49" fmla="*/ 1098550 w 1463093"/>
                <a:gd name="connsiteY49" fmla="*/ 647700 h 774700"/>
                <a:gd name="connsiteX50" fmla="*/ 882650 w 1463093"/>
                <a:gd name="connsiteY50" fmla="*/ 647700 h 774700"/>
                <a:gd name="connsiteX51" fmla="*/ 806450 w 1463093"/>
                <a:gd name="connsiteY51" fmla="*/ 641350 h 774700"/>
                <a:gd name="connsiteX52" fmla="*/ 698500 w 1463093"/>
                <a:gd name="connsiteY52" fmla="*/ 647700 h 774700"/>
                <a:gd name="connsiteX53" fmla="*/ 679450 w 1463093"/>
                <a:gd name="connsiteY53" fmla="*/ 654050 h 774700"/>
                <a:gd name="connsiteX54" fmla="*/ 609600 w 1463093"/>
                <a:gd name="connsiteY54" fmla="*/ 660400 h 774700"/>
                <a:gd name="connsiteX55" fmla="*/ 323850 w 1463093"/>
                <a:gd name="connsiteY55" fmla="*/ 666750 h 774700"/>
                <a:gd name="connsiteX56" fmla="*/ 298450 w 1463093"/>
                <a:gd name="connsiteY56" fmla="*/ 692150 h 774700"/>
                <a:gd name="connsiteX57" fmla="*/ 279400 w 1463093"/>
                <a:gd name="connsiteY57" fmla="*/ 698500 h 774700"/>
                <a:gd name="connsiteX58" fmla="*/ 152400 w 1463093"/>
                <a:gd name="connsiteY58" fmla="*/ 704850 h 774700"/>
                <a:gd name="connsiteX59" fmla="*/ 114300 w 1463093"/>
                <a:gd name="connsiteY59" fmla="*/ 717550 h 774700"/>
                <a:gd name="connsiteX60" fmla="*/ 95250 w 1463093"/>
                <a:gd name="connsiteY60" fmla="*/ 730250 h 774700"/>
                <a:gd name="connsiteX61" fmla="*/ 57150 w 1463093"/>
                <a:gd name="connsiteY61" fmla="*/ 742950 h 774700"/>
                <a:gd name="connsiteX62" fmla="*/ 0 w 1463093"/>
                <a:gd name="connsiteY62" fmla="*/ 774700 h 774700"/>
                <a:gd name="connsiteX63" fmla="*/ 19050 w 1463093"/>
                <a:gd name="connsiteY63" fmla="*/ 736600 h 774700"/>
                <a:gd name="connsiteX0" fmla="*/ 19050 w 1463093"/>
                <a:gd name="connsiteY0" fmla="*/ 736600 h 774700"/>
                <a:gd name="connsiteX1" fmla="*/ 19050 w 1463093"/>
                <a:gd name="connsiteY1" fmla="*/ 736600 h 774700"/>
                <a:gd name="connsiteX2" fmla="*/ 82550 w 1463093"/>
                <a:gd name="connsiteY2" fmla="*/ 660400 h 774700"/>
                <a:gd name="connsiteX3" fmla="*/ 107950 w 1463093"/>
                <a:gd name="connsiteY3" fmla="*/ 628650 h 774700"/>
                <a:gd name="connsiteX4" fmla="*/ 114300 w 1463093"/>
                <a:gd name="connsiteY4" fmla="*/ 558800 h 774700"/>
                <a:gd name="connsiteX5" fmla="*/ 127000 w 1463093"/>
                <a:gd name="connsiteY5" fmla="*/ 520700 h 774700"/>
                <a:gd name="connsiteX6" fmla="*/ 146050 w 1463093"/>
                <a:gd name="connsiteY6" fmla="*/ 508000 h 774700"/>
                <a:gd name="connsiteX7" fmla="*/ 158750 w 1463093"/>
                <a:gd name="connsiteY7" fmla="*/ 488950 h 774700"/>
                <a:gd name="connsiteX8" fmla="*/ 165100 w 1463093"/>
                <a:gd name="connsiteY8" fmla="*/ 469900 h 774700"/>
                <a:gd name="connsiteX9" fmla="*/ 184150 w 1463093"/>
                <a:gd name="connsiteY9" fmla="*/ 457200 h 774700"/>
                <a:gd name="connsiteX10" fmla="*/ 190500 w 1463093"/>
                <a:gd name="connsiteY10" fmla="*/ 438150 h 774700"/>
                <a:gd name="connsiteX11" fmla="*/ 228600 w 1463093"/>
                <a:gd name="connsiteY11" fmla="*/ 412750 h 774700"/>
                <a:gd name="connsiteX12" fmla="*/ 247650 w 1463093"/>
                <a:gd name="connsiteY12" fmla="*/ 393700 h 774700"/>
                <a:gd name="connsiteX13" fmla="*/ 260350 w 1463093"/>
                <a:gd name="connsiteY13" fmla="*/ 374650 h 774700"/>
                <a:gd name="connsiteX14" fmla="*/ 279400 w 1463093"/>
                <a:gd name="connsiteY14" fmla="*/ 361950 h 774700"/>
                <a:gd name="connsiteX15" fmla="*/ 317500 w 1463093"/>
                <a:gd name="connsiteY15" fmla="*/ 298450 h 774700"/>
                <a:gd name="connsiteX16" fmla="*/ 336550 w 1463093"/>
                <a:gd name="connsiteY16" fmla="*/ 285750 h 774700"/>
                <a:gd name="connsiteX17" fmla="*/ 355600 w 1463093"/>
                <a:gd name="connsiteY17" fmla="*/ 247650 h 774700"/>
                <a:gd name="connsiteX18" fmla="*/ 374650 w 1463093"/>
                <a:gd name="connsiteY18" fmla="*/ 228600 h 774700"/>
                <a:gd name="connsiteX19" fmla="*/ 603250 w 1463093"/>
                <a:gd name="connsiteY19" fmla="*/ 0 h 774700"/>
                <a:gd name="connsiteX20" fmla="*/ 800100 w 1463093"/>
                <a:gd name="connsiteY20" fmla="*/ 6350 h 774700"/>
                <a:gd name="connsiteX21" fmla="*/ 819150 w 1463093"/>
                <a:gd name="connsiteY21" fmla="*/ 19050 h 774700"/>
                <a:gd name="connsiteX22" fmla="*/ 857250 w 1463093"/>
                <a:gd name="connsiteY22" fmla="*/ 31750 h 774700"/>
                <a:gd name="connsiteX23" fmla="*/ 876300 w 1463093"/>
                <a:gd name="connsiteY23" fmla="*/ 44450 h 774700"/>
                <a:gd name="connsiteX24" fmla="*/ 1206500 w 1463093"/>
                <a:gd name="connsiteY24" fmla="*/ 120650 h 774700"/>
                <a:gd name="connsiteX25" fmla="*/ 1238250 w 1463093"/>
                <a:gd name="connsiteY25" fmla="*/ 165100 h 774700"/>
                <a:gd name="connsiteX26" fmla="*/ 1257300 w 1463093"/>
                <a:gd name="connsiteY26" fmla="*/ 177800 h 774700"/>
                <a:gd name="connsiteX27" fmla="*/ 1295400 w 1463093"/>
                <a:gd name="connsiteY27" fmla="*/ 209550 h 774700"/>
                <a:gd name="connsiteX28" fmla="*/ 1308100 w 1463093"/>
                <a:gd name="connsiteY28" fmla="*/ 228600 h 774700"/>
                <a:gd name="connsiteX29" fmla="*/ 1327150 w 1463093"/>
                <a:gd name="connsiteY29" fmla="*/ 266700 h 774700"/>
                <a:gd name="connsiteX30" fmla="*/ 1346200 w 1463093"/>
                <a:gd name="connsiteY30" fmla="*/ 273050 h 774700"/>
                <a:gd name="connsiteX31" fmla="*/ 1371600 w 1463093"/>
                <a:gd name="connsiteY31" fmla="*/ 304800 h 774700"/>
                <a:gd name="connsiteX32" fmla="*/ 1384300 w 1463093"/>
                <a:gd name="connsiteY32" fmla="*/ 342900 h 774700"/>
                <a:gd name="connsiteX33" fmla="*/ 1403350 w 1463093"/>
                <a:gd name="connsiteY33" fmla="*/ 361950 h 774700"/>
                <a:gd name="connsiteX34" fmla="*/ 1428750 w 1463093"/>
                <a:gd name="connsiteY34" fmla="*/ 400050 h 774700"/>
                <a:gd name="connsiteX35" fmla="*/ 1447800 w 1463093"/>
                <a:gd name="connsiteY35" fmla="*/ 412750 h 774700"/>
                <a:gd name="connsiteX36" fmla="*/ 1460500 w 1463093"/>
                <a:gd name="connsiteY36" fmla="*/ 431800 h 774700"/>
                <a:gd name="connsiteX37" fmla="*/ 1447800 w 1463093"/>
                <a:gd name="connsiteY37" fmla="*/ 539750 h 774700"/>
                <a:gd name="connsiteX38" fmla="*/ 1441450 w 1463093"/>
                <a:gd name="connsiteY38" fmla="*/ 571500 h 774700"/>
                <a:gd name="connsiteX39" fmla="*/ 1403350 w 1463093"/>
                <a:gd name="connsiteY39" fmla="*/ 596900 h 774700"/>
                <a:gd name="connsiteX40" fmla="*/ 1384300 w 1463093"/>
                <a:gd name="connsiteY40" fmla="*/ 635000 h 774700"/>
                <a:gd name="connsiteX41" fmla="*/ 1352550 w 1463093"/>
                <a:gd name="connsiteY41" fmla="*/ 641350 h 774700"/>
                <a:gd name="connsiteX42" fmla="*/ 1314450 w 1463093"/>
                <a:gd name="connsiteY42" fmla="*/ 673100 h 774700"/>
                <a:gd name="connsiteX43" fmla="*/ 1301750 w 1463093"/>
                <a:gd name="connsiteY43" fmla="*/ 692150 h 774700"/>
                <a:gd name="connsiteX44" fmla="*/ 1276350 w 1463093"/>
                <a:gd name="connsiteY44" fmla="*/ 698500 h 774700"/>
                <a:gd name="connsiteX45" fmla="*/ 1225550 w 1463093"/>
                <a:gd name="connsiteY45" fmla="*/ 692150 h 774700"/>
                <a:gd name="connsiteX46" fmla="*/ 1187450 w 1463093"/>
                <a:gd name="connsiteY46" fmla="*/ 673100 h 774700"/>
                <a:gd name="connsiteX47" fmla="*/ 1168400 w 1463093"/>
                <a:gd name="connsiteY47" fmla="*/ 666750 h 774700"/>
                <a:gd name="connsiteX48" fmla="*/ 1149350 w 1463093"/>
                <a:gd name="connsiteY48" fmla="*/ 654050 h 774700"/>
                <a:gd name="connsiteX49" fmla="*/ 1098550 w 1463093"/>
                <a:gd name="connsiteY49" fmla="*/ 647700 h 774700"/>
                <a:gd name="connsiteX50" fmla="*/ 882650 w 1463093"/>
                <a:gd name="connsiteY50" fmla="*/ 647700 h 774700"/>
                <a:gd name="connsiteX51" fmla="*/ 806450 w 1463093"/>
                <a:gd name="connsiteY51" fmla="*/ 641350 h 774700"/>
                <a:gd name="connsiteX52" fmla="*/ 698500 w 1463093"/>
                <a:gd name="connsiteY52" fmla="*/ 647700 h 774700"/>
                <a:gd name="connsiteX53" fmla="*/ 679450 w 1463093"/>
                <a:gd name="connsiteY53" fmla="*/ 654050 h 774700"/>
                <a:gd name="connsiteX54" fmla="*/ 609600 w 1463093"/>
                <a:gd name="connsiteY54" fmla="*/ 660400 h 774700"/>
                <a:gd name="connsiteX55" fmla="*/ 323850 w 1463093"/>
                <a:gd name="connsiteY55" fmla="*/ 666750 h 774700"/>
                <a:gd name="connsiteX56" fmla="*/ 298450 w 1463093"/>
                <a:gd name="connsiteY56" fmla="*/ 692150 h 774700"/>
                <a:gd name="connsiteX57" fmla="*/ 279400 w 1463093"/>
                <a:gd name="connsiteY57" fmla="*/ 698500 h 774700"/>
                <a:gd name="connsiteX58" fmla="*/ 152400 w 1463093"/>
                <a:gd name="connsiteY58" fmla="*/ 704850 h 774700"/>
                <a:gd name="connsiteX59" fmla="*/ 114300 w 1463093"/>
                <a:gd name="connsiteY59" fmla="*/ 717550 h 774700"/>
                <a:gd name="connsiteX60" fmla="*/ 95250 w 1463093"/>
                <a:gd name="connsiteY60" fmla="*/ 730250 h 774700"/>
                <a:gd name="connsiteX61" fmla="*/ 57150 w 1463093"/>
                <a:gd name="connsiteY61" fmla="*/ 742950 h 774700"/>
                <a:gd name="connsiteX62" fmla="*/ 0 w 1463093"/>
                <a:gd name="connsiteY62" fmla="*/ 774700 h 774700"/>
                <a:gd name="connsiteX63" fmla="*/ 19050 w 1463093"/>
                <a:gd name="connsiteY63" fmla="*/ 73660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463093" h="774700">
                  <a:moveTo>
                    <a:pt x="19050" y="736600"/>
                  </a:moveTo>
                  <a:lnTo>
                    <a:pt x="19050" y="736600"/>
                  </a:lnTo>
                  <a:lnTo>
                    <a:pt x="82550" y="660400"/>
                  </a:lnTo>
                  <a:cubicBezTo>
                    <a:pt x="97367" y="642408"/>
                    <a:pt x="105833" y="637117"/>
                    <a:pt x="107950" y="628650"/>
                  </a:cubicBezTo>
                  <a:cubicBezTo>
                    <a:pt x="110067" y="605367"/>
                    <a:pt x="110237" y="581824"/>
                    <a:pt x="114300" y="558800"/>
                  </a:cubicBezTo>
                  <a:cubicBezTo>
                    <a:pt x="116626" y="545617"/>
                    <a:pt x="115861" y="528126"/>
                    <a:pt x="127000" y="520700"/>
                  </a:cubicBezTo>
                  <a:lnTo>
                    <a:pt x="146050" y="508000"/>
                  </a:lnTo>
                  <a:cubicBezTo>
                    <a:pt x="150283" y="501650"/>
                    <a:pt x="155337" y="495776"/>
                    <a:pt x="158750" y="488950"/>
                  </a:cubicBezTo>
                  <a:cubicBezTo>
                    <a:pt x="161743" y="482963"/>
                    <a:pt x="160919" y="475127"/>
                    <a:pt x="165100" y="469900"/>
                  </a:cubicBezTo>
                  <a:cubicBezTo>
                    <a:pt x="169868" y="463941"/>
                    <a:pt x="177800" y="461433"/>
                    <a:pt x="184150" y="457200"/>
                  </a:cubicBezTo>
                  <a:cubicBezTo>
                    <a:pt x="186267" y="450850"/>
                    <a:pt x="185767" y="442883"/>
                    <a:pt x="190500" y="438150"/>
                  </a:cubicBezTo>
                  <a:cubicBezTo>
                    <a:pt x="201293" y="427357"/>
                    <a:pt x="217807" y="423543"/>
                    <a:pt x="228600" y="412750"/>
                  </a:cubicBezTo>
                  <a:cubicBezTo>
                    <a:pt x="234950" y="406400"/>
                    <a:pt x="241901" y="400599"/>
                    <a:pt x="247650" y="393700"/>
                  </a:cubicBezTo>
                  <a:cubicBezTo>
                    <a:pt x="252536" y="387837"/>
                    <a:pt x="254954" y="380046"/>
                    <a:pt x="260350" y="374650"/>
                  </a:cubicBezTo>
                  <a:cubicBezTo>
                    <a:pt x="265746" y="369254"/>
                    <a:pt x="273050" y="366183"/>
                    <a:pt x="279400" y="361950"/>
                  </a:cubicBezTo>
                  <a:cubicBezTo>
                    <a:pt x="287046" y="346659"/>
                    <a:pt x="306006" y="306113"/>
                    <a:pt x="317500" y="298450"/>
                  </a:cubicBezTo>
                  <a:lnTo>
                    <a:pt x="336550" y="285750"/>
                  </a:lnTo>
                  <a:cubicBezTo>
                    <a:pt x="342914" y="266657"/>
                    <a:pt x="341923" y="264063"/>
                    <a:pt x="355600" y="247650"/>
                  </a:cubicBezTo>
                  <a:cubicBezTo>
                    <a:pt x="361349" y="240751"/>
                    <a:pt x="374650" y="228600"/>
                    <a:pt x="374650" y="228600"/>
                  </a:cubicBezTo>
                  <a:lnTo>
                    <a:pt x="603250" y="0"/>
                  </a:lnTo>
                  <a:cubicBezTo>
                    <a:pt x="668867" y="2117"/>
                    <a:pt x="734703" y="580"/>
                    <a:pt x="800100" y="6350"/>
                  </a:cubicBezTo>
                  <a:cubicBezTo>
                    <a:pt x="807702" y="7021"/>
                    <a:pt x="812176" y="15950"/>
                    <a:pt x="819150" y="19050"/>
                  </a:cubicBezTo>
                  <a:cubicBezTo>
                    <a:pt x="831383" y="24487"/>
                    <a:pt x="857250" y="31750"/>
                    <a:pt x="857250" y="31750"/>
                  </a:cubicBezTo>
                  <a:lnTo>
                    <a:pt x="876300" y="44450"/>
                  </a:lnTo>
                  <a:lnTo>
                    <a:pt x="1206500" y="120650"/>
                  </a:lnTo>
                  <a:cubicBezTo>
                    <a:pt x="1217083" y="135467"/>
                    <a:pt x="1226153" y="151491"/>
                    <a:pt x="1238250" y="165100"/>
                  </a:cubicBezTo>
                  <a:cubicBezTo>
                    <a:pt x="1243320" y="170804"/>
                    <a:pt x="1251437" y="172914"/>
                    <a:pt x="1257300" y="177800"/>
                  </a:cubicBezTo>
                  <a:cubicBezTo>
                    <a:pt x="1306193" y="218544"/>
                    <a:pt x="1248102" y="178018"/>
                    <a:pt x="1295400" y="209550"/>
                  </a:cubicBezTo>
                  <a:cubicBezTo>
                    <a:pt x="1299633" y="215900"/>
                    <a:pt x="1304687" y="221774"/>
                    <a:pt x="1308100" y="228600"/>
                  </a:cubicBezTo>
                  <a:cubicBezTo>
                    <a:pt x="1315769" y="243938"/>
                    <a:pt x="1311985" y="254568"/>
                    <a:pt x="1327150" y="266700"/>
                  </a:cubicBezTo>
                  <a:cubicBezTo>
                    <a:pt x="1332377" y="270881"/>
                    <a:pt x="1339850" y="270933"/>
                    <a:pt x="1346200" y="273050"/>
                  </a:cubicBezTo>
                  <a:cubicBezTo>
                    <a:pt x="1369358" y="342525"/>
                    <a:pt x="1330568" y="239148"/>
                    <a:pt x="1371600" y="304800"/>
                  </a:cubicBezTo>
                  <a:cubicBezTo>
                    <a:pt x="1378695" y="316152"/>
                    <a:pt x="1374834" y="333434"/>
                    <a:pt x="1384300" y="342900"/>
                  </a:cubicBezTo>
                  <a:cubicBezTo>
                    <a:pt x="1390650" y="349250"/>
                    <a:pt x="1397837" y="354861"/>
                    <a:pt x="1403350" y="361950"/>
                  </a:cubicBezTo>
                  <a:cubicBezTo>
                    <a:pt x="1412721" y="373998"/>
                    <a:pt x="1416050" y="391583"/>
                    <a:pt x="1428750" y="400050"/>
                  </a:cubicBezTo>
                  <a:lnTo>
                    <a:pt x="1447800" y="412750"/>
                  </a:lnTo>
                  <a:cubicBezTo>
                    <a:pt x="1452033" y="419100"/>
                    <a:pt x="1460052" y="424181"/>
                    <a:pt x="1460500" y="431800"/>
                  </a:cubicBezTo>
                  <a:cubicBezTo>
                    <a:pt x="1467079" y="543637"/>
                    <a:pt x="1460524" y="488852"/>
                    <a:pt x="1447800" y="539750"/>
                  </a:cubicBezTo>
                  <a:cubicBezTo>
                    <a:pt x="1445182" y="550221"/>
                    <a:pt x="1448076" y="562981"/>
                    <a:pt x="1441450" y="571500"/>
                  </a:cubicBezTo>
                  <a:cubicBezTo>
                    <a:pt x="1432079" y="583548"/>
                    <a:pt x="1403350" y="596900"/>
                    <a:pt x="1403350" y="596900"/>
                  </a:cubicBezTo>
                  <a:cubicBezTo>
                    <a:pt x="1400091" y="606678"/>
                    <a:pt x="1394437" y="629207"/>
                    <a:pt x="1384300" y="635000"/>
                  </a:cubicBezTo>
                  <a:cubicBezTo>
                    <a:pt x="1374929" y="640355"/>
                    <a:pt x="1363133" y="639233"/>
                    <a:pt x="1352550" y="641350"/>
                  </a:cubicBezTo>
                  <a:cubicBezTo>
                    <a:pt x="1333819" y="653837"/>
                    <a:pt x="1329729" y="654765"/>
                    <a:pt x="1314450" y="673100"/>
                  </a:cubicBezTo>
                  <a:cubicBezTo>
                    <a:pt x="1309564" y="678963"/>
                    <a:pt x="1308100" y="687917"/>
                    <a:pt x="1301750" y="692150"/>
                  </a:cubicBezTo>
                  <a:cubicBezTo>
                    <a:pt x="1294488" y="696991"/>
                    <a:pt x="1284817" y="696383"/>
                    <a:pt x="1276350" y="698500"/>
                  </a:cubicBezTo>
                  <a:cubicBezTo>
                    <a:pt x="1259417" y="696383"/>
                    <a:pt x="1242340" y="695203"/>
                    <a:pt x="1225550" y="692150"/>
                  </a:cubicBezTo>
                  <a:cubicBezTo>
                    <a:pt x="1200469" y="687590"/>
                    <a:pt x="1210691" y="684721"/>
                    <a:pt x="1187450" y="673100"/>
                  </a:cubicBezTo>
                  <a:cubicBezTo>
                    <a:pt x="1181463" y="670107"/>
                    <a:pt x="1174750" y="668867"/>
                    <a:pt x="1168400" y="666750"/>
                  </a:cubicBezTo>
                  <a:cubicBezTo>
                    <a:pt x="1162050" y="662517"/>
                    <a:pt x="1156713" y="656058"/>
                    <a:pt x="1149350" y="654050"/>
                  </a:cubicBezTo>
                  <a:cubicBezTo>
                    <a:pt x="1132886" y="649560"/>
                    <a:pt x="1115610" y="648106"/>
                    <a:pt x="1098550" y="647700"/>
                  </a:cubicBezTo>
                  <a:cubicBezTo>
                    <a:pt x="1026604" y="645987"/>
                    <a:pt x="954617" y="647700"/>
                    <a:pt x="882650" y="647700"/>
                  </a:cubicBezTo>
                  <a:lnTo>
                    <a:pt x="806450" y="641350"/>
                  </a:lnTo>
                  <a:cubicBezTo>
                    <a:pt x="770467" y="643467"/>
                    <a:pt x="734367" y="644113"/>
                    <a:pt x="698500" y="647700"/>
                  </a:cubicBezTo>
                  <a:cubicBezTo>
                    <a:pt x="691840" y="648366"/>
                    <a:pt x="686076" y="653103"/>
                    <a:pt x="679450" y="654050"/>
                  </a:cubicBezTo>
                  <a:cubicBezTo>
                    <a:pt x="656306" y="657356"/>
                    <a:pt x="632964" y="659566"/>
                    <a:pt x="609600" y="660400"/>
                  </a:cubicBezTo>
                  <a:cubicBezTo>
                    <a:pt x="514387" y="663800"/>
                    <a:pt x="419100" y="664633"/>
                    <a:pt x="323850" y="666750"/>
                  </a:cubicBezTo>
                  <a:cubicBezTo>
                    <a:pt x="273050" y="683683"/>
                    <a:pt x="332317" y="658283"/>
                    <a:pt x="298450" y="692150"/>
                  </a:cubicBezTo>
                  <a:cubicBezTo>
                    <a:pt x="293717" y="696883"/>
                    <a:pt x="286068" y="697920"/>
                    <a:pt x="279400" y="698500"/>
                  </a:cubicBezTo>
                  <a:cubicBezTo>
                    <a:pt x="237173" y="702172"/>
                    <a:pt x="194733" y="702733"/>
                    <a:pt x="152400" y="704850"/>
                  </a:cubicBezTo>
                  <a:cubicBezTo>
                    <a:pt x="139700" y="709083"/>
                    <a:pt x="125439" y="710124"/>
                    <a:pt x="114300" y="717550"/>
                  </a:cubicBezTo>
                  <a:cubicBezTo>
                    <a:pt x="107950" y="721783"/>
                    <a:pt x="102224" y="727150"/>
                    <a:pt x="95250" y="730250"/>
                  </a:cubicBezTo>
                  <a:cubicBezTo>
                    <a:pt x="83017" y="735687"/>
                    <a:pt x="57150" y="742950"/>
                    <a:pt x="57150" y="742950"/>
                  </a:cubicBezTo>
                  <a:cubicBezTo>
                    <a:pt x="13481" y="772063"/>
                    <a:pt x="33530" y="763523"/>
                    <a:pt x="0" y="774700"/>
                  </a:cubicBezTo>
                  <a:cubicBezTo>
                    <a:pt x="6863" y="747247"/>
                    <a:pt x="15875" y="742950"/>
                    <a:pt x="19050" y="736600"/>
                  </a:cubicBez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108450" y="2559050"/>
              <a:ext cx="4165600" cy="3136900"/>
            </a:xfrm>
            <a:custGeom>
              <a:avLst/>
              <a:gdLst>
                <a:gd name="connsiteX0" fmla="*/ 0 w 4165600"/>
                <a:gd name="connsiteY0" fmla="*/ 2463800 h 3136900"/>
                <a:gd name="connsiteX1" fmla="*/ 279400 w 4165600"/>
                <a:gd name="connsiteY1" fmla="*/ 2082800 h 3136900"/>
                <a:gd name="connsiteX2" fmla="*/ 330200 w 4165600"/>
                <a:gd name="connsiteY2" fmla="*/ 2051050 h 3136900"/>
                <a:gd name="connsiteX3" fmla="*/ 368300 w 4165600"/>
                <a:gd name="connsiteY3" fmla="*/ 2025650 h 3136900"/>
                <a:gd name="connsiteX4" fmla="*/ 393700 w 4165600"/>
                <a:gd name="connsiteY4" fmla="*/ 1993900 h 3136900"/>
                <a:gd name="connsiteX5" fmla="*/ 431800 w 4165600"/>
                <a:gd name="connsiteY5" fmla="*/ 1962150 h 3136900"/>
                <a:gd name="connsiteX6" fmla="*/ 457200 w 4165600"/>
                <a:gd name="connsiteY6" fmla="*/ 1930400 h 3136900"/>
                <a:gd name="connsiteX7" fmla="*/ 482600 w 4165600"/>
                <a:gd name="connsiteY7" fmla="*/ 1898650 h 3136900"/>
                <a:gd name="connsiteX8" fmla="*/ 508000 w 4165600"/>
                <a:gd name="connsiteY8" fmla="*/ 1873250 h 3136900"/>
                <a:gd name="connsiteX9" fmla="*/ 539750 w 4165600"/>
                <a:gd name="connsiteY9" fmla="*/ 1847850 h 3136900"/>
                <a:gd name="connsiteX10" fmla="*/ 590550 w 4165600"/>
                <a:gd name="connsiteY10" fmla="*/ 1803400 h 3136900"/>
                <a:gd name="connsiteX11" fmla="*/ 628650 w 4165600"/>
                <a:gd name="connsiteY11" fmla="*/ 1790700 h 3136900"/>
                <a:gd name="connsiteX12" fmla="*/ 641350 w 4165600"/>
                <a:gd name="connsiteY12" fmla="*/ 1752600 h 3136900"/>
                <a:gd name="connsiteX13" fmla="*/ 666750 w 4165600"/>
                <a:gd name="connsiteY13" fmla="*/ 1714500 h 3136900"/>
                <a:gd name="connsiteX14" fmla="*/ 685800 w 4165600"/>
                <a:gd name="connsiteY14" fmla="*/ 1708150 h 3136900"/>
                <a:gd name="connsiteX15" fmla="*/ 711200 w 4165600"/>
                <a:gd name="connsiteY15" fmla="*/ 1676400 h 3136900"/>
                <a:gd name="connsiteX16" fmla="*/ 730250 w 4165600"/>
                <a:gd name="connsiteY16" fmla="*/ 1638300 h 3136900"/>
                <a:gd name="connsiteX17" fmla="*/ 742950 w 4165600"/>
                <a:gd name="connsiteY17" fmla="*/ 1619250 h 3136900"/>
                <a:gd name="connsiteX18" fmla="*/ 755650 w 4165600"/>
                <a:gd name="connsiteY18" fmla="*/ 1581150 h 3136900"/>
                <a:gd name="connsiteX19" fmla="*/ 762000 w 4165600"/>
                <a:gd name="connsiteY19" fmla="*/ 1562100 h 3136900"/>
                <a:gd name="connsiteX20" fmla="*/ 762000 w 4165600"/>
                <a:gd name="connsiteY20" fmla="*/ 1409700 h 3136900"/>
                <a:gd name="connsiteX21" fmla="*/ 781050 w 4165600"/>
                <a:gd name="connsiteY21" fmla="*/ 1371600 h 3136900"/>
                <a:gd name="connsiteX22" fmla="*/ 819150 w 4165600"/>
                <a:gd name="connsiteY22" fmla="*/ 1358900 h 3136900"/>
                <a:gd name="connsiteX23" fmla="*/ 838200 w 4165600"/>
                <a:gd name="connsiteY23" fmla="*/ 1346200 h 3136900"/>
                <a:gd name="connsiteX24" fmla="*/ 882650 w 4165600"/>
                <a:gd name="connsiteY24" fmla="*/ 1289050 h 3136900"/>
                <a:gd name="connsiteX25" fmla="*/ 901700 w 4165600"/>
                <a:gd name="connsiteY25" fmla="*/ 1276350 h 3136900"/>
                <a:gd name="connsiteX26" fmla="*/ 990600 w 4165600"/>
                <a:gd name="connsiteY26" fmla="*/ 882650 h 3136900"/>
                <a:gd name="connsiteX27" fmla="*/ 901700 w 4165600"/>
                <a:gd name="connsiteY27" fmla="*/ 666750 h 3136900"/>
                <a:gd name="connsiteX28" fmla="*/ 869950 w 4165600"/>
                <a:gd name="connsiteY28" fmla="*/ 381000 h 3136900"/>
                <a:gd name="connsiteX29" fmla="*/ 965200 w 4165600"/>
                <a:gd name="connsiteY29" fmla="*/ 146050 h 3136900"/>
                <a:gd name="connsiteX30" fmla="*/ 1111250 w 4165600"/>
                <a:gd name="connsiteY30" fmla="*/ 19050 h 3136900"/>
                <a:gd name="connsiteX31" fmla="*/ 1257300 w 4165600"/>
                <a:gd name="connsiteY31" fmla="*/ 0 h 3136900"/>
                <a:gd name="connsiteX32" fmla="*/ 1524000 w 4165600"/>
                <a:gd name="connsiteY32" fmla="*/ 6350 h 3136900"/>
                <a:gd name="connsiteX33" fmla="*/ 1676400 w 4165600"/>
                <a:gd name="connsiteY33" fmla="*/ 31750 h 3136900"/>
                <a:gd name="connsiteX34" fmla="*/ 1758950 w 4165600"/>
                <a:gd name="connsiteY34" fmla="*/ 101600 h 3136900"/>
                <a:gd name="connsiteX35" fmla="*/ 1917700 w 4165600"/>
                <a:gd name="connsiteY35" fmla="*/ 317500 h 3136900"/>
                <a:gd name="connsiteX36" fmla="*/ 1943100 w 4165600"/>
                <a:gd name="connsiteY36" fmla="*/ 463550 h 3136900"/>
                <a:gd name="connsiteX37" fmla="*/ 2000250 w 4165600"/>
                <a:gd name="connsiteY37" fmla="*/ 539750 h 3136900"/>
                <a:gd name="connsiteX38" fmla="*/ 2254250 w 4165600"/>
                <a:gd name="connsiteY38" fmla="*/ 863600 h 3136900"/>
                <a:gd name="connsiteX39" fmla="*/ 2482850 w 4165600"/>
                <a:gd name="connsiteY39" fmla="*/ 1035050 h 3136900"/>
                <a:gd name="connsiteX40" fmla="*/ 2616200 w 4165600"/>
                <a:gd name="connsiteY40" fmla="*/ 1162050 h 3136900"/>
                <a:gd name="connsiteX41" fmla="*/ 2705100 w 4165600"/>
                <a:gd name="connsiteY41" fmla="*/ 1250950 h 3136900"/>
                <a:gd name="connsiteX42" fmla="*/ 2889250 w 4165600"/>
                <a:gd name="connsiteY42" fmla="*/ 1289050 h 3136900"/>
                <a:gd name="connsiteX43" fmla="*/ 3162300 w 4165600"/>
                <a:gd name="connsiteY43" fmla="*/ 1193800 h 3136900"/>
                <a:gd name="connsiteX44" fmla="*/ 3263900 w 4165600"/>
                <a:gd name="connsiteY44" fmla="*/ 1168400 h 3136900"/>
                <a:gd name="connsiteX45" fmla="*/ 3308350 w 4165600"/>
                <a:gd name="connsiteY45" fmla="*/ 1174750 h 3136900"/>
                <a:gd name="connsiteX46" fmla="*/ 3575050 w 4165600"/>
                <a:gd name="connsiteY46" fmla="*/ 939800 h 3136900"/>
                <a:gd name="connsiteX47" fmla="*/ 3759200 w 4165600"/>
                <a:gd name="connsiteY47" fmla="*/ 844550 h 3136900"/>
                <a:gd name="connsiteX48" fmla="*/ 3816350 w 4165600"/>
                <a:gd name="connsiteY48" fmla="*/ 825500 h 3136900"/>
                <a:gd name="connsiteX49" fmla="*/ 3892550 w 4165600"/>
                <a:gd name="connsiteY49" fmla="*/ 857250 h 3136900"/>
                <a:gd name="connsiteX50" fmla="*/ 4108450 w 4165600"/>
                <a:gd name="connsiteY50" fmla="*/ 1206500 h 3136900"/>
                <a:gd name="connsiteX51" fmla="*/ 4165600 w 4165600"/>
                <a:gd name="connsiteY51" fmla="*/ 1377950 h 3136900"/>
                <a:gd name="connsiteX52" fmla="*/ 4146550 w 4165600"/>
                <a:gd name="connsiteY52" fmla="*/ 1473200 h 3136900"/>
                <a:gd name="connsiteX53" fmla="*/ 4127500 w 4165600"/>
                <a:gd name="connsiteY53" fmla="*/ 1587500 h 3136900"/>
                <a:gd name="connsiteX54" fmla="*/ 4089400 w 4165600"/>
                <a:gd name="connsiteY54" fmla="*/ 1644650 h 3136900"/>
                <a:gd name="connsiteX55" fmla="*/ 3892550 w 4165600"/>
                <a:gd name="connsiteY55" fmla="*/ 1689100 h 3136900"/>
                <a:gd name="connsiteX56" fmla="*/ 3683000 w 4165600"/>
                <a:gd name="connsiteY56" fmla="*/ 1790700 h 3136900"/>
                <a:gd name="connsiteX57" fmla="*/ 3581400 w 4165600"/>
                <a:gd name="connsiteY57" fmla="*/ 1828800 h 3136900"/>
                <a:gd name="connsiteX58" fmla="*/ 3460750 w 4165600"/>
                <a:gd name="connsiteY58" fmla="*/ 1816100 h 3136900"/>
                <a:gd name="connsiteX59" fmla="*/ 3365500 w 4165600"/>
                <a:gd name="connsiteY59" fmla="*/ 1765300 h 3136900"/>
                <a:gd name="connsiteX60" fmla="*/ 3289300 w 4165600"/>
                <a:gd name="connsiteY60" fmla="*/ 1670050 h 3136900"/>
                <a:gd name="connsiteX61" fmla="*/ 3124200 w 4165600"/>
                <a:gd name="connsiteY61" fmla="*/ 1587500 h 3136900"/>
                <a:gd name="connsiteX62" fmla="*/ 2927350 w 4165600"/>
                <a:gd name="connsiteY62" fmla="*/ 1524000 h 3136900"/>
                <a:gd name="connsiteX63" fmla="*/ 2584450 w 4165600"/>
                <a:gd name="connsiteY63" fmla="*/ 1543050 h 3136900"/>
                <a:gd name="connsiteX64" fmla="*/ 2451100 w 4165600"/>
                <a:gd name="connsiteY64" fmla="*/ 1581150 h 3136900"/>
                <a:gd name="connsiteX65" fmla="*/ 2381250 w 4165600"/>
                <a:gd name="connsiteY65" fmla="*/ 1752600 h 3136900"/>
                <a:gd name="connsiteX66" fmla="*/ 2362200 w 4165600"/>
                <a:gd name="connsiteY66" fmla="*/ 2063750 h 3136900"/>
                <a:gd name="connsiteX67" fmla="*/ 2374900 w 4165600"/>
                <a:gd name="connsiteY67" fmla="*/ 2330450 h 3136900"/>
                <a:gd name="connsiteX68" fmla="*/ 2470150 w 4165600"/>
                <a:gd name="connsiteY68" fmla="*/ 2476500 h 3136900"/>
                <a:gd name="connsiteX69" fmla="*/ 2743200 w 4165600"/>
                <a:gd name="connsiteY69" fmla="*/ 2603500 h 3136900"/>
                <a:gd name="connsiteX70" fmla="*/ 3117850 w 4165600"/>
                <a:gd name="connsiteY70" fmla="*/ 2692400 h 3136900"/>
                <a:gd name="connsiteX71" fmla="*/ 3194050 w 4165600"/>
                <a:gd name="connsiteY71" fmla="*/ 2705100 h 3136900"/>
                <a:gd name="connsiteX72" fmla="*/ 3270250 w 4165600"/>
                <a:gd name="connsiteY72" fmla="*/ 2736850 h 3136900"/>
                <a:gd name="connsiteX73" fmla="*/ 3403600 w 4165600"/>
                <a:gd name="connsiteY73" fmla="*/ 2838450 h 3136900"/>
                <a:gd name="connsiteX74" fmla="*/ 3562350 w 4165600"/>
                <a:gd name="connsiteY74" fmla="*/ 3136900 h 31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165600" h="3136900">
                  <a:moveTo>
                    <a:pt x="0" y="2463800"/>
                  </a:moveTo>
                  <a:lnTo>
                    <a:pt x="279400" y="2082800"/>
                  </a:lnTo>
                  <a:cubicBezTo>
                    <a:pt x="296333" y="2072217"/>
                    <a:pt x="314051" y="2062795"/>
                    <a:pt x="330200" y="2051050"/>
                  </a:cubicBezTo>
                  <a:cubicBezTo>
                    <a:pt x="370448" y="2021779"/>
                    <a:pt x="328458" y="2038931"/>
                    <a:pt x="368300" y="2025650"/>
                  </a:cubicBezTo>
                  <a:cubicBezTo>
                    <a:pt x="380662" y="1988564"/>
                    <a:pt x="364977" y="2022623"/>
                    <a:pt x="393700" y="1993900"/>
                  </a:cubicBezTo>
                  <a:cubicBezTo>
                    <a:pt x="429602" y="1957998"/>
                    <a:pt x="377309" y="1989396"/>
                    <a:pt x="431800" y="1962150"/>
                  </a:cubicBezTo>
                  <a:cubicBezTo>
                    <a:pt x="447761" y="1914267"/>
                    <a:pt x="424374" y="1971432"/>
                    <a:pt x="457200" y="1930400"/>
                  </a:cubicBezTo>
                  <a:cubicBezTo>
                    <a:pt x="492253" y="1886583"/>
                    <a:pt x="428005" y="1935046"/>
                    <a:pt x="482600" y="1898650"/>
                  </a:cubicBezTo>
                  <a:cubicBezTo>
                    <a:pt x="496455" y="1857086"/>
                    <a:pt x="477212" y="1897880"/>
                    <a:pt x="508000" y="1873250"/>
                  </a:cubicBezTo>
                  <a:cubicBezTo>
                    <a:pt x="549032" y="1840424"/>
                    <a:pt x="491867" y="1863811"/>
                    <a:pt x="539750" y="1847850"/>
                  </a:cubicBezTo>
                  <a:cubicBezTo>
                    <a:pt x="560917" y="1816100"/>
                    <a:pt x="546100" y="1833033"/>
                    <a:pt x="590550" y="1803400"/>
                  </a:cubicBezTo>
                  <a:cubicBezTo>
                    <a:pt x="601689" y="1795974"/>
                    <a:pt x="628650" y="1790700"/>
                    <a:pt x="628650" y="1790700"/>
                  </a:cubicBezTo>
                  <a:lnTo>
                    <a:pt x="641350" y="1752600"/>
                  </a:lnTo>
                  <a:cubicBezTo>
                    <a:pt x="648007" y="1732628"/>
                    <a:pt x="646365" y="1728090"/>
                    <a:pt x="666750" y="1714500"/>
                  </a:cubicBezTo>
                  <a:cubicBezTo>
                    <a:pt x="672319" y="1710787"/>
                    <a:pt x="679450" y="1710267"/>
                    <a:pt x="685800" y="1708150"/>
                  </a:cubicBezTo>
                  <a:cubicBezTo>
                    <a:pt x="698162" y="1671064"/>
                    <a:pt x="682477" y="1705123"/>
                    <a:pt x="711200" y="1676400"/>
                  </a:cubicBezTo>
                  <a:cubicBezTo>
                    <a:pt x="729398" y="1658202"/>
                    <a:pt x="719921" y="1658958"/>
                    <a:pt x="730250" y="1638300"/>
                  </a:cubicBezTo>
                  <a:cubicBezTo>
                    <a:pt x="733663" y="1631474"/>
                    <a:pt x="739850" y="1626224"/>
                    <a:pt x="742950" y="1619250"/>
                  </a:cubicBezTo>
                  <a:cubicBezTo>
                    <a:pt x="748387" y="1607017"/>
                    <a:pt x="751417" y="1593850"/>
                    <a:pt x="755650" y="1581150"/>
                  </a:cubicBezTo>
                  <a:lnTo>
                    <a:pt x="762000" y="1562100"/>
                  </a:lnTo>
                  <a:cubicBezTo>
                    <a:pt x="756714" y="1482816"/>
                    <a:pt x="750727" y="1477339"/>
                    <a:pt x="762000" y="1409700"/>
                  </a:cubicBezTo>
                  <a:cubicBezTo>
                    <a:pt x="763529" y="1400527"/>
                    <a:pt x="772886" y="1376703"/>
                    <a:pt x="781050" y="1371600"/>
                  </a:cubicBezTo>
                  <a:cubicBezTo>
                    <a:pt x="792402" y="1364505"/>
                    <a:pt x="819150" y="1358900"/>
                    <a:pt x="819150" y="1358900"/>
                  </a:cubicBezTo>
                  <a:cubicBezTo>
                    <a:pt x="825500" y="1354667"/>
                    <a:pt x="832337" y="1351086"/>
                    <a:pt x="838200" y="1346200"/>
                  </a:cubicBezTo>
                  <a:cubicBezTo>
                    <a:pt x="860582" y="1327548"/>
                    <a:pt x="864949" y="1315601"/>
                    <a:pt x="882650" y="1289050"/>
                  </a:cubicBezTo>
                  <a:cubicBezTo>
                    <a:pt x="886883" y="1282700"/>
                    <a:pt x="901700" y="1276350"/>
                    <a:pt x="901700" y="1276350"/>
                  </a:cubicBezTo>
                  <a:lnTo>
                    <a:pt x="990600" y="882650"/>
                  </a:lnTo>
                  <a:lnTo>
                    <a:pt x="901700" y="666750"/>
                  </a:lnTo>
                  <a:lnTo>
                    <a:pt x="869950" y="381000"/>
                  </a:lnTo>
                  <a:lnTo>
                    <a:pt x="965200" y="146050"/>
                  </a:lnTo>
                  <a:lnTo>
                    <a:pt x="1111250" y="19050"/>
                  </a:lnTo>
                  <a:lnTo>
                    <a:pt x="1257300" y="0"/>
                  </a:lnTo>
                  <a:lnTo>
                    <a:pt x="1524000" y="6350"/>
                  </a:lnTo>
                  <a:lnTo>
                    <a:pt x="1676400" y="31750"/>
                  </a:lnTo>
                  <a:lnTo>
                    <a:pt x="1758950" y="101600"/>
                  </a:lnTo>
                  <a:lnTo>
                    <a:pt x="1917700" y="317500"/>
                  </a:lnTo>
                  <a:lnTo>
                    <a:pt x="1943100" y="463550"/>
                  </a:lnTo>
                  <a:lnTo>
                    <a:pt x="2000250" y="539750"/>
                  </a:lnTo>
                  <a:lnTo>
                    <a:pt x="2254250" y="863600"/>
                  </a:lnTo>
                  <a:lnTo>
                    <a:pt x="2482850" y="1035050"/>
                  </a:lnTo>
                  <a:lnTo>
                    <a:pt x="2616200" y="1162050"/>
                  </a:lnTo>
                  <a:lnTo>
                    <a:pt x="2705100" y="1250950"/>
                  </a:lnTo>
                  <a:lnTo>
                    <a:pt x="2889250" y="1289050"/>
                  </a:lnTo>
                  <a:lnTo>
                    <a:pt x="3162300" y="1193800"/>
                  </a:lnTo>
                  <a:lnTo>
                    <a:pt x="3263900" y="1168400"/>
                  </a:lnTo>
                  <a:lnTo>
                    <a:pt x="3308350" y="1174750"/>
                  </a:lnTo>
                  <a:lnTo>
                    <a:pt x="3575050" y="939800"/>
                  </a:lnTo>
                  <a:lnTo>
                    <a:pt x="3759200" y="844550"/>
                  </a:lnTo>
                  <a:lnTo>
                    <a:pt x="3816350" y="825500"/>
                  </a:lnTo>
                  <a:lnTo>
                    <a:pt x="3892550" y="857250"/>
                  </a:lnTo>
                  <a:lnTo>
                    <a:pt x="4108450" y="1206500"/>
                  </a:lnTo>
                  <a:lnTo>
                    <a:pt x="4165600" y="1377950"/>
                  </a:lnTo>
                  <a:lnTo>
                    <a:pt x="4146550" y="1473200"/>
                  </a:lnTo>
                  <a:lnTo>
                    <a:pt x="4127500" y="1587500"/>
                  </a:lnTo>
                  <a:lnTo>
                    <a:pt x="4089400" y="1644650"/>
                  </a:lnTo>
                  <a:lnTo>
                    <a:pt x="3892550" y="1689100"/>
                  </a:lnTo>
                  <a:lnTo>
                    <a:pt x="3683000" y="1790700"/>
                  </a:lnTo>
                  <a:lnTo>
                    <a:pt x="3581400" y="1828800"/>
                  </a:lnTo>
                  <a:lnTo>
                    <a:pt x="3460750" y="1816100"/>
                  </a:lnTo>
                  <a:lnTo>
                    <a:pt x="3365500" y="1765300"/>
                  </a:lnTo>
                  <a:lnTo>
                    <a:pt x="3289300" y="1670050"/>
                  </a:lnTo>
                  <a:lnTo>
                    <a:pt x="3124200" y="1587500"/>
                  </a:lnTo>
                  <a:lnTo>
                    <a:pt x="2927350" y="1524000"/>
                  </a:lnTo>
                  <a:lnTo>
                    <a:pt x="2584450" y="1543050"/>
                  </a:lnTo>
                  <a:lnTo>
                    <a:pt x="2451100" y="1581150"/>
                  </a:lnTo>
                  <a:lnTo>
                    <a:pt x="2381250" y="1752600"/>
                  </a:lnTo>
                  <a:lnTo>
                    <a:pt x="2362200" y="2063750"/>
                  </a:lnTo>
                  <a:lnTo>
                    <a:pt x="2374900" y="2330450"/>
                  </a:lnTo>
                  <a:lnTo>
                    <a:pt x="2470150" y="2476500"/>
                  </a:lnTo>
                  <a:lnTo>
                    <a:pt x="2743200" y="2603500"/>
                  </a:lnTo>
                  <a:lnTo>
                    <a:pt x="3117850" y="2692400"/>
                  </a:lnTo>
                  <a:lnTo>
                    <a:pt x="3194050" y="2705100"/>
                  </a:lnTo>
                  <a:lnTo>
                    <a:pt x="3270250" y="2736850"/>
                  </a:lnTo>
                  <a:lnTo>
                    <a:pt x="3403600" y="2838450"/>
                  </a:lnTo>
                  <a:lnTo>
                    <a:pt x="3562350" y="3136900"/>
                  </a:lnTo>
                </a:path>
              </a:pathLst>
            </a:cu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3990975" y="5734175"/>
            <a:ext cx="1210588" cy="246221"/>
          </a:xfrm>
          <a:prstGeom prst="rect">
            <a:avLst/>
          </a:prstGeom>
          <a:noFill/>
        </p:spPr>
        <p:txBody>
          <a:bodyPr wrap="none" rtlCol="0">
            <a:spAutoFit/>
          </a:bodyPr>
          <a:lstStyle/>
          <a:p>
            <a:r>
              <a:rPr lang="en-US" sz="1000" dirty="0" smtClean="0"/>
              <a:t>Huckemeyer (1999)</a:t>
            </a:r>
            <a:endParaRPr lang="en-US" sz="1000" dirty="0"/>
          </a:p>
        </p:txBody>
      </p:sp>
    </p:spTree>
    <p:extLst>
      <p:ext uri="{BB962C8B-B14F-4D97-AF65-F5344CB8AC3E}">
        <p14:creationId xmlns:p14="http://schemas.microsoft.com/office/powerpoint/2010/main" val="4191951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a:bodyPr>
          <a:lstStyle/>
          <a:p>
            <a:r>
              <a:rPr lang="en-US" sz="1800" dirty="0" err="1"/>
              <a:t>Brimhall</a:t>
            </a:r>
            <a:r>
              <a:rPr lang="en-US" sz="1800" dirty="0"/>
              <a:t>, G.H., Lewis, C.J., </a:t>
            </a:r>
            <a:r>
              <a:rPr lang="en-US" sz="1800" dirty="0" err="1"/>
              <a:t>Compston</a:t>
            </a:r>
            <a:r>
              <a:rPr lang="en-US" sz="1800" dirty="0"/>
              <a:t>, W., Williams, I.S., and </a:t>
            </a:r>
            <a:r>
              <a:rPr lang="en-US" sz="1800" dirty="0" err="1"/>
              <a:t>Reinfrank</a:t>
            </a:r>
            <a:r>
              <a:rPr lang="en-US" sz="1800" dirty="0"/>
              <a:t>, R.F., 1994, Darwinian zircons as provenance tracers of dust-size exotic components in laterites: mass balance and SHRIMP ion microprobe results, in </a:t>
            </a:r>
            <a:r>
              <a:rPr lang="en-US" sz="1800" dirty="0" err="1"/>
              <a:t>Ringrose-Voase</a:t>
            </a:r>
            <a:r>
              <a:rPr lang="en-US" sz="1800" dirty="0"/>
              <a:t>, A.J., and Humphreys, G.S., eds., Soil Micromorphology: Studies in Management and Genesis: Amsterdam, Elsevier, </a:t>
            </a:r>
            <a:r>
              <a:rPr lang="en-US" sz="1800" i="1" dirty="0"/>
              <a:t>Developments in Soil Science</a:t>
            </a:r>
            <a:r>
              <a:rPr lang="en-US" sz="1800" dirty="0"/>
              <a:t>, v. 22, p. 65-81</a:t>
            </a:r>
            <a:r>
              <a:rPr lang="en-US" sz="1800" dirty="0" smtClean="0"/>
              <a:t>.</a:t>
            </a:r>
          </a:p>
          <a:p>
            <a:r>
              <a:rPr lang="en-US" sz="1800" dirty="0" smtClean="0"/>
              <a:t>Huckemeyer</a:t>
            </a:r>
            <a:r>
              <a:rPr lang="en-US" sz="1800" dirty="0"/>
              <a:t>, J.L., 1999, Late Quaternary Alluvial Stratigraphy and Soil Development Along the Harpeth River, Central Tennessee: Nashville, TN, Vanderbilt University Press, 192 p.</a:t>
            </a:r>
          </a:p>
          <a:p>
            <a:r>
              <a:rPr lang="en-US" sz="1800" dirty="0"/>
              <a:t>NRCS, 2012, Gridded Soil Survey Geographic (</a:t>
            </a:r>
            <a:r>
              <a:rPr lang="en-US" sz="1800" dirty="0" err="1"/>
              <a:t>gSSURGO</a:t>
            </a:r>
            <a:r>
              <a:rPr lang="en-US" sz="1800" dirty="0"/>
              <a:t>) Database for Tennessee: United States Department of Agriculture, National Resources Conservation Council. Available at: http://datagateway.nrcs.usda.gov (Accessed March, 2013</a:t>
            </a:r>
            <a:r>
              <a:rPr lang="en-US" sz="1800" dirty="0" smtClean="0"/>
              <a:t>).</a:t>
            </a:r>
          </a:p>
          <a:p>
            <a:r>
              <a:rPr lang="en-US" sz="1800" dirty="0" smtClean="0"/>
              <a:t>Wilson, C.W., 1990, The Geology </a:t>
            </a:r>
            <a:r>
              <a:rPr lang="en-US" sz="1800" dirty="0"/>
              <a:t>of Nashville, TN</a:t>
            </a:r>
            <a:r>
              <a:rPr lang="en-US" sz="1800" dirty="0" smtClean="0"/>
              <a:t>: Nashville, TN, State </a:t>
            </a:r>
            <a:r>
              <a:rPr lang="en-US" sz="1800" dirty="0"/>
              <a:t>of Tennessee, Dept. of Environment and Conservation, Division of </a:t>
            </a:r>
            <a:r>
              <a:rPr lang="en-US" sz="1800" dirty="0" smtClean="0"/>
              <a:t>Geology, 172 p.</a:t>
            </a:r>
            <a:endParaRPr lang="en-US" sz="1800" dirty="0"/>
          </a:p>
          <a:p>
            <a:endParaRPr lang="en-US" sz="1800" dirty="0"/>
          </a:p>
        </p:txBody>
      </p:sp>
    </p:spTree>
    <p:extLst>
      <p:ext uri="{BB962C8B-B14F-4D97-AF65-F5344CB8AC3E}">
        <p14:creationId xmlns:p14="http://schemas.microsoft.com/office/powerpoint/2010/main" val="1108994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76600" y="53486"/>
            <a:ext cx="3047999" cy="6625557"/>
          </a:xfrm>
        </p:spPr>
      </p:pic>
    </p:spTree>
    <p:extLst>
      <p:ext uri="{BB962C8B-B14F-4D97-AF65-F5344CB8AC3E}">
        <p14:creationId xmlns:p14="http://schemas.microsoft.com/office/powerpoint/2010/main" val="1059999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Site</a:t>
            </a:r>
            <a:endParaRPr lang="en-US" dirty="0"/>
          </a:p>
        </p:txBody>
      </p:sp>
      <p:sp>
        <p:nvSpPr>
          <p:cNvPr id="3" name="Content Placeholder 2"/>
          <p:cNvSpPr>
            <a:spLocks noGrp="1"/>
          </p:cNvSpPr>
          <p:nvPr>
            <p:ph idx="1"/>
          </p:nvPr>
        </p:nvSpPr>
        <p:spPr>
          <a:xfrm>
            <a:off x="466725" y="2034381"/>
            <a:ext cx="3505200" cy="2895599"/>
          </a:xfrm>
        </p:spPr>
        <p:txBody>
          <a:bodyPr>
            <a:normAutofit/>
          </a:bodyPr>
          <a:lstStyle/>
          <a:p>
            <a:r>
              <a:rPr lang="en-US" sz="2400" dirty="0" smtClean="0"/>
              <a:t>Ultisols atop Sangamon age equivalent terrace (~128-75 </a:t>
            </a:r>
            <a:r>
              <a:rPr lang="en-US" sz="2400" dirty="0" err="1" smtClean="0"/>
              <a:t>ka</a:t>
            </a:r>
            <a:r>
              <a:rPr lang="en-US" sz="2400" dirty="0" smtClean="0"/>
              <a:t>)</a:t>
            </a:r>
          </a:p>
          <a:p>
            <a:r>
              <a:rPr lang="en-US" sz="2400" dirty="0" smtClean="0"/>
              <a:t>Fort Payne Fm</a:t>
            </a:r>
            <a:r>
              <a:rPr lang="en-US" sz="2400" dirty="0"/>
              <a:t>. (</a:t>
            </a:r>
            <a:r>
              <a:rPr lang="en-US" sz="2400" dirty="0" err="1" smtClean="0"/>
              <a:t>Mfp</a:t>
            </a:r>
            <a:r>
              <a:rPr lang="en-US" sz="2400" dirty="0" smtClean="0"/>
              <a:t>) Mississippian cherty limestone bedrock (Wilson, 1990)</a:t>
            </a:r>
            <a:endParaRPr lang="en-US" sz="2400" dirty="0"/>
          </a:p>
        </p:txBody>
      </p:sp>
      <p:grpSp>
        <p:nvGrpSpPr>
          <p:cNvPr id="7" name="Group 6"/>
          <p:cNvGrpSpPr/>
          <p:nvPr/>
        </p:nvGrpSpPr>
        <p:grpSpPr>
          <a:xfrm>
            <a:off x="4124324" y="2034381"/>
            <a:ext cx="4658707" cy="3657600"/>
            <a:chOff x="4305088" y="1551781"/>
            <a:chExt cx="4658707" cy="36576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5088" y="1551781"/>
              <a:ext cx="4658707" cy="3657600"/>
            </a:xfrm>
            <a:prstGeom prst="rect">
              <a:avLst/>
            </a:prstGeom>
          </p:spPr>
        </p:pic>
        <p:sp>
          <p:nvSpPr>
            <p:cNvPr id="6" name="Oval 5"/>
            <p:cNvSpPr/>
            <p:nvPr/>
          </p:nvSpPr>
          <p:spPr>
            <a:xfrm>
              <a:off x="6597596" y="3381773"/>
              <a:ext cx="73819" cy="738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038600" y="5697379"/>
            <a:ext cx="1590500" cy="246221"/>
          </a:xfrm>
          <a:prstGeom prst="rect">
            <a:avLst/>
          </a:prstGeom>
          <a:noFill/>
        </p:spPr>
        <p:txBody>
          <a:bodyPr wrap="none" rtlCol="0">
            <a:spAutoFit/>
          </a:bodyPr>
          <a:lstStyle/>
          <a:p>
            <a:r>
              <a:rPr lang="en-US" sz="1000" dirty="0" smtClean="0"/>
              <a:t>Soil data </a:t>
            </a:r>
            <a:r>
              <a:rPr lang="en-US" sz="1000" dirty="0"/>
              <a:t>from NRCS (2012</a:t>
            </a:r>
            <a:r>
              <a:rPr lang="en-US" sz="1000" dirty="0" smtClean="0"/>
              <a:t>)</a:t>
            </a:r>
            <a:endParaRPr lang="en-US" sz="1000" dirty="0"/>
          </a:p>
        </p:txBody>
      </p:sp>
    </p:spTree>
    <p:extLst>
      <p:ext uri="{BB962C8B-B14F-4D97-AF65-F5344CB8AC3E}">
        <p14:creationId xmlns:p14="http://schemas.microsoft.com/office/powerpoint/2010/main" val="673530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Sampling</a:t>
            </a:r>
            <a:endParaRPr lang="en-US" dirty="0"/>
          </a:p>
        </p:txBody>
      </p:sp>
      <p:grpSp>
        <p:nvGrpSpPr>
          <p:cNvPr id="18" name="Group 17"/>
          <p:cNvGrpSpPr/>
          <p:nvPr/>
        </p:nvGrpSpPr>
        <p:grpSpPr>
          <a:xfrm>
            <a:off x="5824492" y="1348860"/>
            <a:ext cx="2667000" cy="5356740"/>
            <a:chOff x="6019800" y="1341505"/>
            <a:chExt cx="2502413" cy="5026162"/>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341505"/>
              <a:ext cx="2502413" cy="5026162"/>
            </a:xfrm>
            <a:prstGeom prst="rect">
              <a:avLst/>
            </a:prstGeom>
          </p:spPr>
        </p:pic>
        <p:sp>
          <p:nvSpPr>
            <p:cNvPr id="16" name="Oval 15"/>
            <p:cNvSpPr/>
            <p:nvPr/>
          </p:nvSpPr>
          <p:spPr>
            <a:xfrm>
              <a:off x="7127081" y="2488159"/>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117556" y="4471987"/>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81000" y="1154487"/>
            <a:ext cx="4519476" cy="5484438"/>
            <a:chOff x="607185" y="1154487"/>
            <a:chExt cx="4519476" cy="5484438"/>
          </a:xfrm>
        </p:grpSpPr>
        <p:grpSp>
          <p:nvGrpSpPr>
            <p:cNvPr id="14" name="Group 13"/>
            <p:cNvGrpSpPr/>
            <p:nvPr/>
          </p:nvGrpSpPr>
          <p:grpSpPr>
            <a:xfrm>
              <a:off x="607185" y="3625942"/>
              <a:ext cx="4519476" cy="3012983"/>
              <a:chOff x="304799" y="2440124"/>
              <a:chExt cx="5255215" cy="3503476"/>
            </a:xfrm>
          </p:grpSpPr>
          <p:grpSp>
            <p:nvGrpSpPr>
              <p:cNvPr id="11" name="Group 10"/>
              <p:cNvGrpSpPr/>
              <p:nvPr/>
            </p:nvGrpSpPr>
            <p:grpSpPr>
              <a:xfrm>
                <a:off x="304799" y="2440124"/>
                <a:ext cx="5255215" cy="3503476"/>
                <a:chOff x="304799" y="2440124"/>
                <a:chExt cx="5255215" cy="3503476"/>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99" y="2440124"/>
                  <a:ext cx="5255215" cy="3503476"/>
                </a:xfrm>
                <a:prstGeom prst="rect">
                  <a:avLst/>
                </a:prstGeom>
              </p:spPr>
            </p:pic>
            <p:cxnSp>
              <p:nvCxnSpPr>
                <p:cNvPr id="9" name="Straight Connector 8"/>
                <p:cNvCxnSpPr/>
                <p:nvPr/>
              </p:nvCxnSpPr>
              <p:spPr>
                <a:xfrm flipH="1">
                  <a:off x="1828800" y="5181600"/>
                  <a:ext cx="1371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905000" y="3581400"/>
                  <a:ext cx="1371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362200" y="4191862"/>
                <a:ext cx="426720" cy="369332"/>
              </a:xfrm>
              <a:prstGeom prst="rect">
                <a:avLst/>
              </a:prstGeom>
              <a:noFill/>
            </p:spPr>
            <p:txBody>
              <a:bodyPr wrap="none" rtlCol="0">
                <a:spAutoFit/>
              </a:bodyPr>
              <a:lstStyle/>
              <a:p>
                <a:r>
                  <a:rPr lang="en-US" dirty="0" smtClean="0">
                    <a:solidFill>
                      <a:srgbClr val="FF0000"/>
                    </a:solidFill>
                  </a:rPr>
                  <a:t>B1</a:t>
                </a:r>
                <a:endParaRPr lang="en-US" dirty="0">
                  <a:solidFill>
                    <a:srgbClr val="FF0000"/>
                  </a:solidFill>
                </a:endParaRPr>
              </a:p>
            </p:txBody>
          </p:sp>
          <p:sp>
            <p:nvSpPr>
              <p:cNvPr id="13" name="TextBox 12"/>
              <p:cNvSpPr txBox="1"/>
              <p:nvPr/>
            </p:nvSpPr>
            <p:spPr>
              <a:xfrm>
                <a:off x="2377440" y="5410200"/>
                <a:ext cx="426720" cy="369332"/>
              </a:xfrm>
              <a:prstGeom prst="rect">
                <a:avLst/>
              </a:prstGeom>
              <a:noFill/>
            </p:spPr>
            <p:txBody>
              <a:bodyPr wrap="none" rtlCol="0">
                <a:spAutoFit/>
              </a:bodyPr>
              <a:lstStyle/>
              <a:p>
                <a:r>
                  <a:rPr lang="en-US" dirty="0" smtClean="0">
                    <a:solidFill>
                      <a:srgbClr val="FF0000"/>
                    </a:solidFill>
                  </a:rPr>
                  <a:t>B2</a:t>
                </a:r>
                <a:endParaRPr lang="en-US" dirty="0">
                  <a:solidFill>
                    <a:srgbClr val="FF0000"/>
                  </a:solidFill>
                </a:endParaRPr>
              </a:p>
            </p:txBody>
          </p:sp>
        </p:gr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r="20592" b="10103"/>
            <a:stretch/>
          </p:blipFill>
          <p:spPr>
            <a:xfrm>
              <a:off x="607185" y="1154487"/>
              <a:ext cx="3176269" cy="2397216"/>
            </a:xfrm>
            <a:prstGeom prst="rect">
              <a:avLst/>
            </a:prstGeom>
          </p:spPr>
        </p:pic>
      </p:grpSp>
    </p:spTree>
    <p:extLst>
      <p:ext uri="{BB962C8B-B14F-4D97-AF65-F5344CB8AC3E}">
        <p14:creationId xmlns:p14="http://schemas.microsoft.com/office/powerpoint/2010/main" val="1314235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Bulk Samples</a:t>
            </a:r>
            <a:endParaRPr lang="en-US" dirty="0"/>
          </a:p>
        </p:txBody>
      </p:sp>
      <p:sp>
        <p:nvSpPr>
          <p:cNvPr id="3" name="Content Placeholder 2"/>
          <p:cNvSpPr>
            <a:spLocks noGrp="1"/>
          </p:cNvSpPr>
          <p:nvPr>
            <p:ph idx="1"/>
          </p:nvPr>
        </p:nvSpPr>
        <p:spPr>
          <a:xfrm>
            <a:off x="457200" y="1600200"/>
            <a:ext cx="4495800" cy="4525963"/>
          </a:xfrm>
        </p:spPr>
        <p:txBody>
          <a:bodyPr>
            <a:normAutofit fontScale="92500" lnSpcReduction="10000"/>
          </a:bodyPr>
          <a:lstStyle/>
          <a:p>
            <a:r>
              <a:rPr lang="en-US" dirty="0" smtClean="0"/>
              <a:t>Whole rock and soil samples fused to glass with LiBO</a:t>
            </a:r>
            <a:r>
              <a:rPr lang="en-US" baseline="-25000" dirty="0" smtClean="0"/>
              <a:t>2</a:t>
            </a:r>
          </a:p>
          <a:p>
            <a:r>
              <a:rPr lang="en-US" dirty="0" smtClean="0"/>
              <a:t>Glasses analyzed for major elements and trace elements using </a:t>
            </a:r>
            <a:r>
              <a:rPr lang="en-US" dirty="0"/>
              <a:t>LA-ICP-MS</a:t>
            </a:r>
          </a:p>
          <a:p>
            <a:r>
              <a:rPr lang="en-US" dirty="0"/>
              <a:t>Concentration ratios of immobile trace elements (e.g. Nb, Ta, Zr, etc…) </a:t>
            </a:r>
          </a:p>
          <a:p>
            <a:endParaRPr lang="en-US" dirty="0" smtClean="0"/>
          </a:p>
          <a:p>
            <a:endParaRPr lang="en-US" dirty="0"/>
          </a:p>
        </p:txBody>
      </p:sp>
      <p:pic>
        <p:nvPicPr>
          <p:cNvPr id="2051" name="Picture 3" descr="C:\Users\katsianj\Dropbox\Camera Uploads\2013-10-04 12.03.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251" t="-1116" r="23431" b="20098"/>
          <a:stretch/>
        </p:blipFill>
        <p:spPr bwMode="auto">
          <a:xfrm>
            <a:off x="5105400" y="1676400"/>
            <a:ext cx="3657600"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241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Element Concentrations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6243534"/>
              </p:ext>
            </p:extLst>
          </p:nvPr>
        </p:nvGraphicFramePr>
        <p:xfrm>
          <a:off x="4419600" y="2438400"/>
          <a:ext cx="3982716" cy="3733803"/>
        </p:xfrm>
        <a:graphic>
          <a:graphicData uri="http://schemas.openxmlformats.org/drawingml/2006/table">
            <a:tbl>
              <a:tblPr>
                <a:tableStyleId>{5C22544A-7EE6-4342-B048-85BDC9FD1C3A}</a:tableStyleId>
              </a:tblPr>
              <a:tblGrid>
                <a:gridCol w="995679"/>
                <a:gridCol w="995679"/>
                <a:gridCol w="995679"/>
                <a:gridCol w="995679"/>
              </a:tblGrid>
              <a:tr h="414867">
                <a:tc>
                  <a:txBody>
                    <a:bodyPr/>
                    <a:lstStyle/>
                    <a:p>
                      <a:pPr algn="l" fontAlgn="b"/>
                      <a:endParaRPr lang="en-US" sz="2400" b="0" i="0" u="none" strike="noStrike" dirty="0">
                        <a:solidFill>
                          <a:srgbClr val="000000"/>
                        </a:solidFill>
                        <a:effectLst/>
                        <a:latin typeface="Calibri" panose="020F0502020204030204" pitchFamily="34" charset="0"/>
                      </a:endParaRPr>
                    </a:p>
                  </a:txBody>
                  <a:tcPr marL="20743" marR="20743" marT="20743" marB="0" anchor="b"/>
                </a:tc>
                <a:tc>
                  <a:txBody>
                    <a:bodyPr/>
                    <a:lstStyle/>
                    <a:p>
                      <a:pPr algn="l" fontAlgn="b"/>
                      <a:r>
                        <a:rPr lang="en-US" sz="2400" b="1" u="none" strike="noStrike" dirty="0" err="1">
                          <a:effectLst/>
                        </a:rPr>
                        <a:t>Mfp</a:t>
                      </a:r>
                      <a:endParaRPr lang="en-US" sz="2400" b="1" i="0" u="none" strike="noStrike" dirty="0">
                        <a:solidFill>
                          <a:srgbClr val="000000"/>
                        </a:solidFill>
                        <a:effectLst/>
                        <a:latin typeface="Calibri" panose="020F0502020204030204" pitchFamily="34" charset="0"/>
                      </a:endParaRPr>
                    </a:p>
                  </a:txBody>
                  <a:tcPr marL="20743" marR="20743" marT="20743" marB="0" anchor="b"/>
                </a:tc>
                <a:tc>
                  <a:txBody>
                    <a:bodyPr/>
                    <a:lstStyle/>
                    <a:p>
                      <a:pPr algn="l" fontAlgn="b"/>
                      <a:r>
                        <a:rPr lang="en-US" sz="2400" b="1" u="none" strike="noStrike" dirty="0">
                          <a:effectLst/>
                        </a:rPr>
                        <a:t>B1</a:t>
                      </a:r>
                      <a:endParaRPr lang="en-US" sz="2400" b="1" i="0" u="none" strike="noStrike" dirty="0">
                        <a:solidFill>
                          <a:srgbClr val="000000"/>
                        </a:solidFill>
                        <a:effectLst/>
                        <a:latin typeface="Calibri" panose="020F0502020204030204" pitchFamily="34" charset="0"/>
                      </a:endParaRPr>
                    </a:p>
                  </a:txBody>
                  <a:tcPr marL="20743" marR="20743" marT="20743" marB="0" anchor="b"/>
                </a:tc>
                <a:tc>
                  <a:txBody>
                    <a:bodyPr/>
                    <a:lstStyle/>
                    <a:p>
                      <a:pPr algn="l" fontAlgn="b"/>
                      <a:r>
                        <a:rPr lang="en-US" sz="2400" b="1" u="none" strike="noStrike" dirty="0">
                          <a:effectLst/>
                        </a:rPr>
                        <a:t>B2</a:t>
                      </a:r>
                      <a:endParaRPr lang="en-US" sz="2400" b="1" i="0" u="none" strike="noStrike" dirty="0">
                        <a:solidFill>
                          <a:srgbClr val="000000"/>
                        </a:solidFill>
                        <a:effectLst/>
                        <a:latin typeface="Calibri" panose="020F0502020204030204" pitchFamily="34" charset="0"/>
                      </a:endParaRPr>
                    </a:p>
                  </a:txBody>
                  <a:tcPr marL="20743" marR="20743" marT="20743" marB="0" anchor="b"/>
                </a:tc>
              </a:tr>
              <a:tr h="414867">
                <a:tc>
                  <a:txBody>
                    <a:bodyPr/>
                    <a:lstStyle/>
                    <a:p>
                      <a:pPr algn="l" fontAlgn="ctr"/>
                      <a:r>
                        <a:rPr lang="en-US" sz="2400" u="none" strike="noStrike" dirty="0">
                          <a:effectLst/>
                        </a:rPr>
                        <a:t>SiO2</a:t>
                      </a:r>
                      <a:endParaRPr lang="en-US" sz="2400" b="0" i="0" u="none" strike="noStrike" dirty="0">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dirty="0">
                          <a:effectLst/>
                        </a:rPr>
                        <a:t>92.54</a:t>
                      </a:r>
                      <a:endParaRPr lang="en-US" sz="2400" b="0" i="0" u="none" strike="noStrike" dirty="0">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a:effectLst/>
                        </a:rPr>
                        <a:t>90.83</a:t>
                      </a:r>
                      <a:endParaRPr lang="en-US" sz="2400" b="0" i="0" u="none" strike="noStrike">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a:effectLst/>
                        </a:rPr>
                        <a:t>86.29</a:t>
                      </a:r>
                      <a:endParaRPr lang="en-US" sz="2400" b="0" i="0" u="none" strike="noStrike">
                        <a:solidFill>
                          <a:srgbClr val="000000"/>
                        </a:solidFill>
                        <a:effectLst/>
                        <a:latin typeface="Calibri" panose="020F0502020204030204" pitchFamily="34" charset="0"/>
                      </a:endParaRPr>
                    </a:p>
                  </a:txBody>
                  <a:tcPr marL="20743" marR="20743" marT="20743" marB="0" anchor="ctr"/>
                </a:tc>
              </a:tr>
              <a:tr h="414867">
                <a:tc>
                  <a:txBody>
                    <a:bodyPr/>
                    <a:lstStyle/>
                    <a:p>
                      <a:pPr algn="l" fontAlgn="ctr"/>
                      <a:r>
                        <a:rPr lang="en-US" sz="2400" u="none" strike="noStrike" dirty="0">
                          <a:effectLst/>
                        </a:rPr>
                        <a:t>Al2O3</a:t>
                      </a:r>
                      <a:endParaRPr lang="en-US" sz="2400" b="0" i="0" u="none" strike="noStrike" dirty="0">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dirty="0">
                          <a:effectLst/>
                        </a:rPr>
                        <a:t>3.71</a:t>
                      </a:r>
                      <a:endParaRPr lang="en-US" sz="2400" b="0" i="0" u="none" strike="noStrike" dirty="0">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a:effectLst/>
                        </a:rPr>
                        <a:t>4.71</a:t>
                      </a:r>
                      <a:endParaRPr lang="en-US" sz="2400" b="0" i="0" u="none" strike="noStrike">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a:effectLst/>
                        </a:rPr>
                        <a:t>7.58</a:t>
                      </a:r>
                      <a:endParaRPr lang="en-US" sz="2400" b="0" i="0" u="none" strike="noStrike">
                        <a:solidFill>
                          <a:srgbClr val="000000"/>
                        </a:solidFill>
                        <a:effectLst/>
                        <a:latin typeface="Calibri" panose="020F0502020204030204" pitchFamily="34" charset="0"/>
                      </a:endParaRPr>
                    </a:p>
                  </a:txBody>
                  <a:tcPr marL="20743" marR="20743" marT="20743" marB="0" anchor="ctr"/>
                </a:tc>
              </a:tr>
              <a:tr h="414867">
                <a:tc>
                  <a:txBody>
                    <a:bodyPr/>
                    <a:lstStyle/>
                    <a:p>
                      <a:pPr algn="l" fontAlgn="ctr"/>
                      <a:r>
                        <a:rPr lang="en-US" sz="2400" u="none" strike="noStrike">
                          <a:effectLst/>
                        </a:rPr>
                        <a:t>FeO</a:t>
                      </a:r>
                      <a:endParaRPr lang="en-US" sz="2400" b="0" i="0" u="none" strike="noStrike">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dirty="0">
                          <a:effectLst/>
                        </a:rPr>
                        <a:t>2.26</a:t>
                      </a:r>
                      <a:endParaRPr lang="en-US" sz="2400" b="0" i="0" u="none" strike="noStrike" dirty="0">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a:effectLst/>
                        </a:rPr>
                        <a:t>1.73</a:t>
                      </a:r>
                      <a:endParaRPr lang="en-US" sz="2400" b="0" i="0" u="none" strike="noStrike">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a:effectLst/>
                        </a:rPr>
                        <a:t>3.44</a:t>
                      </a:r>
                      <a:endParaRPr lang="en-US" sz="2400" b="0" i="0" u="none" strike="noStrike">
                        <a:solidFill>
                          <a:srgbClr val="000000"/>
                        </a:solidFill>
                        <a:effectLst/>
                        <a:latin typeface="Calibri" panose="020F0502020204030204" pitchFamily="34" charset="0"/>
                      </a:endParaRPr>
                    </a:p>
                  </a:txBody>
                  <a:tcPr marL="20743" marR="20743" marT="20743" marB="0" anchor="ctr"/>
                </a:tc>
              </a:tr>
              <a:tr h="414867">
                <a:tc>
                  <a:txBody>
                    <a:bodyPr/>
                    <a:lstStyle/>
                    <a:p>
                      <a:pPr algn="l" fontAlgn="ctr"/>
                      <a:r>
                        <a:rPr lang="en-US" sz="2400" u="none" strike="noStrike" dirty="0">
                          <a:effectLst/>
                        </a:rPr>
                        <a:t>K2O</a:t>
                      </a:r>
                      <a:endParaRPr lang="en-US" sz="2400" b="0" i="0" u="none" strike="noStrike" dirty="0">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dirty="0">
                          <a:effectLst/>
                        </a:rPr>
                        <a:t>0.78</a:t>
                      </a:r>
                      <a:endParaRPr lang="en-US" sz="2400" b="0" i="0" u="none" strike="noStrike" dirty="0">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a:effectLst/>
                        </a:rPr>
                        <a:t>1.17</a:t>
                      </a:r>
                      <a:endParaRPr lang="en-US" sz="2400" b="0" i="0" u="none" strike="noStrike">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a:effectLst/>
                        </a:rPr>
                        <a:t>1.1</a:t>
                      </a:r>
                      <a:endParaRPr lang="en-US" sz="2400" b="0" i="0" u="none" strike="noStrike">
                        <a:solidFill>
                          <a:srgbClr val="000000"/>
                        </a:solidFill>
                        <a:effectLst/>
                        <a:latin typeface="Calibri" panose="020F0502020204030204" pitchFamily="34" charset="0"/>
                      </a:endParaRPr>
                    </a:p>
                  </a:txBody>
                  <a:tcPr marL="20743" marR="20743" marT="20743" marB="0" anchor="ctr"/>
                </a:tc>
              </a:tr>
              <a:tr h="414867">
                <a:tc>
                  <a:txBody>
                    <a:bodyPr/>
                    <a:lstStyle/>
                    <a:p>
                      <a:pPr algn="l" fontAlgn="ctr"/>
                      <a:r>
                        <a:rPr lang="en-US" sz="2400" u="none" strike="noStrike">
                          <a:effectLst/>
                        </a:rPr>
                        <a:t>TiO2</a:t>
                      </a:r>
                      <a:endParaRPr lang="en-US" sz="2400" b="0" i="0" u="none" strike="noStrike">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dirty="0">
                          <a:effectLst/>
                        </a:rPr>
                        <a:t>0.19</a:t>
                      </a:r>
                      <a:endParaRPr lang="en-US" sz="2400" b="0" i="0" u="none" strike="noStrike" dirty="0">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a:effectLst/>
                        </a:rPr>
                        <a:t>1.11</a:t>
                      </a:r>
                      <a:endParaRPr lang="en-US" sz="2400" b="0" i="0" u="none" strike="noStrike">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a:effectLst/>
                        </a:rPr>
                        <a:t>1.04</a:t>
                      </a:r>
                      <a:endParaRPr lang="en-US" sz="2400" b="0" i="0" u="none" strike="noStrike">
                        <a:solidFill>
                          <a:srgbClr val="000000"/>
                        </a:solidFill>
                        <a:effectLst/>
                        <a:latin typeface="Calibri" panose="020F0502020204030204" pitchFamily="34" charset="0"/>
                      </a:endParaRPr>
                    </a:p>
                  </a:txBody>
                  <a:tcPr marL="20743" marR="20743" marT="20743" marB="0" anchor="ctr"/>
                </a:tc>
              </a:tr>
              <a:tr h="414867">
                <a:tc>
                  <a:txBody>
                    <a:bodyPr/>
                    <a:lstStyle/>
                    <a:p>
                      <a:pPr algn="l" fontAlgn="ctr"/>
                      <a:r>
                        <a:rPr lang="en-US" sz="2400" u="none" strike="noStrike">
                          <a:effectLst/>
                        </a:rPr>
                        <a:t>Na2O</a:t>
                      </a:r>
                      <a:endParaRPr lang="en-US" sz="2400" b="0" i="0" u="none" strike="noStrike">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dirty="0">
                          <a:effectLst/>
                        </a:rPr>
                        <a:t>0.06</a:t>
                      </a:r>
                      <a:endParaRPr lang="en-US" sz="2400" b="0" i="0" u="none" strike="noStrike" dirty="0">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a:effectLst/>
                        </a:rPr>
                        <a:t>0.27</a:t>
                      </a:r>
                      <a:endParaRPr lang="en-US" sz="2400" b="0" i="0" u="none" strike="noStrike">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a:effectLst/>
                        </a:rPr>
                        <a:t>0.22</a:t>
                      </a:r>
                      <a:endParaRPr lang="en-US" sz="2400" b="0" i="0" u="none" strike="noStrike">
                        <a:solidFill>
                          <a:srgbClr val="000000"/>
                        </a:solidFill>
                        <a:effectLst/>
                        <a:latin typeface="Calibri" panose="020F0502020204030204" pitchFamily="34" charset="0"/>
                      </a:endParaRPr>
                    </a:p>
                  </a:txBody>
                  <a:tcPr marL="20743" marR="20743" marT="20743" marB="0" anchor="ctr"/>
                </a:tc>
              </a:tr>
              <a:tr h="414867">
                <a:tc>
                  <a:txBody>
                    <a:bodyPr/>
                    <a:lstStyle/>
                    <a:p>
                      <a:pPr algn="l" fontAlgn="ctr"/>
                      <a:r>
                        <a:rPr lang="en-US" sz="2400" u="none" strike="noStrike">
                          <a:effectLst/>
                        </a:rPr>
                        <a:t>MgO</a:t>
                      </a:r>
                      <a:endParaRPr lang="en-US" sz="2400" b="0" i="0" u="none" strike="noStrike">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dirty="0">
                          <a:effectLst/>
                        </a:rPr>
                        <a:t>0.23</a:t>
                      </a:r>
                      <a:endParaRPr lang="en-US" sz="2400" b="0" i="0" u="none" strike="noStrike" dirty="0">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a:effectLst/>
                        </a:rPr>
                        <a:t>0.07</a:t>
                      </a:r>
                      <a:endParaRPr lang="en-US" sz="2400" b="0" i="0" u="none" strike="noStrike">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a:effectLst/>
                        </a:rPr>
                        <a:t>0.31</a:t>
                      </a:r>
                      <a:endParaRPr lang="en-US" sz="2400" b="0" i="0" u="none" strike="noStrike">
                        <a:solidFill>
                          <a:srgbClr val="000000"/>
                        </a:solidFill>
                        <a:effectLst/>
                        <a:latin typeface="Calibri" panose="020F0502020204030204" pitchFamily="34" charset="0"/>
                      </a:endParaRPr>
                    </a:p>
                  </a:txBody>
                  <a:tcPr marL="20743" marR="20743" marT="20743" marB="0" anchor="ctr"/>
                </a:tc>
              </a:tr>
              <a:tr h="414867">
                <a:tc>
                  <a:txBody>
                    <a:bodyPr/>
                    <a:lstStyle/>
                    <a:p>
                      <a:pPr algn="l" fontAlgn="ctr"/>
                      <a:r>
                        <a:rPr lang="en-US" sz="2400" u="none" strike="noStrike" dirty="0" err="1">
                          <a:effectLst/>
                        </a:rPr>
                        <a:t>CaO</a:t>
                      </a:r>
                      <a:endParaRPr lang="en-US" sz="2400" b="0" i="0" u="none" strike="noStrike" dirty="0">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dirty="0">
                          <a:effectLst/>
                        </a:rPr>
                        <a:t>0.23</a:t>
                      </a:r>
                      <a:endParaRPr lang="en-US" sz="2400" b="0" i="0" u="none" strike="noStrike" dirty="0">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dirty="0">
                          <a:effectLst/>
                        </a:rPr>
                        <a:t>0.1</a:t>
                      </a:r>
                      <a:endParaRPr lang="en-US" sz="2400" b="0" i="0" u="none" strike="noStrike" dirty="0">
                        <a:solidFill>
                          <a:srgbClr val="000000"/>
                        </a:solidFill>
                        <a:effectLst/>
                        <a:latin typeface="Calibri" panose="020F0502020204030204" pitchFamily="34" charset="0"/>
                      </a:endParaRPr>
                    </a:p>
                  </a:txBody>
                  <a:tcPr marL="20743" marR="20743" marT="20743" marB="0" anchor="ctr"/>
                </a:tc>
                <a:tc>
                  <a:txBody>
                    <a:bodyPr/>
                    <a:lstStyle/>
                    <a:p>
                      <a:pPr algn="r" fontAlgn="ctr"/>
                      <a:r>
                        <a:rPr lang="en-US" sz="2400" u="none" strike="noStrike" dirty="0">
                          <a:effectLst/>
                        </a:rPr>
                        <a:t>0.03</a:t>
                      </a:r>
                      <a:endParaRPr lang="en-US" sz="2400" b="0" i="0" u="none" strike="noStrike" dirty="0">
                        <a:solidFill>
                          <a:srgbClr val="000000"/>
                        </a:solidFill>
                        <a:effectLst/>
                        <a:latin typeface="Calibri" panose="020F0502020204030204" pitchFamily="34" charset="0"/>
                      </a:endParaRPr>
                    </a:p>
                  </a:txBody>
                  <a:tcPr marL="20743" marR="20743" marT="20743" marB="0" anchor="ctr"/>
                </a:tc>
              </a:tr>
            </a:tbl>
          </a:graphicData>
        </a:graphic>
      </p:graphicFrame>
      <p:sp>
        <p:nvSpPr>
          <p:cNvPr id="5" name="TextBox 4"/>
          <p:cNvSpPr txBox="1"/>
          <p:nvPr/>
        </p:nvSpPr>
        <p:spPr>
          <a:xfrm>
            <a:off x="609600" y="2454105"/>
            <a:ext cx="3016339"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Measured using EDS</a:t>
            </a:r>
            <a:endParaRPr lang="en-US" sz="2400" dirty="0"/>
          </a:p>
        </p:txBody>
      </p:sp>
      <p:sp>
        <p:nvSpPr>
          <p:cNvPr id="6" name="Right Arrow 5"/>
          <p:cNvSpPr/>
          <p:nvPr/>
        </p:nvSpPr>
        <p:spPr>
          <a:xfrm>
            <a:off x="3886200" y="3048000"/>
            <a:ext cx="439270" cy="658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52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Bulk Sample Immobile Trace </a:t>
            </a:r>
            <a:r>
              <a:rPr lang="en-US" dirty="0"/>
              <a:t>E</a:t>
            </a:r>
            <a:r>
              <a:rPr lang="en-US" dirty="0" smtClean="0"/>
              <a:t>lement </a:t>
            </a:r>
            <a:r>
              <a:rPr lang="en-US" dirty="0"/>
              <a:t>C</a:t>
            </a:r>
            <a:r>
              <a:rPr lang="en-US" dirty="0" smtClean="0"/>
              <a:t>oncentration Ratios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563260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200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Bulk Sample Immobile Trace </a:t>
            </a:r>
            <a:r>
              <a:rPr lang="en-US" dirty="0"/>
              <a:t>E</a:t>
            </a:r>
            <a:r>
              <a:rPr lang="en-US" dirty="0" smtClean="0"/>
              <a:t>lement </a:t>
            </a:r>
            <a:r>
              <a:rPr lang="en-US" dirty="0"/>
              <a:t>C</a:t>
            </a:r>
            <a:r>
              <a:rPr lang="en-US" dirty="0" smtClean="0"/>
              <a:t>oncentration Ratios</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436566516"/>
              </p:ext>
            </p:extLst>
          </p:nvPr>
        </p:nvGraphicFramePr>
        <p:xfrm>
          <a:off x="914400" y="1600200"/>
          <a:ext cx="7391400" cy="50186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2613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Size and Density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3471500"/>
              </p:ext>
            </p:extLst>
          </p:nvPr>
        </p:nvGraphicFramePr>
        <p:xfrm>
          <a:off x="2743200" y="2514600"/>
          <a:ext cx="6248400" cy="3436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16851620"/>
              </p:ext>
            </p:extLst>
          </p:nvPr>
        </p:nvGraphicFramePr>
        <p:xfrm>
          <a:off x="152400" y="3802620"/>
          <a:ext cx="2581275" cy="1492649"/>
        </p:xfrm>
        <a:graphic>
          <a:graphicData uri="http://schemas.openxmlformats.org/drawingml/2006/table">
            <a:tbl>
              <a:tblPr firstRow="1" bandRow="1">
                <a:tableStyleId>{5C22544A-7EE6-4342-B048-85BDC9FD1C3A}</a:tableStyleId>
              </a:tblPr>
              <a:tblGrid>
                <a:gridCol w="680390"/>
                <a:gridCol w="1066179"/>
                <a:gridCol w="834706"/>
              </a:tblGrid>
              <a:tr h="673376">
                <a:tc>
                  <a:txBody>
                    <a:bodyPr/>
                    <a:lstStyle/>
                    <a:p>
                      <a:r>
                        <a:rPr lang="en-US" sz="1300" b="0" dirty="0" smtClean="0"/>
                        <a:t>Sample</a:t>
                      </a:r>
                      <a:endParaRPr lang="en-US" sz="1300" b="0" dirty="0"/>
                    </a:p>
                  </a:txBody>
                  <a:tcPr marL="67338" marR="67338" marT="33669" marB="33669"/>
                </a:tc>
                <a:tc>
                  <a:txBody>
                    <a:bodyPr/>
                    <a:lstStyle/>
                    <a:p>
                      <a:r>
                        <a:rPr lang="en-US" sz="1300" b="0" dirty="0" smtClean="0"/>
                        <a:t>Bulk </a:t>
                      </a:r>
                    </a:p>
                    <a:p>
                      <a:r>
                        <a:rPr lang="en-US" sz="1300" b="0" dirty="0" smtClean="0"/>
                        <a:t>Density (cm</a:t>
                      </a:r>
                      <a:r>
                        <a:rPr lang="en-US" sz="1300" b="0" baseline="30000" dirty="0" smtClean="0"/>
                        <a:t>3</a:t>
                      </a:r>
                      <a:r>
                        <a:rPr lang="en-US" sz="1300" b="0" baseline="0" dirty="0" smtClean="0"/>
                        <a:t>)</a:t>
                      </a:r>
                      <a:endParaRPr lang="en-US" sz="1300" b="0" dirty="0"/>
                    </a:p>
                  </a:txBody>
                  <a:tcPr marL="67338" marR="67338" marT="33669" marB="33669"/>
                </a:tc>
                <a:tc>
                  <a:txBody>
                    <a:bodyPr/>
                    <a:lstStyle/>
                    <a:p>
                      <a:r>
                        <a:rPr lang="en-US" sz="1300" b="0" dirty="0" smtClean="0"/>
                        <a:t>Mean </a:t>
                      </a:r>
                    </a:p>
                    <a:p>
                      <a:r>
                        <a:rPr lang="en-US" sz="1300" b="0" dirty="0" smtClean="0"/>
                        <a:t>Grain</a:t>
                      </a:r>
                      <a:r>
                        <a:rPr lang="en-US" sz="1300" b="0" baseline="0" dirty="0" smtClean="0"/>
                        <a:t> Size (</a:t>
                      </a:r>
                      <a:r>
                        <a:rPr lang="el-GR" sz="1300" b="0" i="1" baseline="0" dirty="0" smtClean="0"/>
                        <a:t>μ</a:t>
                      </a:r>
                      <a:r>
                        <a:rPr lang="en-US" sz="1300" b="0" i="1" baseline="0" dirty="0" smtClean="0"/>
                        <a:t>m</a:t>
                      </a:r>
                      <a:r>
                        <a:rPr lang="en-US" sz="1300" b="0" i="0" baseline="0" dirty="0" smtClean="0"/>
                        <a:t>)</a:t>
                      </a:r>
                      <a:endParaRPr lang="en-US" sz="1300" b="0" i="1" dirty="0"/>
                    </a:p>
                  </a:txBody>
                  <a:tcPr marL="67338" marR="67338" marT="33669" marB="33669"/>
                </a:tc>
              </a:tr>
              <a:tr h="273091">
                <a:tc>
                  <a:txBody>
                    <a:bodyPr/>
                    <a:lstStyle/>
                    <a:p>
                      <a:r>
                        <a:rPr lang="en-US" sz="1300" dirty="0" smtClean="0"/>
                        <a:t>B1</a:t>
                      </a:r>
                      <a:endParaRPr lang="en-US" sz="1300" dirty="0"/>
                    </a:p>
                  </a:txBody>
                  <a:tcPr marL="67338" marR="67338" marT="33669" marB="33669"/>
                </a:tc>
                <a:tc>
                  <a:txBody>
                    <a:bodyPr/>
                    <a:lstStyle/>
                    <a:p>
                      <a:r>
                        <a:rPr lang="en-US" sz="1300" dirty="0" smtClean="0"/>
                        <a:t>1.5</a:t>
                      </a:r>
                      <a:endParaRPr lang="en-US" sz="1300" dirty="0"/>
                    </a:p>
                  </a:txBody>
                  <a:tcPr marL="67338" marR="67338" marT="33669" marB="33669"/>
                </a:tc>
                <a:tc>
                  <a:txBody>
                    <a:bodyPr/>
                    <a:lstStyle/>
                    <a:p>
                      <a:r>
                        <a:rPr lang="en-US" sz="1300" dirty="0" smtClean="0"/>
                        <a:t>16-31</a:t>
                      </a:r>
                      <a:endParaRPr lang="en-US" sz="1300" dirty="0"/>
                    </a:p>
                  </a:txBody>
                  <a:tcPr marL="67338" marR="67338" marT="33669" marB="33669"/>
                </a:tc>
              </a:tr>
              <a:tr h="273091">
                <a:tc>
                  <a:txBody>
                    <a:bodyPr/>
                    <a:lstStyle/>
                    <a:p>
                      <a:r>
                        <a:rPr lang="en-US" sz="1300" dirty="0" smtClean="0"/>
                        <a:t>B2</a:t>
                      </a:r>
                      <a:endParaRPr lang="en-US" sz="1300" dirty="0"/>
                    </a:p>
                  </a:txBody>
                  <a:tcPr marL="67338" marR="67338" marT="33669" marB="33669"/>
                </a:tc>
                <a:tc>
                  <a:txBody>
                    <a:bodyPr/>
                    <a:lstStyle/>
                    <a:p>
                      <a:r>
                        <a:rPr lang="en-US" sz="1300" dirty="0" smtClean="0"/>
                        <a:t>1.5</a:t>
                      </a:r>
                      <a:endParaRPr lang="en-US" sz="1300" dirty="0"/>
                    </a:p>
                  </a:txBody>
                  <a:tcPr marL="67338" marR="67338" marT="33669" marB="33669"/>
                </a:tc>
                <a:tc>
                  <a:txBody>
                    <a:bodyPr/>
                    <a:lstStyle/>
                    <a:p>
                      <a:r>
                        <a:rPr lang="en-US" sz="1300" dirty="0" smtClean="0"/>
                        <a:t>16-31</a:t>
                      </a:r>
                      <a:endParaRPr lang="en-US" sz="1300" dirty="0"/>
                    </a:p>
                  </a:txBody>
                  <a:tcPr marL="67338" marR="67338" marT="33669" marB="33669"/>
                </a:tc>
              </a:tr>
              <a:tr h="273091">
                <a:tc>
                  <a:txBody>
                    <a:bodyPr/>
                    <a:lstStyle/>
                    <a:p>
                      <a:r>
                        <a:rPr lang="en-US" sz="1300" dirty="0" err="1" smtClean="0"/>
                        <a:t>Mfp</a:t>
                      </a:r>
                      <a:endParaRPr lang="en-US" sz="1300" dirty="0"/>
                    </a:p>
                  </a:txBody>
                  <a:tcPr marL="67338" marR="67338" marT="33669" marB="33669"/>
                </a:tc>
                <a:tc>
                  <a:txBody>
                    <a:bodyPr/>
                    <a:lstStyle/>
                    <a:p>
                      <a:r>
                        <a:rPr lang="en-US" sz="1300" dirty="0" smtClean="0"/>
                        <a:t>2.1</a:t>
                      </a:r>
                      <a:endParaRPr lang="en-US" sz="1300" dirty="0"/>
                    </a:p>
                  </a:txBody>
                  <a:tcPr marL="67338" marR="67338" marT="33669" marB="33669"/>
                </a:tc>
                <a:tc>
                  <a:txBody>
                    <a:bodyPr/>
                    <a:lstStyle/>
                    <a:p>
                      <a:r>
                        <a:rPr lang="en-US" sz="1300" dirty="0" smtClean="0"/>
                        <a:t>(NA)</a:t>
                      </a:r>
                      <a:endParaRPr lang="en-US" sz="1300" dirty="0"/>
                    </a:p>
                  </a:txBody>
                  <a:tcPr marL="67338" marR="67338" marT="33669" marB="33669"/>
                </a:tc>
              </a:tr>
            </a:tbl>
          </a:graphicData>
        </a:graphic>
      </p:graphicFrame>
    </p:spTree>
    <p:extLst>
      <p:ext uri="{BB962C8B-B14F-4D97-AF65-F5344CB8AC3E}">
        <p14:creationId xmlns:p14="http://schemas.microsoft.com/office/powerpoint/2010/main" val="1559463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22252</TotalTime>
  <Words>2815</Words>
  <Application>Microsoft Office PowerPoint</Application>
  <PresentationFormat>On-screen Show (4:3)</PresentationFormat>
  <Paragraphs>250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Provenance of a modern soil of Middle Tennessee assessed using trace elements and zircon U-Pb geochronology</vt:lpstr>
      <vt:lpstr>Harpeth River Terrace Soils </vt:lpstr>
      <vt:lpstr>Field Site</vt:lpstr>
      <vt:lpstr>Sampling</vt:lpstr>
      <vt:lpstr>Bulk Samples</vt:lpstr>
      <vt:lpstr>Major Element Concentrations</vt:lpstr>
      <vt:lpstr>Bulk Sample Immobile Trace Element Concentration Ratios</vt:lpstr>
      <vt:lpstr>Bulk Sample Immobile Trace Element Concentration Ratios</vt:lpstr>
      <vt:lpstr>Grain Size and Density</vt:lpstr>
      <vt:lpstr>Element Mass Fluxes</vt:lpstr>
      <vt:lpstr>Zircon!</vt:lpstr>
      <vt:lpstr>Zircon Trace Elements </vt:lpstr>
      <vt:lpstr>Zircon Trace Elements </vt:lpstr>
      <vt:lpstr>Zircon U-Pb</vt:lpstr>
      <vt:lpstr>Age Spectra</vt:lpstr>
      <vt:lpstr>Trace Element Ratios and Element Mass Fluxes vs. U-Pb Analyses</vt:lpstr>
      <vt:lpstr>Future Work</vt:lpstr>
      <vt:lpstr>Potential Implications</vt:lpstr>
      <vt:lpstr>Acknowledgements</vt:lpstr>
      <vt:lpstr>Works Cited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Katsiaficas, Nathan James</dc:creator>
  <cp:lastModifiedBy>Katsiaficas, Nathan James</cp:lastModifiedBy>
  <cp:revision>205</cp:revision>
  <cp:lastPrinted>2013-10-24T19:33:45Z</cp:lastPrinted>
  <dcterms:created xsi:type="dcterms:W3CDTF">2013-10-09T15:33:23Z</dcterms:created>
  <dcterms:modified xsi:type="dcterms:W3CDTF">2013-12-12T01:01:31Z</dcterms:modified>
</cp:coreProperties>
</file>