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56" r:id="rId3"/>
    <p:sldId id="258" r:id="rId4"/>
    <p:sldId id="260" r:id="rId5"/>
    <p:sldId id="261" r:id="rId6"/>
    <p:sldId id="262" r:id="rId7"/>
    <p:sldId id="264" r:id="rId8"/>
    <p:sldId id="268" r:id="rId9"/>
    <p:sldId id="269" r:id="rId10"/>
    <p:sldId id="263" r:id="rId11"/>
    <p:sldId id="259" r:id="rId12"/>
    <p:sldId id="267" r:id="rId13"/>
    <p:sldId id="265" r:id="rId14"/>
    <p:sldId id="270" r:id="rId15"/>
    <p:sldId id="266" r:id="rId16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06" autoAdjust="0"/>
    <p:restoredTop sz="94660"/>
  </p:normalViewPr>
  <p:slideViewPr>
    <p:cSldViewPr>
      <p:cViewPr>
        <p:scale>
          <a:sx n="60" d="100"/>
          <a:sy n="60" d="100"/>
        </p:scale>
        <p:origin x="-660" y="-2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307AC9-8FDE-4E15-B937-322DDDF6C263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C32B-1CBC-4484-8299-7CCBAC0EF9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8645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C1E312-953D-4569-AEAA-E29E2985A5CD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A40B1-2FA7-4FBB-A64B-F8D3038DC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789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stars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40B1-2FA7-4FBB-A64B-F8D3038DC9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481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Scan newer questions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40B1-2FA7-4FBB-A64B-F8D3038DC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7261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Opportunities for Enhancing Diversity in the Geosciences (OEDG)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40B1-2FA7-4FBB-A64B-F8D3038DC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915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Plus Brett </a:t>
            </a:r>
            <a:r>
              <a:rPr lang="en-US" dirty="0" err="1" smtClean="0"/>
              <a:t>Bittrick</a:t>
            </a:r>
            <a:r>
              <a:rPr lang="en-US" dirty="0" smtClean="0"/>
              <a:t> and Lisa </a:t>
            </a:r>
            <a:r>
              <a:rPr lang="en-US" dirty="0" err="1" smtClean="0"/>
              <a:t>Bouda</a:t>
            </a:r>
            <a:r>
              <a:rPr lang="en-US" dirty="0" smtClean="0"/>
              <a:t> and Sue Ransom…Maybe Gary Gerson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A40B1-2FA7-4FBB-A64B-F8D3038DC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805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083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66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373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4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647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8095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636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685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36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573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8D6B8-AADE-42A8-B920-661EB1DA58A0}" type="datetimeFigureOut">
              <a:rPr lang="en-US" smtClean="0"/>
              <a:t>10/24/2013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0622A-AB59-4731-BBD9-6BD086F5A7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806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" y="68580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FACTORS INFLUENCING THE SUCCESS AND GROWTH OF THE DUAL-CREDIT PHYSICAL GEOLOGY PROGRAM IN MICHIGAN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57400"/>
            <a:ext cx="9144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Steve Mattox, </a:t>
            </a:r>
            <a:r>
              <a:rPr lang="en-US" dirty="0" smtClean="0"/>
              <a:t>Grand </a:t>
            </a:r>
            <a:r>
              <a:rPr lang="en-US" dirty="0"/>
              <a:t>Valley State University, </a:t>
            </a:r>
            <a:r>
              <a:rPr lang="en-US" dirty="0" smtClean="0"/>
              <a:t>Allendale</a:t>
            </a:r>
            <a:r>
              <a:rPr lang="en-US" dirty="0"/>
              <a:t>, </a:t>
            </a:r>
            <a:r>
              <a:rPr lang="en-US" dirty="0" smtClean="0"/>
              <a:t>MI, mattoxs@gvsu.edu</a:t>
            </a:r>
            <a:r>
              <a:rPr lang="en-US" dirty="0"/>
              <a:t>, </a:t>
            </a:r>
            <a:endParaRPr lang="en-US" dirty="0" smtClean="0"/>
          </a:p>
          <a:p>
            <a:pPr marL="0" indent="0" algn="ctr">
              <a:buNone/>
            </a:pPr>
            <a:r>
              <a:rPr lang="en-US" b="1" dirty="0" smtClean="0"/>
              <a:t>Sandi Rutherford, </a:t>
            </a:r>
            <a:r>
              <a:rPr lang="en-US" dirty="0" smtClean="0"/>
              <a:t>University </a:t>
            </a:r>
            <a:r>
              <a:rPr lang="en-US" dirty="0"/>
              <a:t>of Wisconsin-Madison, </a:t>
            </a:r>
            <a:r>
              <a:rPr lang="en-US" dirty="0" smtClean="0"/>
              <a:t>Madison, WI</a:t>
            </a:r>
            <a:r>
              <a:rPr lang="en-US" dirty="0"/>
              <a:t>, </a:t>
            </a:r>
            <a:r>
              <a:rPr lang="en-US" dirty="0" smtClean="0"/>
              <a:t>srutherford@wisc.edu, and </a:t>
            </a:r>
          </a:p>
          <a:p>
            <a:pPr marL="0" indent="0" algn="ctr">
              <a:buNone/>
            </a:pPr>
            <a:r>
              <a:rPr lang="en-US" b="1" dirty="0" smtClean="0"/>
              <a:t>Chris </a:t>
            </a:r>
            <a:r>
              <a:rPr lang="en-US" b="1" dirty="0" err="1" smtClean="0"/>
              <a:t>Bolhuis</a:t>
            </a:r>
            <a:r>
              <a:rPr lang="en-US" dirty="0" smtClean="0"/>
              <a:t>, Hudsonville </a:t>
            </a:r>
            <a:r>
              <a:rPr lang="en-US" dirty="0"/>
              <a:t>High School, </a:t>
            </a: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Hudsonville</a:t>
            </a:r>
            <a:r>
              <a:rPr lang="en-US" dirty="0"/>
              <a:t>, MI, </a:t>
            </a:r>
            <a:r>
              <a:rPr lang="en-US" dirty="0" smtClean="0"/>
              <a:t>cbolhuis@hpseagles.net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2355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8430256"/>
              </p:ext>
            </p:extLst>
          </p:nvPr>
        </p:nvGraphicFramePr>
        <p:xfrm>
          <a:off x="1524000" y="1752600"/>
          <a:ext cx="7067552" cy="4023360"/>
        </p:xfrm>
        <a:graphic>
          <a:graphicData uri="http://schemas.openxmlformats.org/drawingml/2006/table">
            <a:tbl>
              <a:tblPr/>
              <a:tblGrid>
                <a:gridCol w="1766888"/>
                <a:gridCol w="1766888"/>
                <a:gridCol w="1766888"/>
                <a:gridCol w="1766888"/>
              </a:tblGrid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taking test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passing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passing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2013 (6)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2012 (4)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2011 (2)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44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64%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2010 (2) 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83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2009 (2)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42%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410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229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56%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Students </a:t>
            </a:r>
            <a:r>
              <a:rPr lang="en-US" dirty="0"/>
              <a:t>T</a:t>
            </a:r>
            <a:r>
              <a:rPr lang="en-US" dirty="0" smtClean="0"/>
              <a:t>aking </a:t>
            </a:r>
            <a:r>
              <a:rPr lang="en-US" dirty="0"/>
              <a:t>T</a:t>
            </a:r>
            <a:r>
              <a:rPr lang="en-US" dirty="0" smtClean="0"/>
              <a:t>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932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 </a:t>
            </a:r>
            <a:r>
              <a:rPr lang="en-US" smtClean="0"/>
              <a:t>&amp; Recruit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mattoxs\Pictures\My Scans\2013-10 (Oct)\scan00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151" y="1600200"/>
            <a:ext cx="367069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ttoxs\Pictures\My Scans\2013-10 (Oct)\scan00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8462"/>
            <a:ext cx="3810000" cy="567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090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Right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Certified in Earth science</a:t>
            </a:r>
          </a:p>
          <a:p>
            <a:r>
              <a:rPr lang="en-US" dirty="0" smtClean="0"/>
              <a:t>Diverse students</a:t>
            </a:r>
          </a:p>
          <a:p>
            <a:r>
              <a:rPr lang="en-US" dirty="0" smtClean="0"/>
              <a:t>Supportive administration, peers</a:t>
            </a:r>
          </a:p>
          <a:p>
            <a:r>
              <a:rPr lang="en-US" dirty="0" smtClean="0"/>
              <a:t>University support</a:t>
            </a:r>
          </a:p>
          <a:p>
            <a:r>
              <a:rPr lang="en-US" dirty="0" smtClean="0"/>
              <a:t>Financial support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600200"/>
            <a:ext cx="4007787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46192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24400" y="1629103"/>
            <a:ext cx="4038600" cy="4525963"/>
          </a:xfrm>
        </p:spPr>
        <p:txBody>
          <a:bodyPr/>
          <a:lstStyle/>
          <a:p>
            <a:r>
              <a:rPr lang="en-US" dirty="0" smtClean="0"/>
              <a:t>Lack of certified Earth science teachers</a:t>
            </a:r>
          </a:p>
          <a:p>
            <a:r>
              <a:rPr lang="en-US" dirty="0"/>
              <a:t>Geology as a lesser </a:t>
            </a:r>
            <a:r>
              <a:rPr lang="en-US" dirty="0" smtClean="0"/>
              <a:t>science</a:t>
            </a:r>
          </a:p>
          <a:p>
            <a:r>
              <a:rPr lang="en-US" dirty="0" smtClean="0"/>
              <a:t>Peers</a:t>
            </a:r>
          </a:p>
          <a:p>
            <a:r>
              <a:rPr lang="en-US" dirty="0" smtClean="0"/>
              <a:t>Course proposals, enrollments</a:t>
            </a:r>
          </a:p>
          <a:p>
            <a:r>
              <a:rPr lang="en-US" dirty="0" smtClean="0"/>
              <a:t>Waiting for NGSS</a:t>
            </a:r>
          </a:p>
          <a:p>
            <a:r>
              <a:rPr lang="en-US" dirty="0"/>
              <a:t>E</a:t>
            </a:r>
            <a:r>
              <a:rPr lang="en-US" dirty="0" smtClean="0"/>
              <a:t>nrollment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5669" y="1600200"/>
            <a:ext cx="403860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600200"/>
            <a:ext cx="4084983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5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Teacher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Professional Development </a:t>
            </a:r>
          </a:p>
          <a:p>
            <a:r>
              <a:rPr lang="en-US" dirty="0" smtClean="0"/>
              <a:t>Lab materials</a:t>
            </a:r>
          </a:p>
          <a:p>
            <a:r>
              <a:rPr lang="en-US" dirty="0" smtClean="0"/>
              <a:t>Study Guides</a:t>
            </a:r>
          </a:p>
          <a:p>
            <a:r>
              <a:rPr lang="en-US" dirty="0" smtClean="0"/>
              <a:t>Grant writing</a:t>
            </a:r>
          </a:p>
          <a:p>
            <a:r>
              <a:rPr lang="en-US" dirty="0" smtClean="0"/>
              <a:t>Letters to administrators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mattoxs\AppData\Local\Microsoft\Windows\Temporary Internet Files\Content.Outlook\0SDNP2MN\Poster_OEDG-page-001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518745"/>
            <a:ext cx="3303494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8173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Finding diverse schools</a:t>
            </a:r>
          </a:p>
          <a:p>
            <a:r>
              <a:rPr lang="en-US" dirty="0" smtClean="0"/>
              <a:t>Charge a fee</a:t>
            </a:r>
            <a:r>
              <a:rPr lang="en-US" dirty="0" smtClean="0"/>
              <a:t>? </a:t>
            </a:r>
            <a:r>
              <a:rPr lang="en-US" dirty="0"/>
              <a:t>v</a:t>
            </a:r>
            <a:r>
              <a:rPr lang="en-US" dirty="0" smtClean="0"/>
              <a:t>s.</a:t>
            </a:r>
          </a:p>
          <a:p>
            <a:pPr marL="0" indent="0">
              <a:buNone/>
            </a:pPr>
            <a:r>
              <a:rPr lang="en-US" dirty="0" smtClean="0"/>
              <a:t>	sponsor</a:t>
            </a:r>
            <a:endParaRPr lang="en-US" dirty="0" smtClean="0"/>
          </a:p>
          <a:p>
            <a:r>
              <a:rPr lang="en-US" dirty="0" smtClean="0"/>
              <a:t>Go electronic?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600200"/>
            <a:ext cx="428625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1620" y="1752600"/>
            <a:ext cx="137730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Xxxxxxxxxxx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xxxxxxxxxxxx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181600"/>
            <a:ext cx="4073525" cy="203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0710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History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8" y="1644314"/>
            <a:ext cx="3988497" cy="2994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1597562"/>
            <a:ext cx="3046413" cy="3046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02926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Grant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University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partners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881562"/>
            <a:ext cx="1376363" cy="137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106" y="1586507"/>
            <a:ext cx="5056586" cy="5056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5-Point Star 3"/>
          <p:cNvSpPr/>
          <p:nvPr/>
        </p:nvSpPr>
        <p:spPr>
          <a:xfrm>
            <a:off x="3886200" y="2133600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5-Point Star 6"/>
          <p:cNvSpPr/>
          <p:nvPr/>
        </p:nvSpPr>
        <p:spPr>
          <a:xfrm>
            <a:off x="6858000" y="5569743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6702716" y="5841188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425464" y="5213328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189388" y="5343525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5486400" y="5264943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329362" y="2640419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4462795" y="2640419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5486400" y="5820526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7086600" y="5867400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5946626" y="4763878"/>
            <a:ext cx="757238" cy="609600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6383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192"/>
            <a:ext cx="8229600" cy="1143000"/>
          </a:xfrm>
        </p:spPr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test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76401"/>
            <a:ext cx="4038600" cy="4038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648200"/>
            <a:ext cx="2944765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6" y="1163192"/>
            <a:ext cx="4303713" cy="3075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3125" y="4343400"/>
            <a:ext cx="5730875" cy="190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C:\Users\mattoxs\Pictures\My Scans\2013-10 (Oct)\scan00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8635" y="1676400"/>
            <a:ext cx="4806950" cy="163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6294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248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418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2"/>
          <p:cNvSpPr txBox="1">
            <a:spLocks noChangeArrowheads="1"/>
          </p:cNvSpPr>
          <p:nvPr/>
        </p:nvSpPr>
        <p:spPr>
          <a:xfrm>
            <a:off x="457200" y="228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Students Taking </a:t>
            </a:r>
            <a:r>
              <a:rPr lang="en-US" dirty="0" smtClean="0"/>
              <a:t>Test (early years)</a:t>
            </a:r>
            <a:endParaRPr lang="en-US" dirty="0" smtClean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557479"/>
              </p:ext>
            </p:extLst>
          </p:nvPr>
        </p:nvGraphicFramePr>
        <p:xfrm>
          <a:off x="1038224" y="1676400"/>
          <a:ext cx="7067552" cy="4114800"/>
        </p:xfrm>
        <a:graphic>
          <a:graphicData uri="http://schemas.openxmlformats.org/drawingml/2006/table">
            <a:tbl>
              <a:tblPr/>
              <a:tblGrid>
                <a:gridCol w="1766888"/>
                <a:gridCol w="1766888"/>
                <a:gridCol w="1766888"/>
                <a:gridCol w="1766888"/>
              </a:tblGrid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taking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# passing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% passing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66%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32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201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175</a:t>
                      </a: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87%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0166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OEDG Grant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419600"/>
            <a:ext cx="1562159" cy="1569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22408"/>
            <a:ext cx="6274965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6947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5"/>
          <a:stretch/>
        </p:blipFill>
        <p:spPr bwMode="auto">
          <a:xfrm>
            <a:off x="2341286" y="1"/>
            <a:ext cx="6920435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733800"/>
            <a:ext cx="4038600" cy="4525963"/>
          </a:xfrm>
        </p:spPr>
        <p:txBody>
          <a:bodyPr/>
          <a:lstStyle/>
          <a:p>
            <a:r>
              <a:rPr lang="en-US" dirty="0" smtClean="0"/>
              <a:t>Talks at MESTA, MDSTA, MSTA, regional GSA, ILSG</a:t>
            </a:r>
          </a:p>
          <a:p>
            <a:r>
              <a:rPr lang="en-US" dirty="0" smtClean="0"/>
              <a:t>District science coordinators</a:t>
            </a:r>
          </a:p>
          <a:p>
            <a:r>
              <a:rPr lang="en-US" dirty="0" smtClean="0"/>
              <a:t>RMSC newsletters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7373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\\office\dfs\Geology-Private\mattoxs\MyData\My Documents\Grants\CBMGT\IMG_71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305800" y="629233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+3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1892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437</TotalTime>
  <Words>288</Words>
  <Application>Microsoft Office PowerPoint</Application>
  <PresentationFormat>On-screen Show (4:3)</PresentationFormat>
  <Paragraphs>114</Paragraphs>
  <Slides>15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FACTORS INFLUENCING THE SUCCESS AND GROWTH OF THE DUAL-CREDIT PHYSICAL GEOLOGY PROGRAM IN MICHIGAN </vt:lpstr>
      <vt:lpstr>Early History</vt:lpstr>
      <vt:lpstr>Planning Grant </vt:lpstr>
      <vt:lpstr>the test</vt:lpstr>
      <vt:lpstr>PowerPoint Presentation</vt:lpstr>
      <vt:lpstr>PowerPoint Presentation</vt:lpstr>
      <vt:lpstr>OEDG Grant</vt:lpstr>
      <vt:lpstr>PowerPoint Presentation</vt:lpstr>
      <vt:lpstr>PowerPoint Presentation</vt:lpstr>
      <vt:lpstr>Students Taking Test</vt:lpstr>
      <vt:lpstr>Inform &amp; Recruit</vt:lpstr>
      <vt:lpstr>Finding the Right Balance</vt:lpstr>
      <vt:lpstr>Barriers</vt:lpstr>
      <vt:lpstr>Teacher Support</vt:lpstr>
      <vt:lpstr>Challenges</vt:lpstr>
    </vt:vector>
  </TitlesOfParts>
  <Company>GVSU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Stephen Mattox</dc:creator>
  <cp:lastModifiedBy>Stephen Mattox</cp:lastModifiedBy>
  <cp:revision>39</cp:revision>
  <cp:lastPrinted>2013-10-24T18:17:42Z</cp:lastPrinted>
  <dcterms:created xsi:type="dcterms:W3CDTF">2013-10-22T17:23:07Z</dcterms:created>
  <dcterms:modified xsi:type="dcterms:W3CDTF">2013-10-24T18:51:48Z</dcterms:modified>
</cp:coreProperties>
</file>