
<file path=[Content_Types].xml><?xml version="1.0" encoding="utf-8"?>
<Types xmlns="http://schemas.openxmlformats.org/package/2006/content-types">
  <Default Extension="tif" ContentType="image/tiff"/>
  <Default Extension="jpg" ContentType="image/jpeg"/>
  <Default Extension="xml" ContentType="application/xml"/>
  <Default Extension="jpeg" ContentType="image/jpeg"/>
  <Default Extension="wdp" ContentType="image/vnd.ms-photo"/>
  <Default Extension="xlsx" ContentType="application/vnd.openxmlformats-officedocument.spreadsheetml.sheet"/>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handoutMasterIdLst>
    <p:handoutMasterId r:id="rId15"/>
  </p:handoutMasterIdLst>
  <p:sldIdLst>
    <p:sldId id="256" r:id="rId2"/>
    <p:sldId id="285" r:id="rId3"/>
    <p:sldId id="286" r:id="rId4"/>
    <p:sldId id="303" r:id="rId5"/>
    <p:sldId id="294" r:id="rId6"/>
    <p:sldId id="289" r:id="rId7"/>
    <p:sldId id="305" r:id="rId8"/>
    <p:sldId id="272" r:id="rId9"/>
    <p:sldId id="277" r:id="rId10"/>
    <p:sldId id="281" r:id="rId11"/>
    <p:sldId id="283" r:id="rId12"/>
    <p:sldId id="306" r:id="rId13"/>
  </p:sldIdLst>
  <p:sldSz cx="13004800" cy="9753600"/>
  <p:notesSz cx="6858000" cy="9144000"/>
  <p:defaultTextStyle>
    <a:defPPr>
      <a:defRPr lang="en-US"/>
    </a:defPPr>
    <a:lvl1pPr algn="l" rtl="0" fontAlgn="base">
      <a:spcBef>
        <a:spcPct val="0"/>
      </a:spcBef>
      <a:spcAft>
        <a:spcPct val="0"/>
      </a:spcAft>
      <a:defRPr sz="1200" kern="1200">
        <a:solidFill>
          <a:srgbClr val="000000"/>
        </a:solidFill>
        <a:latin typeface="Gill Sans" pitchFamily="-110" charset="0"/>
        <a:ea typeface="ヒラギノ角ゴ Pro W3" pitchFamily="-110" charset="-128"/>
        <a:cs typeface="ヒラギノ角ゴ Pro W3" pitchFamily="-110" charset="-128"/>
        <a:sym typeface="Gill Sans" pitchFamily="-110" charset="0"/>
      </a:defRPr>
    </a:lvl1pPr>
    <a:lvl2pPr marL="457200" algn="l" rtl="0" fontAlgn="base">
      <a:spcBef>
        <a:spcPct val="0"/>
      </a:spcBef>
      <a:spcAft>
        <a:spcPct val="0"/>
      </a:spcAft>
      <a:defRPr sz="1200" kern="1200">
        <a:solidFill>
          <a:srgbClr val="000000"/>
        </a:solidFill>
        <a:latin typeface="Gill Sans" pitchFamily="-110" charset="0"/>
        <a:ea typeface="ヒラギノ角ゴ Pro W3" pitchFamily="-110" charset="-128"/>
        <a:cs typeface="ヒラギノ角ゴ Pro W3" pitchFamily="-110" charset="-128"/>
        <a:sym typeface="Gill Sans" pitchFamily="-110" charset="0"/>
      </a:defRPr>
    </a:lvl2pPr>
    <a:lvl3pPr marL="914400" algn="l" rtl="0" fontAlgn="base">
      <a:spcBef>
        <a:spcPct val="0"/>
      </a:spcBef>
      <a:spcAft>
        <a:spcPct val="0"/>
      </a:spcAft>
      <a:defRPr sz="1200" kern="1200">
        <a:solidFill>
          <a:srgbClr val="000000"/>
        </a:solidFill>
        <a:latin typeface="Gill Sans" pitchFamily="-110" charset="0"/>
        <a:ea typeface="ヒラギノ角ゴ Pro W3" pitchFamily="-110" charset="-128"/>
        <a:cs typeface="ヒラギノ角ゴ Pro W3" pitchFamily="-110" charset="-128"/>
        <a:sym typeface="Gill Sans" pitchFamily="-110" charset="0"/>
      </a:defRPr>
    </a:lvl3pPr>
    <a:lvl4pPr marL="1371600" algn="l" rtl="0" fontAlgn="base">
      <a:spcBef>
        <a:spcPct val="0"/>
      </a:spcBef>
      <a:spcAft>
        <a:spcPct val="0"/>
      </a:spcAft>
      <a:defRPr sz="1200" kern="1200">
        <a:solidFill>
          <a:srgbClr val="000000"/>
        </a:solidFill>
        <a:latin typeface="Gill Sans" pitchFamily="-110" charset="0"/>
        <a:ea typeface="ヒラギノ角ゴ Pro W3" pitchFamily="-110" charset="-128"/>
        <a:cs typeface="ヒラギノ角ゴ Pro W3" pitchFamily="-110" charset="-128"/>
        <a:sym typeface="Gill Sans" pitchFamily="-110" charset="0"/>
      </a:defRPr>
    </a:lvl4pPr>
    <a:lvl5pPr marL="1828800" algn="l" rtl="0" fontAlgn="base">
      <a:spcBef>
        <a:spcPct val="0"/>
      </a:spcBef>
      <a:spcAft>
        <a:spcPct val="0"/>
      </a:spcAft>
      <a:defRPr sz="1200" kern="1200">
        <a:solidFill>
          <a:srgbClr val="000000"/>
        </a:solidFill>
        <a:latin typeface="Gill Sans" pitchFamily="-110" charset="0"/>
        <a:ea typeface="ヒラギノ角ゴ Pro W3" pitchFamily="-110" charset="-128"/>
        <a:cs typeface="ヒラギノ角ゴ Pro W3" pitchFamily="-110" charset="-128"/>
        <a:sym typeface="Gill Sans" pitchFamily="-110" charset="0"/>
      </a:defRPr>
    </a:lvl5pPr>
    <a:lvl6pPr marL="2286000" algn="l" defTabSz="457200" rtl="0" eaLnBrk="1" latinLnBrk="0" hangingPunct="1">
      <a:defRPr sz="1200" kern="1200">
        <a:solidFill>
          <a:srgbClr val="000000"/>
        </a:solidFill>
        <a:latin typeface="Gill Sans" pitchFamily="-110" charset="0"/>
        <a:ea typeface="ヒラギノ角ゴ Pro W3" pitchFamily="-110" charset="-128"/>
        <a:cs typeface="ヒラギノ角ゴ Pro W3" pitchFamily="-110" charset="-128"/>
        <a:sym typeface="Gill Sans" pitchFamily="-110" charset="0"/>
      </a:defRPr>
    </a:lvl6pPr>
    <a:lvl7pPr marL="2743200" algn="l" defTabSz="457200" rtl="0" eaLnBrk="1" latinLnBrk="0" hangingPunct="1">
      <a:defRPr sz="1200" kern="1200">
        <a:solidFill>
          <a:srgbClr val="000000"/>
        </a:solidFill>
        <a:latin typeface="Gill Sans" pitchFamily="-110" charset="0"/>
        <a:ea typeface="ヒラギノ角ゴ Pro W3" pitchFamily="-110" charset="-128"/>
        <a:cs typeface="ヒラギノ角ゴ Pro W3" pitchFamily="-110" charset="-128"/>
        <a:sym typeface="Gill Sans" pitchFamily="-110" charset="0"/>
      </a:defRPr>
    </a:lvl7pPr>
    <a:lvl8pPr marL="3200400" algn="l" defTabSz="457200" rtl="0" eaLnBrk="1" latinLnBrk="0" hangingPunct="1">
      <a:defRPr sz="1200" kern="1200">
        <a:solidFill>
          <a:srgbClr val="000000"/>
        </a:solidFill>
        <a:latin typeface="Gill Sans" pitchFamily="-110" charset="0"/>
        <a:ea typeface="ヒラギノ角ゴ Pro W3" pitchFamily="-110" charset="-128"/>
        <a:cs typeface="ヒラギノ角ゴ Pro W3" pitchFamily="-110" charset="-128"/>
        <a:sym typeface="Gill Sans" pitchFamily="-110" charset="0"/>
      </a:defRPr>
    </a:lvl8pPr>
    <a:lvl9pPr marL="3657600" algn="l" defTabSz="457200" rtl="0" eaLnBrk="1" latinLnBrk="0" hangingPunct="1">
      <a:defRPr sz="1200" kern="1200">
        <a:solidFill>
          <a:srgbClr val="000000"/>
        </a:solidFill>
        <a:latin typeface="Gill Sans" pitchFamily="-110" charset="0"/>
        <a:ea typeface="ヒラギノ角ゴ Pro W3" pitchFamily="-110" charset="-128"/>
        <a:cs typeface="ヒラギノ角ゴ Pro W3" pitchFamily="-110" charset="-128"/>
        <a:sym typeface="Gill Sans" pitchFamily="-110"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9" d="100"/>
          <a:sy n="99" d="100"/>
        </p:scale>
        <p:origin x="-664" y="-152"/>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23" d="100"/>
        <a:sy n="223" d="100"/>
      </p:scale>
      <p:origin x="0" y="7504"/>
    </p:cViewPr>
  </p:sorterViewPr>
  <p:gridSpacing cx="76200" cy="76200"/>
</p:viewPr>
</file>

<file path=ppt/_rels/presentation.xml.rels><?xml version="1.0" encoding="UTF-8" standalone="yes"?>
<Relationships xmlns="http://schemas.openxmlformats.org/package/2006/relationships"><Relationship Id="rId14" Type="http://schemas.openxmlformats.org/officeDocument/2006/relationships/notesMaster" Target="notesMasters/notesMaster1.xml"/><Relationship Id="rId20" Type="http://schemas.openxmlformats.org/officeDocument/2006/relationships/tableStyles" Target="tableStyles.xml"/><Relationship Id="rId4" Type="http://schemas.openxmlformats.org/officeDocument/2006/relationships/slide" Target="slides/slide3.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presProps" Target="presProps.xml"/><Relationship Id="rId19" Type="http://schemas.openxmlformats.org/officeDocument/2006/relationships/theme" Target="theme/theme1.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Rock Creek 2012</c:v>
                </c:pt>
              </c:strCache>
            </c:strRef>
          </c:tx>
          <c:invertIfNegative val="0"/>
          <c:cat>
            <c:strRef>
              <c:f>Sheet1!$A$2:$A$9</c:f>
              <c:strCache>
                <c:ptCount val="8"/>
                <c:pt idx="0">
                  <c:v>Site 1 (1R)</c:v>
                </c:pt>
                <c:pt idx="1">
                  <c:v>Site 2 (1P)</c:v>
                </c:pt>
                <c:pt idx="2">
                  <c:v>Site 3 (2R)</c:v>
                </c:pt>
                <c:pt idx="3">
                  <c:v>Site 4 (2P)</c:v>
                </c:pt>
                <c:pt idx="4">
                  <c:v>Site 5 (3R)</c:v>
                </c:pt>
                <c:pt idx="5">
                  <c:v>Site 6 (3P)</c:v>
                </c:pt>
                <c:pt idx="6">
                  <c:v>Site 7 (4R)</c:v>
                </c:pt>
                <c:pt idx="7">
                  <c:v>Site 8 (4P)</c:v>
                </c:pt>
              </c:strCache>
            </c:strRef>
          </c:cat>
          <c:val>
            <c:numRef>
              <c:f>Sheet1!$B$2:$B$9</c:f>
              <c:numCache>
                <c:formatCode>General</c:formatCode>
                <c:ptCount val="8"/>
                <c:pt idx="0">
                  <c:v>0.9</c:v>
                </c:pt>
                <c:pt idx="1">
                  <c:v>0.33</c:v>
                </c:pt>
                <c:pt idx="2">
                  <c:v>0.74</c:v>
                </c:pt>
                <c:pt idx="3">
                  <c:v>0.62</c:v>
                </c:pt>
                <c:pt idx="4">
                  <c:v>0.87</c:v>
                </c:pt>
                <c:pt idx="5">
                  <c:v>0.75</c:v>
                </c:pt>
                <c:pt idx="6">
                  <c:v>0.66</c:v>
                </c:pt>
                <c:pt idx="7">
                  <c:v>0.84</c:v>
                </c:pt>
              </c:numCache>
            </c:numRef>
          </c:val>
        </c:ser>
        <c:ser>
          <c:idx val="1"/>
          <c:order val="1"/>
          <c:tx>
            <c:strRef>
              <c:f>Sheet1!$C$1</c:f>
              <c:strCache>
                <c:ptCount val="1"/>
                <c:pt idx="0">
                  <c:v>McDowell Reach 2010</c:v>
                </c:pt>
              </c:strCache>
            </c:strRef>
          </c:tx>
          <c:invertIfNegative val="0"/>
          <c:cat>
            <c:strRef>
              <c:f>Sheet1!$A$2:$A$9</c:f>
              <c:strCache>
                <c:ptCount val="8"/>
                <c:pt idx="0">
                  <c:v>Site 1 (1R)</c:v>
                </c:pt>
                <c:pt idx="1">
                  <c:v>Site 2 (1P)</c:v>
                </c:pt>
                <c:pt idx="2">
                  <c:v>Site 3 (2R)</c:v>
                </c:pt>
                <c:pt idx="3">
                  <c:v>Site 4 (2P)</c:v>
                </c:pt>
                <c:pt idx="4">
                  <c:v>Site 5 (3R)</c:v>
                </c:pt>
                <c:pt idx="5">
                  <c:v>Site 6 (3P)</c:v>
                </c:pt>
                <c:pt idx="6">
                  <c:v>Site 7 (4R)</c:v>
                </c:pt>
                <c:pt idx="7">
                  <c:v>Site 8 (4P)</c:v>
                </c:pt>
              </c:strCache>
            </c:strRef>
          </c:cat>
          <c:val>
            <c:numRef>
              <c:f>Sheet1!$C$2:$C$9</c:f>
              <c:numCache>
                <c:formatCode>General</c:formatCode>
                <c:ptCount val="8"/>
                <c:pt idx="0">
                  <c:v>0.71</c:v>
                </c:pt>
                <c:pt idx="1">
                  <c:v>0.48</c:v>
                </c:pt>
                <c:pt idx="2">
                  <c:v>0.72</c:v>
                </c:pt>
                <c:pt idx="3">
                  <c:v>0.67</c:v>
                </c:pt>
                <c:pt idx="4">
                  <c:v>0.6</c:v>
                </c:pt>
                <c:pt idx="5">
                  <c:v>0.56</c:v>
                </c:pt>
                <c:pt idx="6">
                  <c:v>0.65</c:v>
                </c:pt>
                <c:pt idx="7">
                  <c:v>0.71</c:v>
                </c:pt>
              </c:numCache>
            </c:numRef>
          </c:val>
        </c:ser>
        <c:ser>
          <c:idx val="2"/>
          <c:order val="2"/>
          <c:tx>
            <c:strRef>
              <c:f>Sheet1!$D$1</c:f>
              <c:strCache>
                <c:ptCount val="1"/>
                <c:pt idx="0">
                  <c:v>McDowell Reach 2007</c:v>
                </c:pt>
              </c:strCache>
            </c:strRef>
          </c:tx>
          <c:invertIfNegative val="0"/>
          <c:cat>
            <c:strRef>
              <c:f>Sheet1!$A$2:$A$9</c:f>
              <c:strCache>
                <c:ptCount val="8"/>
                <c:pt idx="0">
                  <c:v>Site 1 (1R)</c:v>
                </c:pt>
                <c:pt idx="1">
                  <c:v>Site 2 (1P)</c:v>
                </c:pt>
                <c:pt idx="2">
                  <c:v>Site 3 (2R)</c:v>
                </c:pt>
                <c:pt idx="3">
                  <c:v>Site 4 (2P)</c:v>
                </c:pt>
                <c:pt idx="4">
                  <c:v>Site 5 (3R)</c:v>
                </c:pt>
                <c:pt idx="5">
                  <c:v>Site 6 (3P)</c:v>
                </c:pt>
                <c:pt idx="6">
                  <c:v>Site 7 (4R)</c:v>
                </c:pt>
                <c:pt idx="7">
                  <c:v>Site 8 (4P)</c:v>
                </c:pt>
              </c:strCache>
            </c:strRef>
          </c:cat>
          <c:val>
            <c:numRef>
              <c:f>Sheet1!$D$2:$D$9</c:f>
              <c:numCache>
                <c:formatCode>General</c:formatCode>
                <c:ptCount val="8"/>
                <c:pt idx="0">
                  <c:v>0.654572</c:v>
                </c:pt>
                <c:pt idx="1">
                  <c:v>0.429048</c:v>
                </c:pt>
                <c:pt idx="2">
                  <c:v>0.46328</c:v>
                </c:pt>
                <c:pt idx="3">
                  <c:v>0.32654</c:v>
                </c:pt>
                <c:pt idx="4">
                  <c:v>0.44494</c:v>
                </c:pt>
                <c:pt idx="5">
                  <c:v>0.678</c:v>
                </c:pt>
                <c:pt idx="6">
                  <c:v>0.796</c:v>
                </c:pt>
                <c:pt idx="7">
                  <c:v>0.6935</c:v>
                </c:pt>
              </c:numCache>
            </c:numRef>
          </c:val>
        </c:ser>
        <c:dLbls>
          <c:showLegendKey val="0"/>
          <c:showVal val="0"/>
          <c:showCatName val="0"/>
          <c:showSerName val="0"/>
          <c:showPercent val="0"/>
          <c:showBubbleSize val="0"/>
        </c:dLbls>
        <c:gapWidth val="150"/>
        <c:axId val="1012437016"/>
        <c:axId val="1012439992"/>
      </c:barChart>
      <c:catAx>
        <c:axId val="1012437016"/>
        <c:scaling>
          <c:orientation val="minMax"/>
        </c:scaling>
        <c:delete val="0"/>
        <c:axPos val="b"/>
        <c:majorTickMark val="out"/>
        <c:minorTickMark val="none"/>
        <c:tickLblPos val="nextTo"/>
        <c:crossAx val="1012439992"/>
        <c:crosses val="autoZero"/>
        <c:auto val="1"/>
        <c:lblAlgn val="ctr"/>
        <c:lblOffset val="100"/>
        <c:noMultiLvlLbl val="0"/>
      </c:catAx>
      <c:valAx>
        <c:axId val="1012439992"/>
        <c:scaling>
          <c:orientation val="minMax"/>
        </c:scaling>
        <c:delete val="0"/>
        <c:axPos val="l"/>
        <c:majorGridlines/>
        <c:numFmt formatCode="General" sourceLinked="1"/>
        <c:majorTickMark val="out"/>
        <c:minorTickMark val="none"/>
        <c:tickLblPos val="nextTo"/>
        <c:crossAx val="1012437016"/>
        <c:crosses val="autoZero"/>
        <c:crossBetween val="between"/>
      </c:valAx>
    </c:plotArea>
    <c:legend>
      <c:legendPos val="r"/>
      <c:layout/>
      <c:overlay val="0"/>
    </c:legend>
    <c:plotVisOnly val="1"/>
    <c:dispBlanksAs val="gap"/>
    <c:showDLblsOverMax val="0"/>
  </c:chart>
  <c:spPr>
    <a:ln w="28575" cmpd="sng">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EDF408-BF96-6445-99CA-44F59CB52912}" type="datetimeFigureOut">
              <a:rPr lang="en-US" smtClean="0"/>
              <a:t>10/22/13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B0A946-664D-F54D-8ECB-0DC60CD782AA}" type="slidenum">
              <a:rPr lang="en-US" smtClean="0"/>
              <a:t>‹#›</a:t>
            </a:fld>
            <a:endParaRPr lang="en-US"/>
          </a:p>
        </p:txBody>
      </p:sp>
    </p:spTree>
    <p:extLst>
      <p:ext uri="{BB962C8B-B14F-4D97-AF65-F5344CB8AC3E}">
        <p14:creationId xmlns:p14="http://schemas.microsoft.com/office/powerpoint/2010/main" val="191130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p:cNvSpPr>
          <p:nvPr>
            <p:ph type="hdr" sz="quarter"/>
          </p:nvPr>
        </p:nvSpPr>
        <p:spPr bwMode="auto">
          <a:xfrm>
            <a:off x="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defRPr>
                <a:latin typeface="Gill Sans" pitchFamily="-111" charset="0"/>
                <a:ea typeface="ヒラギノ角ゴ Pro W3" pitchFamily="-111" charset="-128"/>
                <a:cs typeface="ヒラギノ角ゴ Pro W3" pitchFamily="-111" charset="-128"/>
                <a:sym typeface="Gill Sans" pitchFamily="-111" charset="0"/>
              </a:defRPr>
            </a:lvl1pPr>
          </a:lstStyle>
          <a:p>
            <a:pPr>
              <a:defRPr/>
            </a:pPr>
            <a:endParaRPr lang="en-US"/>
          </a:p>
        </p:txBody>
      </p:sp>
      <p:sp>
        <p:nvSpPr>
          <p:cNvPr id="30723" name="Rectangle 1027"/>
          <p:cNvSpPr>
            <a:spLocks noGrp="1"/>
          </p:cNvSpPr>
          <p:nvPr>
            <p:ph type="dt" idx="1"/>
          </p:nvPr>
        </p:nvSpPr>
        <p:spPr bwMode="auto">
          <a:xfrm>
            <a:off x="388620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Gill Sans" pitchFamily="-111" charset="0"/>
                <a:ea typeface="ヒラギノ角ゴ Pro W3" pitchFamily="-111" charset="-128"/>
                <a:cs typeface="ヒラギノ角ゴ Pro W3" pitchFamily="-111" charset="-128"/>
                <a:sym typeface="Gill Sans" pitchFamily="-111" charset="0"/>
              </a:defRPr>
            </a:lvl1pPr>
          </a:lstStyle>
          <a:p>
            <a:pPr>
              <a:defRPr/>
            </a:pPr>
            <a:endParaRPr lang="en-US"/>
          </a:p>
        </p:txBody>
      </p:sp>
      <p:sp>
        <p:nvSpPr>
          <p:cNvPr id="25604"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25" name="Rectangle 1029"/>
          <p:cNvSpPr>
            <a:spLocks noGrp="1"/>
          </p:cNvSpPr>
          <p:nvPr>
            <p:ph type="body" sz="quarter" idx="3"/>
          </p:nvPr>
        </p:nvSpPr>
        <p:spPr bwMode="auto">
          <a:xfrm>
            <a:off x="914400" y="4343400"/>
            <a:ext cx="5029200" cy="41148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1030"/>
          <p:cNvSpPr>
            <a:spLocks noGrp="1"/>
          </p:cNvSpPr>
          <p:nvPr>
            <p:ph type="ftr" sz="quarter" idx="4"/>
          </p:nvPr>
        </p:nvSpPr>
        <p:spPr bwMode="auto">
          <a:xfrm>
            <a:off x="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defRPr>
                <a:latin typeface="Gill Sans" pitchFamily="-111" charset="0"/>
                <a:ea typeface="ヒラギノ角ゴ Pro W3" pitchFamily="-111" charset="-128"/>
                <a:cs typeface="ヒラギノ角ゴ Pro W3" pitchFamily="-111" charset="-128"/>
                <a:sym typeface="Gill Sans" pitchFamily="-111" charset="0"/>
              </a:defRPr>
            </a:lvl1pPr>
          </a:lstStyle>
          <a:p>
            <a:pPr>
              <a:defRPr/>
            </a:pPr>
            <a:endParaRPr lang="en-US"/>
          </a:p>
        </p:txBody>
      </p:sp>
      <p:sp>
        <p:nvSpPr>
          <p:cNvPr id="30727" name="Rectangle 1031"/>
          <p:cNvSpPr>
            <a:spLocks noGrp="1"/>
          </p:cNvSpPr>
          <p:nvPr>
            <p:ph type="sldNum" sz="quarter" idx="5"/>
          </p:nvPr>
        </p:nvSpPr>
        <p:spPr bwMode="auto">
          <a:xfrm>
            <a:off x="388620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Gill Sans" pitchFamily="-111" charset="0"/>
                <a:ea typeface="ヒラギノ角ゴ Pro W3" pitchFamily="-111" charset="-128"/>
                <a:cs typeface="ヒラギノ角ゴ Pro W3" pitchFamily="-111" charset="-128"/>
                <a:sym typeface="Gill Sans" pitchFamily="-111" charset="0"/>
              </a:defRPr>
            </a:lvl1pPr>
          </a:lstStyle>
          <a:p>
            <a:pPr>
              <a:defRPr/>
            </a:pPr>
            <a:fld id="{6115B30A-AF8E-A042-8D07-0D97F41CE676}" type="slidenum">
              <a:rPr lang="en-US"/>
              <a:pPr>
                <a:defRPr/>
              </a:pPr>
              <a:t>‹#›</a:t>
            </a:fld>
            <a:endParaRPr lang="en-US"/>
          </a:p>
        </p:txBody>
      </p:sp>
    </p:spTree>
    <p:extLst>
      <p:ext uri="{BB962C8B-B14F-4D97-AF65-F5344CB8AC3E}">
        <p14:creationId xmlns:p14="http://schemas.microsoft.com/office/powerpoint/2010/main" val="3855866946"/>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11" charset="0"/>
        <a:ea typeface="ＭＳ Ｐゴシック" pitchFamily="-111" charset="-128"/>
        <a:cs typeface="ＭＳ Ｐゴシック" pitchFamily="-111" charset="-128"/>
      </a:defRPr>
    </a:lvl1pPr>
    <a:lvl2pPr marL="457200" algn="l" rtl="0" eaLnBrk="0" fontAlgn="base" hangingPunct="0">
      <a:spcBef>
        <a:spcPct val="0"/>
      </a:spcBef>
      <a:spcAft>
        <a:spcPct val="0"/>
      </a:spcAft>
      <a:defRPr sz="1200" kern="1200">
        <a:solidFill>
          <a:schemeClr val="tx1"/>
        </a:solidFill>
        <a:latin typeface="Gill Sans" pitchFamily="-111" charset="0"/>
        <a:ea typeface="ＭＳ Ｐゴシック" pitchFamily="-111" charset="-128"/>
        <a:cs typeface="+mn-cs"/>
      </a:defRPr>
    </a:lvl2pPr>
    <a:lvl3pPr marL="914400" algn="l" rtl="0" eaLnBrk="0" fontAlgn="base" hangingPunct="0">
      <a:spcBef>
        <a:spcPct val="0"/>
      </a:spcBef>
      <a:spcAft>
        <a:spcPct val="0"/>
      </a:spcAft>
      <a:defRPr sz="1200" kern="1200">
        <a:solidFill>
          <a:schemeClr val="tx1"/>
        </a:solidFill>
        <a:latin typeface="Gill Sans" pitchFamily="-111" charset="0"/>
        <a:ea typeface="ＭＳ Ｐゴシック" pitchFamily="-111" charset="-128"/>
        <a:cs typeface="+mn-cs"/>
      </a:defRPr>
    </a:lvl3pPr>
    <a:lvl4pPr marL="1371600" algn="l" rtl="0" eaLnBrk="0" fontAlgn="base" hangingPunct="0">
      <a:spcBef>
        <a:spcPct val="0"/>
      </a:spcBef>
      <a:spcAft>
        <a:spcPct val="0"/>
      </a:spcAft>
      <a:defRPr sz="1200" kern="1200">
        <a:solidFill>
          <a:schemeClr val="tx1"/>
        </a:solidFill>
        <a:latin typeface="Gill Sans" pitchFamily="-111" charset="0"/>
        <a:ea typeface="ＭＳ Ｐゴシック" pitchFamily="-111" charset="-128"/>
        <a:cs typeface="+mn-cs"/>
      </a:defRPr>
    </a:lvl4pPr>
    <a:lvl5pPr marL="1828800" algn="l" rtl="0" eaLnBrk="0" fontAlgn="base" hangingPunct="0">
      <a:spcBef>
        <a:spcPct val="0"/>
      </a:spcBef>
      <a:spcAft>
        <a:spcPct val="0"/>
      </a:spcAft>
      <a:defRPr sz="1200" kern="1200">
        <a:solidFill>
          <a:schemeClr val="tx1"/>
        </a:solidFill>
        <a:latin typeface="Gill San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31"/>
          <p:cNvSpPr>
            <a:spLocks noGrp="1"/>
          </p:cNvSpPr>
          <p:nvPr>
            <p:ph type="sldNum" sz="quarter" idx="5"/>
          </p:nvPr>
        </p:nvSpPr>
        <p:spPr>
          <a:noFill/>
        </p:spPr>
        <p:txBody>
          <a:bodyPr/>
          <a:lstStyle/>
          <a:p>
            <a:fld id="{55961C32-264E-924A-BABD-39B24A27B01C}" type="slidenum">
              <a:rPr lang="en-US">
                <a:latin typeface="Gill Sans" pitchFamily="-110" charset="0"/>
                <a:ea typeface="ヒラギノ角ゴ Pro W3" pitchFamily="-110" charset="-128"/>
                <a:cs typeface="ヒラギノ角ゴ Pro W3" pitchFamily="-110" charset="-128"/>
                <a:sym typeface="Gill Sans" pitchFamily="-110" charset="0"/>
              </a:rPr>
              <a:pPr/>
              <a:t>1</a:t>
            </a:fld>
            <a:endParaRPr lang="en-US">
              <a:latin typeface="Gill Sans" pitchFamily="-110" charset="0"/>
              <a:ea typeface="ヒラギノ角ゴ Pro W3" pitchFamily="-110" charset="-128"/>
              <a:cs typeface="ヒラギノ角ゴ Pro W3" pitchFamily="-110" charset="-128"/>
              <a:sym typeface="Gill Sans" pitchFamily="-110"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p:cNvSpPr>
          <p:nvPr>
            <p:ph type="body" idx="1"/>
          </p:nvPr>
        </p:nvSpPr>
        <p:spPr>
          <a:noFill/>
          <a:ln w="9525"/>
        </p:spPr>
        <p:txBody>
          <a:bodyPr/>
          <a:lstStyle/>
          <a:p>
            <a:pPr eaLnBrk="1" hangingPunct="1"/>
            <a:endParaRPr lang="en-US">
              <a:latin typeface="Gill Sans" pitchFamily="-110" charset="0"/>
              <a:ea typeface="ＭＳ Ｐゴシック" pitchFamily="-110" charset="-128"/>
              <a:cs typeface="ＭＳ Ｐゴシック" pitchFamily="-11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31"/>
          <p:cNvSpPr>
            <a:spLocks noGrp="1"/>
          </p:cNvSpPr>
          <p:nvPr>
            <p:ph type="sldNum" sz="quarter" idx="5"/>
          </p:nvPr>
        </p:nvSpPr>
        <p:spPr>
          <a:noFill/>
        </p:spPr>
        <p:txBody>
          <a:bodyPr/>
          <a:lstStyle/>
          <a:p>
            <a:fld id="{B05D977D-8881-3A40-9AA4-B8346DEEFC49}" type="slidenum">
              <a:rPr lang="en-US">
                <a:latin typeface="Gill Sans" pitchFamily="-110" charset="0"/>
                <a:ea typeface="ヒラギノ角ゴ Pro W3" pitchFamily="-110" charset="-128"/>
                <a:cs typeface="ヒラギノ角ゴ Pro W3" pitchFamily="-110" charset="-128"/>
                <a:sym typeface="Gill Sans" pitchFamily="-110" charset="0"/>
              </a:rPr>
              <a:pPr/>
              <a:t>10</a:t>
            </a:fld>
            <a:endParaRPr lang="en-US">
              <a:latin typeface="Gill Sans" pitchFamily="-110" charset="0"/>
              <a:ea typeface="ヒラギノ角ゴ Pro W3" pitchFamily="-110" charset="-128"/>
              <a:cs typeface="ヒラギノ角ゴ Pro W3" pitchFamily="-110" charset="-128"/>
              <a:sym typeface="Gill Sans" pitchFamily="-110"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p:cNvSpPr>
          <p:nvPr>
            <p:ph type="body" idx="1"/>
          </p:nvPr>
        </p:nvSpPr>
        <p:spPr>
          <a:noFill/>
          <a:ln w="9525"/>
        </p:spPr>
        <p:txBody>
          <a:bodyPr/>
          <a:lstStyle/>
          <a:p>
            <a:pPr eaLnBrk="1" hangingPunct="1"/>
            <a:endParaRPr lang="en-US">
              <a:latin typeface="Gill Sans" pitchFamily="-110" charset="0"/>
              <a:ea typeface="ＭＳ Ｐゴシック" pitchFamily="-110" charset="-128"/>
              <a:cs typeface="ＭＳ Ｐゴシック" pitchFamily="-11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p:cNvSpPr>
          <p:nvPr>
            <p:ph type="sldNum" sz="quarter" idx="5"/>
          </p:nvPr>
        </p:nvSpPr>
        <p:spPr>
          <a:noFill/>
        </p:spPr>
        <p:txBody>
          <a:bodyPr/>
          <a:lstStyle/>
          <a:p>
            <a:fld id="{D6133097-1D1A-9247-BA5E-B194AE67141E}" type="slidenum">
              <a:rPr lang="en-US">
                <a:latin typeface="Gill Sans" pitchFamily="-110" charset="0"/>
                <a:ea typeface="ヒラギノ角ゴ Pro W3" pitchFamily="-110" charset="-128"/>
                <a:cs typeface="ヒラギノ角ゴ Pro W3" pitchFamily="-110" charset="-128"/>
                <a:sym typeface="Gill Sans" pitchFamily="-110" charset="0"/>
              </a:rPr>
              <a:pPr/>
              <a:t>11</a:t>
            </a:fld>
            <a:endParaRPr lang="en-US">
              <a:latin typeface="Gill Sans" pitchFamily="-110" charset="0"/>
              <a:ea typeface="ヒラギノ角ゴ Pro W3" pitchFamily="-110" charset="-128"/>
              <a:cs typeface="ヒラギノ角ゴ Pro W3" pitchFamily="-110" charset="-128"/>
              <a:sym typeface="Gill Sans" pitchFamily="-110"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p:cNvSpPr>
          <p:nvPr>
            <p:ph type="body" idx="1"/>
          </p:nvPr>
        </p:nvSpPr>
        <p:spPr>
          <a:noFill/>
          <a:ln w="9525"/>
        </p:spPr>
        <p:txBody>
          <a:bodyPr/>
          <a:lstStyle/>
          <a:p>
            <a:pPr eaLnBrk="1" hangingPunct="1"/>
            <a:endParaRPr lang="en-US">
              <a:latin typeface="Gill Sans" pitchFamily="-110" charset="0"/>
              <a:ea typeface="ＭＳ Ｐゴシック" pitchFamily="-110" charset="-128"/>
              <a:cs typeface="ＭＳ Ｐゴシック" pitchFamily="-11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p:cNvSpPr>
          <p:nvPr>
            <p:ph type="sldNum" sz="quarter" idx="5"/>
          </p:nvPr>
        </p:nvSpPr>
        <p:spPr>
          <a:noFill/>
        </p:spPr>
        <p:txBody>
          <a:bodyPr/>
          <a:lstStyle/>
          <a:p>
            <a:fld id="{D6133097-1D1A-9247-BA5E-B194AE67141E}" type="slidenum">
              <a:rPr lang="en-US">
                <a:latin typeface="Gill Sans" pitchFamily="-110" charset="0"/>
                <a:ea typeface="ヒラギノ角ゴ Pro W3" pitchFamily="-110" charset="-128"/>
                <a:cs typeface="ヒラギノ角ゴ Pro W3" pitchFamily="-110" charset="-128"/>
                <a:sym typeface="Gill Sans" pitchFamily="-110" charset="0"/>
              </a:rPr>
              <a:pPr/>
              <a:t>12</a:t>
            </a:fld>
            <a:endParaRPr lang="en-US">
              <a:latin typeface="Gill Sans" pitchFamily="-110" charset="0"/>
              <a:ea typeface="ヒラギノ角ゴ Pro W3" pitchFamily="-110" charset="-128"/>
              <a:cs typeface="ヒラギノ角ゴ Pro W3" pitchFamily="-110" charset="-128"/>
              <a:sym typeface="Gill Sans" pitchFamily="-110"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p:cNvSpPr>
          <p:nvPr>
            <p:ph type="body" idx="1"/>
          </p:nvPr>
        </p:nvSpPr>
        <p:spPr>
          <a:noFill/>
          <a:ln w="9525"/>
        </p:spPr>
        <p:txBody>
          <a:bodyPr/>
          <a:lstStyle/>
          <a:p>
            <a:pPr eaLnBrk="1" hangingPunct="1"/>
            <a:endParaRPr lang="en-US">
              <a:latin typeface="Gill Sans" pitchFamily="-110" charset="0"/>
              <a:ea typeface="ＭＳ Ｐゴシック" pitchFamily="-110" charset="-128"/>
              <a:cs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p:cNvSpPr>
          <p:nvPr>
            <p:ph type="sldNum" sz="quarter" idx="5"/>
          </p:nvPr>
        </p:nvSpPr>
        <p:spPr>
          <a:noFill/>
        </p:spPr>
        <p:txBody>
          <a:bodyPr/>
          <a:lstStyle/>
          <a:p>
            <a:fld id="{14BCA09C-D1BB-6D4A-AB39-6A58E1DDD61C}" type="slidenum">
              <a:rPr lang="en-US">
                <a:latin typeface="Gill Sans" pitchFamily="-110" charset="0"/>
                <a:ea typeface="ヒラギノ角ゴ Pro W3" pitchFamily="-110" charset="-128"/>
                <a:cs typeface="ヒラギノ角ゴ Pro W3" pitchFamily="-110" charset="-128"/>
                <a:sym typeface="Gill Sans" pitchFamily="-110" charset="0"/>
              </a:rPr>
              <a:pPr/>
              <a:t>2</a:t>
            </a:fld>
            <a:endParaRPr lang="en-US">
              <a:latin typeface="Gill Sans" pitchFamily="-110" charset="0"/>
              <a:ea typeface="ヒラギノ角ゴ Pro W3" pitchFamily="-110" charset="-128"/>
              <a:cs typeface="ヒラギノ角ゴ Pro W3" pitchFamily="-110" charset="-128"/>
              <a:sym typeface="Gill Sans" pitchFamily="-110"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p:cNvSpPr>
          <p:nvPr>
            <p:ph type="body" idx="1"/>
          </p:nvPr>
        </p:nvSpPr>
        <p:spPr>
          <a:noFill/>
          <a:ln w="9525"/>
        </p:spPr>
        <p:txBody>
          <a:bodyPr/>
          <a:lstStyle/>
          <a:p>
            <a:pPr eaLnBrk="1" hangingPunct="1"/>
            <a:endParaRPr lang="en-US">
              <a:latin typeface="Gill Sans" pitchFamily="-110" charset="0"/>
              <a:ea typeface="ＭＳ Ｐゴシック" pitchFamily="-110" charset="-128"/>
              <a:cs typeface="ＭＳ Ｐゴシック" pitchFamily="-11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p:cNvSpPr>
          <p:nvPr>
            <p:ph type="sldNum" sz="quarter" idx="5"/>
          </p:nvPr>
        </p:nvSpPr>
        <p:spPr>
          <a:noFill/>
        </p:spPr>
        <p:txBody>
          <a:bodyPr/>
          <a:lstStyle/>
          <a:p>
            <a:fld id="{14BCA09C-D1BB-6D4A-AB39-6A58E1DDD61C}" type="slidenum">
              <a:rPr lang="en-US">
                <a:latin typeface="Gill Sans" pitchFamily="-110" charset="0"/>
                <a:ea typeface="ヒラギノ角ゴ Pro W3" pitchFamily="-110" charset="-128"/>
                <a:cs typeface="ヒラギノ角ゴ Pro W3" pitchFamily="-110" charset="-128"/>
                <a:sym typeface="Gill Sans" pitchFamily="-110" charset="0"/>
              </a:rPr>
              <a:pPr/>
              <a:t>3</a:t>
            </a:fld>
            <a:endParaRPr lang="en-US">
              <a:latin typeface="Gill Sans" pitchFamily="-110" charset="0"/>
              <a:ea typeface="ヒラギノ角ゴ Pro W3" pitchFamily="-110" charset="-128"/>
              <a:cs typeface="ヒラギノ角ゴ Pro W3" pitchFamily="-110" charset="-128"/>
              <a:sym typeface="Gill Sans" pitchFamily="-110"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p:cNvSpPr>
          <p:nvPr>
            <p:ph type="body" idx="1"/>
          </p:nvPr>
        </p:nvSpPr>
        <p:spPr>
          <a:noFill/>
          <a:ln w="9525"/>
        </p:spPr>
        <p:txBody>
          <a:bodyPr/>
          <a:lstStyle/>
          <a:p>
            <a:pPr eaLnBrk="1" hangingPunct="1"/>
            <a:endParaRPr lang="en-US">
              <a:latin typeface="Gill Sans" pitchFamily="-110" charset="0"/>
              <a:ea typeface="ＭＳ Ｐゴシック" pitchFamily="-110" charset="-128"/>
              <a:cs typeface="ＭＳ Ｐゴシック" pitchFamily="-11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p:cNvSpPr>
          <p:nvPr>
            <p:ph type="sldNum" sz="quarter" idx="5"/>
          </p:nvPr>
        </p:nvSpPr>
        <p:spPr>
          <a:noFill/>
        </p:spPr>
        <p:txBody>
          <a:bodyPr/>
          <a:lstStyle/>
          <a:p>
            <a:fld id="{14BCA09C-D1BB-6D4A-AB39-6A58E1DDD61C}" type="slidenum">
              <a:rPr lang="en-US">
                <a:latin typeface="Gill Sans" pitchFamily="-110" charset="0"/>
                <a:ea typeface="ヒラギノ角ゴ Pro W3" pitchFamily="-110" charset="-128"/>
                <a:cs typeface="ヒラギノ角ゴ Pro W3" pitchFamily="-110" charset="-128"/>
                <a:sym typeface="Gill Sans" pitchFamily="-110" charset="0"/>
              </a:rPr>
              <a:pPr/>
              <a:t>4</a:t>
            </a:fld>
            <a:endParaRPr lang="en-US">
              <a:latin typeface="Gill Sans" pitchFamily="-110" charset="0"/>
              <a:ea typeface="ヒラギノ角ゴ Pro W3" pitchFamily="-110" charset="-128"/>
              <a:cs typeface="ヒラギノ角ゴ Pro W3" pitchFamily="-110" charset="-128"/>
              <a:sym typeface="Gill Sans" pitchFamily="-110"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p:cNvSpPr>
          <p:nvPr>
            <p:ph type="body" idx="1"/>
          </p:nvPr>
        </p:nvSpPr>
        <p:spPr>
          <a:noFill/>
          <a:ln w="9525"/>
        </p:spPr>
        <p:txBody>
          <a:bodyPr/>
          <a:lstStyle/>
          <a:p>
            <a:pPr eaLnBrk="1" hangingPunct="1"/>
            <a:endParaRPr lang="en-US">
              <a:latin typeface="Gill Sans" pitchFamily="-110" charset="0"/>
              <a:ea typeface="ＭＳ Ｐゴシック" pitchFamily="-110" charset="-128"/>
              <a:cs typeface="ＭＳ Ｐゴシック" pitchFamily="-11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p:cNvSpPr>
          <p:nvPr>
            <p:ph type="sldNum" sz="quarter" idx="5"/>
          </p:nvPr>
        </p:nvSpPr>
        <p:spPr>
          <a:noFill/>
        </p:spPr>
        <p:txBody>
          <a:bodyPr/>
          <a:lstStyle/>
          <a:p>
            <a:fld id="{14BCA09C-D1BB-6D4A-AB39-6A58E1DDD61C}" type="slidenum">
              <a:rPr lang="en-US">
                <a:latin typeface="Gill Sans" pitchFamily="-110" charset="0"/>
                <a:ea typeface="ヒラギノ角ゴ Pro W3" pitchFamily="-110" charset="-128"/>
                <a:cs typeface="ヒラギノ角ゴ Pro W3" pitchFamily="-110" charset="-128"/>
                <a:sym typeface="Gill Sans" pitchFamily="-110" charset="0"/>
              </a:rPr>
              <a:pPr/>
              <a:t>5</a:t>
            </a:fld>
            <a:endParaRPr lang="en-US">
              <a:latin typeface="Gill Sans" pitchFamily="-110" charset="0"/>
              <a:ea typeface="ヒラギノ角ゴ Pro W3" pitchFamily="-110" charset="-128"/>
              <a:cs typeface="ヒラギノ角ゴ Pro W3" pitchFamily="-110" charset="-128"/>
              <a:sym typeface="Gill Sans" pitchFamily="-110"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p:cNvSpPr>
          <p:nvPr>
            <p:ph type="body" idx="1"/>
          </p:nvPr>
        </p:nvSpPr>
        <p:spPr>
          <a:noFill/>
          <a:ln w="9525"/>
        </p:spPr>
        <p:txBody>
          <a:bodyPr/>
          <a:lstStyle/>
          <a:p>
            <a:pPr eaLnBrk="1" hangingPunct="1"/>
            <a:endParaRPr lang="en-US">
              <a:latin typeface="Gill Sans" pitchFamily="-110" charset="0"/>
              <a:ea typeface="ＭＳ Ｐゴシック" pitchFamily="-110" charset="-128"/>
              <a:cs typeface="ＭＳ Ｐゴシック" pitchFamily="-11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p:cNvSpPr>
          <p:nvPr>
            <p:ph type="sldNum" sz="quarter" idx="5"/>
          </p:nvPr>
        </p:nvSpPr>
        <p:spPr>
          <a:noFill/>
        </p:spPr>
        <p:txBody>
          <a:bodyPr/>
          <a:lstStyle/>
          <a:p>
            <a:fld id="{14BCA09C-D1BB-6D4A-AB39-6A58E1DDD61C}" type="slidenum">
              <a:rPr lang="en-US">
                <a:latin typeface="Gill Sans" pitchFamily="-110" charset="0"/>
                <a:ea typeface="ヒラギノ角ゴ Pro W3" pitchFamily="-110" charset="-128"/>
                <a:cs typeface="ヒラギノ角ゴ Pro W3" pitchFamily="-110" charset="-128"/>
                <a:sym typeface="Gill Sans" pitchFamily="-110" charset="0"/>
              </a:rPr>
              <a:pPr/>
              <a:t>6</a:t>
            </a:fld>
            <a:endParaRPr lang="en-US">
              <a:latin typeface="Gill Sans" pitchFamily="-110" charset="0"/>
              <a:ea typeface="ヒラギノ角ゴ Pro W3" pitchFamily="-110" charset="-128"/>
              <a:cs typeface="ヒラギノ角ゴ Pro W3" pitchFamily="-110" charset="-128"/>
              <a:sym typeface="Gill Sans" pitchFamily="-110"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p:cNvSpPr>
          <p:nvPr>
            <p:ph type="body" idx="1"/>
          </p:nvPr>
        </p:nvSpPr>
        <p:spPr>
          <a:noFill/>
          <a:ln w="9525"/>
        </p:spPr>
        <p:txBody>
          <a:bodyPr/>
          <a:lstStyle/>
          <a:p>
            <a:pPr eaLnBrk="1" hangingPunct="1"/>
            <a:endParaRPr lang="en-US">
              <a:latin typeface="Gill Sans" pitchFamily="-110" charset="0"/>
              <a:ea typeface="ＭＳ Ｐゴシック" pitchFamily="-110" charset="-128"/>
              <a:cs typeface="ＭＳ Ｐゴシック" pitchFamily="-11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p:cNvSpPr>
          <p:nvPr>
            <p:ph type="sldNum" sz="quarter" idx="5"/>
          </p:nvPr>
        </p:nvSpPr>
        <p:spPr>
          <a:noFill/>
        </p:spPr>
        <p:txBody>
          <a:bodyPr/>
          <a:lstStyle/>
          <a:p>
            <a:fld id="{14BCA09C-D1BB-6D4A-AB39-6A58E1DDD61C}" type="slidenum">
              <a:rPr lang="en-US">
                <a:latin typeface="Gill Sans" pitchFamily="-110" charset="0"/>
                <a:ea typeface="ヒラギノ角ゴ Pro W3" pitchFamily="-110" charset="-128"/>
                <a:cs typeface="ヒラギノ角ゴ Pro W3" pitchFamily="-110" charset="-128"/>
                <a:sym typeface="Gill Sans" pitchFamily="-110" charset="0"/>
              </a:rPr>
              <a:pPr/>
              <a:t>7</a:t>
            </a:fld>
            <a:endParaRPr lang="en-US">
              <a:latin typeface="Gill Sans" pitchFamily="-110" charset="0"/>
              <a:ea typeface="ヒラギノ角ゴ Pro W3" pitchFamily="-110" charset="-128"/>
              <a:cs typeface="ヒラギノ角ゴ Pro W3" pitchFamily="-110" charset="-128"/>
              <a:sym typeface="Gill Sans" pitchFamily="-110"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p:cNvSpPr>
          <p:nvPr>
            <p:ph type="body" idx="1"/>
          </p:nvPr>
        </p:nvSpPr>
        <p:spPr>
          <a:noFill/>
          <a:ln w="9525"/>
        </p:spPr>
        <p:txBody>
          <a:bodyPr/>
          <a:lstStyle/>
          <a:p>
            <a:pPr eaLnBrk="1" hangingPunct="1"/>
            <a:endParaRPr lang="en-US">
              <a:latin typeface="Gill Sans" pitchFamily="-110" charset="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1"/>
          <p:cNvSpPr>
            <a:spLocks noGrp="1"/>
          </p:cNvSpPr>
          <p:nvPr>
            <p:ph type="sldNum" sz="quarter" idx="5"/>
          </p:nvPr>
        </p:nvSpPr>
        <p:spPr>
          <a:noFill/>
        </p:spPr>
        <p:txBody>
          <a:bodyPr/>
          <a:lstStyle/>
          <a:p>
            <a:fld id="{7E76E8B3-C862-7E47-89FE-0D6C5DADBEA0}" type="slidenum">
              <a:rPr lang="en-US">
                <a:latin typeface="Gill Sans" pitchFamily="-110" charset="0"/>
                <a:ea typeface="ヒラギノ角ゴ Pro W3" pitchFamily="-110" charset="-128"/>
                <a:cs typeface="ヒラギノ角ゴ Pro W3" pitchFamily="-110" charset="-128"/>
                <a:sym typeface="Gill Sans" pitchFamily="-110" charset="0"/>
              </a:rPr>
              <a:pPr/>
              <a:t>8</a:t>
            </a:fld>
            <a:endParaRPr lang="en-US">
              <a:latin typeface="Gill Sans" pitchFamily="-110" charset="0"/>
              <a:ea typeface="ヒラギノ角ゴ Pro W3" pitchFamily="-110" charset="-128"/>
              <a:cs typeface="ヒラギノ角ゴ Pro W3" pitchFamily="-110" charset="-128"/>
              <a:sym typeface="Gill Sans" pitchFamily="-110"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p:cNvSpPr>
          <p:nvPr>
            <p:ph type="body" idx="1"/>
          </p:nvPr>
        </p:nvSpPr>
        <p:spPr>
          <a:noFill/>
          <a:ln w="9525"/>
        </p:spPr>
        <p:txBody>
          <a:bodyPr/>
          <a:lstStyle/>
          <a:p>
            <a:pPr eaLnBrk="1" hangingPunct="1"/>
            <a:endParaRPr lang="en-US">
              <a:latin typeface="Gill Sans" pitchFamily="-110" charset="0"/>
              <a:ea typeface="ＭＳ Ｐゴシック" pitchFamily="-110" charset="-128"/>
              <a:cs typeface="ＭＳ Ｐゴシック" pitchFamily="-11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31"/>
          <p:cNvSpPr>
            <a:spLocks noGrp="1"/>
          </p:cNvSpPr>
          <p:nvPr>
            <p:ph type="sldNum" sz="quarter" idx="5"/>
          </p:nvPr>
        </p:nvSpPr>
        <p:spPr>
          <a:noFill/>
        </p:spPr>
        <p:txBody>
          <a:bodyPr/>
          <a:lstStyle/>
          <a:p>
            <a:fld id="{CC01F1E0-6422-694E-9E3E-67956BA23C4B}" type="slidenum">
              <a:rPr lang="en-US">
                <a:latin typeface="Gill Sans" pitchFamily="-110" charset="0"/>
                <a:ea typeface="ヒラギノ角ゴ Pro W3" pitchFamily="-110" charset="-128"/>
                <a:cs typeface="ヒラギノ角ゴ Pro W3" pitchFamily="-110" charset="-128"/>
                <a:sym typeface="Gill Sans" pitchFamily="-110" charset="0"/>
              </a:rPr>
              <a:pPr/>
              <a:t>9</a:t>
            </a:fld>
            <a:endParaRPr lang="en-US">
              <a:latin typeface="Gill Sans" pitchFamily="-110" charset="0"/>
              <a:ea typeface="ヒラギノ角ゴ Pro W3" pitchFamily="-110" charset="-128"/>
              <a:cs typeface="ヒラギノ角ゴ Pro W3" pitchFamily="-110" charset="-128"/>
              <a:sym typeface="Gill Sans" pitchFamily="-110"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p:cNvSpPr>
          <p:nvPr>
            <p:ph type="body" idx="1"/>
          </p:nvPr>
        </p:nvSpPr>
        <p:spPr>
          <a:noFill/>
          <a:ln w="9525"/>
        </p:spPr>
        <p:txBody>
          <a:bodyPr/>
          <a:lstStyle/>
          <a:p>
            <a:pPr eaLnBrk="1" hangingPunct="1"/>
            <a:endParaRPr lang="en-US" dirty="0">
              <a:latin typeface="Gill Sans" pitchFamily="-110" charset="0"/>
              <a:ea typeface="ＭＳ Ｐゴシック" pitchFamily="-110" charset="-128"/>
              <a:cs typeface="ＭＳ Ｐゴシック"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0"/>
            <a:ext cx="2616200"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0"/>
            <a:ext cx="7696200"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94000"/>
            <a:ext cx="5156200" cy="695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94000"/>
            <a:ext cx="5156200" cy="695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pitchFamily="-111"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1270000" y="2794000"/>
            <a:ext cx="10464800" cy="6959600"/>
          </a:xfrm>
          <a:prstGeom prst="rect">
            <a:avLst/>
          </a:prstGeom>
          <a:noFill/>
          <a:ln w="12700">
            <a:noFill/>
            <a:miter lim="800000"/>
            <a:headEnd/>
            <a:tailEnd/>
          </a:ln>
        </p:spPr>
        <p:txBody>
          <a:bodyPr vert="horz" wrap="square" lIns="165100" tIns="165100" rIns="165100" bIns="165100" numCol="1" anchor="t" anchorCtr="0" compatLnSpc="1">
            <a:prstTxWarp prst="textNoShape">
              <a:avLst/>
            </a:prstTxWarp>
          </a:bodyPr>
          <a:lstStyle/>
          <a:p>
            <a:pPr lvl="0"/>
            <a:r>
              <a:rPr lang="en-US">
                <a:sym typeface="Georgia" pitchFamily="-110" charset="0"/>
              </a:rPr>
              <a:t>Click to edit Master text styles</a:t>
            </a:r>
          </a:p>
          <a:p>
            <a:pPr lvl="1"/>
            <a:r>
              <a:rPr lang="en-US">
                <a:sym typeface="Georgia" pitchFamily="-110" charset="0"/>
              </a:rPr>
              <a:t>Second level</a:t>
            </a:r>
          </a:p>
          <a:p>
            <a:pPr lvl="2"/>
            <a:r>
              <a:rPr lang="en-US">
                <a:sym typeface="Georgia" pitchFamily="-110" charset="0"/>
              </a:rPr>
              <a:t>Third level</a:t>
            </a:r>
          </a:p>
          <a:p>
            <a:pPr lvl="3"/>
            <a:r>
              <a:rPr lang="en-US">
                <a:sym typeface="Georgia" pitchFamily="-110" charset="0"/>
              </a:rPr>
              <a:t>Fourth level</a:t>
            </a:r>
          </a:p>
          <a:p>
            <a:pPr lvl="4"/>
            <a:r>
              <a:rPr lang="en-US">
                <a:sym typeface="Georgia" pitchFamily="-110" charset="0"/>
              </a:rPr>
              <a:t>Fifth level</a:t>
            </a:r>
          </a:p>
        </p:txBody>
      </p:sp>
      <p:sp>
        <p:nvSpPr>
          <p:cNvPr id="1027" name="Rectangle 2"/>
          <p:cNvSpPr>
            <a:spLocks noGrp="1" noChangeArrowheads="1"/>
          </p:cNvSpPr>
          <p:nvPr>
            <p:ph type="title"/>
          </p:nvPr>
        </p:nvSpPr>
        <p:spPr bwMode="auto">
          <a:xfrm>
            <a:off x="1270000" y="0"/>
            <a:ext cx="10464800" cy="26035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a:sym typeface="Georgia" pitchFamily="-110" charset="0"/>
              </a:rPr>
              <a:t>Click to edit Master title style</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xmlns:p14="http://schemas.microsoft.com/office/powerpoint/2010/main"/>
  <p:txStyles>
    <p:titleStyle>
      <a:lvl1pPr algn="l" rtl="0" eaLnBrk="0" fontAlgn="base" hangingPunct="0">
        <a:lnSpc>
          <a:spcPct val="80000"/>
        </a:lnSpc>
        <a:spcBef>
          <a:spcPct val="0"/>
        </a:spcBef>
        <a:spcAft>
          <a:spcPct val="0"/>
        </a:spcAft>
        <a:defRPr sz="3600">
          <a:solidFill>
            <a:srgbClr val="FFFFFF"/>
          </a:solidFill>
          <a:latin typeface="+mj-lt"/>
          <a:ea typeface="+mj-ea"/>
          <a:cs typeface="+mj-cs"/>
          <a:sym typeface="Georgia" pitchFamily="-110" charset="0"/>
        </a:defRPr>
      </a:lvl1pPr>
      <a:lvl2pPr algn="l" rtl="0" eaLnBrk="0" fontAlgn="base" hangingPunct="0">
        <a:lnSpc>
          <a:spcPct val="80000"/>
        </a:lnSpc>
        <a:spcBef>
          <a:spcPct val="0"/>
        </a:spcBef>
        <a:spcAft>
          <a:spcPct val="0"/>
        </a:spcAft>
        <a:defRPr sz="3600">
          <a:solidFill>
            <a:srgbClr val="FFFFFF"/>
          </a:solidFill>
          <a:latin typeface="Georgia" pitchFamily="-111" charset="0"/>
          <a:ea typeface="ヒラギノ明朝 Pro W3" pitchFamily="-111" charset="-128"/>
          <a:cs typeface="ヒラギノ明朝 Pro W3" pitchFamily="-111" charset="-128"/>
          <a:sym typeface="Georgia" pitchFamily="-110" charset="0"/>
        </a:defRPr>
      </a:lvl2pPr>
      <a:lvl3pPr algn="l" rtl="0" eaLnBrk="0" fontAlgn="base" hangingPunct="0">
        <a:lnSpc>
          <a:spcPct val="80000"/>
        </a:lnSpc>
        <a:spcBef>
          <a:spcPct val="0"/>
        </a:spcBef>
        <a:spcAft>
          <a:spcPct val="0"/>
        </a:spcAft>
        <a:defRPr sz="3600">
          <a:solidFill>
            <a:srgbClr val="FFFFFF"/>
          </a:solidFill>
          <a:latin typeface="Georgia" pitchFamily="-111" charset="0"/>
          <a:ea typeface="ヒラギノ明朝 Pro W3" pitchFamily="-111" charset="-128"/>
          <a:cs typeface="ヒラギノ明朝 Pro W3" pitchFamily="-111" charset="-128"/>
          <a:sym typeface="Georgia" pitchFamily="-110" charset="0"/>
        </a:defRPr>
      </a:lvl3pPr>
      <a:lvl4pPr algn="l" rtl="0" eaLnBrk="0" fontAlgn="base" hangingPunct="0">
        <a:lnSpc>
          <a:spcPct val="80000"/>
        </a:lnSpc>
        <a:spcBef>
          <a:spcPct val="0"/>
        </a:spcBef>
        <a:spcAft>
          <a:spcPct val="0"/>
        </a:spcAft>
        <a:defRPr sz="3600">
          <a:solidFill>
            <a:srgbClr val="FFFFFF"/>
          </a:solidFill>
          <a:latin typeface="Georgia" pitchFamily="-111" charset="0"/>
          <a:ea typeface="ヒラギノ明朝 Pro W3" pitchFamily="-111" charset="-128"/>
          <a:cs typeface="ヒラギノ明朝 Pro W3" pitchFamily="-111" charset="-128"/>
          <a:sym typeface="Georgia" pitchFamily="-110" charset="0"/>
        </a:defRPr>
      </a:lvl4pPr>
      <a:lvl5pPr algn="l" rtl="0" eaLnBrk="0" fontAlgn="base" hangingPunct="0">
        <a:lnSpc>
          <a:spcPct val="80000"/>
        </a:lnSpc>
        <a:spcBef>
          <a:spcPct val="0"/>
        </a:spcBef>
        <a:spcAft>
          <a:spcPct val="0"/>
        </a:spcAft>
        <a:defRPr sz="3600">
          <a:solidFill>
            <a:srgbClr val="FFFFFF"/>
          </a:solidFill>
          <a:latin typeface="Georgia" pitchFamily="-111" charset="0"/>
          <a:ea typeface="ヒラギノ明朝 Pro W3" pitchFamily="-111" charset="-128"/>
          <a:cs typeface="ヒラギノ明朝 Pro W3" pitchFamily="-111" charset="-128"/>
          <a:sym typeface="Georgia" pitchFamily="-110" charset="0"/>
        </a:defRPr>
      </a:lvl5pPr>
      <a:lvl6pPr marL="457200" algn="l" rtl="0" fontAlgn="base">
        <a:lnSpc>
          <a:spcPct val="80000"/>
        </a:lnSpc>
        <a:spcBef>
          <a:spcPct val="0"/>
        </a:spcBef>
        <a:spcAft>
          <a:spcPct val="0"/>
        </a:spcAft>
        <a:defRPr sz="3600">
          <a:solidFill>
            <a:srgbClr val="FFFFFF"/>
          </a:solidFill>
          <a:latin typeface="Georgia" pitchFamily="-111" charset="0"/>
          <a:ea typeface="ヒラギノ明朝 Pro W3" pitchFamily="-111" charset="-128"/>
          <a:cs typeface="ヒラギノ明朝 Pro W3" pitchFamily="-111" charset="-128"/>
          <a:sym typeface="Georgia" pitchFamily="-111" charset="0"/>
        </a:defRPr>
      </a:lvl6pPr>
      <a:lvl7pPr marL="914400" algn="l" rtl="0" fontAlgn="base">
        <a:lnSpc>
          <a:spcPct val="80000"/>
        </a:lnSpc>
        <a:spcBef>
          <a:spcPct val="0"/>
        </a:spcBef>
        <a:spcAft>
          <a:spcPct val="0"/>
        </a:spcAft>
        <a:defRPr sz="3600">
          <a:solidFill>
            <a:srgbClr val="FFFFFF"/>
          </a:solidFill>
          <a:latin typeface="Georgia" pitchFamily="-111" charset="0"/>
          <a:ea typeface="ヒラギノ明朝 Pro W3" pitchFamily="-111" charset="-128"/>
          <a:cs typeface="ヒラギノ明朝 Pro W3" pitchFamily="-111" charset="-128"/>
          <a:sym typeface="Georgia" pitchFamily="-111" charset="0"/>
        </a:defRPr>
      </a:lvl7pPr>
      <a:lvl8pPr marL="1371600" algn="l" rtl="0" fontAlgn="base">
        <a:lnSpc>
          <a:spcPct val="80000"/>
        </a:lnSpc>
        <a:spcBef>
          <a:spcPct val="0"/>
        </a:spcBef>
        <a:spcAft>
          <a:spcPct val="0"/>
        </a:spcAft>
        <a:defRPr sz="3600">
          <a:solidFill>
            <a:srgbClr val="FFFFFF"/>
          </a:solidFill>
          <a:latin typeface="Georgia" pitchFamily="-111" charset="0"/>
          <a:ea typeface="ヒラギノ明朝 Pro W3" pitchFamily="-111" charset="-128"/>
          <a:cs typeface="ヒラギノ明朝 Pro W3" pitchFamily="-111" charset="-128"/>
          <a:sym typeface="Georgia" pitchFamily="-111" charset="0"/>
        </a:defRPr>
      </a:lvl8pPr>
      <a:lvl9pPr marL="1828800" algn="l" rtl="0" fontAlgn="base">
        <a:lnSpc>
          <a:spcPct val="80000"/>
        </a:lnSpc>
        <a:spcBef>
          <a:spcPct val="0"/>
        </a:spcBef>
        <a:spcAft>
          <a:spcPct val="0"/>
        </a:spcAft>
        <a:defRPr sz="3600">
          <a:solidFill>
            <a:srgbClr val="FFFFFF"/>
          </a:solidFill>
          <a:latin typeface="Georgia" pitchFamily="-111" charset="0"/>
          <a:ea typeface="ヒラギノ明朝 Pro W3" pitchFamily="-111" charset="-128"/>
          <a:cs typeface="ヒラギノ明朝 Pro W3" pitchFamily="-111" charset="-128"/>
          <a:sym typeface="Georgia" pitchFamily="-111" charset="0"/>
        </a:defRPr>
      </a:lvl9pPr>
    </p:titleStyle>
    <p:bodyStyle>
      <a:lvl1pPr marL="342900" indent="-342900" algn="l" rtl="0" eaLnBrk="0" fontAlgn="base" hangingPunct="0">
        <a:spcBef>
          <a:spcPts val="1000"/>
        </a:spcBef>
        <a:spcAft>
          <a:spcPct val="0"/>
        </a:spcAft>
        <a:defRPr sz="2800">
          <a:solidFill>
            <a:srgbClr val="FFFFFF"/>
          </a:solidFill>
          <a:latin typeface="+mn-lt"/>
          <a:ea typeface="+mn-ea"/>
          <a:cs typeface="+mn-cs"/>
          <a:sym typeface="Georgia" pitchFamily="-110" charset="0"/>
        </a:defRPr>
      </a:lvl1pPr>
      <a:lvl2pPr marL="742950" indent="-285750" algn="l" rtl="0" eaLnBrk="0" fontAlgn="base" hangingPunct="0">
        <a:spcBef>
          <a:spcPts val="1000"/>
        </a:spcBef>
        <a:spcAft>
          <a:spcPct val="0"/>
        </a:spcAft>
        <a:defRPr sz="2800">
          <a:solidFill>
            <a:srgbClr val="FFFFFF"/>
          </a:solidFill>
          <a:latin typeface="+mn-lt"/>
          <a:ea typeface="+mn-ea"/>
          <a:cs typeface="+mn-cs"/>
          <a:sym typeface="Georgia" pitchFamily="-110" charset="0"/>
        </a:defRPr>
      </a:lvl2pPr>
      <a:lvl3pPr marL="1143000" indent="-228600" algn="l" rtl="0" eaLnBrk="0" fontAlgn="base" hangingPunct="0">
        <a:spcBef>
          <a:spcPts val="1000"/>
        </a:spcBef>
        <a:spcAft>
          <a:spcPct val="0"/>
        </a:spcAft>
        <a:defRPr sz="2800">
          <a:solidFill>
            <a:srgbClr val="FFFFFF"/>
          </a:solidFill>
          <a:latin typeface="+mn-lt"/>
          <a:ea typeface="+mn-ea"/>
          <a:cs typeface="+mn-cs"/>
          <a:sym typeface="Georgia" pitchFamily="-110" charset="0"/>
        </a:defRPr>
      </a:lvl3pPr>
      <a:lvl4pPr marL="1600200" indent="-228600" algn="l" rtl="0" eaLnBrk="0" fontAlgn="base" hangingPunct="0">
        <a:spcBef>
          <a:spcPts val="1000"/>
        </a:spcBef>
        <a:spcAft>
          <a:spcPct val="0"/>
        </a:spcAft>
        <a:defRPr sz="2800">
          <a:solidFill>
            <a:srgbClr val="FFFFFF"/>
          </a:solidFill>
          <a:latin typeface="+mn-lt"/>
          <a:ea typeface="+mn-ea"/>
          <a:cs typeface="+mn-cs"/>
          <a:sym typeface="Georgia" pitchFamily="-110" charset="0"/>
        </a:defRPr>
      </a:lvl4pPr>
      <a:lvl5pPr marL="2057400" indent="-228600" algn="l" rtl="0" eaLnBrk="0" fontAlgn="base" hangingPunct="0">
        <a:spcBef>
          <a:spcPts val="1000"/>
        </a:spcBef>
        <a:spcAft>
          <a:spcPct val="0"/>
        </a:spcAft>
        <a:defRPr sz="2800">
          <a:solidFill>
            <a:srgbClr val="FFFFFF"/>
          </a:solidFill>
          <a:latin typeface="+mn-lt"/>
          <a:ea typeface="+mn-ea"/>
          <a:cs typeface="+mn-cs"/>
          <a:sym typeface="Georgia" pitchFamily="-110" charset="0"/>
        </a:defRPr>
      </a:lvl5pPr>
      <a:lvl6pPr marL="457200" algn="l" rtl="0" fontAlgn="base">
        <a:spcBef>
          <a:spcPts val="1000"/>
        </a:spcBef>
        <a:spcAft>
          <a:spcPct val="0"/>
        </a:spcAft>
        <a:defRPr sz="2800">
          <a:solidFill>
            <a:srgbClr val="FFFFFF"/>
          </a:solidFill>
          <a:latin typeface="+mn-lt"/>
          <a:ea typeface="+mn-ea"/>
          <a:cs typeface="+mn-cs"/>
          <a:sym typeface="Georgia" pitchFamily="-111" charset="0"/>
        </a:defRPr>
      </a:lvl6pPr>
      <a:lvl7pPr marL="914400" algn="l" rtl="0" fontAlgn="base">
        <a:spcBef>
          <a:spcPts val="1000"/>
        </a:spcBef>
        <a:spcAft>
          <a:spcPct val="0"/>
        </a:spcAft>
        <a:defRPr sz="2800">
          <a:solidFill>
            <a:srgbClr val="FFFFFF"/>
          </a:solidFill>
          <a:latin typeface="+mn-lt"/>
          <a:ea typeface="+mn-ea"/>
          <a:cs typeface="+mn-cs"/>
          <a:sym typeface="Georgia" pitchFamily="-111" charset="0"/>
        </a:defRPr>
      </a:lvl7pPr>
      <a:lvl8pPr marL="1371600" algn="l" rtl="0" fontAlgn="base">
        <a:spcBef>
          <a:spcPts val="1000"/>
        </a:spcBef>
        <a:spcAft>
          <a:spcPct val="0"/>
        </a:spcAft>
        <a:defRPr sz="2800">
          <a:solidFill>
            <a:srgbClr val="FFFFFF"/>
          </a:solidFill>
          <a:latin typeface="+mn-lt"/>
          <a:ea typeface="+mn-ea"/>
          <a:cs typeface="+mn-cs"/>
          <a:sym typeface="Georgia" pitchFamily="-111" charset="0"/>
        </a:defRPr>
      </a:lvl8pPr>
      <a:lvl9pPr marL="1828800" algn="l" rtl="0" fontAlgn="base">
        <a:spcBef>
          <a:spcPts val="1000"/>
        </a:spcBef>
        <a:spcAft>
          <a:spcPct val="0"/>
        </a:spcAft>
        <a:defRPr sz="2800">
          <a:solidFill>
            <a:srgbClr val="FFFFFF"/>
          </a:solidFill>
          <a:latin typeface="+mn-lt"/>
          <a:ea typeface="+mn-ea"/>
          <a:cs typeface="+mn-cs"/>
          <a:sym typeface="Georgia" pitchFamily="-11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5.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 Id="rId5"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4" Type="http://schemas.openxmlformats.org/officeDocument/2006/relationships/image" Target="../media/image25.png"/><Relationship Id="rId5" Type="http://schemas.openxmlformats.org/officeDocument/2006/relationships/image" Target="../media/image26.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6" Type="http://schemas.openxmlformats.org/officeDocument/2006/relationships/image" Target="../media/image27.png"/></Relationships>
</file>

<file path=ppt/slides/_rels/slide11.xml.rels><?xml version="1.0" encoding="UTF-8" standalone="yes"?>
<Relationships xmlns="http://schemas.openxmlformats.org/package/2006/relationships"><Relationship Id="rId4" Type="http://schemas.openxmlformats.org/officeDocument/2006/relationships/image" Target="../media/image28.jpeg"/><Relationship Id="rId5" Type="http://schemas.openxmlformats.org/officeDocument/2006/relationships/image" Target="../media/image29.png"/><Relationship Id="rId7"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6" Type="http://schemas.openxmlformats.org/officeDocument/2006/relationships/image" Target="../media/image18.png"/></Relationships>
</file>

<file path=ppt/slides/_rels/slide12.xml.rels><?xml version="1.0" encoding="UTF-8" standalone="yes"?>
<Relationships xmlns="http://schemas.openxmlformats.org/package/2006/relationships"><Relationship Id="rId4" Type="http://schemas.openxmlformats.org/officeDocument/2006/relationships/image" Target="../media/image18.png"/><Relationship Id="rId5" Type="http://schemas.microsoft.com/office/2007/relationships/hdphoto" Target="../media/hdphoto2.wdp"/><Relationship Id="rId7"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6" Type="http://schemas.openxmlformats.org/officeDocument/2006/relationships/image" Target="../media/image30.jpg"/></Relationships>
</file>

<file path=ppt/slides/_rels/slide2.xml.rels><?xml version="1.0" encoding="UTF-8" standalone="yes"?>
<Relationships xmlns="http://schemas.openxmlformats.org/package/2006/relationships"><Relationship Id="rId4" Type="http://schemas.openxmlformats.org/officeDocument/2006/relationships/image" Target="../media/image6.jpeg"/><Relationship Id="rId5" Type="http://schemas.openxmlformats.org/officeDocument/2006/relationships/image" Target="../media/image7.jpeg"/><Relationship Id="rId7"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6"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4" Type="http://schemas.openxmlformats.org/officeDocument/2006/relationships/image" Target="../media/image10.jpeg"/><Relationship Id="rId5" Type="http://schemas.openxmlformats.org/officeDocument/2006/relationships/image" Target="../media/image11.jpeg"/><Relationship Id="rId7"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e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4" Type="http://schemas.openxmlformats.org/officeDocument/2006/relationships/image" Target="../media/image8.png"/><Relationship Id="rId5" Type="http://schemas.microsoft.com/office/2007/relationships/hdphoto" Target="../media/hdphoto1.wdp"/><Relationship Id="rId7"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6" Type="http://schemas.openxmlformats.org/officeDocument/2006/relationships/image" Target="../media/image12.jpg"/></Relationships>
</file>

<file path=ppt/slides/_rels/slide5.xml.rels><?xml version="1.0" encoding="UTF-8" standalone="yes"?>
<Relationships xmlns="http://schemas.openxmlformats.org/package/2006/relationships"><Relationship Id="rId6" Type="http://schemas.microsoft.com/office/2007/relationships/hdphoto" Target="../media/hdphoto1.wdp"/><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4" Type="http://schemas.openxmlformats.org/officeDocument/2006/relationships/image" Target="../media/image8.png"/><Relationship Id="rId5" Type="http://schemas.microsoft.com/office/2007/relationships/hdphoto" Target="../media/hdphoto2.wdp"/><Relationship Id="rId7"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6"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4" Type="http://schemas.openxmlformats.org/officeDocument/2006/relationships/image" Target="../media/image18.png"/><Relationship Id="rId5" Type="http://schemas.microsoft.com/office/2007/relationships/hdphoto" Target="../media/hdphoto2.wdp"/><Relationship Id="rId7"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6" Type="http://schemas.openxmlformats.org/officeDocument/2006/relationships/image" Target="../media/image19.jpg"/></Relationships>
</file>

<file path=ppt/slides/_rels/slide8.xml.rels><?xml version="1.0" encoding="UTF-8" standalone="yes"?>
<Relationships xmlns="http://schemas.openxmlformats.org/package/2006/relationships"><Relationship Id="rId4" Type="http://schemas.openxmlformats.org/officeDocument/2006/relationships/image" Target="../media/image18.png"/><Relationship Id="rId5" Type="http://schemas.microsoft.com/office/2007/relationships/hdphoto" Target="../media/hdphoto2.wdp"/><Relationship Id="rId7" Type="http://schemas.openxmlformats.org/officeDocument/2006/relationships/image" Target="../media/image23.tif"/><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6" Type="http://schemas.openxmlformats.org/officeDocument/2006/relationships/image" Target="../media/image22.jpeg"/></Relationships>
</file>

<file path=ppt/slides/_rels/slide9.xml.rels><?xml version="1.0" encoding="UTF-8" standalone="yes"?>
<Relationships xmlns="http://schemas.openxmlformats.org/package/2006/relationships"><Relationship Id="rId4" Type="http://schemas.openxmlformats.org/officeDocument/2006/relationships/image" Target="../media/image24.jpeg"/><Relationship Id="rId5" Type="http://schemas.openxmlformats.org/officeDocument/2006/relationships/chart" Target="../charts/chart1.xml"/><Relationship Id="rId7"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p:cNvSpPr>
          <p:nvPr/>
        </p:nvSpPr>
        <p:spPr bwMode="auto">
          <a:xfrm>
            <a:off x="12700" y="8851900"/>
            <a:ext cx="13004800" cy="9144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8194" name="Rectangle 2"/>
          <p:cNvSpPr>
            <a:spLocks/>
          </p:cNvSpPr>
          <p:nvPr/>
        </p:nvSpPr>
        <p:spPr bwMode="auto">
          <a:xfrm>
            <a:off x="0" y="0"/>
            <a:ext cx="13004800" cy="7366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59999"/>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pic>
        <p:nvPicPr>
          <p:cNvPr id="26628" name="Picture 3"/>
          <p:cNvPicPr>
            <a:picLocks noChangeArrowheads="1"/>
          </p:cNvPicPr>
          <p:nvPr/>
        </p:nvPicPr>
        <p:blipFill>
          <a:blip r:embed="rId3"/>
          <a:srcRect/>
          <a:stretch>
            <a:fillRect/>
          </a:stretch>
        </p:blipFill>
        <p:spPr bwMode="auto">
          <a:xfrm>
            <a:off x="3606800" y="8991600"/>
            <a:ext cx="5791200" cy="609600"/>
          </a:xfrm>
          <a:prstGeom prst="rect">
            <a:avLst/>
          </a:prstGeom>
          <a:noFill/>
          <a:ln w="12700">
            <a:noFill/>
            <a:miter lim="800000"/>
            <a:headEnd/>
            <a:tailEnd/>
          </a:ln>
        </p:spPr>
      </p:pic>
      <p:sp>
        <p:nvSpPr>
          <p:cNvPr id="26629" name="Rectangle 4"/>
          <p:cNvSpPr>
            <a:spLocks noGrp="1" noChangeArrowheads="1"/>
          </p:cNvSpPr>
          <p:nvPr>
            <p:ph type="title"/>
          </p:nvPr>
        </p:nvSpPr>
        <p:spPr>
          <a:xfrm>
            <a:off x="0" y="990600"/>
            <a:ext cx="13004800" cy="2057400"/>
          </a:xfrm>
          <a:noFill/>
        </p:spPr>
        <p:txBody>
          <a:bodyPr/>
          <a:lstStyle/>
          <a:p>
            <a:pPr algn="ctr" eaLnBrk="1" hangingPunct="1"/>
            <a:r>
              <a:rPr lang="en-US" sz="2300" b="1" dirty="0" smtClean="0"/>
              <a:t>FLUVIAL ARCTIC GRAYLING HABITAT RESTORATION AND ASSESSMENT OF ROCK CREEK, UPPER BIG HOLE RIVER DRAINAGE, SOUTHWEST MONTANA</a:t>
            </a:r>
            <a:br>
              <a:rPr lang="en-US" sz="2300" b="1" dirty="0" smtClean="0"/>
            </a:br>
            <a:r>
              <a:rPr lang="en-US" sz="3200" b="1" dirty="0" smtClean="0"/>
              <a:t/>
            </a:r>
            <a:br>
              <a:rPr lang="en-US" sz="3200" b="1" dirty="0" smtClean="0"/>
            </a:br>
            <a:r>
              <a:rPr lang="en-US" sz="1900" b="1" i="1" dirty="0" err="1" smtClean="0"/>
              <a:t>Mishella</a:t>
            </a:r>
            <a:r>
              <a:rPr lang="en-US" sz="1900" b="1" i="1" dirty="0" smtClean="0"/>
              <a:t> J. Craddock and Robert C. Thomas</a:t>
            </a:r>
            <a:br>
              <a:rPr lang="en-US" sz="1900" b="1" i="1" dirty="0" smtClean="0"/>
            </a:br>
            <a:r>
              <a:rPr lang="en-US" sz="1900" b="1" i="1" dirty="0" smtClean="0"/>
              <a:t>Department of Environmental Sciences</a:t>
            </a:r>
            <a:br>
              <a:rPr lang="en-US" sz="1900" b="1" i="1" dirty="0" smtClean="0"/>
            </a:br>
            <a:r>
              <a:rPr lang="en-US" sz="1900" b="1" i="1" dirty="0" smtClean="0"/>
              <a:t> The University of Montana Western</a:t>
            </a:r>
            <a:br>
              <a:rPr lang="en-US" sz="1900" b="1" i="1" dirty="0" smtClean="0"/>
            </a:br>
            <a:r>
              <a:rPr lang="en-US" sz="1900" b="1" i="1" dirty="0" err="1" smtClean="0"/>
              <a:t>r_thomas@umwestern.edu</a:t>
            </a:r>
            <a:endParaRPr lang="en-US" dirty="0" smtClean="0"/>
          </a:p>
        </p:txBody>
      </p:sp>
      <p:pic>
        <p:nvPicPr>
          <p:cNvPr id="8198" name="Picture 6"/>
          <p:cNvPicPr>
            <a:picLocks noChangeAspect="1" noChangeArrowheads="1"/>
          </p:cNvPicPr>
          <p:nvPr/>
        </p:nvPicPr>
        <p:blipFill>
          <a:blip r:embed="rId4"/>
          <a:srcRect/>
          <a:stretch>
            <a:fillRect/>
          </a:stretch>
        </p:blipFill>
        <p:spPr bwMode="auto">
          <a:xfrm>
            <a:off x="406400" y="7315200"/>
            <a:ext cx="2286000" cy="2289765"/>
          </a:xfrm>
          <a:prstGeom prst="rect">
            <a:avLst/>
          </a:prstGeom>
          <a:noFill/>
          <a:ln w="25400">
            <a:noFill/>
            <a:miter lim="800000"/>
            <a:headEnd/>
            <a:tailEnd/>
          </a:ln>
          <a:effectLst>
            <a:outerShdw blurRad="203200" dist="50799" dir="4260048" algn="ctr" rotWithShape="0">
              <a:schemeClr val="bg2">
                <a:alpha val="87999"/>
              </a:schemeClr>
            </a:outerShdw>
          </a:effectLst>
        </p:spPr>
      </p:pic>
      <p:pic>
        <p:nvPicPr>
          <p:cNvPr id="10" name="Picture 9" descr="x1bug.jpg"/>
          <p:cNvPicPr>
            <a:picLocks noChangeAspect="1"/>
          </p:cNvPicPr>
          <p:nvPr/>
        </p:nvPicPr>
        <p:blipFill>
          <a:blip r:embed="rId5"/>
          <a:stretch>
            <a:fillRect/>
          </a:stretch>
        </p:blipFill>
        <p:spPr>
          <a:xfrm>
            <a:off x="10083800" y="7772400"/>
            <a:ext cx="2807855" cy="1853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Good Strea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2000" y="3429000"/>
            <a:ext cx="6477000" cy="4412996"/>
          </a:xfrm>
          <a:prstGeom prst="rect">
            <a:avLst/>
          </a:prstGeom>
          <a:ln w="38100" cmpd="sng">
            <a:solidFill>
              <a:schemeClr val="tx1"/>
            </a:solidFill>
          </a:ln>
        </p:spPr>
      </p:pic>
      <p:sp>
        <p:nvSpPr>
          <p:cNvPr id="3" name="TextBox 2"/>
          <p:cNvSpPr txBox="1"/>
          <p:nvPr/>
        </p:nvSpPr>
        <p:spPr>
          <a:xfrm>
            <a:off x="1132463" y="4085056"/>
            <a:ext cx="184666" cy="276999"/>
          </a:xfrm>
          <a:prstGeom prst="rect">
            <a:avLst/>
          </a:prstGeom>
          <a:noFill/>
        </p:spPr>
        <p:txBody>
          <a:bodyPr wrap="none" rtlCol="0">
            <a:spAutoFit/>
          </a:bodyPr>
          <a:lstStyle/>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p:cNvSpPr>
          <p:nvPr/>
        </p:nvSpPr>
        <p:spPr bwMode="auto">
          <a:xfrm>
            <a:off x="12700" y="-25400"/>
            <a:ext cx="12992100" cy="7366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999"/>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43011" name="Rectangle 3"/>
          <p:cNvSpPr>
            <a:spLocks/>
          </p:cNvSpPr>
          <p:nvPr/>
        </p:nvSpPr>
        <p:spPr bwMode="auto">
          <a:xfrm>
            <a:off x="0" y="2362200"/>
            <a:ext cx="13042900" cy="6451600"/>
          </a:xfrm>
          <a:prstGeom prst="rect">
            <a:avLst/>
          </a:prstGeom>
          <a:solidFill>
            <a:srgbClr val="FFFFFF"/>
          </a:solidFill>
          <a:ln w="25400">
            <a:noFill/>
            <a:miter lim="800000"/>
            <a:headEnd/>
            <a:tailEnd/>
          </a:ln>
        </p:spPr>
        <p:txBody>
          <a:bodyPr lIns="0" tIns="0" rIns="0" bIns="0">
            <a:prstTxWarp prst="textNoShape">
              <a:avLst/>
            </a:prstTxWarp>
          </a:bodyPr>
          <a:lstStyle/>
          <a:p>
            <a:endParaRPr lang="en-US" dirty="0"/>
          </a:p>
        </p:txBody>
      </p:sp>
      <p:sp>
        <p:nvSpPr>
          <p:cNvPr id="72708" name="Rectangle 4"/>
          <p:cNvSpPr>
            <a:spLocks/>
          </p:cNvSpPr>
          <p:nvPr/>
        </p:nvSpPr>
        <p:spPr bwMode="auto">
          <a:xfrm>
            <a:off x="11113" y="8851900"/>
            <a:ext cx="12993687" cy="9144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pic>
        <p:nvPicPr>
          <p:cNvPr id="43013" name="Picture 5"/>
          <p:cNvPicPr>
            <a:picLocks noChangeArrowheads="1"/>
          </p:cNvPicPr>
          <p:nvPr/>
        </p:nvPicPr>
        <p:blipFill>
          <a:blip r:embed="rId3"/>
          <a:srcRect/>
          <a:stretch>
            <a:fillRect/>
          </a:stretch>
        </p:blipFill>
        <p:spPr bwMode="auto">
          <a:xfrm>
            <a:off x="406400" y="9067800"/>
            <a:ext cx="4884738" cy="431800"/>
          </a:xfrm>
          <a:prstGeom prst="rect">
            <a:avLst/>
          </a:prstGeom>
          <a:noFill/>
          <a:ln w="12700">
            <a:noFill/>
            <a:miter lim="800000"/>
            <a:headEnd/>
            <a:tailEnd/>
          </a:ln>
        </p:spPr>
      </p:pic>
      <p:sp>
        <p:nvSpPr>
          <p:cNvPr id="43014" name="Rectangle 6"/>
          <p:cNvSpPr>
            <a:spLocks noGrp="1" noChangeArrowheads="1"/>
          </p:cNvSpPr>
          <p:nvPr>
            <p:ph type="title"/>
          </p:nvPr>
        </p:nvSpPr>
        <p:spPr>
          <a:xfrm>
            <a:off x="685800" y="0"/>
            <a:ext cx="12115800" cy="1828800"/>
          </a:xfrm>
          <a:noFill/>
        </p:spPr>
        <p:txBody>
          <a:bodyPr/>
          <a:lstStyle/>
          <a:p>
            <a:pPr algn="ctr" eaLnBrk="1" hangingPunct="1"/>
            <a:r>
              <a:rPr lang="en-US" b="1" i="1" dirty="0" smtClean="0"/>
              <a:t>RIPARIAN VEGETATION SURVEY</a:t>
            </a:r>
            <a:endParaRPr lang="en-US" dirty="0" smtClean="0"/>
          </a:p>
        </p:txBody>
      </p:sp>
      <p:sp>
        <p:nvSpPr>
          <p:cNvPr id="43015" name="Rectangle 7"/>
          <p:cNvSpPr>
            <a:spLocks noGrp="1" noChangeArrowheads="1"/>
          </p:cNvSpPr>
          <p:nvPr>
            <p:ph idx="1"/>
          </p:nvPr>
        </p:nvSpPr>
        <p:spPr>
          <a:xfrm>
            <a:off x="304800" y="2667000"/>
            <a:ext cx="5054600" cy="2743200"/>
          </a:xfrm>
          <a:noFill/>
        </p:spPr>
        <p:txBody>
          <a:bodyPr/>
          <a:lstStyle/>
          <a:p>
            <a:pPr marL="0" indent="0" eaLnBrk="1" hangingPunct="1"/>
            <a:r>
              <a:rPr lang="en-US" sz="1800" b="1" dirty="0" smtClean="0">
                <a:solidFill>
                  <a:srgbClr val="000000"/>
                </a:solidFill>
              </a:rPr>
              <a:t>Riparian Vegetation Survey: </a:t>
            </a:r>
            <a:endParaRPr lang="en-US" sz="1800" b="1" dirty="0" smtClean="0">
              <a:solidFill>
                <a:srgbClr val="000000"/>
              </a:solidFill>
            </a:endParaRPr>
          </a:p>
          <a:p>
            <a:pPr eaLnBrk="1" hangingPunct="1">
              <a:buFont typeface="Arial"/>
              <a:buChar char="•"/>
            </a:pPr>
            <a:r>
              <a:rPr lang="en-US" sz="1800" dirty="0" smtClean="0">
                <a:solidFill>
                  <a:srgbClr val="000000"/>
                </a:solidFill>
              </a:rPr>
              <a:t>Assessment of stream bank vegetation</a:t>
            </a:r>
          </a:p>
          <a:p>
            <a:pPr eaLnBrk="1" hangingPunct="1">
              <a:buFont typeface="Arial"/>
              <a:buChar char="•"/>
            </a:pPr>
            <a:r>
              <a:rPr lang="en-US" sz="1800" dirty="0" smtClean="0">
                <a:solidFill>
                  <a:srgbClr val="000000"/>
                </a:solidFill>
              </a:rPr>
              <a:t>Increased diversity with cattle preclusion</a:t>
            </a:r>
          </a:p>
          <a:p>
            <a:pPr eaLnBrk="1" hangingPunct="1">
              <a:buFont typeface="Arial"/>
              <a:buChar char="•"/>
            </a:pPr>
            <a:r>
              <a:rPr lang="en-US" sz="1800" dirty="0" smtClean="0">
                <a:solidFill>
                  <a:srgbClr val="000000"/>
                </a:solidFill>
              </a:rPr>
              <a:t>Increased willow and sedge/grass from 2010 to 2012 on Rock Creek</a:t>
            </a:r>
          </a:p>
        </p:txBody>
      </p:sp>
      <p:pic>
        <p:nvPicPr>
          <p:cNvPr id="11" name="Picture 12"/>
          <p:cNvPicPr>
            <a:picLocks noChangeAspect="1"/>
          </p:cNvPicPr>
          <p:nvPr/>
        </p:nvPicPr>
        <p:blipFill>
          <a:blip r:embed="rId4"/>
          <a:srcRect/>
          <a:stretch>
            <a:fillRect/>
          </a:stretch>
        </p:blipFill>
        <p:spPr bwMode="auto">
          <a:xfrm>
            <a:off x="7797800" y="2514600"/>
            <a:ext cx="4044950" cy="2868613"/>
          </a:xfrm>
          <a:prstGeom prst="rect">
            <a:avLst/>
          </a:prstGeom>
          <a:noFill/>
          <a:ln w="9525">
            <a:noFill/>
            <a:miter lim="800000"/>
            <a:headEnd/>
            <a:tailEnd/>
          </a:ln>
        </p:spPr>
      </p:pic>
      <p:pic>
        <p:nvPicPr>
          <p:cNvPr id="12" name="Picture 11"/>
          <p:cNvPicPr>
            <a:picLocks noChangeAspect="1"/>
          </p:cNvPicPr>
          <p:nvPr/>
        </p:nvPicPr>
        <p:blipFill>
          <a:blip r:embed="rId5"/>
          <a:srcRect/>
          <a:stretch>
            <a:fillRect/>
          </a:stretch>
        </p:blipFill>
        <p:spPr bwMode="auto">
          <a:xfrm>
            <a:off x="7950200" y="5562600"/>
            <a:ext cx="4116388" cy="2944812"/>
          </a:xfrm>
          <a:prstGeom prst="rect">
            <a:avLst/>
          </a:prstGeom>
          <a:noFill/>
          <a:ln w="9525">
            <a:noFill/>
            <a:miter lim="800000"/>
            <a:headEnd/>
            <a:tailEnd/>
          </a:ln>
        </p:spPr>
      </p:pic>
      <p:pic>
        <p:nvPicPr>
          <p:cNvPr id="14" name="Picture 13"/>
          <p:cNvPicPr>
            <a:picLocks noChangeAspect="1"/>
          </p:cNvPicPr>
          <p:nvPr/>
        </p:nvPicPr>
        <p:blipFill>
          <a:blip r:embed="rId6"/>
          <a:stretch>
            <a:fillRect/>
          </a:stretch>
        </p:blipFill>
        <p:spPr>
          <a:xfrm>
            <a:off x="1168400" y="4800600"/>
            <a:ext cx="5029200" cy="3776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9" descr="Logo"/>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661" b="97327" l="4440" r="91052"/>
                    </a14:imgEffect>
                  </a14:imgLayer>
                </a14:imgProps>
              </a:ext>
            </a:extLst>
          </a:blip>
          <a:srcRect/>
          <a:stretch>
            <a:fillRect/>
          </a:stretch>
        </p:blipFill>
        <p:spPr bwMode="auto">
          <a:xfrm>
            <a:off x="330200" y="762000"/>
            <a:ext cx="1752600" cy="174632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p:cNvSpPr>
          <p:nvPr/>
        </p:nvSpPr>
        <p:spPr bwMode="auto">
          <a:xfrm>
            <a:off x="12700" y="-25400"/>
            <a:ext cx="12992100" cy="7366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999"/>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47107" name="Rectangle 3"/>
          <p:cNvSpPr>
            <a:spLocks/>
          </p:cNvSpPr>
          <p:nvPr/>
        </p:nvSpPr>
        <p:spPr bwMode="auto">
          <a:xfrm>
            <a:off x="-25400" y="2438400"/>
            <a:ext cx="13042900" cy="6604000"/>
          </a:xfrm>
          <a:prstGeom prst="rect">
            <a:avLst/>
          </a:prstGeom>
          <a:solidFill>
            <a:srgbClr val="FFFFFF"/>
          </a:solidFill>
          <a:ln w="25400">
            <a:noFill/>
            <a:miter lim="800000"/>
            <a:headEnd/>
            <a:tailEnd/>
          </a:ln>
        </p:spPr>
        <p:txBody>
          <a:bodyPr lIns="0" tIns="0" rIns="0" bIns="0">
            <a:prstTxWarp prst="textNoShape">
              <a:avLst/>
            </a:prstTxWarp>
          </a:bodyPr>
          <a:lstStyle/>
          <a:p>
            <a:endParaRPr lang="en-US"/>
          </a:p>
        </p:txBody>
      </p:sp>
      <p:sp>
        <p:nvSpPr>
          <p:cNvPr id="72708" name="Rectangle 4"/>
          <p:cNvSpPr>
            <a:spLocks/>
          </p:cNvSpPr>
          <p:nvPr/>
        </p:nvSpPr>
        <p:spPr bwMode="auto">
          <a:xfrm>
            <a:off x="1" y="8839200"/>
            <a:ext cx="13038794" cy="9144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pic>
        <p:nvPicPr>
          <p:cNvPr id="47109" name="Picture 5"/>
          <p:cNvPicPr>
            <a:picLocks noChangeArrowheads="1"/>
          </p:cNvPicPr>
          <p:nvPr/>
        </p:nvPicPr>
        <p:blipFill>
          <a:blip r:embed="rId3"/>
          <a:srcRect/>
          <a:stretch>
            <a:fillRect/>
          </a:stretch>
        </p:blipFill>
        <p:spPr bwMode="auto">
          <a:xfrm>
            <a:off x="7200900" y="9086850"/>
            <a:ext cx="4884738" cy="431800"/>
          </a:xfrm>
          <a:prstGeom prst="rect">
            <a:avLst/>
          </a:prstGeom>
          <a:noFill/>
          <a:ln w="12700">
            <a:noFill/>
            <a:miter lim="800000"/>
            <a:headEnd/>
            <a:tailEnd/>
          </a:ln>
        </p:spPr>
      </p:pic>
      <p:sp>
        <p:nvSpPr>
          <p:cNvPr id="47110" name="Rectangle 6"/>
          <p:cNvSpPr>
            <a:spLocks noGrp="1" noChangeArrowheads="1"/>
          </p:cNvSpPr>
          <p:nvPr>
            <p:ph type="title"/>
          </p:nvPr>
        </p:nvSpPr>
        <p:spPr>
          <a:xfrm>
            <a:off x="685800" y="0"/>
            <a:ext cx="12115800" cy="1828800"/>
          </a:xfrm>
          <a:noFill/>
        </p:spPr>
        <p:txBody>
          <a:bodyPr/>
          <a:lstStyle/>
          <a:p>
            <a:pPr algn="ctr" eaLnBrk="1" hangingPunct="1"/>
            <a:r>
              <a:rPr lang="en-US" b="1" i="1" smtClean="0"/>
              <a:t>STREAM HABITAT SURVEY</a:t>
            </a:r>
            <a:endParaRPr lang="en-US" smtClean="0"/>
          </a:p>
        </p:txBody>
      </p:sp>
      <p:sp>
        <p:nvSpPr>
          <p:cNvPr id="47111" name="Rectangle 7"/>
          <p:cNvSpPr>
            <a:spLocks noGrp="1" noChangeArrowheads="1"/>
          </p:cNvSpPr>
          <p:nvPr>
            <p:ph idx="1"/>
          </p:nvPr>
        </p:nvSpPr>
        <p:spPr>
          <a:xfrm>
            <a:off x="304800" y="2667000"/>
            <a:ext cx="6477000" cy="3200400"/>
          </a:xfrm>
          <a:noFill/>
        </p:spPr>
        <p:txBody>
          <a:bodyPr/>
          <a:lstStyle/>
          <a:p>
            <a:pPr marL="0" indent="0" eaLnBrk="1" hangingPunct="1"/>
            <a:r>
              <a:rPr lang="en-US" sz="1800" b="1" dirty="0" smtClean="0">
                <a:solidFill>
                  <a:srgbClr val="000000"/>
                </a:solidFill>
              </a:rPr>
              <a:t>Stream habitat </a:t>
            </a:r>
            <a:r>
              <a:rPr lang="en-US" sz="1800" b="1" dirty="0" smtClean="0">
                <a:solidFill>
                  <a:srgbClr val="000000"/>
                </a:solidFill>
              </a:rPr>
              <a:t>survey:</a:t>
            </a:r>
            <a:endParaRPr lang="en-US" sz="1800" b="1" dirty="0" smtClean="0">
              <a:solidFill>
                <a:srgbClr val="000000"/>
              </a:solidFill>
            </a:endParaRPr>
          </a:p>
          <a:p>
            <a:pPr eaLnBrk="1" hangingPunct="1">
              <a:buFont typeface="Arial"/>
              <a:buChar char="•"/>
            </a:pPr>
            <a:r>
              <a:rPr lang="en-US" sz="1800" dirty="0">
                <a:solidFill>
                  <a:srgbClr val="000000"/>
                </a:solidFill>
              </a:rPr>
              <a:t>M</a:t>
            </a:r>
            <a:r>
              <a:rPr lang="en-US" sz="1800" dirty="0" smtClean="0">
                <a:solidFill>
                  <a:srgbClr val="000000"/>
                </a:solidFill>
              </a:rPr>
              <a:t>easuring the length, width and depth of each riffle, run, pool and </a:t>
            </a:r>
          </a:p>
          <a:p>
            <a:pPr eaLnBrk="1" hangingPunct="1">
              <a:buFont typeface="Arial"/>
              <a:buChar char="•"/>
            </a:pPr>
            <a:r>
              <a:rPr lang="en-US" sz="1800" dirty="0" smtClean="0">
                <a:solidFill>
                  <a:srgbClr val="000000"/>
                </a:solidFill>
              </a:rPr>
              <a:t>Visual estimate % </a:t>
            </a:r>
            <a:r>
              <a:rPr lang="en-US" sz="1800" dirty="0">
                <a:solidFill>
                  <a:srgbClr val="000000"/>
                </a:solidFill>
              </a:rPr>
              <a:t>of non-vegetated banks and willow cover for each riffle to glide </a:t>
            </a:r>
            <a:r>
              <a:rPr lang="en-US" sz="1800" dirty="0" smtClean="0">
                <a:solidFill>
                  <a:srgbClr val="000000"/>
                </a:solidFill>
              </a:rPr>
              <a:t>segment</a:t>
            </a:r>
          </a:p>
          <a:p>
            <a:pPr eaLnBrk="1" hangingPunct="1">
              <a:buFont typeface="Arial"/>
              <a:buChar char="•"/>
            </a:pPr>
            <a:r>
              <a:rPr lang="en-US" sz="1800" dirty="0" smtClean="0">
                <a:solidFill>
                  <a:srgbClr val="000000"/>
                </a:solidFill>
              </a:rPr>
              <a:t>Stream habitat data show Rock Creek is narrowing with deeper pools - optimal habitat for fluvial Arctic grayling</a:t>
            </a:r>
          </a:p>
          <a:p>
            <a:pPr eaLnBrk="1" hangingPunct="1">
              <a:buFont typeface="Arial"/>
              <a:buChar char="•"/>
            </a:pPr>
            <a:r>
              <a:rPr lang="en-US" sz="1800" dirty="0" smtClean="0">
                <a:solidFill>
                  <a:srgbClr val="000000"/>
                </a:solidFill>
              </a:rPr>
              <a:t>Vegetation data show increased overhanging willow and decreased bare ground – also optimal for grayling</a:t>
            </a:r>
            <a:endParaRPr lang="en-US" sz="1800" dirty="0">
              <a:solidFill>
                <a:srgbClr val="000000"/>
              </a:solidFill>
            </a:endParaRPr>
          </a:p>
        </p:txBody>
      </p:sp>
      <p:sp>
        <p:nvSpPr>
          <p:cNvPr id="47114" name="TextBox 13"/>
          <p:cNvSpPr txBox="1">
            <a:spLocks noChangeArrowheads="1"/>
          </p:cNvSpPr>
          <p:nvPr/>
        </p:nvSpPr>
        <p:spPr bwMode="auto">
          <a:xfrm>
            <a:off x="6883400" y="2590800"/>
            <a:ext cx="184150" cy="307975"/>
          </a:xfrm>
          <a:prstGeom prst="rect">
            <a:avLst/>
          </a:prstGeom>
          <a:noFill/>
          <a:ln w="9525">
            <a:noFill/>
            <a:miter lim="800000"/>
            <a:headEnd/>
            <a:tailEnd/>
          </a:ln>
        </p:spPr>
        <p:txBody>
          <a:bodyPr wrap="none">
            <a:prstTxWarp prst="textNoShape">
              <a:avLst/>
            </a:prstTxWarp>
            <a:spAutoFit/>
          </a:bodyPr>
          <a:lstStyle/>
          <a:p>
            <a:endParaRPr lang="en-US" sz="1400" b="1"/>
          </a:p>
        </p:txBody>
      </p:sp>
      <p:sp>
        <p:nvSpPr>
          <p:cNvPr id="47115" name="TextBox 14"/>
          <p:cNvSpPr txBox="1">
            <a:spLocks noChangeArrowheads="1"/>
          </p:cNvSpPr>
          <p:nvPr/>
        </p:nvSpPr>
        <p:spPr bwMode="auto">
          <a:xfrm>
            <a:off x="5283200" y="5257800"/>
            <a:ext cx="184150" cy="307975"/>
          </a:xfrm>
          <a:prstGeom prst="rect">
            <a:avLst/>
          </a:prstGeom>
          <a:noFill/>
          <a:ln w="9525">
            <a:noFill/>
            <a:miter lim="800000"/>
            <a:headEnd/>
            <a:tailEnd/>
          </a:ln>
        </p:spPr>
        <p:txBody>
          <a:bodyPr wrap="none">
            <a:prstTxWarp prst="textNoShape">
              <a:avLst/>
            </a:prstTxWarp>
            <a:spAutoFit/>
          </a:bodyPr>
          <a:lstStyle/>
          <a:p>
            <a:endParaRPr lang="en-US" sz="1400" b="1"/>
          </a:p>
        </p:txBody>
      </p:sp>
      <p:sp>
        <p:nvSpPr>
          <p:cNvPr id="4" name="TextBox 3"/>
          <p:cNvSpPr txBox="1"/>
          <p:nvPr/>
        </p:nvSpPr>
        <p:spPr>
          <a:xfrm>
            <a:off x="13905996" y="2462852"/>
            <a:ext cx="184666" cy="276999"/>
          </a:xfrm>
          <a:prstGeom prst="rect">
            <a:avLst/>
          </a:prstGeom>
          <a:noFill/>
        </p:spPr>
        <p:txBody>
          <a:bodyPr wrap="none" rtlCol="0">
            <a:spAutoFit/>
          </a:bodyPr>
          <a:lstStyle/>
          <a:p>
            <a:endParaRPr lang="en-US" dirty="0"/>
          </a:p>
        </p:txBody>
      </p:sp>
      <p:pic>
        <p:nvPicPr>
          <p:cNvPr id="13" name="Picture 12" descr="THE CFL:Users:robthomas:Desktop:EFS (2012):Rock Creek Photos:Stream Habitat:Stream Habitat Methods.jpg"/>
          <p:cNvPicPr/>
          <p:nvPr/>
        </p:nvPicPr>
        <p:blipFill rotWithShape="1">
          <a:blip r:embed="rId4" cstate="print">
            <a:extLst>
              <a:ext uri="{28A0092B-C50C-407E-A947-70E740481C1C}">
                <a14:useLocalDpi xmlns:a14="http://schemas.microsoft.com/office/drawing/2010/main" val="0"/>
              </a:ext>
            </a:extLst>
          </a:blip>
          <a:srcRect l="3265" r="8392" b="5852"/>
          <a:stretch/>
        </p:blipFill>
        <p:spPr bwMode="auto">
          <a:xfrm>
            <a:off x="7645400" y="2743200"/>
            <a:ext cx="4495800" cy="5791200"/>
          </a:xfrm>
          <a:prstGeom prst="rect">
            <a:avLst/>
          </a:prstGeom>
          <a:ln w="28575" cap="sq" cmpd="sng">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Figure 2.psd"/>
          <p:cNvPicPr>
            <a:picLocks noChangeAspect="1"/>
          </p:cNvPicPr>
          <p:nvPr/>
        </p:nvPicPr>
        <p:blipFill>
          <a:blip r:embed="rId5"/>
          <a:stretch>
            <a:fillRect/>
          </a:stretch>
        </p:blipFill>
        <p:spPr>
          <a:xfrm>
            <a:off x="635000" y="6096000"/>
            <a:ext cx="6121364" cy="2209800"/>
          </a:xfrm>
          <a:prstGeom prst="rect">
            <a:avLst/>
          </a:prstGeom>
          <a:ln w="28575" cap="sq" cmpd="sng">
            <a:solidFill>
              <a:srgbClr val="000000"/>
            </a:solidFill>
            <a:prstDash val="solid"/>
            <a:miter lim="800000"/>
          </a:ln>
          <a:effectLst>
            <a:outerShdw blurRad="50800" dist="38100" dir="2700000" algn="tl" rotWithShape="0">
              <a:srgbClr val="000000">
                <a:alpha val="43000"/>
              </a:srgbClr>
            </a:outerShdw>
          </a:effectLst>
        </p:spPr>
      </p:pic>
      <p:pic>
        <p:nvPicPr>
          <p:cNvPr id="15" name="Picture 9" descr="Logo"/>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661" b="97327" l="4440" r="91052"/>
                    </a14:imgEffect>
                  </a14:imgLayer>
                </a14:imgProps>
              </a:ext>
            </a:extLst>
          </a:blip>
          <a:srcRect/>
          <a:stretch>
            <a:fillRect/>
          </a:stretch>
        </p:blipFill>
        <p:spPr bwMode="auto">
          <a:xfrm>
            <a:off x="330200" y="762000"/>
            <a:ext cx="1752600" cy="174632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p:cNvSpPr>
          <p:nvPr/>
        </p:nvSpPr>
        <p:spPr bwMode="auto">
          <a:xfrm>
            <a:off x="12700" y="-25400"/>
            <a:ext cx="12992100" cy="7366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999"/>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47107" name="Rectangle 3"/>
          <p:cNvSpPr>
            <a:spLocks/>
          </p:cNvSpPr>
          <p:nvPr/>
        </p:nvSpPr>
        <p:spPr bwMode="auto">
          <a:xfrm>
            <a:off x="-25400" y="2438400"/>
            <a:ext cx="13042900" cy="6604000"/>
          </a:xfrm>
          <a:prstGeom prst="rect">
            <a:avLst/>
          </a:prstGeom>
          <a:solidFill>
            <a:srgbClr val="FFFFFF"/>
          </a:solidFill>
          <a:ln w="25400">
            <a:noFill/>
            <a:miter lim="800000"/>
            <a:headEnd/>
            <a:tailEnd/>
          </a:ln>
        </p:spPr>
        <p:txBody>
          <a:bodyPr lIns="0" tIns="0" rIns="0" bIns="0">
            <a:prstTxWarp prst="textNoShape">
              <a:avLst/>
            </a:prstTxWarp>
          </a:bodyPr>
          <a:lstStyle/>
          <a:p>
            <a:endParaRPr lang="en-US"/>
          </a:p>
        </p:txBody>
      </p:sp>
      <p:sp>
        <p:nvSpPr>
          <p:cNvPr id="72708" name="Rectangle 4"/>
          <p:cNvSpPr>
            <a:spLocks/>
          </p:cNvSpPr>
          <p:nvPr/>
        </p:nvSpPr>
        <p:spPr bwMode="auto">
          <a:xfrm>
            <a:off x="1" y="8839200"/>
            <a:ext cx="13038794" cy="9144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pic>
        <p:nvPicPr>
          <p:cNvPr id="47109" name="Picture 5"/>
          <p:cNvPicPr>
            <a:picLocks noChangeArrowheads="1"/>
          </p:cNvPicPr>
          <p:nvPr/>
        </p:nvPicPr>
        <p:blipFill>
          <a:blip r:embed="rId3"/>
          <a:srcRect/>
          <a:stretch>
            <a:fillRect/>
          </a:stretch>
        </p:blipFill>
        <p:spPr bwMode="auto">
          <a:xfrm>
            <a:off x="7200900" y="9086850"/>
            <a:ext cx="4884738" cy="431800"/>
          </a:xfrm>
          <a:prstGeom prst="rect">
            <a:avLst/>
          </a:prstGeom>
          <a:noFill/>
          <a:ln w="12700">
            <a:noFill/>
            <a:miter lim="800000"/>
            <a:headEnd/>
            <a:tailEnd/>
          </a:ln>
        </p:spPr>
      </p:pic>
      <p:sp>
        <p:nvSpPr>
          <p:cNvPr id="47110" name="Rectangle 6"/>
          <p:cNvSpPr>
            <a:spLocks noGrp="1" noChangeArrowheads="1"/>
          </p:cNvSpPr>
          <p:nvPr>
            <p:ph type="title"/>
          </p:nvPr>
        </p:nvSpPr>
        <p:spPr>
          <a:xfrm>
            <a:off x="685800" y="0"/>
            <a:ext cx="12115800" cy="1828800"/>
          </a:xfrm>
          <a:noFill/>
        </p:spPr>
        <p:txBody>
          <a:bodyPr/>
          <a:lstStyle/>
          <a:p>
            <a:pPr algn="ctr" eaLnBrk="1" hangingPunct="1"/>
            <a:r>
              <a:rPr lang="en-US" b="1" i="1" dirty="0" smtClean="0"/>
              <a:t>OUTCOME OF ASSESSENT</a:t>
            </a:r>
            <a:endParaRPr lang="en-US" dirty="0" smtClean="0"/>
          </a:p>
        </p:txBody>
      </p:sp>
      <p:sp>
        <p:nvSpPr>
          <p:cNvPr id="47114" name="TextBox 13"/>
          <p:cNvSpPr txBox="1">
            <a:spLocks noChangeArrowheads="1"/>
          </p:cNvSpPr>
          <p:nvPr/>
        </p:nvSpPr>
        <p:spPr bwMode="auto">
          <a:xfrm>
            <a:off x="6883400" y="2590800"/>
            <a:ext cx="184150" cy="307975"/>
          </a:xfrm>
          <a:prstGeom prst="rect">
            <a:avLst/>
          </a:prstGeom>
          <a:noFill/>
          <a:ln w="9525">
            <a:noFill/>
            <a:miter lim="800000"/>
            <a:headEnd/>
            <a:tailEnd/>
          </a:ln>
        </p:spPr>
        <p:txBody>
          <a:bodyPr wrap="none">
            <a:prstTxWarp prst="textNoShape">
              <a:avLst/>
            </a:prstTxWarp>
            <a:spAutoFit/>
          </a:bodyPr>
          <a:lstStyle/>
          <a:p>
            <a:endParaRPr lang="en-US" sz="1400" b="1"/>
          </a:p>
        </p:txBody>
      </p:sp>
      <p:sp>
        <p:nvSpPr>
          <p:cNvPr id="47115" name="TextBox 14"/>
          <p:cNvSpPr txBox="1">
            <a:spLocks noChangeArrowheads="1"/>
          </p:cNvSpPr>
          <p:nvPr/>
        </p:nvSpPr>
        <p:spPr bwMode="auto">
          <a:xfrm>
            <a:off x="5283200" y="5257800"/>
            <a:ext cx="184150" cy="307975"/>
          </a:xfrm>
          <a:prstGeom prst="rect">
            <a:avLst/>
          </a:prstGeom>
          <a:noFill/>
          <a:ln w="9525">
            <a:noFill/>
            <a:miter lim="800000"/>
            <a:headEnd/>
            <a:tailEnd/>
          </a:ln>
        </p:spPr>
        <p:txBody>
          <a:bodyPr wrap="none">
            <a:prstTxWarp prst="textNoShape">
              <a:avLst/>
            </a:prstTxWarp>
            <a:spAutoFit/>
          </a:bodyPr>
          <a:lstStyle/>
          <a:p>
            <a:endParaRPr lang="en-US" sz="1400" b="1"/>
          </a:p>
        </p:txBody>
      </p:sp>
      <p:sp>
        <p:nvSpPr>
          <p:cNvPr id="4" name="TextBox 3"/>
          <p:cNvSpPr txBox="1"/>
          <p:nvPr/>
        </p:nvSpPr>
        <p:spPr>
          <a:xfrm>
            <a:off x="13905996" y="2462852"/>
            <a:ext cx="184666" cy="276999"/>
          </a:xfrm>
          <a:prstGeom prst="rect">
            <a:avLst/>
          </a:prstGeom>
          <a:noFill/>
        </p:spPr>
        <p:txBody>
          <a:bodyPr wrap="none" rtlCol="0">
            <a:spAutoFit/>
          </a:bodyPr>
          <a:lstStyle/>
          <a:p>
            <a:endParaRPr lang="en-US" dirty="0"/>
          </a:p>
        </p:txBody>
      </p:sp>
      <p:pic>
        <p:nvPicPr>
          <p:cNvPr id="15" name="Picture 9" descr="Log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61" b="97327" l="4440" r="91052"/>
                    </a14:imgEffect>
                  </a14:imgLayer>
                </a14:imgProps>
              </a:ext>
            </a:extLst>
          </a:blip>
          <a:srcRect/>
          <a:stretch>
            <a:fillRect/>
          </a:stretch>
        </p:blipFill>
        <p:spPr bwMode="auto">
          <a:xfrm>
            <a:off x="330200" y="762000"/>
            <a:ext cx="1752600" cy="1746327"/>
          </a:xfrm>
          <a:prstGeom prst="rect">
            <a:avLst/>
          </a:prstGeom>
          <a:noFill/>
          <a:ln w="9525">
            <a:noFill/>
            <a:miter lim="800000"/>
            <a:headEnd/>
            <a:tailEnd/>
          </a:ln>
        </p:spPr>
      </p:pic>
      <p:pic>
        <p:nvPicPr>
          <p:cNvPr id="13" name="Picture 12" descr="Excellent Mix of Willows and Grass.jpg"/>
          <p:cNvPicPr>
            <a:picLocks noChangeAspect="1"/>
          </p:cNvPicPr>
          <p:nvPr/>
        </p:nvPicPr>
        <p:blipFill rotWithShape="1">
          <a:blip r:embed="rId6">
            <a:extLst>
              <a:ext uri="{28A0092B-C50C-407E-A947-70E740481C1C}">
                <a14:useLocalDpi xmlns:a14="http://schemas.microsoft.com/office/drawing/2010/main" val="0"/>
              </a:ext>
            </a:extLst>
          </a:blip>
          <a:srcRect b="18394"/>
          <a:stretch/>
        </p:blipFill>
        <p:spPr>
          <a:xfrm>
            <a:off x="1854200" y="2667000"/>
            <a:ext cx="9753600" cy="5973410"/>
          </a:xfrm>
          <a:prstGeom prst="rect">
            <a:avLst/>
          </a:prstGeom>
          <a:ln w="28575" cmpd="sng">
            <a:solidFill>
              <a:schemeClr val="tx1"/>
            </a:solidFill>
          </a:ln>
        </p:spPr>
      </p:pic>
      <p:pic>
        <p:nvPicPr>
          <p:cNvPr id="14" name="Picture 13" descr="RCC.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60637">
            <a:off x="649270" y="4709031"/>
            <a:ext cx="3560126" cy="4607222"/>
          </a:xfrm>
          <a:prstGeom prst="rect">
            <a:avLst/>
          </a:prstGeom>
          <a:ln w="28575" cap="sq" cmpd="sng">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4864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p:cNvSpPr>
          <p:nvPr/>
        </p:nvSpPr>
        <p:spPr bwMode="auto">
          <a:xfrm>
            <a:off x="-31344" y="0"/>
            <a:ext cx="13036144" cy="7112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999"/>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30723" name="Rectangle 3"/>
          <p:cNvSpPr>
            <a:spLocks/>
          </p:cNvSpPr>
          <p:nvPr/>
        </p:nvSpPr>
        <p:spPr bwMode="auto">
          <a:xfrm>
            <a:off x="-25400" y="2438400"/>
            <a:ext cx="13042900" cy="6604000"/>
          </a:xfrm>
          <a:prstGeom prst="rect">
            <a:avLst/>
          </a:prstGeom>
          <a:solidFill>
            <a:srgbClr val="FFFFFF"/>
          </a:solidFill>
          <a:ln w="25400">
            <a:noFill/>
            <a:miter lim="800000"/>
            <a:headEnd/>
            <a:tailEnd/>
          </a:ln>
        </p:spPr>
        <p:txBody>
          <a:bodyPr lIns="0" tIns="0" rIns="0" bIns="0">
            <a:prstTxWarp prst="textNoShape">
              <a:avLst/>
            </a:prstTxWarp>
          </a:bodyPr>
          <a:lstStyle/>
          <a:p>
            <a:endParaRPr lang="en-US"/>
          </a:p>
        </p:txBody>
      </p:sp>
      <p:sp>
        <p:nvSpPr>
          <p:cNvPr id="44036" name="Rectangle 4"/>
          <p:cNvSpPr>
            <a:spLocks/>
          </p:cNvSpPr>
          <p:nvPr/>
        </p:nvSpPr>
        <p:spPr bwMode="auto">
          <a:xfrm>
            <a:off x="11113" y="8851900"/>
            <a:ext cx="12993687" cy="9144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pic>
        <p:nvPicPr>
          <p:cNvPr id="30725" name="Picture 5"/>
          <p:cNvPicPr>
            <a:picLocks noChangeArrowheads="1"/>
          </p:cNvPicPr>
          <p:nvPr/>
        </p:nvPicPr>
        <p:blipFill>
          <a:blip r:embed="rId3"/>
          <a:srcRect/>
          <a:stretch>
            <a:fillRect/>
          </a:stretch>
        </p:blipFill>
        <p:spPr bwMode="auto">
          <a:xfrm>
            <a:off x="7200900" y="9086850"/>
            <a:ext cx="4884738" cy="431800"/>
          </a:xfrm>
          <a:prstGeom prst="rect">
            <a:avLst/>
          </a:prstGeom>
          <a:noFill/>
          <a:ln w="12700">
            <a:noFill/>
            <a:miter lim="800000"/>
            <a:headEnd/>
            <a:tailEnd/>
          </a:ln>
        </p:spPr>
      </p:pic>
      <p:sp>
        <p:nvSpPr>
          <p:cNvPr id="30726" name="Rectangle 6"/>
          <p:cNvSpPr>
            <a:spLocks noGrp="1" noChangeArrowheads="1"/>
          </p:cNvSpPr>
          <p:nvPr>
            <p:ph type="title"/>
          </p:nvPr>
        </p:nvSpPr>
        <p:spPr>
          <a:xfrm>
            <a:off x="685800" y="0"/>
            <a:ext cx="12115800" cy="1828800"/>
          </a:xfrm>
          <a:noFill/>
        </p:spPr>
        <p:txBody>
          <a:bodyPr/>
          <a:lstStyle/>
          <a:p>
            <a:pPr algn="ctr" eaLnBrk="1" hangingPunct="1"/>
            <a:r>
              <a:rPr lang="en-US" b="1" i="1" dirty="0" smtClean="0"/>
              <a:t>THE BIG HOLE RIVER WATERSHED</a:t>
            </a:r>
          </a:p>
        </p:txBody>
      </p:sp>
      <p:sp>
        <p:nvSpPr>
          <p:cNvPr id="44039" name="Rectangle 7"/>
          <p:cNvSpPr>
            <a:spLocks noGrp="1" noChangeArrowheads="1"/>
          </p:cNvSpPr>
          <p:nvPr>
            <p:ph idx="1"/>
          </p:nvPr>
        </p:nvSpPr>
        <p:spPr>
          <a:xfrm>
            <a:off x="406400" y="5943600"/>
            <a:ext cx="5867400" cy="2590800"/>
          </a:xfrm>
        </p:spPr>
        <p:txBody>
          <a:bodyPr/>
          <a:lstStyle/>
          <a:p>
            <a:pPr eaLnBrk="1" hangingPunct="1">
              <a:buFont typeface="Georgia" pitchFamily="-111" charset="0"/>
              <a:buChar char="•"/>
              <a:defRPr/>
            </a:pPr>
            <a:r>
              <a:rPr lang="en-US" sz="1800" dirty="0" smtClean="0">
                <a:solidFill>
                  <a:srgbClr val="000000"/>
                </a:solidFill>
                <a:sym typeface="Georgia" pitchFamily="-111" charset="0"/>
              </a:rPr>
              <a:t>A tributary of the Jefferson River that is 153 miles (246 km) long</a:t>
            </a:r>
          </a:p>
          <a:p>
            <a:pPr eaLnBrk="1" hangingPunct="1">
              <a:buFont typeface="Georgia" pitchFamily="-111" charset="0"/>
              <a:buChar char="•"/>
              <a:defRPr/>
            </a:pPr>
            <a:r>
              <a:rPr lang="en-US" sz="1800" dirty="0" smtClean="0">
                <a:solidFill>
                  <a:srgbClr val="000000"/>
                </a:solidFill>
                <a:sym typeface="Georgia" pitchFamily="-111" charset="0"/>
              </a:rPr>
              <a:t>Contains the last population of native fluvial Arctic grayling in the contiguous U.S.</a:t>
            </a:r>
          </a:p>
          <a:p>
            <a:pPr eaLnBrk="1" hangingPunct="1">
              <a:buFont typeface="Georgia" pitchFamily="-111" charset="0"/>
              <a:buChar char="•"/>
              <a:defRPr/>
            </a:pPr>
            <a:r>
              <a:rPr lang="en-US" sz="1800" dirty="0" smtClean="0">
                <a:solidFill>
                  <a:srgbClr val="000000"/>
                </a:solidFill>
                <a:sym typeface="Georgia" pitchFamily="-111" charset="0"/>
              </a:rPr>
              <a:t>The upper Big Hole River is a low-gradient stream that flows on outwash in an active </a:t>
            </a:r>
            <a:r>
              <a:rPr lang="en-US" sz="1800" dirty="0" err="1" smtClean="0">
                <a:solidFill>
                  <a:srgbClr val="000000"/>
                </a:solidFill>
                <a:sym typeface="Georgia" pitchFamily="-111" charset="0"/>
              </a:rPr>
              <a:t>graben</a:t>
            </a:r>
            <a:r>
              <a:rPr lang="en-US" sz="1800" dirty="0" smtClean="0">
                <a:solidFill>
                  <a:srgbClr val="000000"/>
                </a:solidFill>
                <a:sym typeface="Georgia" pitchFamily="-111" charset="0"/>
              </a:rPr>
              <a:t> at an elevation of over 6,000’</a:t>
            </a:r>
            <a:endParaRPr lang="en-US" sz="1800" dirty="0" smtClean="0">
              <a:solidFill>
                <a:srgbClr val="000000"/>
              </a:solidFill>
            </a:endParaRPr>
          </a:p>
          <a:p>
            <a:pPr lvl="5">
              <a:defRPr/>
            </a:pPr>
            <a:endParaRPr lang="en-US" sz="1800" dirty="0" smtClean="0"/>
          </a:p>
          <a:p>
            <a:pPr lvl="5">
              <a:defRPr/>
            </a:pPr>
            <a:endParaRPr lang="en-US" sz="1800" dirty="0" smtClean="0"/>
          </a:p>
          <a:p>
            <a:pPr lvl="5">
              <a:defRPr/>
            </a:pPr>
            <a:endParaRPr lang="en-US" sz="1800" dirty="0" smtClean="0"/>
          </a:p>
        </p:txBody>
      </p:sp>
      <p:sp>
        <p:nvSpPr>
          <p:cNvPr id="30734" name="TextBox 15"/>
          <p:cNvSpPr txBox="1">
            <a:spLocks noChangeArrowheads="1"/>
          </p:cNvSpPr>
          <p:nvPr/>
        </p:nvSpPr>
        <p:spPr bwMode="auto">
          <a:xfrm>
            <a:off x="10922000" y="8458200"/>
            <a:ext cx="1454169" cy="276999"/>
          </a:xfrm>
          <a:prstGeom prst="rect">
            <a:avLst/>
          </a:prstGeom>
          <a:noFill/>
          <a:ln w="9525">
            <a:noFill/>
            <a:miter lim="800000"/>
            <a:headEnd/>
            <a:tailEnd/>
          </a:ln>
        </p:spPr>
        <p:txBody>
          <a:bodyPr wrap="none">
            <a:prstTxWarp prst="textNoShape">
              <a:avLst/>
            </a:prstTxWarp>
            <a:spAutoFit/>
          </a:bodyPr>
          <a:lstStyle/>
          <a:p>
            <a:r>
              <a:rPr lang="en-US" b="1" dirty="0" smtClean="0">
                <a:latin typeface="Times New Roman" pitchFamily="-110" charset="0"/>
                <a:ea typeface="Times New Roman" pitchFamily="-110" charset="0"/>
                <a:cs typeface="Times New Roman" pitchFamily="-110" charset="0"/>
              </a:rPr>
              <a:t>Google Earth, 2010</a:t>
            </a:r>
            <a:endParaRPr lang="en-US" b="1" dirty="0">
              <a:latin typeface="Times New Roman" pitchFamily="-110" charset="0"/>
              <a:ea typeface="Times New Roman" pitchFamily="-110" charset="0"/>
              <a:cs typeface="Times New Roman" pitchFamily="-110" charset="0"/>
            </a:endParaRPr>
          </a:p>
        </p:txBody>
      </p:sp>
      <p:pic>
        <p:nvPicPr>
          <p:cNvPr id="13" name="Picture 12" descr="Big Hole drainage.jpg"/>
          <p:cNvPicPr>
            <a:picLocks noChangeAspect="1"/>
          </p:cNvPicPr>
          <p:nvPr/>
        </p:nvPicPr>
        <p:blipFill>
          <a:blip r:embed="rId4"/>
          <a:stretch>
            <a:fillRect/>
          </a:stretch>
        </p:blipFill>
        <p:spPr>
          <a:xfrm>
            <a:off x="330200" y="2438400"/>
            <a:ext cx="5713335" cy="3578225"/>
          </a:xfrm>
          <a:prstGeom prst="rect">
            <a:avLst/>
          </a:prstGeom>
        </p:spPr>
      </p:pic>
      <p:pic>
        <p:nvPicPr>
          <p:cNvPr id="15" name="Picture 14" descr="Big Hole Watershed Map.jpg"/>
          <p:cNvPicPr>
            <a:picLocks noChangeAspect="1"/>
          </p:cNvPicPr>
          <p:nvPr/>
        </p:nvPicPr>
        <p:blipFill>
          <a:blip r:embed="rId5"/>
          <a:stretch>
            <a:fillRect/>
          </a:stretch>
        </p:blipFill>
        <p:spPr>
          <a:xfrm>
            <a:off x="7035800" y="2590799"/>
            <a:ext cx="5370513" cy="5825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4216400" y="5562600"/>
            <a:ext cx="1646605" cy="276999"/>
          </a:xfrm>
          <a:prstGeom prst="rect">
            <a:avLst/>
          </a:prstGeom>
          <a:noFill/>
        </p:spPr>
        <p:txBody>
          <a:bodyPr wrap="none" rtlCol="0">
            <a:spAutoFit/>
          </a:bodyPr>
          <a:lstStyle/>
          <a:p>
            <a:r>
              <a:rPr lang="en-US" b="1" dirty="0" smtClean="0">
                <a:latin typeface="Times New Roman"/>
                <a:cs typeface="Times New Roman"/>
              </a:rPr>
              <a:t>Courtesy of USF&amp;WS</a:t>
            </a:r>
            <a:endParaRPr lang="en-US" b="1" dirty="0">
              <a:latin typeface="Times New Roman"/>
              <a:cs typeface="Times New Roman"/>
            </a:endParaRPr>
          </a:p>
        </p:txBody>
      </p:sp>
      <p:pic>
        <p:nvPicPr>
          <p:cNvPr id="14" name="Picture 9" descr="Logo"/>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262" b="95682" l="0" r="97678">
                        <a14:backgroundMark x1="53689" y1="13228" x2="44536" y2="18163"/>
                      </a14:backgroundRemoval>
                    </a14:imgEffect>
                  </a14:imgLayer>
                </a14:imgProps>
              </a:ext>
            </a:extLst>
          </a:blip>
          <a:srcRect/>
          <a:stretch>
            <a:fillRect/>
          </a:stretch>
        </p:blipFill>
        <p:spPr bwMode="auto">
          <a:xfrm>
            <a:off x="254000" y="685800"/>
            <a:ext cx="1905000" cy="189776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p:cNvSpPr>
          <p:nvPr/>
        </p:nvSpPr>
        <p:spPr bwMode="auto">
          <a:xfrm>
            <a:off x="-25400" y="2438400"/>
            <a:ext cx="13042900" cy="6604000"/>
          </a:xfrm>
          <a:prstGeom prst="rect">
            <a:avLst/>
          </a:prstGeom>
          <a:solidFill>
            <a:srgbClr val="FFFFFF"/>
          </a:solidFill>
          <a:ln w="25400">
            <a:noFill/>
            <a:miter lim="800000"/>
            <a:headEnd/>
            <a:tailEnd/>
          </a:ln>
        </p:spPr>
        <p:txBody>
          <a:bodyPr lIns="0" tIns="0" rIns="0" bIns="0">
            <a:prstTxWarp prst="textNoShape">
              <a:avLst/>
            </a:prstTxWarp>
          </a:bodyPr>
          <a:lstStyle/>
          <a:p>
            <a:endParaRPr lang="en-US"/>
          </a:p>
        </p:txBody>
      </p:sp>
      <p:sp>
        <p:nvSpPr>
          <p:cNvPr id="44034" name="Rectangle 2"/>
          <p:cNvSpPr>
            <a:spLocks/>
          </p:cNvSpPr>
          <p:nvPr/>
        </p:nvSpPr>
        <p:spPr bwMode="auto">
          <a:xfrm>
            <a:off x="0" y="0"/>
            <a:ext cx="13004800" cy="7366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999"/>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44036" name="Rectangle 4"/>
          <p:cNvSpPr>
            <a:spLocks/>
          </p:cNvSpPr>
          <p:nvPr/>
        </p:nvSpPr>
        <p:spPr bwMode="auto">
          <a:xfrm>
            <a:off x="-116351" y="8839200"/>
            <a:ext cx="13131800" cy="9144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44039" name="Rectangle 7"/>
          <p:cNvSpPr>
            <a:spLocks noGrp="1" noChangeArrowheads="1"/>
          </p:cNvSpPr>
          <p:nvPr>
            <p:ph idx="1"/>
          </p:nvPr>
        </p:nvSpPr>
        <p:spPr>
          <a:xfrm>
            <a:off x="381000" y="2514600"/>
            <a:ext cx="5664200" cy="4343400"/>
          </a:xfrm>
        </p:spPr>
        <p:txBody>
          <a:bodyPr/>
          <a:lstStyle/>
          <a:p>
            <a:pPr eaLnBrk="1" hangingPunct="1">
              <a:buFont typeface="Georgia" pitchFamily="-111" charset="0"/>
              <a:buChar char="•"/>
              <a:defRPr/>
            </a:pPr>
            <a:r>
              <a:rPr lang="en-US" sz="1800" dirty="0">
                <a:solidFill>
                  <a:schemeClr val="tx1"/>
                </a:solidFill>
                <a:sym typeface="Georgia" pitchFamily="-111" charset="0"/>
              </a:rPr>
              <a:t>M</a:t>
            </a:r>
            <a:r>
              <a:rPr lang="en-US" sz="1800" dirty="0" smtClean="0">
                <a:solidFill>
                  <a:schemeClr val="tx1"/>
                </a:solidFill>
                <a:sym typeface="Georgia" pitchFamily="-111" charset="0"/>
              </a:rPr>
              <a:t>ember of family </a:t>
            </a:r>
            <a:r>
              <a:rPr lang="en-US" sz="1800" dirty="0" err="1" smtClean="0">
                <a:solidFill>
                  <a:schemeClr val="tx1"/>
                </a:solidFill>
                <a:sym typeface="Georgia" pitchFamily="-111" charset="0"/>
              </a:rPr>
              <a:t>Salmonidae</a:t>
            </a:r>
            <a:r>
              <a:rPr lang="en-US" sz="1800" dirty="0" smtClean="0">
                <a:solidFill>
                  <a:schemeClr val="tx1"/>
                </a:solidFill>
                <a:sym typeface="Georgia" pitchFamily="-111" charset="0"/>
              </a:rPr>
              <a:t> that originally occupied most of the upper Missouri River drainage</a:t>
            </a:r>
          </a:p>
          <a:p>
            <a:pPr eaLnBrk="1" hangingPunct="1">
              <a:buFont typeface="Georgia" pitchFamily="-111" charset="0"/>
              <a:buChar char="•"/>
              <a:defRPr/>
            </a:pPr>
            <a:r>
              <a:rPr lang="en-US" sz="1800" dirty="0" smtClean="0">
                <a:solidFill>
                  <a:schemeClr val="tx1"/>
                </a:solidFill>
                <a:sym typeface="Georgia" pitchFamily="-111" charset="0"/>
              </a:rPr>
              <a:t>Live ~5 years and can reproduce in 3 to 4 years</a:t>
            </a:r>
          </a:p>
          <a:p>
            <a:pPr eaLnBrk="1" hangingPunct="1">
              <a:buFont typeface="Georgia" pitchFamily="-111" charset="0"/>
              <a:buChar char="•"/>
              <a:defRPr/>
            </a:pPr>
            <a:r>
              <a:rPr lang="en-US" sz="1800" dirty="0" smtClean="0">
                <a:solidFill>
                  <a:schemeClr val="tx1"/>
                </a:solidFill>
                <a:sym typeface="Georgia" pitchFamily="-111" charset="0"/>
              </a:rPr>
              <a:t>Travel up to 50 miles in main stem channels to tributaries in the spring to broadcast spawn</a:t>
            </a:r>
          </a:p>
          <a:p>
            <a:pPr marL="285750" indent="-285750" eaLnBrk="1" hangingPunct="1">
              <a:buFont typeface="Arial"/>
              <a:buChar char="•"/>
              <a:defRPr/>
            </a:pPr>
            <a:r>
              <a:rPr lang="en-US" sz="1800" dirty="0" smtClean="0">
                <a:solidFill>
                  <a:schemeClr val="tx1"/>
                </a:solidFill>
                <a:sym typeface="Georgia" pitchFamily="-111" charset="0"/>
              </a:rPr>
              <a:t> </a:t>
            </a:r>
            <a:r>
              <a:rPr lang="en-US" sz="1800" dirty="0">
                <a:solidFill>
                  <a:schemeClr val="tx1"/>
                </a:solidFill>
                <a:sym typeface="Georgia" pitchFamily="-111" charset="0"/>
              </a:rPr>
              <a:t>E</a:t>
            </a:r>
            <a:r>
              <a:rPr lang="en-US" sz="1800" dirty="0" smtClean="0">
                <a:solidFill>
                  <a:schemeClr val="tx1"/>
                </a:solidFill>
                <a:sym typeface="Georgia" pitchFamily="-111" charset="0"/>
              </a:rPr>
              <a:t>ggs are porous and sensitive to siltation</a:t>
            </a:r>
          </a:p>
          <a:p>
            <a:pPr eaLnBrk="1" hangingPunct="1">
              <a:buFont typeface="Georgia" pitchFamily="-111" charset="0"/>
              <a:buChar char="•"/>
              <a:defRPr/>
            </a:pPr>
            <a:r>
              <a:rPr lang="en-US" sz="1800" dirty="0" smtClean="0">
                <a:solidFill>
                  <a:schemeClr val="tx1"/>
                </a:solidFill>
                <a:sym typeface="Georgia" pitchFamily="-111" charset="0"/>
              </a:rPr>
              <a:t>Emergent fry live in low-velocity environments protected by overhanging willow</a:t>
            </a:r>
          </a:p>
          <a:p>
            <a:pPr eaLnBrk="1" hangingPunct="1">
              <a:buFont typeface="Georgia" pitchFamily="-111" charset="0"/>
              <a:buChar char="•"/>
              <a:defRPr/>
            </a:pPr>
            <a:r>
              <a:rPr lang="en-US" sz="1800" dirty="0" smtClean="0">
                <a:solidFill>
                  <a:schemeClr val="tx1"/>
                </a:solidFill>
                <a:sym typeface="Georgia" pitchFamily="-111" charset="0"/>
              </a:rPr>
              <a:t>Temperature-sensitive with 100% death at 77</a:t>
            </a:r>
            <a:r>
              <a:rPr lang="en-US" sz="1800" baseline="30000" dirty="0" smtClean="0">
                <a:solidFill>
                  <a:schemeClr val="tx1"/>
                </a:solidFill>
                <a:sym typeface="Georgia" pitchFamily="-111" charset="0"/>
              </a:rPr>
              <a:t>0</a:t>
            </a:r>
            <a:r>
              <a:rPr lang="en-US" sz="1800" dirty="0" smtClean="0">
                <a:solidFill>
                  <a:schemeClr val="tx1"/>
                </a:solidFill>
                <a:sym typeface="Georgia" pitchFamily="-111" charset="0"/>
              </a:rPr>
              <a:t> F</a:t>
            </a:r>
            <a:endParaRPr lang="en-US" sz="1800" dirty="0" smtClean="0">
              <a:sym typeface="Georgia" pitchFamily="-111" charset="0"/>
            </a:endParaRPr>
          </a:p>
        </p:txBody>
      </p:sp>
      <p:sp>
        <p:nvSpPr>
          <p:cNvPr id="30726" name="Rectangle 6"/>
          <p:cNvSpPr>
            <a:spLocks noGrp="1" noChangeArrowheads="1"/>
          </p:cNvSpPr>
          <p:nvPr>
            <p:ph type="title"/>
          </p:nvPr>
        </p:nvSpPr>
        <p:spPr>
          <a:xfrm>
            <a:off x="685800" y="0"/>
            <a:ext cx="12115800" cy="2057400"/>
          </a:xfrm>
          <a:noFill/>
        </p:spPr>
        <p:txBody>
          <a:bodyPr/>
          <a:lstStyle/>
          <a:p>
            <a:pPr algn="ctr" eaLnBrk="1" hangingPunct="1"/>
            <a:r>
              <a:rPr lang="en-US" b="1" i="1" dirty="0" smtClean="0"/>
              <a:t>FLUVIAL ARCTIC GRAYLING </a:t>
            </a:r>
            <a:br>
              <a:rPr lang="en-US" b="1" i="1" dirty="0" smtClean="0"/>
            </a:br>
            <a:r>
              <a:rPr lang="en-US" b="1" i="1" dirty="0" smtClean="0"/>
              <a:t>(</a:t>
            </a:r>
            <a:r>
              <a:rPr lang="en-US" b="1" i="1" dirty="0" err="1" smtClean="0"/>
              <a:t>Thymallus</a:t>
            </a:r>
            <a:r>
              <a:rPr lang="en-US" b="1" i="1" dirty="0" smtClean="0"/>
              <a:t> </a:t>
            </a:r>
            <a:r>
              <a:rPr lang="en-US" b="1" i="1" dirty="0" err="1" smtClean="0"/>
              <a:t>arcticus</a:t>
            </a:r>
            <a:r>
              <a:rPr lang="en-US" b="1" i="1" dirty="0" smtClean="0"/>
              <a:t>)</a:t>
            </a:r>
          </a:p>
        </p:txBody>
      </p:sp>
      <p:sp>
        <p:nvSpPr>
          <p:cNvPr id="30734" name="TextBox 15"/>
          <p:cNvSpPr txBox="1">
            <a:spLocks noChangeArrowheads="1"/>
          </p:cNvSpPr>
          <p:nvPr/>
        </p:nvSpPr>
        <p:spPr bwMode="auto">
          <a:xfrm>
            <a:off x="10922000" y="8534400"/>
            <a:ext cx="184666" cy="276999"/>
          </a:xfrm>
          <a:prstGeom prst="rect">
            <a:avLst/>
          </a:prstGeom>
          <a:noFill/>
          <a:ln w="9525">
            <a:noFill/>
            <a:miter lim="800000"/>
            <a:headEnd/>
            <a:tailEnd/>
          </a:ln>
        </p:spPr>
        <p:txBody>
          <a:bodyPr wrap="none">
            <a:prstTxWarp prst="textNoShape">
              <a:avLst/>
            </a:prstTxWarp>
            <a:spAutoFit/>
          </a:bodyPr>
          <a:lstStyle/>
          <a:p>
            <a:endParaRPr lang="en-US" b="1" dirty="0">
              <a:latin typeface="Times New Roman" pitchFamily="-110" charset="0"/>
              <a:ea typeface="Times New Roman" pitchFamily="-110" charset="0"/>
              <a:cs typeface="Times New Roman" pitchFamily="-110" charset="0"/>
            </a:endParaRPr>
          </a:p>
        </p:txBody>
      </p:sp>
      <p:pic>
        <p:nvPicPr>
          <p:cNvPr id="14" name="Picture 13" descr="Distribution of Grayling.jpg"/>
          <p:cNvPicPr>
            <a:picLocks noChangeAspect="1"/>
          </p:cNvPicPr>
          <p:nvPr/>
        </p:nvPicPr>
        <p:blipFill>
          <a:blip r:embed="rId3"/>
          <a:stretch>
            <a:fillRect/>
          </a:stretch>
        </p:blipFill>
        <p:spPr>
          <a:xfrm>
            <a:off x="6350000" y="4724400"/>
            <a:ext cx="6502400" cy="3854819"/>
          </a:xfrm>
          <a:prstGeom prst="rect">
            <a:avLst/>
          </a:prstGeom>
        </p:spPr>
      </p:pic>
      <p:pic>
        <p:nvPicPr>
          <p:cNvPr id="15" name="Picture 14" descr="Grayling fry.jpg"/>
          <p:cNvPicPr>
            <a:picLocks noChangeAspect="1"/>
          </p:cNvPicPr>
          <p:nvPr/>
        </p:nvPicPr>
        <p:blipFill>
          <a:blip r:embed="rId4"/>
          <a:stretch>
            <a:fillRect/>
          </a:stretch>
        </p:blipFill>
        <p:spPr>
          <a:xfrm>
            <a:off x="1168400" y="6096000"/>
            <a:ext cx="4128100" cy="2662013"/>
          </a:xfrm>
          <a:prstGeom prst="rect">
            <a:avLst/>
          </a:prstGeom>
          <a:ln>
            <a:noFill/>
          </a:ln>
          <a:effectLst>
            <a:softEdge rad="112500"/>
          </a:effectLst>
        </p:spPr>
      </p:pic>
      <p:sp>
        <p:nvSpPr>
          <p:cNvPr id="17" name="TextBox 16"/>
          <p:cNvSpPr txBox="1"/>
          <p:nvPr/>
        </p:nvSpPr>
        <p:spPr>
          <a:xfrm>
            <a:off x="10693400" y="8001000"/>
            <a:ext cx="184666" cy="276999"/>
          </a:xfrm>
          <a:prstGeom prst="rect">
            <a:avLst/>
          </a:prstGeom>
          <a:noFill/>
        </p:spPr>
        <p:txBody>
          <a:bodyPr wrap="none" rtlCol="0">
            <a:spAutoFit/>
          </a:bodyPr>
          <a:lstStyle/>
          <a:p>
            <a:endParaRPr lang="en-US" dirty="0"/>
          </a:p>
        </p:txBody>
      </p:sp>
      <p:pic>
        <p:nvPicPr>
          <p:cNvPr id="12" name="Picture 11" descr="Underwater_Arctic_Grayling.jpg"/>
          <p:cNvPicPr>
            <a:picLocks noChangeAspect="1"/>
          </p:cNvPicPr>
          <p:nvPr/>
        </p:nvPicPr>
        <p:blipFill>
          <a:blip r:embed="rId5"/>
          <a:stretch>
            <a:fillRect/>
          </a:stretch>
        </p:blipFill>
        <p:spPr>
          <a:xfrm>
            <a:off x="8102600" y="2286000"/>
            <a:ext cx="3324225" cy="2493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8940800" y="8077200"/>
            <a:ext cx="3551605" cy="646331"/>
          </a:xfrm>
          <a:prstGeom prst="rect">
            <a:avLst/>
          </a:prstGeom>
          <a:noFill/>
        </p:spPr>
        <p:txBody>
          <a:bodyPr wrap="square" rtlCol="0">
            <a:spAutoFit/>
          </a:bodyPr>
          <a:lstStyle/>
          <a:p>
            <a:r>
              <a:rPr lang="en-US" b="1" dirty="0" smtClean="0">
                <a:solidFill>
                  <a:srgbClr val="FF0000"/>
                </a:solidFill>
                <a:latin typeface="Times New Roman" pitchFamily="-110" charset="0"/>
                <a:ea typeface="Times New Roman" pitchFamily="-110" charset="0"/>
                <a:cs typeface="Times New Roman" pitchFamily="-110" charset="0"/>
              </a:rPr>
              <a:t>~1000 grayling remain in the upper Big Hole River drainage. </a:t>
            </a:r>
            <a:r>
              <a:rPr lang="en-US" b="1" dirty="0" smtClean="0">
                <a:latin typeface="Times New Roman" pitchFamily="-110" charset="0"/>
                <a:ea typeface="Times New Roman" pitchFamily="-110" charset="0"/>
                <a:cs typeface="Times New Roman" pitchFamily="-110" charset="0"/>
              </a:rPr>
              <a:t>Courtesy of USF&amp;WS</a:t>
            </a:r>
          </a:p>
          <a:p>
            <a:endParaRPr lang="en-US" dirty="0"/>
          </a:p>
        </p:txBody>
      </p:sp>
      <p:pic>
        <p:nvPicPr>
          <p:cNvPr id="16" name="Picture 9" descr="Logo"/>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262" b="95682" l="0" r="97678">
                        <a14:backgroundMark x1="53689" y1="13228" x2="44536" y2="18163"/>
                      </a14:backgroundRemoval>
                    </a14:imgEffect>
                  </a14:imgLayer>
                </a14:imgProps>
              </a:ext>
            </a:extLst>
          </a:blip>
          <a:srcRect/>
          <a:stretch>
            <a:fillRect/>
          </a:stretch>
        </p:blipFill>
        <p:spPr bwMode="auto">
          <a:xfrm>
            <a:off x="254000" y="685800"/>
            <a:ext cx="1905000" cy="1897767"/>
          </a:xfrm>
          <a:prstGeom prst="rect">
            <a:avLst/>
          </a:prstGeom>
          <a:noFill/>
          <a:ln w="9525">
            <a:noFill/>
            <a:miter lim="800000"/>
            <a:headEnd/>
            <a:tailEnd/>
          </a:ln>
        </p:spPr>
      </p:pic>
      <p:pic>
        <p:nvPicPr>
          <p:cNvPr id="30725" name="Picture 5"/>
          <p:cNvPicPr>
            <a:picLocks noChangeArrowheads="1"/>
          </p:cNvPicPr>
          <p:nvPr/>
        </p:nvPicPr>
        <p:blipFill>
          <a:blip r:embed="rId8"/>
          <a:srcRect/>
          <a:stretch>
            <a:fillRect/>
          </a:stretch>
        </p:blipFill>
        <p:spPr bwMode="auto">
          <a:xfrm>
            <a:off x="7200900" y="9086850"/>
            <a:ext cx="4884738" cy="431800"/>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p:cNvSpPr>
          <p:nvPr/>
        </p:nvSpPr>
        <p:spPr bwMode="auto">
          <a:xfrm>
            <a:off x="12700" y="-25400"/>
            <a:ext cx="12992100" cy="7366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999"/>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30723" name="Rectangle 3"/>
          <p:cNvSpPr>
            <a:spLocks/>
          </p:cNvSpPr>
          <p:nvPr/>
        </p:nvSpPr>
        <p:spPr bwMode="auto">
          <a:xfrm>
            <a:off x="-38100" y="2438400"/>
            <a:ext cx="13042900" cy="6477000"/>
          </a:xfrm>
          <a:prstGeom prst="rect">
            <a:avLst/>
          </a:prstGeom>
          <a:solidFill>
            <a:srgbClr val="FFFFFF"/>
          </a:solidFill>
          <a:ln w="25400">
            <a:noFill/>
            <a:miter lim="800000"/>
            <a:headEnd/>
            <a:tailEnd/>
          </a:ln>
        </p:spPr>
        <p:txBody>
          <a:bodyPr lIns="0" tIns="0" rIns="0" bIns="0">
            <a:prstTxWarp prst="textNoShape">
              <a:avLst/>
            </a:prstTxWarp>
          </a:bodyPr>
          <a:lstStyle/>
          <a:p>
            <a:endParaRPr lang="en-US" dirty="0"/>
          </a:p>
        </p:txBody>
      </p:sp>
      <p:sp>
        <p:nvSpPr>
          <p:cNvPr id="44036" name="Rectangle 4"/>
          <p:cNvSpPr>
            <a:spLocks/>
          </p:cNvSpPr>
          <p:nvPr/>
        </p:nvSpPr>
        <p:spPr bwMode="auto">
          <a:xfrm>
            <a:off x="0" y="8924922"/>
            <a:ext cx="13120687" cy="850900"/>
          </a:xfrm>
          <a:prstGeom prst="rect">
            <a:avLst/>
          </a:prstGeom>
          <a:solidFill>
            <a:schemeClr val="accent1"/>
          </a:solidFill>
          <a:ln w="25400">
            <a:noFill/>
            <a:miter lim="800000"/>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pic>
        <p:nvPicPr>
          <p:cNvPr id="30725" name="Picture 5"/>
          <p:cNvPicPr>
            <a:picLocks noChangeArrowheads="1"/>
          </p:cNvPicPr>
          <p:nvPr/>
        </p:nvPicPr>
        <p:blipFill>
          <a:blip r:embed="rId3"/>
          <a:srcRect/>
          <a:stretch>
            <a:fillRect/>
          </a:stretch>
        </p:blipFill>
        <p:spPr bwMode="auto">
          <a:xfrm>
            <a:off x="482600" y="8991600"/>
            <a:ext cx="4884738" cy="431800"/>
          </a:xfrm>
          <a:prstGeom prst="rect">
            <a:avLst/>
          </a:prstGeom>
          <a:noFill/>
          <a:ln w="12700">
            <a:noFill/>
            <a:miter lim="800000"/>
            <a:headEnd/>
            <a:tailEnd/>
          </a:ln>
        </p:spPr>
      </p:pic>
      <p:sp>
        <p:nvSpPr>
          <p:cNvPr id="30726" name="Rectangle 6"/>
          <p:cNvSpPr>
            <a:spLocks noGrp="1" noChangeArrowheads="1"/>
          </p:cNvSpPr>
          <p:nvPr>
            <p:ph type="title"/>
          </p:nvPr>
        </p:nvSpPr>
        <p:spPr>
          <a:xfrm>
            <a:off x="101600" y="838200"/>
            <a:ext cx="11150600" cy="990600"/>
          </a:xfrm>
          <a:noFill/>
        </p:spPr>
        <p:txBody>
          <a:bodyPr/>
          <a:lstStyle/>
          <a:p>
            <a:pPr algn="ctr" eaLnBrk="1" hangingPunct="1"/>
            <a:r>
              <a:rPr lang="en-US" b="1" i="1" dirty="0" smtClean="0"/>
              <a:t>PRIMARY IMPACTS</a:t>
            </a:r>
          </a:p>
        </p:txBody>
      </p:sp>
      <p:sp>
        <p:nvSpPr>
          <p:cNvPr id="44039" name="Rectangle 7"/>
          <p:cNvSpPr>
            <a:spLocks noGrp="1" noChangeArrowheads="1"/>
          </p:cNvSpPr>
          <p:nvPr>
            <p:ph idx="1"/>
          </p:nvPr>
        </p:nvSpPr>
        <p:spPr>
          <a:xfrm>
            <a:off x="177800" y="2438400"/>
            <a:ext cx="5181600" cy="5257800"/>
          </a:xfrm>
        </p:spPr>
        <p:txBody>
          <a:bodyPr/>
          <a:lstStyle/>
          <a:p>
            <a:pPr eaLnBrk="1" hangingPunct="1">
              <a:buNone/>
              <a:defRPr/>
            </a:pPr>
            <a:endParaRPr lang="en-US" sz="1800" b="1" dirty="0" smtClean="0">
              <a:solidFill>
                <a:srgbClr val="000000"/>
              </a:solidFill>
              <a:sym typeface="Georgia" pitchFamily="-111" charset="0"/>
            </a:endParaRPr>
          </a:p>
          <a:p>
            <a:pPr eaLnBrk="1" hangingPunct="1">
              <a:buNone/>
              <a:defRPr/>
            </a:pPr>
            <a:r>
              <a:rPr lang="en-US" sz="1800" b="1" dirty="0" smtClean="0">
                <a:solidFill>
                  <a:srgbClr val="000000"/>
                </a:solidFill>
                <a:sym typeface="Georgia" pitchFamily="-111" charset="0"/>
              </a:rPr>
              <a:t>Impacts related to ranch activities:</a:t>
            </a:r>
          </a:p>
          <a:p>
            <a:pPr marL="742950" lvl="5" indent="-285750">
              <a:spcAft>
                <a:spcPts val="0"/>
              </a:spcAft>
              <a:buFont typeface="Arial"/>
              <a:buChar char="•"/>
              <a:defRPr/>
            </a:pPr>
            <a:r>
              <a:rPr lang="en-US" sz="1800" dirty="0" smtClean="0">
                <a:solidFill>
                  <a:srgbClr val="000000"/>
                </a:solidFill>
              </a:rPr>
              <a:t>Bank instability, siltation and changes in channel morphology due to overgrazing</a:t>
            </a:r>
          </a:p>
          <a:p>
            <a:pPr marL="742950" lvl="5" indent="-285750">
              <a:spcAft>
                <a:spcPts val="0"/>
              </a:spcAft>
              <a:buFont typeface="Arial"/>
              <a:buChar char="•"/>
              <a:defRPr/>
            </a:pPr>
            <a:r>
              <a:rPr lang="en-US" sz="1800" dirty="0" smtClean="0">
                <a:solidFill>
                  <a:srgbClr val="000000"/>
                </a:solidFill>
              </a:rPr>
              <a:t>Human alteration of natural channels</a:t>
            </a:r>
          </a:p>
          <a:p>
            <a:pPr marL="742950" lvl="5" indent="-285750">
              <a:spcAft>
                <a:spcPts val="0"/>
              </a:spcAft>
              <a:buFont typeface="Arial"/>
              <a:buChar char="•"/>
              <a:defRPr/>
            </a:pPr>
            <a:r>
              <a:rPr lang="en-US" sz="1800" dirty="0" smtClean="0">
                <a:solidFill>
                  <a:srgbClr val="000000"/>
                </a:solidFill>
              </a:rPr>
              <a:t>Human removal of bank vegetation</a:t>
            </a:r>
          </a:p>
          <a:p>
            <a:pPr marL="742950" lvl="5" indent="-285750">
              <a:spcAft>
                <a:spcPts val="0"/>
              </a:spcAft>
              <a:buFont typeface="Arial"/>
              <a:buChar char="•"/>
              <a:defRPr/>
            </a:pPr>
            <a:r>
              <a:rPr lang="en-US" sz="1800" dirty="0" smtClean="0">
                <a:solidFill>
                  <a:srgbClr val="000000"/>
                </a:solidFill>
              </a:rPr>
              <a:t>Irrigation dewatering (~1000 </a:t>
            </a:r>
            <a:r>
              <a:rPr lang="en-US" sz="1800" dirty="0" err="1" smtClean="0">
                <a:solidFill>
                  <a:srgbClr val="000000"/>
                </a:solidFill>
              </a:rPr>
              <a:t>cfs</a:t>
            </a:r>
            <a:r>
              <a:rPr lang="en-US" sz="1800" dirty="0" smtClean="0">
                <a:solidFill>
                  <a:srgbClr val="000000"/>
                </a:solidFill>
              </a:rPr>
              <a:t>)</a:t>
            </a:r>
          </a:p>
          <a:p>
            <a:pPr marL="0" lvl="5">
              <a:spcAft>
                <a:spcPts val="0"/>
              </a:spcAft>
              <a:defRPr/>
            </a:pPr>
            <a:endParaRPr lang="en-US" sz="1800" b="1" dirty="0">
              <a:solidFill>
                <a:srgbClr val="000000"/>
              </a:solidFill>
            </a:endParaRPr>
          </a:p>
          <a:p>
            <a:pPr marL="0" lvl="5">
              <a:spcAft>
                <a:spcPts val="0"/>
              </a:spcAft>
              <a:defRPr/>
            </a:pPr>
            <a:r>
              <a:rPr lang="en-US" sz="1800" b="1" dirty="0" smtClean="0">
                <a:solidFill>
                  <a:srgbClr val="000000"/>
                </a:solidFill>
              </a:rPr>
              <a:t>Impacts </a:t>
            </a:r>
            <a:r>
              <a:rPr lang="en-US" sz="1800" b="1" dirty="0">
                <a:solidFill>
                  <a:srgbClr val="000000"/>
                </a:solidFill>
              </a:rPr>
              <a:t>related to other activities</a:t>
            </a:r>
            <a:r>
              <a:rPr lang="en-US" sz="1800" b="1" dirty="0" smtClean="0">
                <a:solidFill>
                  <a:srgbClr val="000000"/>
                </a:solidFill>
              </a:rPr>
              <a:t>:</a:t>
            </a:r>
            <a:endParaRPr lang="en-US" sz="1800" dirty="0" smtClean="0">
              <a:solidFill>
                <a:srgbClr val="000000"/>
              </a:solidFill>
            </a:endParaRPr>
          </a:p>
          <a:p>
            <a:pPr marL="742950" lvl="5" indent="-285750">
              <a:spcAft>
                <a:spcPts val="0"/>
              </a:spcAft>
              <a:buFont typeface="Arial"/>
              <a:buChar char="•"/>
              <a:defRPr/>
            </a:pPr>
            <a:r>
              <a:rPr lang="en-US" sz="1800" kern="1200" dirty="0" smtClean="0">
                <a:solidFill>
                  <a:srgbClr val="000000"/>
                </a:solidFill>
                <a:ea typeface="ヒラギノ角ゴ Pro W3" pitchFamily="-110" charset="-128"/>
                <a:cs typeface="ヒラギノ角ゴ Pro W3" pitchFamily="-110" charset="-128"/>
                <a:sym typeface="Gill Sans" pitchFamily="-110" charset="0"/>
              </a:rPr>
              <a:t>Invasive </a:t>
            </a:r>
            <a:r>
              <a:rPr lang="en-US" sz="1800" kern="1200" dirty="0">
                <a:solidFill>
                  <a:srgbClr val="000000"/>
                </a:solidFill>
                <a:ea typeface="ヒラギノ角ゴ Pro W3" pitchFamily="-110" charset="-128"/>
                <a:cs typeface="ヒラギノ角ゴ Pro W3" pitchFamily="-110" charset="-128"/>
                <a:sym typeface="Gill Sans" pitchFamily="-110" charset="0"/>
              </a:rPr>
              <a:t>species (non-native fish</a:t>
            </a:r>
            <a:r>
              <a:rPr lang="en-US" sz="1800" kern="1200" dirty="0" smtClean="0">
                <a:solidFill>
                  <a:srgbClr val="000000"/>
                </a:solidFill>
                <a:ea typeface="ヒラギノ角ゴ Pro W3" pitchFamily="-110" charset="-128"/>
                <a:cs typeface="ヒラギノ角ゴ Pro W3" pitchFamily="-110" charset="-128"/>
                <a:sym typeface="Gill Sans" pitchFamily="-110" charset="0"/>
              </a:rPr>
              <a:t>)</a:t>
            </a:r>
          </a:p>
          <a:p>
            <a:pPr marL="742950" lvl="5" indent="-285750">
              <a:spcAft>
                <a:spcPts val="0"/>
              </a:spcAft>
              <a:buFont typeface="Arial"/>
              <a:buChar char="•"/>
              <a:defRPr/>
            </a:pPr>
            <a:r>
              <a:rPr lang="en-US" sz="1800" kern="1200" dirty="0" smtClean="0">
                <a:solidFill>
                  <a:srgbClr val="000000"/>
                </a:solidFill>
                <a:ea typeface="ヒラギノ角ゴ Pro W3" pitchFamily="-110" charset="-128"/>
                <a:cs typeface="ヒラギノ角ゴ Pro W3" pitchFamily="-110" charset="-128"/>
                <a:sym typeface="Gill Sans" pitchFamily="-110" charset="0"/>
              </a:rPr>
              <a:t>Predation </a:t>
            </a:r>
            <a:r>
              <a:rPr lang="en-US" sz="1800" kern="1200" dirty="0">
                <a:solidFill>
                  <a:srgbClr val="000000"/>
                </a:solidFill>
                <a:ea typeface="ヒラギノ角ゴ Pro W3" pitchFamily="-110" charset="-128"/>
                <a:cs typeface="ヒラギノ角ゴ Pro W3" pitchFamily="-110" charset="-128"/>
                <a:sym typeface="Gill Sans" pitchFamily="-110" charset="0"/>
              </a:rPr>
              <a:t>by pelicans and other </a:t>
            </a:r>
            <a:r>
              <a:rPr lang="en-US" sz="1800" kern="1200" dirty="0" smtClean="0">
                <a:solidFill>
                  <a:srgbClr val="000000"/>
                </a:solidFill>
                <a:ea typeface="ヒラギノ角ゴ Pro W3" pitchFamily="-110" charset="-128"/>
                <a:cs typeface="ヒラギノ角ゴ Pro W3" pitchFamily="-110" charset="-128"/>
                <a:sym typeface="Gill Sans" pitchFamily="-110" charset="0"/>
              </a:rPr>
              <a:t>species</a:t>
            </a:r>
          </a:p>
          <a:p>
            <a:pPr marL="742950" lvl="5" indent="-285750">
              <a:spcAft>
                <a:spcPts val="0"/>
              </a:spcAft>
              <a:buFont typeface="Arial"/>
              <a:buChar char="•"/>
              <a:defRPr/>
            </a:pPr>
            <a:r>
              <a:rPr lang="en-US" sz="1800" kern="1200" dirty="0" smtClean="0">
                <a:solidFill>
                  <a:srgbClr val="000000"/>
                </a:solidFill>
                <a:ea typeface="ヒラギノ角ゴ Pro W3" pitchFamily="-110" charset="-128"/>
                <a:cs typeface="ヒラギノ角ゴ Pro W3" pitchFamily="-110" charset="-128"/>
                <a:sym typeface="Gill Sans" pitchFamily="-110" charset="0"/>
              </a:rPr>
              <a:t>Increasing </a:t>
            </a:r>
            <a:r>
              <a:rPr lang="en-US" sz="1800" kern="1200" dirty="0">
                <a:solidFill>
                  <a:srgbClr val="000000"/>
                </a:solidFill>
                <a:ea typeface="ヒラギノ角ゴ Pro W3" pitchFamily="-110" charset="-128"/>
                <a:cs typeface="ヒラギノ角ゴ Pro W3" pitchFamily="-110" charset="-128"/>
                <a:sym typeface="Gill Sans" pitchFamily="-110" charset="0"/>
              </a:rPr>
              <a:t>drought frequency and intensity</a:t>
            </a:r>
          </a:p>
          <a:p>
            <a:pPr lvl="5">
              <a:spcAft>
                <a:spcPts val="0"/>
              </a:spcAft>
              <a:defRPr/>
            </a:pPr>
            <a:endParaRPr lang="en-US" sz="1800" dirty="0" smtClean="0"/>
          </a:p>
        </p:txBody>
      </p:sp>
      <p:pic>
        <p:nvPicPr>
          <p:cNvPr id="30729" name="Picture 9" descr="Log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262" b="95682" l="0" r="97678">
                        <a14:backgroundMark x1="53689" y1="13228" x2="44536" y2="18163"/>
                      </a14:backgroundRemoval>
                    </a14:imgEffect>
                  </a14:imgLayer>
                </a14:imgProps>
              </a:ext>
            </a:extLst>
          </a:blip>
          <a:srcRect/>
          <a:stretch>
            <a:fillRect/>
          </a:stretch>
        </p:blipFill>
        <p:spPr bwMode="auto">
          <a:xfrm>
            <a:off x="254000" y="685800"/>
            <a:ext cx="1905000" cy="1897767"/>
          </a:xfrm>
          <a:prstGeom prst="rect">
            <a:avLst/>
          </a:prstGeom>
          <a:noFill/>
          <a:ln w="9525">
            <a:noFill/>
            <a:miter lim="800000"/>
            <a:headEnd/>
            <a:tailEnd/>
          </a:ln>
        </p:spPr>
      </p:pic>
      <p:sp>
        <p:nvSpPr>
          <p:cNvPr id="30734" name="TextBox 15"/>
          <p:cNvSpPr txBox="1">
            <a:spLocks noChangeArrowheads="1"/>
          </p:cNvSpPr>
          <p:nvPr/>
        </p:nvSpPr>
        <p:spPr bwMode="auto">
          <a:xfrm>
            <a:off x="10769600" y="7924800"/>
            <a:ext cx="184666" cy="276999"/>
          </a:xfrm>
          <a:prstGeom prst="rect">
            <a:avLst/>
          </a:prstGeom>
          <a:noFill/>
          <a:ln w="9525">
            <a:noFill/>
            <a:miter lim="800000"/>
            <a:headEnd/>
            <a:tailEnd/>
          </a:ln>
        </p:spPr>
        <p:txBody>
          <a:bodyPr wrap="none">
            <a:prstTxWarp prst="textNoShape">
              <a:avLst/>
            </a:prstTxWarp>
            <a:spAutoFit/>
          </a:bodyPr>
          <a:lstStyle/>
          <a:p>
            <a:endParaRPr lang="en-US" b="1" dirty="0">
              <a:latin typeface="Times New Roman" pitchFamily="-110" charset="0"/>
              <a:ea typeface="Times New Roman" pitchFamily="-110" charset="0"/>
              <a:cs typeface="Times New Roman" pitchFamily="-110" charset="0"/>
            </a:endParaRPr>
          </a:p>
        </p:txBody>
      </p:sp>
      <p:sp>
        <p:nvSpPr>
          <p:cNvPr id="13" name="TextBox 12"/>
          <p:cNvSpPr txBox="1"/>
          <p:nvPr/>
        </p:nvSpPr>
        <p:spPr>
          <a:xfrm>
            <a:off x="7874000" y="4114800"/>
            <a:ext cx="184666" cy="276999"/>
          </a:xfrm>
          <a:prstGeom prst="rect">
            <a:avLst/>
          </a:prstGeom>
          <a:noFill/>
        </p:spPr>
        <p:txBody>
          <a:bodyPr wrap="none" rtlCol="0">
            <a:spAutoFit/>
          </a:bodyPr>
          <a:lstStyle/>
          <a:p>
            <a:endParaRPr lang="en-US" dirty="0"/>
          </a:p>
        </p:txBody>
      </p:sp>
      <p:sp>
        <p:nvSpPr>
          <p:cNvPr id="14" name="TextBox 13"/>
          <p:cNvSpPr txBox="1"/>
          <p:nvPr/>
        </p:nvSpPr>
        <p:spPr>
          <a:xfrm>
            <a:off x="5892800" y="7924800"/>
            <a:ext cx="4191000" cy="276999"/>
          </a:xfrm>
          <a:prstGeom prst="rect">
            <a:avLst/>
          </a:prstGeom>
          <a:noFill/>
        </p:spPr>
        <p:txBody>
          <a:bodyPr wrap="square" rtlCol="0">
            <a:spAutoFit/>
          </a:bodyPr>
          <a:lstStyle/>
          <a:p>
            <a:pPr>
              <a:spcAft>
                <a:spcPts val="600"/>
              </a:spcAft>
            </a:pPr>
            <a:endParaRPr lang="en-US" b="1" dirty="0"/>
          </a:p>
        </p:txBody>
      </p:sp>
      <p:pic>
        <p:nvPicPr>
          <p:cNvPr id="2" name="Picture 1" descr="Bank Failure and Stream Narrowin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9980" y="1828801"/>
            <a:ext cx="6097020" cy="4343400"/>
          </a:xfrm>
          <a:prstGeom prst="rect">
            <a:avLst/>
          </a:prstGeom>
          <a:ln>
            <a:noFill/>
          </a:ln>
          <a:effectLst>
            <a:softEdge rad="112500"/>
          </a:effectLst>
        </p:spPr>
      </p:pic>
      <p:pic>
        <p:nvPicPr>
          <p:cNvPr id="16" name="Picture 15" descr="2323582162_b3e49cddf6_o.jpg"/>
          <p:cNvPicPr>
            <a:picLocks noChangeAspect="1"/>
          </p:cNvPicPr>
          <p:nvPr/>
        </p:nvPicPr>
        <p:blipFill>
          <a:blip r:embed="rId7"/>
          <a:stretch>
            <a:fillRect/>
          </a:stretch>
        </p:blipFill>
        <p:spPr>
          <a:xfrm>
            <a:off x="5664200" y="6248400"/>
            <a:ext cx="4648200" cy="3151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8950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p:cNvSpPr>
          <p:nvPr/>
        </p:nvSpPr>
        <p:spPr bwMode="auto">
          <a:xfrm>
            <a:off x="12700" y="-25400"/>
            <a:ext cx="12992100" cy="7366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999"/>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30723" name="Rectangle 3"/>
          <p:cNvSpPr>
            <a:spLocks/>
          </p:cNvSpPr>
          <p:nvPr/>
        </p:nvSpPr>
        <p:spPr bwMode="auto">
          <a:xfrm>
            <a:off x="-25400" y="2438400"/>
            <a:ext cx="13042900" cy="6604000"/>
          </a:xfrm>
          <a:prstGeom prst="rect">
            <a:avLst/>
          </a:prstGeom>
          <a:solidFill>
            <a:srgbClr val="FFFFFF"/>
          </a:solidFill>
          <a:ln w="25400">
            <a:noFill/>
            <a:miter lim="800000"/>
            <a:headEnd/>
            <a:tailEnd/>
          </a:ln>
        </p:spPr>
        <p:txBody>
          <a:bodyPr lIns="0" tIns="0" rIns="0" bIns="0">
            <a:prstTxWarp prst="textNoShape">
              <a:avLst/>
            </a:prstTxWarp>
          </a:bodyPr>
          <a:lstStyle/>
          <a:p>
            <a:endParaRPr lang="en-US"/>
          </a:p>
        </p:txBody>
      </p:sp>
      <p:sp>
        <p:nvSpPr>
          <p:cNvPr id="44036" name="Rectangle 4"/>
          <p:cNvSpPr>
            <a:spLocks/>
          </p:cNvSpPr>
          <p:nvPr/>
        </p:nvSpPr>
        <p:spPr bwMode="auto">
          <a:xfrm>
            <a:off x="11113" y="8851900"/>
            <a:ext cx="12993687" cy="9144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pic>
        <p:nvPicPr>
          <p:cNvPr id="30725" name="Picture 5"/>
          <p:cNvPicPr>
            <a:picLocks noChangeArrowheads="1"/>
          </p:cNvPicPr>
          <p:nvPr/>
        </p:nvPicPr>
        <p:blipFill>
          <a:blip r:embed="rId3"/>
          <a:srcRect/>
          <a:stretch>
            <a:fillRect/>
          </a:stretch>
        </p:blipFill>
        <p:spPr bwMode="auto">
          <a:xfrm>
            <a:off x="7200900" y="9086850"/>
            <a:ext cx="4884738" cy="431800"/>
          </a:xfrm>
          <a:prstGeom prst="rect">
            <a:avLst/>
          </a:prstGeom>
          <a:noFill/>
          <a:ln w="12700">
            <a:noFill/>
            <a:miter lim="800000"/>
            <a:headEnd/>
            <a:tailEnd/>
          </a:ln>
        </p:spPr>
      </p:pic>
      <p:sp>
        <p:nvSpPr>
          <p:cNvPr id="30726" name="Rectangle 6"/>
          <p:cNvSpPr>
            <a:spLocks noGrp="1" noChangeArrowheads="1"/>
          </p:cNvSpPr>
          <p:nvPr>
            <p:ph type="title"/>
          </p:nvPr>
        </p:nvSpPr>
        <p:spPr>
          <a:xfrm>
            <a:off x="885818" y="0"/>
            <a:ext cx="12115800" cy="1828800"/>
          </a:xfrm>
          <a:noFill/>
        </p:spPr>
        <p:txBody>
          <a:bodyPr/>
          <a:lstStyle/>
          <a:p>
            <a:pPr algn="ctr" eaLnBrk="1" hangingPunct="1"/>
            <a:r>
              <a:rPr lang="en-US" b="1" i="1" dirty="0" smtClean="0"/>
              <a:t>MORPHOLOGICAL CHANGE OVER TIME</a:t>
            </a:r>
          </a:p>
        </p:txBody>
      </p:sp>
      <p:sp>
        <p:nvSpPr>
          <p:cNvPr id="44039" name="Rectangle 7"/>
          <p:cNvSpPr>
            <a:spLocks noGrp="1" noChangeArrowheads="1"/>
          </p:cNvSpPr>
          <p:nvPr>
            <p:ph idx="1"/>
          </p:nvPr>
        </p:nvSpPr>
        <p:spPr>
          <a:xfrm>
            <a:off x="381000" y="2514600"/>
            <a:ext cx="5511800" cy="4343400"/>
          </a:xfrm>
        </p:spPr>
        <p:txBody>
          <a:bodyPr/>
          <a:lstStyle/>
          <a:p>
            <a:pPr lvl="5">
              <a:defRPr/>
            </a:pPr>
            <a:endParaRPr lang="en-US" sz="1800" dirty="0" smtClean="0"/>
          </a:p>
          <a:p>
            <a:pPr lvl="5">
              <a:defRPr/>
            </a:pPr>
            <a:endParaRPr lang="en-US" sz="1800" dirty="0" smtClean="0"/>
          </a:p>
          <a:p>
            <a:pPr lvl="5">
              <a:defRPr/>
            </a:pPr>
            <a:endParaRPr lang="en-US" sz="1800" dirty="0" smtClean="0"/>
          </a:p>
        </p:txBody>
      </p:sp>
      <p:sp>
        <p:nvSpPr>
          <p:cNvPr id="30734" name="TextBox 15"/>
          <p:cNvSpPr txBox="1">
            <a:spLocks noChangeArrowheads="1"/>
          </p:cNvSpPr>
          <p:nvPr/>
        </p:nvSpPr>
        <p:spPr bwMode="auto">
          <a:xfrm>
            <a:off x="10312400" y="8458200"/>
            <a:ext cx="184666" cy="276999"/>
          </a:xfrm>
          <a:prstGeom prst="rect">
            <a:avLst/>
          </a:prstGeom>
          <a:noFill/>
          <a:ln w="9525">
            <a:noFill/>
            <a:miter lim="800000"/>
            <a:headEnd/>
            <a:tailEnd/>
          </a:ln>
        </p:spPr>
        <p:txBody>
          <a:bodyPr wrap="none">
            <a:prstTxWarp prst="textNoShape">
              <a:avLst/>
            </a:prstTxWarp>
            <a:spAutoFit/>
          </a:bodyPr>
          <a:lstStyle/>
          <a:p>
            <a:endParaRPr lang="en-US" b="1" dirty="0">
              <a:latin typeface="Times New Roman" pitchFamily="-110" charset="0"/>
              <a:ea typeface="Times New Roman" pitchFamily="-110" charset="0"/>
              <a:cs typeface="Times New Roman" pitchFamily="-110" charset="0"/>
            </a:endParaRPr>
          </a:p>
        </p:txBody>
      </p:sp>
      <p:pic>
        <p:nvPicPr>
          <p:cNvPr id="11" name="Picture 10" descr="Aerial Photo.jpg"/>
          <p:cNvPicPr>
            <a:picLocks noChangeAspect="1"/>
          </p:cNvPicPr>
          <p:nvPr/>
        </p:nvPicPr>
        <p:blipFill>
          <a:blip r:embed="rId4"/>
          <a:stretch>
            <a:fillRect/>
          </a:stretch>
        </p:blipFill>
        <p:spPr>
          <a:xfrm>
            <a:off x="2082800" y="2542830"/>
            <a:ext cx="9060985" cy="6208921"/>
          </a:xfrm>
          <a:prstGeom prst="rect">
            <a:avLst/>
          </a:prstGeom>
        </p:spPr>
      </p:pic>
      <p:sp>
        <p:nvSpPr>
          <p:cNvPr id="12" name="TextBox 11"/>
          <p:cNvSpPr txBox="1"/>
          <p:nvPr/>
        </p:nvSpPr>
        <p:spPr>
          <a:xfrm>
            <a:off x="5664200" y="8229600"/>
            <a:ext cx="902811" cy="523220"/>
          </a:xfrm>
          <a:prstGeom prst="rect">
            <a:avLst/>
          </a:prstGeom>
          <a:noFill/>
        </p:spPr>
        <p:txBody>
          <a:bodyPr wrap="none" rtlCol="0">
            <a:spAutoFit/>
          </a:bodyPr>
          <a:lstStyle/>
          <a:p>
            <a:r>
              <a:rPr lang="en-US" sz="2800" b="1" dirty="0" smtClean="0">
                <a:solidFill>
                  <a:srgbClr val="FFFF00"/>
                </a:solidFill>
                <a:latin typeface="Times New Roman"/>
                <a:cs typeface="Times New Roman"/>
              </a:rPr>
              <a:t>1942</a:t>
            </a:r>
            <a:endParaRPr lang="en-US" sz="2800" b="1" dirty="0">
              <a:solidFill>
                <a:srgbClr val="FFFF00"/>
              </a:solidFill>
              <a:latin typeface="Times New Roman"/>
              <a:cs typeface="Times New Roman"/>
            </a:endParaRPr>
          </a:p>
        </p:txBody>
      </p:sp>
      <p:sp>
        <p:nvSpPr>
          <p:cNvPr id="13" name="TextBox 12"/>
          <p:cNvSpPr txBox="1"/>
          <p:nvPr/>
        </p:nvSpPr>
        <p:spPr>
          <a:xfrm>
            <a:off x="10236200" y="8229600"/>
            <a:ext cx="902811" cy="523220"/>
          </a:xfrm>
          <a:prstGeom prst="rect">
            <a:avLst/>
          </a:prstGeom>
          <a:noFill/>
        </p:spPr>
        <p:txBody>
          <a:bodyPr wrap="none" rtlCol="0">
            <a:spAutoFit/>
          </a:bodyPr>
          <a:lstStyle/>
          <a:p>
            <a:r>
              <a:rPr lang="en-US" sz="2800" b="1" dirty="0" smtClean="0">
                <a:solidFill>
                  <a:srgbClr val="FFFF00"/>
                </a:solidFill>
                <a:latin typeface="Times New Roman"/>
                <a:cs typeface="Times New Roman"/>
              </a:rPr>
              <a:t>2005</a:t>
            </a:r>
            <a:endParaRPr lang="en-US" sz="2800" b="1" dirty="0">
              <a:solidFill>
                <a:srgbClr val="FFFF00"/>
              </a:solidFill>
              <a:latin typeface="Times New Roman"/>
              <a:cs typeface="Times New Roman"/>
            </a:endParaRPr>
          </a:p>
        </p:txBody>
      </p:sp>
      <p:pic>
        <p:nvPicPr>
          <p:cNvPr id="14" name="Picture 9" descr="Logo"/>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62" b="95682" l="0" r="97678">
                        <a14:backgroundMark x1="53689" y1="13228" x2="44536" y2="18163"/>
                      </a14:backgroundRemoval>
                    </a14:imgEffect>
                  </a14:imgLayer>
                </a14:imgProps>
              </a:ext>
            </a:extLst>
          </a:blip>
          <a:srcRect/>
          <a:stretch>
            <a:fillRect/>
          </a:stretch>
        </p:blipFill>
        <p:spPr bwMode="auto">
          <a:xfrm>
            <a:off x="254000" y="685800"/>
            <a:ext cx="1905000" cy="189776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p:cNvSpPr>
          <p:nvPr/>
        </p:nvSpPr>
        <p:spPr bwMode="auto">
          <a:xfrm>
            <a:off x="12700" y="-25400"/>
            <a:ext cx="12992100" cy="7366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999"/>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30723" name="Rectangle 3"/>
          <p:cNvSpPr>
            <a:spLocks/>
          </p:cNvSpPr>
          <p:nvPr/>
        </p:nvSpPr>
        <p:spPr bwMode="auto">
          <a:xfrm>
            <a:off x="-30649" y="2438400"/>
            <a:ext cx="13042900" cy="6527800"/>
          </a:xfrm>
          <a:prstGeom prst="rect">
            <a:avLst/>
          </a:prstGeom>
          <a:solidFill>
            <a:srgbClr val="FFFFFF"/>
          </a:solidFill>
          <a:ln w="25400">
            <a:noFill/>
            <a:miter lim="800000"/>
            <a:headEnd/>
            <a:tailEnd/>
          </a:ln>
        </p:spPr>
        <p:txBody>
          <a:bodyPr lIns="0" tIns="0" rIns="0" bIns="0">
            <a:prstTxWarp prst="textNoShape">
              <a:avLst/>
            </a:prstTxWarp>
          </a:bodyPr>
          <a:lstStyle/>
          <a:p>
            <a:endParaRPr lang="en-US"/>
          </a:p>
        </p:txBody>
      </p:sp>
      <p:sp>
        <p:nvSpPr>
          <p:cNvPr id="44036" name="Rectangle 4"/>
          <p:cNvSpPr>
            <a:spLocks/>
          </p:cNvSpPr>
          <p:nvPr/>
        </p:nvSpPr>
        <p:spPr bwMode="auto">
          <a:xfrm>
            <a:off x="0" y="8915400"/>
            <a:ext cx="13004801" cy="8509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pic>
        <p:nvPicPr>
          <p:cNvPr id="30725" name="Picture 5"/>
          <p:cNvPicPr>
            <a:picLocks noChangeArrowheads="1"/>
          </p:cNvPicPr>
          <p:nvPr/>
        </p:nvPicPr>
        <p:blipFill>
          <a:blip r:embed="rId3"/>
          <a:srcRect/>
          <a:stretch>
            <a:fillRect/>
          </a:stretch>
        </p:blipFill>
        <p:spPr bwMode="auto">
          <a:xfrm>
            <a:off x="7340600" y="9144000"/>
            <a:ext cx="5410200" cy="508000"/>
          </a:xfrm>
          <a:prstGeom prst="rect">
            <a:avLst/>
          </a:prstGeom>
          <a:noFill/>
          <a:ln w="12700">
            <a:noFill/>
            <a:miter lim="800000"/>
            <a:headEnd/>
            <a:tailEnd/>
          </a:ln>
        </p:spPr>
      </p:pic>
      <p:sp>
        <p:nvSpPr>
          <p:cNvPr id="30726" name="Rectangle 6"/>
          <p:cNvSpPr>
            <a:spLocks noGrp="1" noChangeArrowheads="1"/>
          </p:cNvSpPr>
          <p:nvPr>
            <p:ph type="title"/>
          </p:nvPr>
        </p:nvSpPr>
        <p:spPr>
          <a:xfrm>
            <a:off x="2159000" y="990600"/>
            <a:ext cx="9931400" cy="914400"/>
          </a:xfrm>
          <a:noFill/>
        </p:spPr>
        <p:txBody>
          <a:bodyPr/>
          <a:lstStyle/>
          <a:p>
            <a:pPr algn="ctr" eaLnBrk="1" hangingPunct="1"/>
            <a:r>
              <a:rPr lang="en-US" b="1" i="1" dirty="0" smtClean="0"/>
              <a:t>RESTORATION PROJECTS</a:t>
            </a:r>
          </a:p>
        </p:txBody>
      </p:sp>
      <p:sp>
        <p:nvSpPr>
          <p:cNvPr id="44039" name="Rectangle 7"/>
          <p:cNvSpPr>
            <a:spLocks noGrp="1" noChangeArrowheads="1"/>
          </p:cNvSpPr>
          <p:nvPr>
            <p:ph idx="1"/>
          </p:nvPr>
        </p:nvSpPr>
        <p:spPr>
          <a:xfrm>
            <a:off x="101600" y="2514600"/>
            <a:ext cx="6400800" cy="3810000"/>
          </a:xfrm>
        </p:spPr>
        <p:txBody>
          <a:bodyPr/>
          <a:lstStyle/>
          <a:p>
            <a:pPr marL="0" indent="0" eaLnBrk="1" hangingPunct="1">
              <a:defRPr/>
            </a:pPr>
            <a:r>
              <a:rPr lang="en-US" sz="2400" dirty="0" smtClean="0">
                <a:solidFill>
                  <a:srgbClr val="000000"/>
                </a:solidFill>
                <a:sym typeface="Georgia" pitchFamily="-111" charset="0"/>
              </a:rPr>
              <a:t>USF&amp;WS established a restoration agreement with landowners in 2006.</a:t>
            </a:r>
          </a:p>
          <a:p>
            <a:pPr marL="0" indent="0" eaLnBrk="1" hangingPunct="1">
              <a:defRPr/>
            </a:pPr>
            <a:r>
              <a:rPr lang="en-US" sz="1800" b="1" dirty="0" smtClean="0">
                <a:solidFill>
                  <a:srgbClr val="000000"/>
                </a:solidFill>
                <a:sym typeface="Georgia" pitchFamily="-111" charset="0"/>
              </a:rPr>
              <a:t>Restoration projects:</a:t>
            </a:r>
          </a:p>
          <a:p>
            <a:pPr marL="742950" lvl="5" indent="-285750">
              <a:buFont typeface="Arial"/>
              <a:buChar char="•"/>
              <a:defRPr/>
            </a:pPr>
            <a:r>
              <a:rPr lang="en-US" sz="1800" dirty="0" smtClean="0">
                <a:solidFill>
                  <a:srgbClr val="000000"/>
                </a:solidFill>
              </a:rPr>
              <a:t>Riparian fencing to preclude cattle for 5 years</a:t>
            </a:r>
          </a:p>
          <a:p>
            <a:pPr marL="742950" lvl="5" indent="-285750">
              <a:buFont typeface="Arial"/>
              <a:buChar char="•"/>
              <a:defRPr/>
            </a:pPr>
            <a:r>
              <a:rPr lang="en-US" sz="1800" dirty="0" smtClean="0">
                <a:solidFill>
                  <a:srgbClr val="000000"/>
                </a:solidFill>
              </a:rPr>
              <a:t>Mechanical reconstruction of channel segments</a:t>
            </a:r>
          </a:p>
          <a:p>
            <a:pPr marL="742950" lvl="5" indent="-285750">
              <a:buFont typeface="Arial"/>
              <a:buChar char="•"/>
              <a:defRPr/>
            </a:pPr>
            <a:r>
              <a:rPr lang="en-US" sz="1800" dirty="0" smtClean="0">
                <a:solidFill>
                  <a:srgbClr val="000000"/>
                </a:solidFill>
              </a:rPr>
              <a:t>Upgraded diversions to improve in-stream flows</a:t>
            </a:r>
          </a:p>
          <a:p>
            <a:pPr marL="742950" lvl="5" indent="-285750">
              <a:buFont typeface="Arial"/>
              <a:buChar char="•"/>
              <a:defRPr/>
            </a:pPr>
            <a:r>
              <a:rPr lang="en-US" sz="1800" dirty="0" smtClean="0">
                <a:solidFill>
                  <a:srgbClr val="000000"/>
                </a:solidFill>
              </a:rPr>
              <a:t>Planting of willows and sedge mats</a:t>
            </a:r>
          </a:p>
          <a:p>
            <a:pPr lvl="5">
              <a:defRPr/>
            </a:pPr>
            <a:endParaRPr lang="en-US" sz="1800" dirty="0" smtClean="0"/>
          </a:p>
        </p:txBody>
      </p:sp>
      <p:sp>
        <p:nvSpPr>
          <p:cNvPr id="14" name="TextBox 13"/>
          <p:cNvSpPr txBox="1"/>
          <p:nvPr/>
        </p:nvSpPr>
        <p:spPr>
          <a:xfrm>
            <a:off x="4292600" y="8458200"/>
            <a:ext cx="184731" cy="276999"/>
          </a:xfrm>
          <a:prstGeom prst="rect">
            <a:avLst/>
          </a:prstGeom>
          <a:noFill/>
        </p:spPr>
        <p:txBody>
          <a:bodyPr wrap="none" rtlCol="0">
            <a:spAutoFit/>
          </a:bodyPr>
          <a:lstStyle/>
          <a:p>
            <a:endParaRPr lang="en-US" b="1" dirty="0">
              <a:latin typeface="Times New Roman"/>
              <a:cs typeface="Times New Roman"/>
            </a:endParaRPr>
          </a:p>
        </p:txBody>
      </p:sp>
      <p:pic>
        <p:nvPicPr>
          <p:cNvPr id="17" name="Picture 9" descr="Log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262" b="95682" l="0" r="97678">
                        <a14:backgroundMark x1="53689" y1="13228" x2="44536" y2="18163"/>
                      </a14:backgroundRemoval>
                    </a14:imgEffect>
                  </a14:imgLayer>
                </a14:imgProps>
              </a:ext>
            </a:extLst>
          </a:blip>
          <a:srcRect/>
          <a:stretch>
            <a:fillRect/>
          </a:stretch>
        </p:blipFill>
        <p:spPr bwMode="auto">
          <a:xfrm>
            <a:off x="254000" y="685800"/>
            <a:ext cx="1905000" cy="1897767"/>
          </a:xfrm>
          <a:prstGeom prst="rect">
            <a:avLst/>
          </a:prstGeom>
          <a:noFill/>
          <a:ln w="9525">
            <a:noFill/>
            <a:miter lim="800000"/>
            <a:headEnd/>
            <a:tailEnd/>
          </a:ln>
        </p:spPr>
      </p:pic>
      <p:pic>
        <p:nvPicPr>
          <p:cNvPr id="16" name="Picture 15" descr="Diversion Dit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2000" y="5486400"/>
            <a:ext cx="4572000" cy="3431177"/>
          </a:xfrm>
          <a:prstGeom prst="rect">
            <a:avLst/>
          </a:prstGeom>
          <a:ln>
            <a:noFill/>
          </a:ln>
          <a:effectLst>
            <a:softEdge rad="112500"/>
          </a:effectLst>
        </p:spPr>
      </p:pic>
      <p:grpSp>
        <p:nvGrpSpPr>
          <p:cNvPr id="2" name="Group 1"/>
          <p:cNvGrpSpPr/>
          <p:nvPr/>
        </p:nvGrpSpPr>
        <p:grpSpPr>
          <a:xfrm>
            <a:off x="6045200" y="2667000"/>
            <a:ext cx="6553200" cy="2743200"/>
            <a:chOff x="6045200" y="2438400"/>
            <a:chExt cx="6324600" cy="2827149"/>
          </a:xfrm>
        </p:grpSpPr>
        <p:pic>
          <p:nvPicPr>
            <p:cNvPr id="18" name="Picture 17" descr="Restoration.jpg"/>
            <p:cNvPicPr>
              <a:picLocks noChangeAspect="1"/>
            </p:cNvPicPr>
            <p:nvPr/>
          </p:nvPicPr>
          <p:blipFill>
            <a:blip r:embed="rId7"/>
            <a:stretch>
              <a:fillRect/>
            </a:stretch>
          </p:blipFill>
          <p:spPr>
            <a:xfrm>
              <a:off x="6045200" y="2438400"/>
              <a:ext cx="6324600" cy="2827149"/>
            </a:xfrm>
            <a:prstGeom prst="rect">
              <a:avLst/>
            </a:prstGeom>
            <a:ln w="28575" cmpd="sng">
              <a:solidFill>
                <a:schemeClr val="tx1"/>
              </a:solidFill>
            </a:ln>
          </p:spPr>
        </p:pic>
        <p:sp>
          <p:nvSpPr>
            <p:cNvPr id="30734" name="TextBox 15"/>
            <p:cNvSpPr txBox="1">
              <a:spLocks noChangeArrowheads="1"/>
            </p:cNvSpPr>
            <p:nvPr/>
          </p:nvSpPr>
          <p:spPr bwMode="auto">
            <a:xfrm>
              <a:off x="10236200" y="4876800"/>
              <a:ext cx="2061081" cy="276999"/>
            </a:xfrm>
            <a:prstGeom prst="rect">
              <a:avLst/>
            </a:prstGeom>
            <a:noFill/>
            <a:ln w="28575" cmpd="sng">
              <a:noFill/>
              <a:miter lim="800000"/>
              <a:headEnd/>
              <a:tailEnd/>
            </a:ln>
          </p:spPr>
          <p:txBody>
            <a:bodyPr wrap="none">
              <a:prstTxWarp prst="textNoShape">
                <a:avLst/>
              </a:prstTxWarp>
              <a:spAutoFit/>
            </a:bodyPr>
            <a:lstStyle/>
            <a:p>
              <a:r>
                <a:rPr lang="en-US" b="1" dirty="0" smtClean="0">
                  <a:latin typeface="Times New Roman" pitchFamily="-110" charset="0"/>
                  <a:ea typeface="Times New Roman" pitchFamily="-110" charset="0"/>
                  <a:cs typeface="Times New Roman" pitchFamily="-110" charset="0"/>
                </a:rPr>
                <a:t>Courtesy of Confluence, Inc.</a:t>
              </a:r>
              <a:endParaRPr lang="en-US" b="1" dirty="0">
                <a:latin typeface="Times New Roman" pitchFamily="-110" charset="0"/>
                <a:ea typeface="Times New Roman" pitchFamily="-110" charset="0"/>
                <a:cs typeface="Times New Roman" pitchFamily="-110" charset="0"/>
              </a:endParaRPr>
            </a:p>
          </p:txBody>
        </p:sp>
      </p:grpSp>
      <p:pic>
        <p:nvPicPr>
          <p:cNvPr id="4" name="Picture 3" descr="Fencing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000" y="5562600"/>
            <a:ext cx="4669495" cy="3962400"/>
          </a:xfrm>
          <a:prstGeom prst="rect">
            <a:avLst/>
          </a:prstGeom>
          <a:ln w="28575" cmpd="sng">
            <a:solidFill>
              <a:schemeClr val="tx1"/>
            </a:solidFill>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p:cNvSpPr>
          <p:nvPr/>
        </p:nvSpPr>
        <p:spPr bwMode="auto">
          <a:xfrm>
            <a:off x="0" y="-25400"/>
            <a:ext cx="13004800" cy="7366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999"/>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30723" name="Rectangle 3"/>
          <p:cNvSpPr>
            <a:spLocks/>
          </p:cNvSpPr>
          <p:nvPr/>
        </p:nvSpPr>
        <p:spPr bwMode="auto">
          <a:xfrm>
            <a:off x="0" y="2362200"/>
            <a:ext cx="13017500" cy="6680200"/>
          </a:xfrm>
          <a:prstGeom prst="rect">
            <a:avLst/>
          </a:prstGeom>
          <a:solidFill>
            <a:srgbClr val="FFFFFF"/>
          </a:solidFill>
          <a:ln w="25400">
            <a:noFill/>
            <a:miter lim="800000"/>
            <a:headEnd/>
            <a:tailEnd/>
          </a:ln>
        </p:spPr>
        <p:txBody>
          <a:bodyPr lIns="0" tIns="0" rIns="0" bIns="0">
            <a:prstTxWarp prst="textNoShape">
              <a:avLst/>
            </a:prstTxWarp>
          </a:bodyPr>
          <a:lstStyle/>
          <a:p>
            <a:pPr lvl="0"/>
            <a:endParaRPr lang="en-US" sz="1800" dirty="0">
              <a:latin typeface="Georgia"/>
              <a:cs typeface="Times New Roman"/>
            </a:endParaRPr>
          </a:p>
        </p:txBody>
      </p:sp>
      <p:sp>
        <p:nvSpPr>
          <p:cNvPr id="44036" name="Rectangle 4"/>
          <p:cNvSpPr>
            <a:spLocks/>
          </p:cNvSpPr>
          <p:nvPr/>
        </p:nvSpPr>
        <p:spPr bwMode="auto">
          <a:xfrm>
            <a:off x="-1" y="8915400"/>
            <a:ext cx="13014823" cy="8382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pic>
        <p:nvPicPr>
          <p:cNvPr id="30725" name="Picture 5"/>
          <p:cNvPicPr>
            <a:picLocks noChangeArrowheads="1"/>
          </p:cNvPicPr>
          <p:nvPr/>
        </p:nvPicPr>
        <p:blipFill>
          <a:blip r:embed="rId3"/>
          <a:srcRect/>
          <a:stretch>
            <a:fillRect/>
          </a:stretch>
        </p:blipFill>
        <p:spPr bwMode="auto">
          <a:xfrm>
            <a:off x="7950200" y="9144000"/>
            <a:ext cx="4884738" cy="431800"/>
          </a:xfrm>
          <a:prstGeom prst="rect">
            <a:avLst/>
          </a:prstGeom>
          <a:noFill/>
          <a:ln w="12700">
            <a:noFill/>
            <a:miter lim="800000"/>
            <a:headEnd/>
            <a:tailEnd/>
          </a:ln>
        </p:spPr>
      </p:pic>
      <p:sp>
        <p:nvSpPr>
          <p:cNvPr id="30726" name="Rectangle 6"/>
          <p:cNvSpPr>
            <a:spLocks noGrp="1" noChangeArrowheads="1"/>
          </p:cNvSpPr>
          <p:nvPr>
            <p:ph type="title"/>
          </p:nvPr>
        </p:nvSpPr>
        <p:spPr>
          <a:xfrm>
            <a:off x="711200" y="914400"/>
            <a:ext cx="12115800" cy="990600"/>
          </a:xfrm>
          <a:noFill/>
        </p:spPr>
        <p:txBody>
          <a:bodyPr/>
          <a:lstStyle/>
          <a:p>
            <a:pPr algn="ctr" eaLnBrk="1" hangingPunct="1"/>
            <a:r>
              <a:rPr lang="en-US" b="1" i="1" dirty="0"/>
              <a:t>ASSESSMENT </a:t>
            </a:r>
            <a:r>
              <a:rPr lang="en-US" b="1" i="1" dirty="0" smtClean="0"/>
              <a:t>STRATEGY</a:t>
            </a:r>
          </a:p>
        </p:txBody>
      </p:sp>
      <p:sp>
        <p:nvSpPr>
          <p:cNvPr id="44039" name="Rectangle 7"/>
          <p:cNvSpPr>
            <a:spLocks noGrp="1" noChangeArrowheads="1"/>
          </p:cNvSpPr>
          <p:nvPr>
            <p:ph idx="1"/>
          </p:nvPr>
        </p:nvSpPr>
        <p:spPr>
          <a:xfrm>
            <a:off x="381000" y="2514600"/>
            <a:ext cx="4368800" cy="2514600"/>
          </a:xfrm>
        </p:spPr>
        <p:txBody>
          <a:bodyPr/>
          <a:lstStyle/>
          <a:p>
            <a:pPr eaLnBrk="1" hangingPunct="1">
              <a:buNone/>
              <a:defRPr/>
            </a:pPr>
            <a:r>
              <a:rPr lang="en-US" sz="1800" b="1" dirty="0" smtClean="0">
                <a:solidFill>
                  <a:srgbClr val="000000"/>
                </a:solidFill>
                <a:sym typeface="Georgia" pitchFamily="-111" charset="0"/>
              </a:rPr>
              <a:t>Research includes:</a:t>
            </a:r>
          </a:p>
          <a:p>
            <a:pPr marL="742950" lvl="5" indent="-285750">
              <a:buFont typeface="Arial"/>
              <a:buChar char="•"/>
              <a:defRPr/>
            </a:pPr>
            <a:r>
              <a:rPr lang="en-US" sz="1800" dirty="0" smtClean="0">
                <a:solidFill>
                  <a:srgbClr val="000000"/>
                </a:solidFill>
              </a:rPr>
              <a:t>Stream morphology survey</a:t>
            </a:r>
          </a:p>
          <a:p>
            <a:pPr marL="742950" lvl="5" indent="-285750">
              <a:buFont typeface="Arial"/>
              <a:buChar char="•"/>
              <a:defRPr/>
            </a:pPr>
            <a:r>
              <a:rPr lang="en-US" sz="1800" dirty="0" err="1" smtClean="0">
                <a:solidFill>
                  <a:srgbClr val="000000"/>
                </a:solidFill>
              </a:rPr>
              <a:t>Macroinvertebrate</a:t>
            </a:r>
            <a:r>
              <a:rPr lang="en-US" sz="1800" dirty="0" smtClean="0">
                <a:solidFill>
                  <a:srgbClr val="000000"/>
                </a:solidFill>
              </a:rPr>
              <a:t> survey</a:t>
            </a:r>
          </a:p>
          <a:p>
            <a:pPr marL="742950" lvl="5" indent="-285750">
              <a:buFont typeface="Arial"/>
              <a:buChar char="•"/>
              <a:defRPr/>
            </a:pPr>
            <a:r>
              <a:rPr lang="en-US" sz="1800" dirty="0" smtClean="0">
                <a:solidFill>
                  <a:srgbClr val="000000"/>
                </a:solidFill>
              </a:rPr>
              <a:t>Riparian vegetation survey</a:t>
            </a:r>
          </a:p>
          <a:p>
            <a:pPr marL="742950" lvl="5" indent="-285750">
              <a:buFont typeface="Arial"/>
              <a:buChar char="•"/>
              <a:defRPr/>
            </a:pPr>
            <a:r>
              <a:rPr lang="en-US" sz="1800" dirty="0" smtClean="0">
                <a:solidFill>
                  <a:srgbClr val="000000"/>
                </a:solidFill>
              </a:rPr>
              <a:t>Stream habitat survey</a:t>
            </a:r>
          </a:p>
          <a:p>
            <a:pPr lvl="5">
              <a:buFont typeface="Georgia" pitchFamily="-111" charset="0"/>
              <a:buNone/>
              <a:defRPr/>
            </a:pPr>
            <a:endParaRPr lang="en-US" sz="1800" dirty="0" smtClean="0">
              <a:solidFill>
                <a:srgbClr val="000000"/>
              </a:solidFill>
            </a:endParaRPr>
          </a:p>
          <a:p>
            <a:pPr lvl="5">
              <a:defRPr/>
            </a:pPr>
            <a:endParaRPr lang="en-US" sz="1800" dirty="0" smtClean="0">
              <a:solidFill>
                <a:srgbClr val="000000"/>
              </a:solidFill>
            </a:endParaRPr>
          </a:p>
          <a:p>
            <a:pPr lvl="5">
              <a:defRPr/>
            </a:pPr>
            <a:endParaRPr lang="en-US" sz="1800" dirty="0" smtClean="0">
              <a:solidFill>
                <a:srgbClr val="000000"/>
              </a:solidFill>
            </a:endParaRPr>
          </a:p>
          <a:p>
            <a:pPr marL="457200" lvl="5" indent="0">
              <a:buNone/>
              <a:defRPr/>
            </a:pPr>
            <a:endParaRPr lang="en-US" sz="1800" dirty="0" smtClean="0">
              <a:solidFill>
                <a:srgbClr val="000000"/>
              </a:solidFill>
            </a:endParaRPr>
          </a:p>
        </p:txBody>
      </p:sp>
      <p:pic>
        <p:nvPicPr>
          <p:cNvPr id="12" name="Picture 9" descr="Log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61" b="97327" l="4440" r="91052"/>
                    </a14:imgEffect>
                  </a14:imgLayer>
                </a14:imgProps>
              </a:ext>
            </a:extLst>
          </a:blip>
          <a:srcRect/>
          <a:stretch>
            <a:fillRect/>
          </a:stretch>
        </p:blipFill>
        <p:spPr bwMode="auto">
          <a:xfrm>
            <a:off x="177800" y="762000"/>
            <a:ext cx="1752053" cy="1745782"/>
          </a:xfrm>
          <a:prstGeom prst="rect">
            <a:avLst/>
          </a:prstGeom>
          <a:noFill/>
          <a:ln w="9525">
            <a:noFill/>
            <a:miter lim="800000"/>
            <a:headEnd/>
            <a:tailEnd/>
          </a:ln>
        </p:spPr>
      </p:pic>
      <p:pic>
        <p:nvPicPr>
          <p:cNvPr id="13" name="Picture 12" descr="Cross Section Location Map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5234" y="2590800"/>
            <a:ext cx="4437166" cy="6126152"/>
          </a:xfrm>
          <a:prstGeom prst="rect">
            <a:avLst/>
          </a:prstGeom>
        </p:spPr>
      </p:pic>
      <p:pic>
        <p:nvPicPr>
          <p:cNvPr id="14" name="Picture 13" descr="E:\Bugs\Picking Bugs.jpg"/>
          <p:cNvPicPr/>
          <p:nvPr/>
        </p:nvPicPr>
        <p:blipFill>
          <a:blip r:embed="rId7">
            <a:extLst>
              <a:ext uri="{28A0092B-C50C-407E-A947-70E740481C1C}">
                <a14:useLocalDpi xmlns:a14="http://schemas.microsoft.com/office/drawing/2010/main" val="0"/>
              </a:ext>
            </a:extLst>
          </a:blip>
          <a:srcRect/>
          <a:stretch>
            <a:fillRect/>
          </a:stretch>
        </p:blipFill>
        <p:spPr bwMode="auto">
          <a:xfrm>
            <a:off x="1625600" y="4953000"/>
            <a:ext cx="2209800" cy="281940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2" name="TextBox 1"/>
          <p:cNvSpPr txBox="1"/>
          <p:nvPr/>
        </p:nvSpPr>
        <p:spPr>
          <a:xfrm>
            <a:off x="330200" y="7924800"/>
            <a:ext cx="7391400" cy="830997"/>
          </a:xfrm>
          <a:prstGeom prst="rect">
            <a:avLst/>
          </a:prstGeom>
          <a:noFill/>
        </p:spPr>
        <p:txBody>
          <a:bodyPr wrap="square" rtlCol="0">
            <a:spAutoFit/>
          </a:bodyPr>
          <a:lstStyle/>
          <a:p>
            <a:pPr lvl="0"/>
            <a:r>
              <a:rPr lang="en-US" dirty="0" smtClean="0"/>
              <a:t>* </a:t>
            </a:r>
            <a:r>
              <a:rPr lang="en-US" sz="1800" dirty="0">
                <a:latin typeface="Georgia"/>
                <a:cs typeface="Times New Roman"/>
              </a:rPr>
              <a:t>Establish </a:t>
            </a:r>
            <a:r>
              <a:rPr lang="en-US" sz="1800" dirty="0" smtClean="0">
                <a:latin typeface="Georgia"/>
                <a:cs typeface="Times New Roman"/>
              </a:rPr>
              <a:t>baseline data </a:t>
            </a:r>
            <a:r>
              <a:rPr lang="en-US" sz="1800" dirty="0">
                <a:latin typeface="Georgia"/>
                <a:cs typeface="Times New Roman"/>
              </a:rPr>
              <a:t>and monitor post-restoration changes over </a:t>
            </a:r>
            <a:r>
              <a:rPr lang="en-US" sz="1800" dirty="0" smtClean="0">
                <a:latin typeface="Georgia"/>
                <a:cs typeface="Times New Roman"/>
              </a:rPr>
              <a:t>    time</a:t>
            </a:r>
            <a:r>
              <a:rPr lang="en-US" sz="1800" dirty="0">
                <a:latin typeface="Georgia"/>
                <a:cs typeface="Times New Roman"/>
              </a:rPr>
              <a:t>: Rock  </a:t>
            </a:r>
            <a:r>
              <a:rPr lang="en-US" sz="1800" dirty="0" smtClean="0">
                <a:latin typeface="Georgia"/>
                <a:cs typeface="Times New Roman"/>
              </a:rPr>
              <a:t>Creek, Wisdom, MT</a:t>
            </a:r>
            <a:endParaRPr lang="en-US" sz="1800" dirty="0">
              <a:latin typeface="Georgia"/>
              <a:cs typeface="Times New Roman"/>
            </a:endParaRPr>
          </a:p>
          <a:p>
            <a:endParaRPr lang="en-US" dirty="0"/>
          </a:p>
        </p:txBody>
      </p:sp>
      <p:pic>
        <p:nvPicPr>
          <p:cNvPr id="15" name="Picture 14" descr="Stream Survey.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5000" y="2819400"/>
            <a:ext cx="3683168" cy="4910891"/>
          </a:xfrm>
          <a:prstGeom prst="rect">
            <a:avLst/>
          </a:prstGeom>
          <a:ln w="38100" cmpd="sng">
            <a:solidFill>
              <a:schemeClr val="tx1"/>
            </a:solidFill>
          </a:ln>
        </p:spPr>
      </p:pic>
    </p:spTree>
    <p:extLst>
      <p:ext uri="{BB962C8B-B14F-4D97-AF65-F5344CB8AC3E}">
        <p14:creationId xmlns:p14="http://schemas.microsoft.com/office/powerpoint/2010/main" val="39809715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p:cNvSpPr>
          <p:nvPr/>
        </p:nvSpPr>
        <p:spPr bwMode="auto">
          <a:xfrm>
            <a:off x="12700" y="-25400"/>
            <a:ext cx="12966700" cy="7366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999"/>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32771" name="Rectangle 3"/>
          <p:cNvSpPr>
            <a:spLocks/>
          </p:cNvSpPr>
          <p:nvPr/>
        </p:nvSpPr>
        <p:spPr bwMode="auto">
          <a:xfrm>
            <a:off x="-38100" y="2362200"/>
            <a:ext cx="13042900" cy="6604000"/>
          </a:xfrm>
          <a:prstGeom prst="rect">
            <a:avLst/>
          </a:prstGeom>
          <a:solidFill>
            <a:srgbClr val="FFFFFF"/>
          </a:solidFill>
          <a:ln w="25400">
            <a:noFill/>
            <a:miter lim="800000"/>
            <a:headEnd/>
            <a:tailEnd/>
          </a:ln>
        </p:spPr>
        <p:txBody>
          <a:bodyPr lIns="0" tIns="0" rIns="0" bIns="0">
            <a:prstTxWarp prst="textNoShape">
              <a:avLst/>
            </a:prstTxWarp>
          </a:bodyPr>
          <a:lstStyle/>
          <a:p>
            <a:endParaRPr lang="en-US"/>
          </a:p>
        </p:txBody>
      </p:sp>
      <p:sp>
        <p:nvSpPr>
          <p:cNvPr id="72708" name="Rectangle 4"/>
          <p:cNvSpPr>
            <a:spLocks/>
          </p:cNvSpPr>
          <p:nvPr/>
        </p:nvSpPr>
        <p:spPr bwMode="auto">
          <a:xfrm>
            <a:off x="-127000" y="8849487"/>
            <a:ext cx="13131800" cy="9271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pic>
        <p:nvPicPr>
          <p:cNvPr id="32773" name="Picture 5"/>
          <p:cNvPicPr>
            <a:picLocks noChangeArrowheads="1"/>
          </p:cNvPicPr>
          <p:nvPr/>
        </p:nvPicPr>
        <p:blipFill>
          <a:blip r:embed="rId3"/>
          <a:srcRect/>
          <a:stretch>
            <a:fillRect/>
          </a:stretch>
        </p:blipFill>
        <p:spPr bwMode="auto">
          <a:xfrm>
            <a:off x="7200900" y="9086850"/>
            <a:ext cx="4884738" cy="431800"/>
          </a:xfrm>
          <a:prstGeom prst="rect">
            <a:avLst/>
          </a:prstGeom>
          <a:noFill/>
          <a:ln w="12700">
            <a:noFill/>
            <a:miter lim="800000"/>
            <a:headEnd/>
            <a:tailEnd/>
          </a:ln>
        </p:spPr>
      </p:pic>
      <p:sp>
        <p:nvSpPr>
          <p:cNvPr id="32774" name="Rectangle 6"/>
          <p:cNvSpPr>
            <a:spLocks noGrp="1" noChangeArrowheads="1"/>
          </p:cNvSpPr>
          <p:nvPr>
            <p:ph type="title"/>
          </p:nvPr>
        </p:nvSpPr>
        <p:spPr>
          <a:xfrm>
            <a:off x="635000" y="838200"/>
            <a:ext cx="12115800" cy="990600"/>
          </a:xfrm>
          <a:noFill/>
        </p:spPr>
        <p:txBody>
          <a:bodyPr/>
          <a:lstStyle/>
          <a:p>
            <a:pPr algn="ctr" eaLnBrk="1" hangingPunct="1"/>
            <a:r>
              <a:rPr lang="en-US" b="1" i="1" dirty="0" smtClean="0"/>
              <a:t>STREAM MORPHOLOGY SURVEY</a:t>
            </a:r>
            <a:endParaRPr lang="en-US" dirty="0" smtClean="0"/>
          </a:p>
        </p:txBody>
      </p:sp>
      <p:sp>
        <p:nvSpPr>
          <p:cNvPr id="72711" name="Rectangle 7"/>
          <p:cNvSpPr>
            <a:spLocks noGrp="1" noChangeArrowheads="1"/>
          </p:cNvSpPr>
          <p:nvPr>
            <p:ph idx="1"/>
          </p:nvPr>
        </p:nvSpPr>
        <p:spPr>
          <a:xfrm>
            <a:off x="14344" y="2514600"/>
            <a:ext cx="5638800" cy="2971800"/>
          </a:xfrm>
        </p:spPr>
        <p:txBody>
          <a:bodyPr/>
          <a:lstStyle/>
          <a:p>
            <a:pPr lvl="5">
              <a:defRPr/>
            </a:pPr>
            <a:r>
              <a:rPr lang="en-US" sz="1800" b="1" dirty="0" smtClean="0">
                <a:solidFill>
                  <a:srgbClr val="000000"/>
                </a:solidFill>
              </a:rPr>
              <a:t>Stream Morphology </a:t>
            </a:r>
            <a:r>
              <a:rPr lang="en-US" sz="1800" b="1" dirty="0" smtClean="0">
                <a:solidFill>
                  <a:srgbClr val="000000"/>
                </a:solidFill>
              </a:rPr>
              <a:t>Survey: </a:t>
            </a:r>
            <a:endParaRPr lang="en-US" sz="1800" b="1" dirty="0" smtClean="0">
              <a:solidFill>
                <a:srgbClr val="000000"/>
              </a:solidFill>
            </a:endParaRPr>
          </a:p>
          <a:p>
            <a:pPr marL="742950" lvl="5" indent="-285750">
              <a:buFont typeface="Arial"/>
              <a:buChar char="•"/>
              <a:defRPr/>
            </a:pPr>
            <a:r>
              <a:rPr lang="en-US" sz="1800" dirty="0" smtClean="0">
                <a:solidFill>
                  <a:srgbClr val="000000"/>
                </a:solidFill>
              </a:rPr>
              <a:t>Stream profiles</a:t>
            </a:r>
          </a:p>
          <a:p>
            <a:pPr marL="742950" lvl="5" indent="-285750">
              <a:buFont typeface="Arial"/>
              <a:buChar char="•"/>
              <a:defRPr/>
            </a:pPr>
            <a:r>
              <a:rPr lang="en-US" sz="1800" dirty="0" smtClean="0">
                <a:solidFill>
                  <a:srgbClr val="000000"/>
                </a:solidFill>
              </a:rPr>
              <a:t>Channel width/depth ratios</a:t>
            </a:r>
          </a:p>
          <a:p>
            <a:pPr marL="742950" lvl="5" indent="-285750">
              <a:buFont typeface="Arial"/>
              <a:buChar char="•"/>
              <a:defRPr/>
            </a:pPr>
            <a:r>
              <a:rPr lang="en-US" sz="1800" dirty="0" smtClean="0">
                <a:solidFill>
                  <a:srgbClr val="000000"/>
                </a:solidFill>
              </a:rPr>
              <a:t>Gradient and sinuosity</a:t>
            </a:r>
          </a:p>
          <a:p>
            <a:pPr marL="742950" lvl="5" indent="-285750">
              <a:buFont typeface="Arial"/>
              <a:buChar char="•"/>
              <a:defRPr/>
            </a:pPr>
            <a:r>
              <a:rPr lang="en-US" sz="1800" dirty="0" smtClean="0">
                <a:solidFill>
                  <a:srgbClr val="000000"/>
                </a:solidFill>
              </a:rPr>
              <a:t>Pebble counts</a:t>
            </a:r>
          </a:p>
          <a:p>
            <a:pPr marL="742950" lvl="5" indent="-285750">
              <a:buFont typeface="Arial"/>
              <a:buChar char="•"/>
              <a:defRPr/>
            </a:pPr>
            <a:r>
              <a:rPr lang="en-US" sz="1800" dirty="0" smtClean="0">
                <a:solidFill>
                  <a:srgbClr val="000000"/>
                </a:solidFill>
              </a:rPr>
              <a:t>Bank Erosional Hazard Index </a:t>
            </a:r>
            <a:endParaRPr lang="en-US" sz="1800" dirty="0">
              <a:solidFill>
                <a:srgbClr val="000000"/>
              </a:solidFill>
            </a:endParaRPr>
          </a:p>
          <a:p>
            <a:pPr marL="742950" lvl="5" indent="-285750">
              <a:buFont typeface="Arial"/>
              <a:buChar char="•"/>
              <a:defRPr/>
            </a:pPr>
            <a:r>
              <a:rPr lang="en-US" sz="1800" dirty="0" smtClean="0">
                <a:solidFill>
                  <a:srgbClr val="000000"/>
                </a:solidFill>
              </a:rPr>
              <a:t>Channel narrowing and deepening</a:t>
            </a:r>
            <a:endParaRPr lang="en-US" sz="1800" dirty="0">
              <a:solidFill>
                <a:srgbClr val="000000"/>
              </a:solidFill>
            </a:endParaRPr>
          </a:p>
        </p:txBody>
      </p:sp>
      <p:pic>
        <p:nvPicPr>
          <p:cNvPr id="32777" name="Picture 9" descr="Log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61" b="97327" l="4440" r="91052"/>
                    </a14:imgEffect>
                  </a14:imgLayer>
                </a14:imgProps>
              </a:ext>
            </a:extLst>
          </a:blip>
          <a:srcRect/>
          <a:stretch>
            <a:fillRect/>
          </a:stretch>
        </p:blipFill>
        <p:spPr bwMode="auto">
          <a:xfrm>
            <a:off x="177800" y="762000"/>
            <a:ext cx="1752600" cy="1746327"/>
          </a:xfrm>
          <a:prstGeom prst="rect">
            <a:avLst/>
          </a:prstGeom>
          <a:noFill/>
          <a:ln w="9525">
            <a:noFill/>
            <a:miter lim="800000"/>
            <a:headEnd/>
            <a:tailEnd/>
          </a:ln>
        </p:spPr>
      </p:pic>
      <p:pic>
        <p:nvPicPr>
          <p:cNvPr id="11" name="Picture 10" descr="BEHI.jpg"/>
          <p:cNvPicPr/>
          <p:nvPr/>
        </p:nvPicPr>
        <p:blipFill>
          <a:blip r:embed="rId6"/>
          <a:stretch>
            <a:fillRect/>
          </a:stretch>
        </p:blipFill>
        <p:spPr>
          <a:xfrm>
            <a:off x="558800" y="5562600"/>
            <a:ext cx="3429000" cy="4038600"/>
          </a:xfrm>
          <a:prstGeom prst="rect">
            <a:avLst/>
          </a:prstGeom>
          <a:ln w="38100" cmpd="sng">
            <a:solidFill>
              <a:schemeClr val="tx1"/>
            </a:solidFill>
          </a:ln>
        </p:spPr>
      </p:pic>
      <p:pic>
        <p:nvPicPr>
          <p:cNvPr id="4" name="Picture 3" descr="Graph2.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6000" y="3200400"/>
            <a:ext cx="7553325" cy="4648200"/>
          </a:xfrm>
          <a:prstGeom prst="rect">
            <a:avLst/>
          </a:prstGeom>
          <a:ln w="28575" cmpd="sng">
            <a:solidFill>
              <a:schemeClr val="tx1"/>
            </a:solidFill>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p:cNvSpPr>
          <p:nvPr/>
        </p:nvSpPr>
        <p:spPr bwMode="auto">
          <a:xfrm>
            <a:off x="25400" y="-76200"/>
            <a:ext cx="12998082" cy="7366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999"/>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sp>
        <p:nvSpPr>
          <p:cNvPr id="38915" name="Rectangle 3"/>
          <p:cNvSpPr>
            <a:spLocks/>
          </p:cNvSpPr>
          <p:nvPr/>
        </p:nvSpPr>
        <p:spPr bwMode="auto">
          <a:xfrm>
            <a:off x="0" y="2362200"/>
            <a:ext cx="13042900" cy="6375400"/>
          </a:xfrm>
          <a:prstGeom prst="rect">
            <a:avLst/>
          </a:prstGeom>
          <a:solidFill>
            <a:srgbClr val="FFFFFF"/>
          </a:solidFill>
          <a:ln w="25400">
            <a:noFill/>
            <a:miter lim="800000"/>
            <a:headEnd/>
            <a:tailEnd/>
          </a:ln>
        </p:spPr>
        <p:txBody>
          <a:bodyPr lIns="0" tIns="0" rIns="0" bIns="0">
            <a:prstTxWarp prst="textNoShape">
              <a:avLst/>
            </a:prstTxWarp>
          </a:bodyPr>
          <a:lstStyle/>
          <a:p>
            <a:endParaRPr lang="en-US" dirty="0"/>
          </a:p>
        </p:txBody>
      </p:sp>
      <p:sp>
        <p:nvSpPr>
          <p:cNvPr id="12" name="Rectangle 4"/>
          <p:cNvSpPr>
            <a:spLocks/>
          </p:cNvSpPr>
          <p:nvPr/>
        </p:nvSpPr>
        <p:spPr bwMode="auto">
          <a:xfrm>
            <a:off x="0" y="8686800"/>
            <a:ext cx="13052907" cy="1066800"/>
          </a:xfrm>
          <a:prstGeom prst="rect">
            <a:avLst/>
          </a:prstGeom>
          <a:solidFill>
            <a:schemeClr val="accent1"/>
          </a:solidFill>
          <a:ln w="25400">
            <a:solidFill>
              <a:schemeClr val="tx1"/>
            </a:solidFill>
            <a:miter lim="800000"/>
            <a:headEnd/>
            <a:tailEnd/>
          </a:ln>
          <a:effectLst>
            <a:outerShdw blurRad="127000" dist="76199" dir="2700000" algn="ctr" rotWithShape="0">
              <a:schemeClr val="bg2">
                <a:alpha val="75000"/>
              </a:schemeClr>
            </a:outerShdw>
          </a:effectLst>
        </p:spPr>
        <p:txBody>
          <a:bodyPr lIns="0" tIns="0" rIns="0" bIns="0">
            <a:prstTxWarp prst="textNoShape">
              <a:avLst/>
            </a:prstTxWarp>
          </a:bodyPr>
          <a:lstStyle/>
          <a:p>
            <a:pPr>
              <a:defRPr/>
            </a:pPr>
            <a:endParaRPr lang="en-US">
              <a:latin typeface="Gill Sans" pitchFamily="-111" charset="0"/>
              <a:ea typeface="ヒラギノ角ゴ Pro W3" pitchFamily="-111" charset="-128"/>
              <a:cs typeface="ヒラギノ角ゴ Pro W3" pitchFamily="-111" charset="-128"/>
              <a:sym typeface="Gill Sans" pitchFamily="-111" charset="0"/>
            </a:endParaRPr>
          </a:p>
        </p:txBody>
      </p:sp>
      <p:pic>
        <p:nvPicPr>
          <p:cNvPr id="38917" name="Picture 5"/>
          <p:cNvPicPr>
            <a:picLocks noChangeArrowheads="1"/>
          </p:cNvPicPr>
          <p:nvPr/>
        </p:nvPicPr>
        <p:blipFill>
          <a:blip r:embed="rId3"/>
          <a:srcRect/>
          <a:stretch>
            <a:fillRect/>
          </a:stretch>
        </p:blipFill>
        <p:spPr bwMode="auto">
          <a:xfrm>
            <a:off x="7569200" y="9067800"/>
            <a:ext cx="4884738" cy="431800"/>
          </a:xfrm>
          <a:prstGeom prst="rect">
            <a:avLst/>
          </a:prstGeom>
          <a:noFill/>
          <a:ln w="12700">
            <a:noFill/>
            <a:miter lim="800000"/>
            <a:headEnd/>
            <a:tailEnd/>
          </a:ln>
        </p:spPr>
      </p:pic>
      <p:sp>
        <p:nvSpPr>
          <p:cNvPr id="38918" name="Rectangle 6"/>
          <p:cNvSpPr>
            <a:spLocks noGrp="1" noChangeArrowheads="1"/>
          </p:cNvSpPr>
          <p:nvPr>
            <p:ph type="title"/>
          </p:nvPr>
        </p:nvSpPr>
        <p:spPr>
          <a:xfrm>
            <a:off x="685800" y="0"/>
            <a:ext cx="12115800" cy="1828800"/>
          </a:xfrm>
          <a:noFill/>
        </p:spPr>
        <p:txBody>
          <a:bodyPr/>
          <a:lstStyle/>
          <a:p>
            <a:pPr algn="ctr" eaLnBrk="1" hangingPunct="1"/>
            <a:r>
              <a:rPr lang="en-US" b="1" i="1" dirty="0" smtClean="0"/>
              <a:t>MACROINVERTEBRATE SURVEY</a:t>
            </a:r>
            <a:endParaRPr lang="en-US" dirty="0" smtClean="0"/>
          </a:p>
        </p:txBody>
      </p:sp>
      <p:sp>
        <p:nvSpPr>
          <p:cNvPr id="38919" name="Rectangle 7"/>
          <p:cNvSpPr>
            <a:spLocks noGrp="1" noChangeArrowheads="1"/>
          </p:cNvSpPr>
          <p:nvPr>
            <p:ph idx="1"/>
          </p:nvPr>
        </p:nvSpPr>
        <p:spPr>
          <a:xfrm>
            <a:off x="330200" y="2438400"/>
            <a:ext cx="6858000" cy="2209800"/>
          </a:xfrm>
          <a:noFill/>
        </p:spPr>
        <p:txBody>
          <a:bodyPr/>
          <a:lstStyle/>
          <a:p>
            <a:pPr marL="0" indent="0" eaLnBrk="1" hangingPunct="1"/>
            <a:r>
              <a:rPr lang="en-US" sz="1800" b="1" dirty="0" err="1" smtClean="0">
                <a:solidFill>
                  <a:srgbClr val="000000"/>
                </a:solidFill>
              </a:rPr>
              <a:t>Macroinvertabrate</a:t>
            </a:r>
            <a:r>
              <a:rPr lang="en-US" sz="1800" b="1" dirty="0" smtClean="0">
                <a:solidFill>
                  <a:srgbClr val="000000"/>
                </a:solidFill>
              </a:rPr>
              <a:t> </a:t>
            </a:r>
            <a:r>
              <a:rPr lang="en-US" sz="1800" b="1" dirty="0" smtClean="0">
                <a:solidFill>
                  <a:srgbClr val="000000"/>
                </a:solidFill>
              </a:rPr>
              <a:t>Survey:</a:t>
            </a:r>
            <a:endParaRPr lang="en-US" sz="1800" b="1" dirty="0" smtClean="0">
              <a:solidFill>
                <a:srgbClr val="000000"/>
              </a:solidFill>
            </a:endParaRPr>
          </a:p>
          <a:p>
            <a:pPr eaLnBrk="1" hangingPunct="1">
              <a:buFont typeface="Arial"/>
              <a:buChar char="•"/>
            </a:pPr>
            <a:r>
              <a:rPr lang="en-US" sz="1800" dirty="0" err="1" smtClean="0">
                <a:solidFill>
                  <a:srgbClr val="000000"/>
                </a:solidFill>
              </a:rPr>
              <a:t>Infaunal</a:t>
            </a:r>
            <a:r>
              <a:rPr lang="en-US" sz="1800" dirty="0" smtClean="0">
                <a:solidFill>
                  <a:srgbClr val="000000"/>
                </a:solidFill>
              </a:rPr>
              <a:t> invertebrates were sampled to determine diversity, relative abundance and total number</a:t>
            </a:r>
          </a:p>
          <a:p>
            <a:pPr eaLnBrk="1" hangingPunct="1">
              <a:buFont typeface="Arial"/>
              <a:buChar char="•"/>
            </a:pPr>
            <a:r>
              <a:rPr lang="en-US" sz="1800" dirty="0" smtClean="0">
                <a:solidFill>
                  <a:srgbClr val="000000"/>
                </a:solidFill>
              </a:rPr>
              <a:t>Simpson’s Similarity Indexes and </a:t>
            </a:r>
            <a:r>
              <a:rPr lang="en-US" sz="1800" dirty="0" err="1" smtClean="0">
                <a:solidFill>
                  <a:srgbClr val="000000"/>
                </a:solidFill>
              </a:rPr>
              <a:t>Margalef’s</a:t>
            </a:r>
            <a:r>
              <a:rPr lang="en-US" sz="1800" dirty="0" smtClean="0">
                <a:solidFill>
                  <a:srgbClr val="000000"/>
                </a:solidFill>
              </a:rPr>
              <a:t> Richness Indexes were calculated from the data</a:t>
            </a:r>
          </a:p>
        </p:txBody>
      </p:sp>
      <p:pic>
        <p:nvPicPr>
          <p:cNvPr id="13" name="Picture 12" descr="E:\Bugs\Counting Bugs.jpg"/>
          <p:cNvPicPr/>
          <p:nvPr/>
        </p:nvPicPr>
        <p:blipFill>
          <a:blip r:embed="rId4">
            <a:extLst>
              <a:ext uri="{28A0092B-C50C-407E-A947-70E740481C1C}">
                <a14:useLocalDpi xmlns:a14="http://schemas.microsoft.com/office/drawing/2010/main" val="0"/>
              </a:ext>
            </a:extLst>
          </a:blip>
          <a:srcRect/>
          <a:stretch>
            <a:fillRect/>
          </a:stretch>
        </p:blipFill>
        <p:spPr bwMode="auto">
          <a:xfrm>
            <a:off x="7874000" y="2743200"/>
            <a:ext cx="4380865" cy="5562600"/>
          </a:xfrm>
          <a:prstGeom prst="rect">
            <a:avLst/>
          </a:prstGeom>
          <a:ln w="38100" cap="sq">
            <a:solidFill>
              <a:srgbClr val="000000"/>
            </a:solidFill>
            <a:miter lim="800000"/>
          </a:ln>
          <a:effectLst>
            <a:outerShdw blurRad="57150" dist="50800" dir="2700000" algn="tl" rotWithShape="0">
              <a:srgbClr val="000000">
                <a:alpha val="40000"/>
              </a:srgbClr>
            </a:outerShdw>
          </a:effectLst>
        </p:spPr>
      </p:pic>
      <p:grpSp>
        <p:nvGrpSpPr>
          <p:cNvPr id="2" name="Group 1"/>
          <p:cNvGrpSpPr/>
          <p:nvPr/>
        </p:nvGrpSpPr>
        <p:grpSpPr>
          <a:xfrm>
            <a:off x="330200" y="4495800"/>
            <a:ext cx="7162800" cy="3810000"/>
            <a:chOff x="101600" y="4724400"/>
            <a:chExt cx="7162800" cy="3810000"/>
          </a:xfrm>
        </p:grpSpPr>
        <p:graphicFrame>
          <p:nvGraphicFramePr>
            <p:cNvPr id="15" name="Chart 14"/>
            <p:cNvGraphicFramePr/>
            <p:nvPr>
              <p:extLst>
                <p:ext uri="{D42A27DB-BD31-4B8C-83A1-F6EECF244321}">
                  <p14:modId xmlns:p14="http://schemas.microsoft.com/office/powerpoint/2010/main" val="3224714036"/>
                </p:ext>
              </p:extLst>
            </p:nvPr>
          </p:nvGraphicFramePr>
          <p:xfrm>
            <a:off x="101600" y="5181600"/>
            <a:ext cx="7162800" cy="33528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406400" y="4724400"/>
              <a:ext cx="6705600" cy="307777"/>
            </a:xfrm>
            <a:prstGeom prst="rect">
              <a:avLst/>
            </a:prstGeom>
            <a:noFill/>
          </p:spPr>
          <p:txBody>
            <a:bodyPr wrap="square" rtlCol="0">
              <a:spAutoFit/>
            </a:bodyPr>
            <a:lstStyle/>
            <a:p>
              <a:r>
                <a:rPr lang="en-US" dirty="0" smtClean="0"/>
                <a:t>  </a:t>
              </a:r>
              <a:r>
                <a:rPr lang="en-US" sz="1400" dirty="0">
                  <a:latin typeface="+mj-lt"/>
                </a:rPr>
                <a:t>Simpson’s Diversity Index values for Rock Creek at each cross-section site, 2012</a:t>
              </a:r>
              <a:r>
                <a:rPr lang="en-US" dirty="0"/>
                <a:t>. </a:t>
              </a:r>
            </a:p>
          </p:txBody>
        </p:sp>
      </p:grpSp>
      <p:pic>
        <p:nvPicPr>
          <p:cNvPr id="14" name="Picture 9" descr="Logo"/>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661" b="97327" l="4440" r="91052"/>
                    </a14:imgEffect>
                  </a14:imgLayer>
                </a14:imgProps>
              </a:ext>
            </a:extLst>
          </a:blip>
          <a:srcRect/>
          <a:stretch>
            <a:fillRect/>
          </a:stretch>
        </p:blipFill>
        <p:spPr bwMode="auto">
          <a:xfrm>
            <a:off x="330200" y="762000"/>
            <a:ext cx="1752600" cy="174632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0000"/>
      </a:dk1>
      <a:lt1>
        <a:srgbClr val="550000"/>
      </a:lt1>
      <a:dk2>
        <a:srgbClr val="000000"/>
      </a:dk2>
      <a:lt2>
        <a:srgbClr val="000000"/>
      </a:lt2>
      <a:accent1>
        <a:srgbClr val="000000"/>
      </a:accent1>
      <a:accent2>
        <a:srgbClr val="333399"/>
      </a:accent2>
      <a:accent3>
        <a:srgbClr val="B4AAAA"/>
      </a:accent3>
      <a:accent4>
        <a:srgbClr val="000000"/>
      </a:accent4>
      <a:accent5>
        <a:srgbClr val="AAAAAA"/>
      </a:accent5>
      <a:accent6>
        <a:srgbClr val="2D2D8A"/>
      </a:accent6>
      <a:hlink>
        <a:srgbClr val="009999"/>
      </a:hlink>
      <a:folHlink>
        <a:srgbClr val="99CC00"/>
      </a:folHlink>
    </a:clrScheme>
    <a:fontScheme name="Title &amp; Subtitle">
      <a:majorFont>
        <a:latin typeface="Georgia"/>
        <a:ea typeface="ヒラギノ明朝 Pro W3"/>
        <a:cs typeface="ヒラギノ明朝 Pro W3"/>
      </a:majorFont>
      <a:minorFont>
        <a:latin typeface="Georgia"/>
        <a:ea typeface="ヒラギノ明朝 Pro W3"/>
        <a:cs typeface="ヒラギノ明朝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pitchFamily="-111" charset="0"/>
            <a:ea typeface="ヒラギノ角ゴ Pro W3" pitchFamily="-111" charset="-128"/>
            <a:cs typeface="ヒラギノ角ゴ Pro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pitchFamily="-111" charset="0"/>
            <a:ea typeface="ヒラギノ角ゴ Pro W3" pitchFamily="-111" charset="-128"/>
            <a:cs typeface="ヒラギノ角ゴ Pro W3" pitchFamily="-111" charset="-128"/>
            <a:sym typeface="Gill Sans" pitchFamily="-11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5950</TotalTime>
  <Pages>0</Pages>
  <Words>527</Words>
  <Characters>0</Characters>
  <Application>Microsoft Macintosh PowerPoint</Application>
  <PresentationFormat>Custom</PresentationFormat>
  <Lines>0</Lines>
  <Paragraphs>86</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Title &amp; Subtitle</vt:lpstr>
      <vt:lpstr>FLUVIAL ARCTIC GRAYLING HABITAT RESTORATION AND ASSESSMENT OF ROCK CREEK, UPPER BIG HOLE RIVER DRAINAGE, SOUTHWEST MONTANA  Mishella J. Craddock and Robert C. Thomas Department of Environmental Sciences  The University of Montana Western r_thomas@umwestern.edu</vt:lpstr>
      <vt:lpstr>THE BIG HOLE RIVER WATERSHED</vt:lpstr>
      <vt:lpstr>FLUVIAL ARCTIC GRAYLING  (Thymallus arcticus)</vt:lpstr>
      <vt:lpstr>PRIMARY IMPACTS</vt:lpstr>
      <vt:lpstr>MORPHOLOGICAL CHANGE OVER TIME</vt:lpstr>
      <vt:lpstr>RESTORATION PROJECTS</vt:lpstr>
      <vt:lpstr>ASSESSMENT STRATEGY</vt:lpstr>
      <vt:lpstr>STREAM MORPHOLOGY SURVEY</vt:lpstr>
      <vt:lpstr>MACROINVERTEBRATE SURVEY</vt:lpstr>
      <vt:lpstr>RIPARIAN VEGETATION SURVEY</vt:lpstr>
      <vt:lpstr>STREAM HABITAT SURVEY</vt:lpstr>
      <vt:lpstr>OUTCOME OF ASSESSENT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Rob Thomas</cp:lastModifiedBy>
  <cp:revision>347</cp:revision>
  <cp:lastPrinted>2013-10-22T15:55:04Z</cp:lastPrinted>
  <dcterms:created xsi:type="dcterms:W3CDTF">2010-02-22T17:35:56Z</dcterms:created>
  <dcterms:modified xsi:type="dcterms:W3CDTF">2013-10-22T19:46:16Z</dcterms:modified>
</cp:coreProperties>
</file>