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7" r:id="rId4"/>
    <p:sldId id="264" r:id="rId5"/>
    <p:sldId id="261" r:id="rId6"/>
    <p:sldId id="278" r:id="rId7"/>
    <p:sldId id="269" r:id="rId8"/>
    <p:sldId id="263" r:id="rId9"/>
    <p:sldId id="268" r:id="rId10"/>
    <p:sldId id="271" r:id="rId11"/>
    <p:sldId id="270" r:id="rId12"/>
    <p:sldId id="275" r:id="rId13"/>
    <p:sldId id="267" r:id="rId14"/>
    <p:sldId id="277" r:id="rId15"/>
    <p:sldId id="279" r:id="rId16"/>
    <p:sldId id="28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19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nick:Desktop:Dunes%20Atlas%20data:Summar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nick:Desktop:Dunes%20Atlas%20data:Summar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%20HD:Dunes%20Atlas%20data:Status%2010-2013.xlsx" TargetMode="External"/><Relationship Id="rId2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%20HD:Dunes%20Atlas%20data:Status%2010-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Age</a:t>
            </a:r>
            <a:r>
              <a:rPr lang="en-US" baseline="0"/>
              <a:t> determinations</a:t>
            </a:r>
            <a:endParaRPr lang="en-US"/>
          </a:p>
        </c:rich>
      </c:tx>
      <c:overlay val="0"/>
    </c:title>
    <c:autoTitleDeleted val="0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400" b="1" i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'dune types'!$I$3:$I$9</c:f>
              <c:strCache>
                <c:ptCount val="7"/>
                <c:pt idx="0">
                  <c:v>crescentic</c:v>
                </c:pt>
                <c:pt idx="1">
                  <c:v>linear</c:v>
                </c:pt>
                <c:pt idx="2">
                  <c:v>lunette</c:v>
                </c:pt>
                <c:pt idx="3">
                  <c:v>parabolic</c:v>
                </c:pt>
                <c:pt idx="4">
                  <c:v>sandsheet</c:v>
                </c:pt>
                <c:pt idx="5">
                  <c:v>topographic</c:v>
                </c:pt>
                <c:pt idx="6">
                  <c:v>undifferentiated</c:v>
                </c:pt>
              </c:strCache>
            </c:strRef>
          </c:cat>
          <c:val>
            <c:numRef>
              <c:f>'dune types'!$J$3:$J$9</c:f>
              <c:numCache>
                <c:formatCode>General</c:formatCode>
                <c:ptCount val="7"/>
                <c:pt idx="0">
                  <c:v>281.0</c:v>
                </c:pt>
                <c:pt idx="1">
                  <c:v>1062.0</c:v>
                </c:pt>
                <c:pt idx="2">
                  <c:v>182.0</c:v>
                </c:pt>
                <c:pt idx="3">
                  <c:v>417.0</c:v>
                </c:pt>
                <c:pt idx="4">
                  <c:v>201.0</c:v>
                </c:pt>
                <c:pt idx="5">
                  <c:v>251.0</c:v>
                </c:pt>
                <c:pt idx="6">
                  <c:v>403.0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7192344"/>
        <c:axId val="2137189240"/>
      </c:barChart>
      <c:catAx>
        <c:axId val="2137192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2137189240"/>
        <c:crosses val="autoZero"/>
        <c:auto val="1"/>
        <c:lblAlgn val="ctr"/>
        <c:lblOffset val="100"/>
        <c:noMultiLvlLbl val="0"/>
      </c:catAx>
      <c:valAx>
        <c:axId val="21371892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ages 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en-US"/>
          </a:p>
        </c:txPr>
        <c:crossAx val="21371923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0.12649</cdr:x>
      <cdr:y>0</cdr:y>
    </cdr:from>
    <cdr:to>
      <cdr:x>0.85841</cdr:x>
      <cdr:y>1</cdr:y>
    </cdr:to>
    <cdr:pic>
      <cdr:nvPicPr>
        <cdr:cNvPr id="2" name="Picture 1" descr="Slide1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78309" y="-450753"/>
          <a:ext cx="3346326" cy="27432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421EC-D7E8-4845-B76B-72A9B11EBAA2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DA5CD-23A7-4F40-B710-849B1BEF3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7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3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0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0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3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5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8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93CD3-2063-9A48-907A-4B8387E28725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2629F-7111-9649-9BD0-4159CB66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1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Big data meets big dunes – a 21</a:t>
            </a:r>
            <a:r>
              <a:rPr lang="en-US" baseline="30000" dirty="0">
                <a:solidFill>
                  <a:srgbClr val="FFFF00"/>
                </a:solidFill>
              </a:rPr>
              <a:t>st</a:t>
            </a:r>
            <a:r>
              <a:rPr lang="en-US" dirty="0">
                <a:solidFill>
                  <a:srgbClr val="FFFF00"/>
                </a:solidFill>
              </a:rPr>
              <a:t> century approach to understanding dune system dynamics on multiple spatial and temporal scales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10752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Nick Lancaster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Desert Research Institute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Reno, Nevada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1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Database Conceptual Framework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Global </a:t>
            </a:r>
            <a:r>
              <a:rPr lang="en-US" dirty="0">
                <a:solidFill>
                  <a:srgbClr val="FFFF00"/>
                </a:solidFill>
              </a:rPr>
              <a:t>geographic database for low and mid latitude desert dune systems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dune </a:t>
            </a:r>
            <a:r>
              <a:rPr lang="en-US" dirty="0">
                <a:solidFill>
                  <a:srgbClr val="FFFF00"/>
                </a:solidFill>
              </a:rPr>
              <a:t>morphology, chronology, and </a:t>
            </a:r>
            <a:r>
              <a:rPr lang="en-US" dirty="0" smtClean="0">
                <a:solidFill>
                  <a:srgbClr val="FFFF00"/>
                </a:solidFill>
              </a:rPr>
              <a:t>stratigraphy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topographic </a:t>
            </a:r>
            <a:r>
              <a:rPr lang="en-US" dirty="0">
                <a:solidFill>
                  <a:srgbClr val="FFFF00"/>
                </a:solidFill>
              </a:rPr>
              <a:t>and geologic context of each </a:t>
            </a:r>
            <a:r>
              <a:rPr lang="en-US" dirty="0" smtClean="0">
                <a:solidFill>
                  <a:srgbClr val="FFFF00"/>
                </a:solidFill>
              </a:rPr>
              <a:t>system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</a:rPr>
              <a:t>limate variables – wind regime (observations and models)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Published </a:t>
            </a:r>
            <a:r>
              <a:rPr lang="en-US" dirty="0" err="1" smtClean="0">
                <a:solidFill>
                  <a:srgbClr val="FFFF00"/>
                </a:solidFill>
              </a:rPr>
              <a:t>sedimentological</a:t>
            </a:r>
            <a:r>
              <a:rPr lang="en-US" dirty="0" smtClean="0">
                <a:solidFill>
                  <a:srgbClr val="FFFF00"/>
                </a:solidFill>
              </a:rPr>
              <a:t> information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4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data centric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Mars Global Digital Dune Database – MGD</a:t>
            </a:r>
            <a:r>
              <a:rPr lang="en-US" baseline="30000" dirty="0" smtClean="0">
                <a:solidFill>
                  <a:srgbClr val="FFFF00"/>
                </a:solidFill>
              </a:rPr>
              <a:t>3</a:t>
            </a:r>
            <a:r>
              <a:rPr lang="en-US" dirty="0" smtClean="0">
                <a:solidFill>
                  <a:srgbClr val="FFFF00"/>
                </a:solidFill>
              </a:rPr>
              <a:t> (Hayward et al., 2007, 2010, 2012)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Data for &gt; 550 dune fields – emphasis on morphology and </a:t>
            </a:r>
            <a:r>
              <a:rPr lang="en-US" dirty="0" err="1" smtClean="0">
                <a:solidFill>
                  <a:srgbClr val="FFFF00"/>
                </a:solidFill>
              </a:rPr>
              <a:t>morphometry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Namib Sand Sea database (Livingstone et al., 2010)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Multiple GIS layers for dune morphology, DEM data, winds etc.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INQUA Dunes Atlas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Geo-located chronologic and morphologic data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51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Value of data-centric approach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Enables connections to be made between morphology and chronology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Testing of models using a global approach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Links to earth system models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Tools and approaches for data analysis and visualization</a:t>
            </a:r>
          </a:p>
          <a:p>
            <a:r>
              <a:rPr lang="en-US" dirty="0">
                <a:solidFill>
                  <a:srgbClr val="FFFF00"/>
                </a:solidFill>
              </a:rPr>
              <a:t>Facilitates archiving of research data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2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Tectonic setting of sand seas</a:t>
            </a:r>
            <a:endParaRPr lang="en-US" dirty="0"/>
          </a:p>
        </p:txBody>
      </p:sp>
      <p:pic>
        <p:nvPicPr>
          <p:cNvPr id="3" name="Picture 2" descr="Sand seas and tectoni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568"/>
            <a:ext cx="9144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437" y="5994430"/>
            <a:ext cx="88665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Tectonic data from </a:t>
            </a:r>
            <a:r>
              <a:rPr lang="en-US" b="1" dirty="0" err="1"/>
              <a:t>Fugro</a:t>
            </a:r>
            <a:r>
              <a:rPr lang="en-US" b="1" dirty="0"/>
              <a:t> </a:t>
            </a:r>
            <a:r>
              <a:rPr lang="en-US" b="1" dirty="0" err="1"/>
              <a:t>Tellus</a:t>
            </a:r>
            <a:r>
              <a:rPr lang="en-US" b="1" dirty="0"/>
              <a:t> Sedimentary Basins of the </a:t>
            </a:r>
            <a:r>
              <a:rPr lang="en-US" b="1" dirty="0" smtClean="0"/>
              <a:t>World</a:t>
            </a:r>
          </a:p>
          <a:p>
            <a:r>
              <a:rPr lang="en-US" sz="1400" dirty="0"/>
              <a:t>http://</a:t>
            </a:r>
            <a:r>
              <a:rPr lang="en-US" sz="1400" dirty="0" err="1"/>
              <a:t>www.datapages.com</a:t>
            </a:r>
            <a:r>
              <a:rPr lang="en-US" sz="1400" dirty="0"/>
              <a:t>/</a:t>
            </a:r>
            <a:r>
              <a:rPr lang="en-US" sz="1400" dirty="0" err="1"/>
              <a:t>AssociatedWebsites</a:t>
            </a:r>
            <a:r>
              <a:rPr lang="en-US" sz="1400" dirty="0"/>
              <a:t>/</a:t>
            </a:r>
            <a:r>
              <a:rPr lang="en-US" sz="1400" dirty="0" err="1"/>
              <a:t>GISOpenFiles</a:t>
            </a:r>
            <a:r>
              <a:rPr lang="en-US" sz="1400" dirty="0"/>
              <a:t>/</a:t>
            </a:r>
            <a:r>
              <a:rPr lang="en-US" sz="1400" dirty="0" err="1"/>
              <a:t>FugroTellusSedimentaryBasinsoftheWorldMap.aspx</a:t>
            </a:r>
            <a:r>
              <a:rPr lang="en-US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1651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ne types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82296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INQUA Dunes Atlas Database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5973534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Total Number of Sites with data = 1082</a:t>
            </a:r>
          </a:p>
          <a:p>
            <a:r>
              <a:rPr lang="en-US" b="1" dirty="0" smtClean="0"/>
              <a:t>Comprising </a:t>
            </a:r>
            <a:r>
              <a:rPr lang="en-US" b="1" dirty="0"/>
              <a:t>3556 ages</a:t>
            </a:r>
          </a:p>
        </p:txBody>
      </p:sp>
    </p:spTree>
    <p:extLst>
      <p:ext uri="{BB962C8B-B14F-4D97-AF65-F5344CB8AC3E}">
        <p14:creationId xmlns:p14="http://schemas.microsoft.com/office/powerpoint/2010/main" val="403886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slice maps of </a:t>
            </a:r>
            <a:r>
              <a:rPr lang="en-US" smtClean="0"/>
              <a:t>dune accumulation</a:t>
            </a:r>
            <a:endParaRPr lang="en-US" dirty="0"/>
          </a:p>
        </p:txBody>
      </p:sp>
      <p:pic>
        <p:nvPicPr>
          <p:cNvPr id="5" name="Picture 4" descr="LG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4775"/>
            <a:ext cx="8209026" cy="4469130"/>
          </a:xfrm>
          <a:prstGeom prst="rect">
            <a:avLst/>
          </a:prstGeom>
        </p:spPr>
      </p:pic>
      <p:pic>
        <p:nvPicPr>
          <p:cNvPr id="6" name="Picture 5" descr="11.5 - 19 k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0885"/>
            <a:ext cx="8234632" cy="4119836"/>
          </a:xfrm>
          <a:prstGeom prst="rect">
            <a:avLst/>
          </a:prstGeom>
        </p:spPr>
      </p:pic>
      <p:pic>
        <p:nvPicPr>
          <p:cNvPr id="7" name="Picture 6" descr="11.5-6.5 k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0" y="1600735"/>
            <a:ext cx="8222742" cy="4459986"/>
          </a:xfrm>
          <a:prstGeom prst="rect">
            <a:avLst/>
          </a:prstGeom>
        </p:spPr>
      </p:pic>
      <p:pic>
        <p:nvPicPr>
          <p:cNvPr id="8" name="Picture 7" descr="4.5-6.5 k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1740203"/>
            <a:ext cx="8236458" cy="4473702"/>
          </a:xfrm>
          <a:prstGeom prst="rect">
            <a:avLst/>
          </a:prstGeom>
        </p:spPr>
      </p:pic>
      <p:pic>
        <p:nvPicPr>
          <p:cNvPr id="9" name="Picture 8" descr="0-4 k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1737917"/>
            <a:ext cx="8190738" cy="44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1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"/>
            <a:ext cx="8229600" cy="1143000"/>
          </a:xfrm>
        </p:spPr>
        <p:txBody>
          <a:bodyPr/>
          <a:lstStyle/>
          <a:p>
            <a:r>
              <a:rPr lang="en-US" dirty="0" smtClean="0"/>
              <a:t>The way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Community-driven approach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Based </a:t>
            </a:r>
            <a:r>
              <a:rPr lang="en-US" dirty="0" smtClean="0">
                <a:solidFill>
                  <a:srgbClr val="FFFF00"/>
                </a:solidFill>
              </a:rPr>
              <a:t>on </a:t>
            </a:r>
            <a:r>
              <a:rPr lang="en-US" dirty="0" smtClean="0">
                <a:solidFill>
                  <a:srgbClr val="FFFF00"/>
                </a:solidFill>
              </a:rPr>
              <a:t>concept of INQUA </a:t>
            </a:r>
            <a:r>
              <a:rPr lang="en-US" dirty="0" smtClean="0">
                <a:solidFill>
                  <a:srgbClr val="FFFF00"/>
                </a:solidFill>
              </a:rPr>
              <a:t>Dunes </a:t>
            </a:r>
            <a:r>
              <a:rPr lang="en-US" dirty="0" smtClean="0">
                <a:solidFill>
                  <a:srgbClr val="FFFF00"/>
                </a:solidFill>
              </a:rPr>
              <a:t>Atlas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Contributed </a:t>
            </a:r>
            <a:r>
              <a:rPr lang="en-US" dirty="0" smtClean="0">
                <a:solidFill>
                  <a:srgbClr val="FFFF00"/>
                </a:solidFill>
              </a:rPr>
              <a:t>data sets, maps, field data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Robust </a:t>
            </a:r>
            <a:r>
              <a:rPr lang="en-US" dirty="0" smtClean="0">
                <a:solidFill>
                  <a:srgbClr val="FFFF00"/>
                </a:solidFill>
              </a:rPr>
              <a:t>database that can be used by all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Open access to data via web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40367" y="5760833"/>
            <a:ext cx="35214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</a:rPr>
              <a:t>And some funding !</a:t>
            </a:r>
            <a:endParaRPr lang="en-US" sz="3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1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of the Modern Era</a:t>
            </a:r>
            <a:endParaRPr lang="en-US" dirty="0"/>
          </a:p>
        </p:txBody>
      </p:sp>
      <p:pic>
        <p:nvPicPr>
          <p:cNvPr id="4" name="Content Placeholder 3" descr="baboo0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5303" r="-5303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 of satellite images to provide synoptic view</a:t>
            </a:r>
            <a:endParaRPr lang="en-US" dirty="0" smtClean="0">
              <a:effectLst/>
            </a:endParaRPr>
          </a:p>
          <a:p>
            <a:r>
              <a:rPr lang="en-US" dirty="0" smtClean="0"/>
              <a:t>Comparisons </a:t>
            </a:r>
            <a:r>
              <a:rPr lang="en-US" dirty="0"/>
              <a:t>of dune morphology in widely separated areas </a:t>
            </a:r>
            <a:endParaRPr lang="en-US" dirty="0" smtClean="0"/>
          </a:p>
          <a:p>
            <a:r>
              <a:rPr lang="en-US" dirty="0" smtClean="0"/>
              <a:t>Models </a:t>
            </a:r>
            <a:r>
              <a:rPr lang="en-US" dirty="0"/>
              <a:t>for the relationships between dune type and wind regime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60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Many new data sources and approaches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Data sources</a:t>
            </a:r>
          </a:p>
          <a:p>
            <a:pPr lvl="1"/>
            <a:r>
              <a:rPr lang="en-US" dirty="0" smtClean="0"/>
              <a:t>Remote sensing image data</a:t>
            </a:r>
          </a:p>
          <a:p>
            <a:pPr lvl="1"/>
            <a:r>
              <a:rPr lang="en-US" dirty="0" smtClean="0"/>
              <a:t>Digital Elevation Models</a:t>
            </a:r>
          </a:p>
          <a:p>
            <a:pPr lvl="1"/>
            <a:r>
              <a:rPr lang="en-US" dirty="0" smtClean="0"/>
              <a:t>Luminescence dating</a:t>
            </a:r>
          </a:p>
          <a:p>
            <a:pPr lvl="1"/>
            <a:r>
              <a:rPr lang="en-US" dirty="0" smtClean="0"/>
              <a:t>Ground Penetrating Radar</a:t>
            </a:r>
          </a:p>
          <a:p>
            <a:pPr lvl="1"/>
            <a:r>
              <a:rPr lang="en-US" dirty="0" smtClean="0"/>
              <a:t>Trace element geochemistry</a:t>
            </a:r>
          </a:p>
          <a:p>
            <a:r>
              <a:rPr lang="en-US" dirty="0" smtClean="0"/>
              <a:t>Approaches</a:t>
            </a:r>
          </a:p>
          <a:p>
            <a:pPr lvl="1"/>
            <a:r>
              <a:rPr lang="en-US" dirty="0" smtClean="0"/>
              <a:t>Statistical analysis of dune patterns</a:t>
            </a:r>
          </a:p>
          <a:p>
            <a:pPr lvl="1"/>
            <a:r>
              <a:rPr lang="en-US" dirty="0" smtClean="0"/>
              <a:t>Numerical modeling of dunes and dune fields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176" y="858806"/>
            <a:ext cx="2844573" cy="172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542" y="2702579"/>
            <a:ext cx="2229412" cy="23154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600542" y="5018039"/>
            <a:ext cx="241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Barchyn</a:t>
            </a:r>
            <a:r>
              <a:rPr lang="en-US" sz="1400" dirty="0"/>
              <a:t> </a:t>
            </a:r>
            <a:r>
              <a:rPr lang="en-US" sz="1400" dirty="0" smtClean="0"/>
              <a:t>and </a:t>
            </a:r>
            <a:r>
              <a:rPr lang="en-US" sz="1400" dirty="0" err="1"/>
              <a:t>Hugenholtz</a:t>
            </a:r>
            <a:r>
              <a:rPr lang="en-US" sz="1400" dirty="0"/>
              <a:t>, </a:t>
            </a:r>
            <a:r>
              <a:rPr lang="en-US" sz="1400" dirty="0" smtClean="0"/>
              <a:t>2012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045951" y="2213718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Scheidt</a:t>
            </a:r>
            <a:r>
              <a:rPr lang="en-US" dirty="0" smtClean="0">
                <a:solidFill>
                  <a:schemeClr val="bg1"/>
                </a:solidFill>
              </a:rPr>
              <a:t> et al., 2011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4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360" y="465352"/>
            <a:ext cx="373224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Luminescence Dating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0355996"/>
              </p:ext>
            </p:extLst>
          </p:nvPr>
        </p:nvGraphicFramePr>
        <p:xfrm>
          <a:off x="3629042" y="4080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0360" y="5804510"/>
            <a:ext cx="3849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Number of Sites with data = 1082</a:t>
            </a:r>
          </a:p>
          <a:p>
            <a:endParaRPr lang="en-US" dirty="0" smtClean="0"/>
          </a:p>
          <a:p>
            <a:r>
              <a:rPr lang="en-US" dirty="0" smtClean="0"/>
              <a:t>Comprising 3556 ages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09822"/>
              </p:ext>
            </p:extLst>
          </p:nvPr>
        </p:nvGraphicFramePr>
        <p:xfrm>
          <a:off x="3944286" y="319395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0360" y="2124719"/>
            <a:ext cx="31653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Revolutionized understanding of dune history and relations to climate change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Provided data on rates of processes</a:t>
            </a:r>
            <a:endParaRPr lang="en-US" sz="24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6116679"/>
              </p:ext>
            </p:extLst>
          </p:nvPr>
        </p:nvGraphicFramePr>
        <p:xfrm>
          <a:off x="4393202" y="45075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623190"/>
              </p:ext>
            </p:extLst>
          </p:nvPr>
        </p:nvGraphicFramePr>
        <p:xfrm>
          <a:off x="4393202" y="3429000"/>
          <a:ext cx="4572000" cy="288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9428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Digital elevation </a:t>
            </a:r>
            <a:r>
              <a:rPr lang="en-US" smtClean="0"/>
              <a:t>models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06" y="1790172"/>
            <a:ext cx="3910390" cy="391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695" y="1790172"/>
            <a:ext cx="4606008" cy="3910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306" y="5829868"/>
            <a:ext cx="2882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 DEM of White Sands –</a:t>
            </a:r>
          </a:p>
          <a:p>
            <a:r>
              <a:rPr lang="en-US" dirty="0" smtClean="0"/>
              <a:t>Dune dynamics </a:t>
            </a:r>
          </a:p>
          <a:p>
            <a:r>
              <a:rPr lang="en-US" dirty="0" smtClean="0"/>
              <a:t>Kocurek, et al ,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12696" y="5715986"/>
            <a:ext cx="436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ASTER DEM – dune pattern analysis</a:t>
            </a:r>
          </a:p>
          <a:p>
            <a:r>
              <a:rPr lang="en-US" dirty="0" err="1"/>
              <a:t>Hugenholtz</a:t>
            </a:r>
            <a:r>
              <a:rPr lang="en-US" dirty="0"/>
              <a:t>, </a:t>
            </a:r>
            <a:r>
              <a:rPr lang="en-US" dirty="0" smtClean="0"/>
              <a:t>et al 2012.. </a:t>
            </a:r>
            <a:r>
              <a:rPr lang="en-US" dirty="0"/>
              <a:t>Earth Science Reviews 111, 319-334.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2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fac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9" y="-2140991"/>
            <a:ext cx="8016240" cy="8107680"/>
          </a:xfrm>
          <a:prstGeom prst="rect">
            <a:avLst/>
          </a:prstGeom>
        </p:spPr>
      </p:pic>
      <p:pic>
        <p:nvPicPr>
          <p:cNvPr id="3" name="Picture 2" descr="Prof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0" y="4454794"/>
            <a:ext cx="8259530" cy="224927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950712" y="2517317"/>
            <a:ext cx="4758963" cy="8563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28292" y="239352"/>
            <a:ext cx="2337002" cy="926353"/>
            <a:chOff x="128292" y="1105647"/>
            <a:chExt cx="2337002" cy="926353"/>
          </a:xfrm>
        </p:grpSpPr>
        <p:sp>
          <p:nvSpPr>
            <p:cNvPr id="4" name="Rectangle 3"/>
            <p:cNvSpPr/>
            <p:nvPr/>
          </p:nvSpPr>
          <p:spPr>
            <a:xfrm>
              <a:off x="128292" y="1105647"/>
              <a:ext cx="2337002" cy="92635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8292" y="1255352"/>
              <a:ext cx="21980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ASTER DEM Data of </a:t>
              </a:r>
            </a:p>
            <a:p>
              <a:r>
                <a:rPr lang="en-US" dirty="0" smtClean="0"/>
                <a:t>United Arab Emirates</a:t>
              </a:r>
              <a:endParaRPr lang="en-US" dirty="0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5352918" y="2884520"/>
            <a:ext cx="955879" cy="273091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468472" y="3195166"/>
            <a:ext cx="1147054" cy="247147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74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situation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</a:t>
            </a:r>
            <a:r>
              <a:rPr lang="en-US" dirty="0" smtClean="0">
                <a:solidFill>
                  <a:srgbClr val="FFFF00"/>
                </a:solidFill>
              </a:rPr>
              <a:t>ew and emerging trends provide a wealth of data with which to develop and test new models for aeolian system dynamics and their response to changes in boundary conditions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Data required to provide such an understanding is dispersed and has yet to be synthesized in a meaningful way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do we use these multiple datasets to understand dune systems in space and time?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How do we integrate data on dune patterns, dune sediments, and dune ages?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How do we synthesize </a:t>
            </a:r>
            <a:r>
              <a:rPr lang="en-US" dirty="0">
                <a:solidFill>
                  <a:srgbClr val="FFFF00"/>
                </a:solidFill>
              </a:rPr>
              <a:t>multiple-scale field, remote sensing, and modeling datasets to inform earth system response to climate change, past and </a:t>
            </a:r>
            <a:r>
              <a:rPr lang="en-US" dirty="0" smtClean="0">
                <a:solidFill>
                  <a:srgbClr val="FFFF00"/>
                </a:solidFill>
              </a:rPr>
              <a:t>future? </a:t>
            </a:r>
          </a:p>
        </p:txBody>
      </p:sp>
    </p:spTree>
    <p:extLst>
      <p:ext uri="{BB962C8B-B14F-4D97-AF65-F5344CB8AC3E}">
        <p14:creationId xmlns:p14="http://schemas.microsoft.com/office/powerpoint/2010/main" val="67062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ne systems framewo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55" y="386292"/>
            <a:ext cx="4633871" cy="5709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650" y="386292"/>
            <a:ext cx="24839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framework for dune systems research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418650" y="3160235"/>
            <a:ext cx="225323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Data-intensive approach to explore multiple-scale field, remote sensing, and modeling datasets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7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2740</TotalTime>
  <Words>560</Words>
  <Application>Microsoft Macintosh PowerPoint</Application>
  <PresentationFormat>On-screen Show (4:3)</PresentationFormat>
  <Paragraphs>78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Big data meets big dunes – a 21st century approach to understanding dune system dynamics on multiple spatial and temporal scales </vt:lpstr>
      <vt:lpstr>Beginning of the Modern Era</vt:lpstr>
      <vt:lpstr>Many new data sources and approaches</vt:lpstr>
      <vt:lpstr>Luminescence Dating</vt:lpstr>
      <vt:lpstr>Digital elevation models </vt:lpstr>
      <vt:lpstr>PowerPoint Presentation</vt:lpstr>
      <vt:lpstr>Current situation</vt:lpstr>
      <vt:lpstr>The challenge</vt:lpstr>
      <vt:lpstr>PowerPoint Presentation</vt:lpstr>
      <vt:lpstr>Database Conceptual Framework</vt:lpstr>
      <vt:lpstr>Existing data centric approaches</vt:lpstr>
      <vt:lpstr>Value of data-centric approach</vt:lpstr>
      <vt:lpstr>Tectonic setting of sand seas</vt:lpstr>
      <vt:lpstr>INQUA Dunes Atlas Database</vt:lpstr>
      <vt:lpstr>Time slice maps of dune accumulation</vt:lpstr>
      <vt:lpstr>The way forward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meets big dunes – a 21st century approach to understanding dune system dynamics on multiple spatial and temporal scales </dc:title>
  <dc:creator>nick</dc:creator>
  <cp:lastModifiedBy>nick</cp:lastModifiedBy>
  <cp:revision>72</cp:revision>
  <dcterms:created xsi:type="dcterms:W3CDTF">2013-10-23T22:03:19Z</dcterms:created>
  <dcterms:modified xsi:type="dcterms:W3CDTF">2013-10-27T20:05:49Z</dcterms:modified>
</cp:coreProperties>
</file>