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1" r:id="rId4"/>
    <p:sldId id="262" r:id="rId5"/>
    <p:sldId id="258" r:id="rId6"/>
    <p:sldId id="260" r:id="rId7"/>
    <p:sldId id="263" r:id="rId8"/>
    <p:sldId id="265" r:id="rId9"/>
    <p:sldId id="264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76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4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C988C9-E2C8-493F-B8F5-01C9467B9177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F49262-A3A7-4B67-8742-2D4F00E88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82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49262-A3A7-4B67-8742-2D4F00E88B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972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EE1E-A085-47DA-B760-D3A9EA788083}" type="datetimeFigureOut">
              <a:rPr lang="en-US" smtClean="0"/>
              <a:t>11/15/2013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91C64-FAC1-4A8C-BB7E-5C64BDC9B8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977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EE1E-A085-47DA-B760-D3A9EA788083}" type="datetimeFigureOut">
              <a:rPr lang="en-US" smtClean="0"/>
              <a:t>11/15/2013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91C64-FAC1-4A8C-BB7E-5C64BDC9B8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7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EE1E-A085-47DA-B760-D3A9EA788083}" type="datetimeFigureOut">
              <a:rPr lang="en-US" smtClean="0"/>
              <a:t>11/15/2013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91C64-FAC1-4A8C-BB7E-5C64BDC9B8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918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EE1E-A085-47DA-B760-D3A9EA788083}" type="datetimeFigureOut">
              <a:rPr lang="en-US" smtClean="0"/>
              <a:t>11/15/2013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91C64-FAC1-4A8C-BB7E-5C64BDC9B8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36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EE1E-A085-47DA-B760-D3A9EA788083}" type="datetimeFigureOut">
              <a:rPr lang="en-US" smtClean="0"/>
              <a:t>11/15/2013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91C64-FAC1-4A8C-BB7E-5C64BDC9B8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723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EE1E-A085-47DA-B760-D3A9EA788083}" type="datetimeFigureOut">
              <a:rPr lang="en-US" smtClean="0"/>
              <a:t>11/15/2013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91C64-FAC1-4A8C-BB7E-5C64BDC9B8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422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EE1E-A085-47DA-B760-D3A9EA788083}" type="datetimeFigureOut">
              <a:rPr lang="en-US" smtClean="0"/>
              <a:t>11/15/2013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91C64-FAC1-4A8C-BB7E-5C64BDC9B8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462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EE1E-A085-47DA-B760-D3A9EA788083}" type="datetimeFigureOut">
              <a:rPr lang="en-US" smtClean="0"/>
              <a:t>11/15/2013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91C64-FAC1-4A8C-BB7E-5C64BDC9B8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547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EE1E-A085-47DA-B760-D3A9EA788083}" type="datetimeFigureOut">
              <a:rPr lang="en-US" smtClean="0"/>
              <a:t>11/15/2013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91C64-FAC1-4A8C-BB7E-5C64BDC9B8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8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EE1E-A085-47DA-B760-D3A9EA788083}" type="datetimeFigureOut">
              <a:rPr lang="en-US" smtClean="0"/>
              <a:t>11/15/2013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91C64-FAC1-4A8C-BB7E-5C64BDC9B8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631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EE1E-A085-47DA-B760-D3A9EA788083}" type="datetimeFigureOut">
              <a:rPr lang="en-US" smtClean="0"/>
              <a:t>11/15/2013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91C64-FAC1-4A8C-BB7E-5C64BDC9B8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116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rgbClr val="3F76F1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8EE1E-A085-47DA-B760-D3A9EA788083}" type="datetimeFigureOut">
              <a:rPr lang="en-US" smtClean="0"/>
              <a:t>11/15/2013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91C64-FAC1-4A8C-BB7E-5C64BDC9B8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1819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152400"/>
            <a:ext cx="8824237" cy="2286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The Challenge of Student Ownership of Research Projects in Introductory General Education Geoscience Courses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514600"/>
            <a:ext cx="3429000" cy="2510383"/>
          </a:xfrm>
        </p:spPr>
        <p:txBody>
          <a:bodyPr>
            <a:normAutofit fontScale="55000" lnSpcReduction="20000"/>
          </a:bodyPr>
          <a:lstStyle/>
          <a:p>
            <a:pPr marL="228600" indent="-457200" algn="l"/>
            <a:r>
              <a:rPr lang="en-US" dirty="0" smtClean="0"/>
              <a:t>Kim Hannula</a:t>
            </a:r>
          </a:p>
          <a:p>
            <a:pPr marL="228600" indent="-457200" algn="l"/>
            <a:r>
              <a:rPr lang="en-US" dirty="0" smtClean="0"/>
              <a:t>Geosciences Department</a:t>
            </a:r>
          </a:p>
          <a:p>
            <a:pPr marL="228600" indent="-457200" algn="l"/>
            <a:r>
              <a:rPr lang="en-US" dirty="0" smtClean="0"/>
              <a:t>Fort Lewis College</a:t>
            </a:r>
          </a:p>
          <a:p>
            <a:pPr marL="228600" indent="-457200" algn="l"/>
            <a:r>
              <a:rPr lang="en-US" dirty="0" smtClean="0"/>
              <a:t>Durango, Colorado</a:t>
            </a:r>
          </a:p>
          <a:p>
            <a:pPr marL="228600" indent="-457200" algn="l"/>
            <a:r>
              <a:rPr lang="en-US" sz="2900" i="1" dirty="0" smtClean="0"/>
              <a:t>hannula_k@fortlewis.edu</a:t>
            </a:r>
          </a:p>
          <a:p>
            <a:pPr marL="228600" indent="-457200" algn="l"/>
            <a:endParaRPr lang="en-US" dirty="0" smtClean="0"/>
          </a:p>
          <a:p>
            <a:pPr marL="228600" indent="-457200" algn="l"/>
            <a:r>
              <a:rPr lang="en-US" dirty="0" smtClean="0"/>
              <a:t>Lisa Snyder, </a:t>
            </a:r>
            <a:endParaRPr lang="en-US" dirty="0"/>
          </a:p>
          <a:p>
            <a:pPr marL="228600" indent="-457200" algn="l"/>
            <a:r>
              <a:rPr lang="en-US" dirty="0" smtClean="0"/>
              <a:t>Office of Assessment</a:t>
            </a:r>
          </a:p>
          <a:p>
            <a:pPr marL="228600" indent="-457200" algn="l"/>
            <a:r>
              <a:rPr lang="en-US" dirty="0" smtClean="0"/>
              <a:t>Fort Lewis College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634343"/>
            <a:ext cx="5471437" cy="4109812"/>
          </a:xfrm>
          <a:prstGeom prst="rect">
            <a:avLst/>
          </a:prstGeom>
        </p:spPr>
      </p:pic>
      <p:pic>
        <p:nvPicPr>
          <p:cNvPr id="1028" name="Picture 4" descr="http://www.fortlewis.edu/Portals/165/FLCLogos/FLC-logo-c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240755"/>
            <a:ext cx="926984" cy="15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34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Florida River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37338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Preparation</a:t>
            </a:r>
          </a:p>
          <a:p>
            <a:r>
              <a:rPr lang="en-US" dirty="0" smtClean="0"/>
              <a:t>Labs – </a:t>
            </a:r>
            <a:r>
              <a:rPr lang="en-US" dirty="0" err="1" smtClean="0"/>
              <a:t>topo</a:t>
            </a:r>
            <a:r>
              <a:rPr lang="en-US" dirty="0" smtClean="0"/>
              <a:t> maps, sedimentary rocks</a:t>
            </a:r>
          </a:p>
          <a:p>
            <a:r>
              <a:rPr lang="en-US" dirty="0" smtClean="0"/>
              <a:t>Homework</a:t>
            </a:r>
          </a:p>
          <a:p>
            <a:pPr lvl="1"/>
            <a:r>
              <a:rPr lang="en-US" dirty="0" smtClean="0"/>
              <a:t>Graphing monthly discharge by hand</a:t>
            </a:r>
          </a:p>
          <a:p>
            <a:pPr lvl="1"/>
            <a:r>
              <a:rPr lang="en-US" dirty="0" smtClean="0"/>
              <a:t>Graphing previous data by Excel</a:t>
            </a:r>
          </a:p>
          <a:p>
            <a:r>
              <a:rPr lang="en-US" dirty="0" smtClean="0"/>
              <a:t>Writing assignments</a:t>
            </a:r>
          </a:p>
          <a:p>
            <a:pPr lvl="1"/>
            <a:r>
              <a:rPr lang="en-US" dirty="0" smtClean="0"/>
              <a:t>Background</a:t>
            </a:r>
          </a:p>
          <a:p>
            <a:pPr lvl="1"/>
            <a:r>
              <a:rPr lang="en-US" dirty="0" smtClean="0"/>
              <a:t>Hypothesis/prediction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7730" y="1219200"/>
            <a:ext cx="4038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Project</a:t>
            </a:r>
          </a:p>
          <a:p>
            <a:r>
              <a:rPr lang="en-US" dirty="0" smtClean="0"/>
              <a:t>Data collection in lab</a:t>
            </a:r>
          </a:p>
          <a:p>
            <a:r>
              <a:rPr lang="en-US" dirty="0" smtClean="0"/>
              <a:t>Oral presentations – discussion of group data</a:t>
            </a:r>
          </a:p>
          <a:p>
            <a:r>
              <a:rPr lang="en-US" dirty="0" smtClean="0"/>
              <a:t>Group paper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9" b="17440"/>
          <a:stretch/>
        </p:blipFill>
        <p:spPr>
          <a:xfrm>
            <a:off x="4419600" y="4010526"/>
            <a:ext cx="4559531" cy="269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23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Florida River Project</a:t>
            </a:r>
            <a:br>
              <a:rPr lang="en-US" dirty="0" smtClean="0"/>
            </a:br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572000" cy="5029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Weak papers</a:t>
            </a:r>
          </a:p>
          <a:p>
            <a:pPr marL="400050" lvl="1" indent="0">
              <a:buNone/>
            </a:pPr>
            <a:r>
              <a:rPr lang="en-US" dirty="0" smtClean="0"/>
              <a:t>“Was our hypothesis correct?”</a:t>
            </a:r>
          </a:p>
          <a:p>
            <a:pPr marL="0" indent="0">
              <a:buNone/>
            </a:pPr>
            <a:r>
              <a:rPr lang="en-US" b="1" dirty="0" smtClean="0"/>
              <a:t>Engagement varied</a:t>
            </a:r>
          </a:p>
          <a:p>
            <a:pPr lvl="1"/>
            <a:r>
              <a:rPr lang="en-US" dirty="0" smtClean="0"/>
              <a:t>Field = fun</a:t>
            </a:r>
          </a:p>
          <a:p>
            <a:pPr lvl="1"/>
            <a:r>
              <a:rPr lang="en-US" dirty="0" smtClean="0"/>
              <a:t>Prep assignments = not done</a:t>
            </a:r>
          </a:p>
          <a:p>
            <a:pPr lvl="1"/>
            <a:r>
              <a:rPr lang="en-US" dirty="0" smtClean="0"/>
              <a:t>Participation in group writing = variable</a:t>
            </a:r>
          </a:p>
          <a:p>
            <a:pPr marL="0" indent="0">
              <a:buNone/>
            </a:pPr>
            <a:r>
              <a:rPr lang="en-US" b="1" dirty="0" smtClean="0"/>
              <a:t>Pro: Real data</a:t>
            </a:r>
          </a:p>
          <a:p>
            <a:pPr marL="0" indent="0">
              <a:buNone/>
            </a:pPr>
            <a:r>
              <a:rPr lang="en-US" b="1" dirty="0" smtClean="0"/>
              <a:t>Con: Minimal ownership</a:t>
            </a:r>
          </a:p>
          <a:p>
            <a:pPr marL="400050" lvl="1" indent="0">
              <a:buNone/>
            </a:pPr>
            <a:r>
              <a:rPr lang="en-US" dirty="0" smtClean="0"/>
              <a:t>Students not part of design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828800"/>
            <a:ext cx="3400864" cy="4525963"/>
          </a:xfrm>
        </p:spPr>
      </p:pic>
    </p:spTree>
    <p:extLst>
      <p:ext uri="{BB962C8B-B14F-4D97-AF65-F5344CB8AC3E}">
        <p14:creationId xmlns:p14="http://schemas.microsoft.com/office/powerpoint/2010/main" val="7383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2013 - ?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Revised Florida River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95800" cy="44624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Changes:</a:t>
            </a:r>
          </a:p>
          <a:p>
            <a:r>
              <a:rPr lang="en-US" dirty="0" smtClean="0"/>
              <a:t>No separate hypothesis</a:t>
            </a:r>
          </a:p>
          <a:p>
            <a:r>
              <a:rPr lang="en-US" dirty="0" smtClean="0"/>
              <a:t>Partly a group project</a:t>
            </a:r>
          </a:p>
          <a:p>
            <a:pPr lvl="1"/>
            <a:r>
              <a:rPr lang="en-US" dirty="0" smtClean="0"/>
              <a:t>Collect field data</a:t>
            </a:r>
          </a:p>
          <a:p>
            <a:pPr lvl="1"/>
            <a:r>
              <a:rPr lang="en-US" dirty="0" smtClean="0"/>
              <a:t>Present data</a:t>
            </a:r>
          </a:p>
          <a:p>
            <a:pPr lvl="1"/>
            <a:r>
              <a:rPr lang="en-US" dirty="0" smtClean="0"/>
              <a:t>Discuss of how groups’ data are related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7338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Partly </a:t>
            </a:r>
            <a:r>
              <a:rPr lang="en-US" dirty="0" smtClean="0"/>
              <a:t>an individual </a:t>
            </a:r>
            <a:r>
              <a:rPr lang="en-US" dirty="0"/>
              <a:t>project</a:t>
            </a:r>
          </a:p>
          <a:p>
            <a:pPr lvl="1" indent="-342900"/>
            <a:r>
              <a:rPr lang="en-US" dirty="0"/>
              <a:t>Propose question</a:t>
            </a:r>
          </a:p>
          <a:p>
            <a:pPr lvl="2" indent="-342900"/>
            <a:r>
              <a:rPr lang="en-US" dirty="0"/>
              <a:t>Use past data + new data</a:t>
            </a:r>
          </a:p>
          <a:p>
            <a:pPr lvl="2" indent="-342900"/>
            <a:r>
              <a:rPr lang="en-US" dirty="0"/>
              <a:t>Can include other public data</a:t>
            </a:r>
          </a:p>
          <a:p>
            <a:pPr lvl="1"/>
            <a:r>
              <a:rPr lang="en-US" dirty="0" smtClean="0"/>
              <a:t>Individual meeting with instructor</a:t>
            </a:r>
          </a:p>
          <a:p>
            <a:pPr lvl="2" indent="-342900"/>
            <a:r>
              <a:rPr lang="en-US" dirty="0" smtClean="0"/>
              <a:t>Refine question</a:t>
            </a:r>
          </a:p>
          <a:p>
            <a:pPr lvl="2" indent="-342900"/>
            <a:r>
              <a:rPr lang="en-US" dirty="0" smtClean="0"/>
              <a:t>Brainstorm ways to plot data</a:t>
            </a:r>
          </a:p>
          <a:p>
            <a:pPr lvl="1"/>
            <a:r>
              <a:rPr lang="en-US" dirty="0" smtClean="0"/>
              <a:t>Individual paper based on question</a:t>
            </a:r>
          </a:p>
        </p:txBody>
      </p:sp>
      <p:pic>
        <p:nvPicPr>
          <p:cNvPr id="5" name="Picture 4" descr="http://www.dwr.state.co.us/surfacewater/data/print.aspx?ID=FLOBONCO&amp;MTYPE=DISCHRG&amp;points=0&amp;disp=0&amp;period=501&amp;zoom=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0396"/>
            <a:ext cx="4667250" cy="21002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783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Revised Florida River </a:t>
            </a:r>
            <a:r>
              <a:rPr lang="en-US" dirty="0" smtClean="0"/>
              <a:t>Project</a:t>
            </a:r>
            <a:br>
              <a:rPr lang="en-US" dirty="0" smtClean="0"/>
            </a:br>
            <a:r>
              <a:rPr lang="en-US" dirty="0" smtClean="0"/>
              <a:t>What happened?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Optional meetings don’t happen</a:t>
            </a:r>
          </a:p>
          <a:p>
            <a:pPr lvl="1"/>
            <a:r>
              <a:rPr lang="en-US" dirty="0" smtClean="0"/>
              <a:t>Would 50 individual meetings be possible?</a:t>
            </a:r>
          </a:p>
          <a:p>
            <a:r>
              <a:rPr lang="en-US" dirty="0" smtClean="0"/>
              <a:t>Many simplistic papers</a:t>
            </a:r>
          </a:p>
          <a:p>
            <a:pPr lvl="1"/>
            <a:r>
              <a:rPr lang="en-US" dirty="0" smtClean="0"/>
              <a:t>Making graphs is hard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Some excellent papers</a:t>
            </a:r>
          </a:p>
          <a:p>
            <a:pPr marL="914400" lvl="1" indent="-457200"/>
            <a:r>
              <a:rPr lang="en-US" dirty="0"/>
              <a:t>Thoughtful questions</a:t>
            </a:r>
          </a:p>
          <a:p>
            <a:pPr marL="914400" lvl="1" indent="-457200"/>
            <a:r>
              <a:rPr lang="en-US" dirty="0"/>
              <a:t>Good </a:t>
            </a:r>
            <a:r>
              <a:rPr lang="en-US" dirty="0" smtClean="0"/>
              <a:t>analysis</a:t>
            </a:r>
          </a:p>
          <a:p>
            <a:r>
              <a:rPr lang="en-US" dirty="0" smtClean="0"/>
              <a:t>Ownership?</a:t>
            </a:r>
          </a:p>
          <a:p>
            <a:pPr lvl="1"/>
            <a:r>
              <a:rPr lang="en-US" dirty="0" smtClean="0"/>
              <a:t>Not as much enthusiasm as in summer research projects</a:t>
            </a:r>
          </a:p>
          <a:p>
            <a:r>
              <a:rPr lang="en-US" dirty="0" smtClean="0"/>
              <a:t>Other outcomes TBD</a:t>
            </a:r>
          </a:p>
          <a:p>
            <a:pPr lvl="1"/>
            <a:r>
              <a:rPr lang="en-US" dirty="0" smtClean="0"/>
              <a:t>Interviews with students</a:t>
            </a:r>
          </a:p>
          <a:p>
            <a:pPr lvl="1"/>
            <a:r>
              <a:rPr lang="en-US" dirty="0" smtClean="0"/>
              <a:t>Longitudinal study with geo majors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394200"/>
            <a:ext cx="3121152" cy="188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7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876800" cy="494718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Apprenticeship model</a:t>
            </a:r>
            <a:r>
              <a:rPr lang="en-US" dirty="0" smtClean="0"/>
              <a:t>: 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&amp; 2</a:t>
            </a:r>
            <a:r>
              <a:rPr lang="en-US" baseline="30000" dirty="0" smtClean="0"/>
              <a:t>nd</a:t>
            </a:r>
            <a:r>
              <a:rPr lang="en-US" dirty="0" smtClean="0"/>
              <a:t> year students have </a:t>
            </a:r>
            <a:r>
              <a:rPr lang="en-US" smtClean="0"/>
              <a:t>great experiences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In-class research: </a:t>
            </a:r>
          </a:p>
          <a:p>
            <a:r>
              <a:rPr lang="en-US" dirty="0" smtClean="0"/>
              <a:t>Developing ownership is challenging</a:t>
            </a:r>
          </a:p>
          <a:p>
            <a:r>
              <a:rPr lang="en-US" dirty="0" smtClean="0"/>
              <a:t>Mentorship is time-consuming</a:t>
            </a:r>
          </a:p>
          <a:p>
            <a:pPr marL="0" indent="0">
              <a:buNone/>
            </a:pPr>
            <a:r>
              <a:rPr lang="en-US" b="1" dirty="0"/>
              <a:t>Importance of preparation for developing </a:t>
            </a:r>
            <a:r>
              <a:rPr lang="en-US" b="1" dirty="0" smtClean="0"/>
              <a:t>ownership</a:t>
            </a:r>
          </a:p>
          <a:p>
            <a:r>
              <a:rPr lang="en-US" dirty="0" smtClean="0"/>
              <a:t>Mini-projects modeling research?</a:t>
            </a:r>
          </a:p>
          <a:p>
            <a:r>
              <a:rPr lang="en-US" dirty="0" smtClean="0"/>
              <a:t>Can course-based projects improve later apprenticeship experiences?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600200"/>
            <a:ext cx="3604815" cy="479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90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28600" y="304800"/>
            <a:ext cx="4495800" cy="5897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/>
              <a:t>Undergrad research is good</a:t>
            </a:r>
            <a:endParaRPr lang="en-US" sz="3200" b="1" dirty="0" smtClean="0"/>
          </a:p>
          <a:p>
            <a:r>
              <a:rPr lang="en-US" dirty="0" smtClean="0"/>
              <a:t>Learning how to be a scientist</a:t>
            </a:r>
          </a:p>
          <a:p>
            <a:r>
              <a:rPr lang="en-US" dirty="0" smtClean="0"/>
              <a:t>Developing self-confidence in discipline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57200" y="3810000"/>
            <a:ext cx="4038600" cy="1905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/>
              <a:t>Starting early is better</a:t>
            </a:r>
            <a:endParaRPr lang="en-US" sz="3200" dirty="0" smtClean="0"/>
          </a:p>
          <a:p>
            <a:pPr marL="0" indent="0">
              <a:buNone/>
            </a:pPr>
            <a:r>
              <a:rPr lang="en-US" sz="2200" dirty="0" smtClean="0"/>
              <a:t>Ref: Thiry et al., 2012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550" y="609600"/>
            <a:ext cx="3660925" cy="27448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875" y="3505200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59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52400"/>
            <a:ext cx="4343400" cy="5745163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 smtClean="0"/>
              <a:t>Sources of benefits?</a:t>
            </a:r>
          </a:p>
          <a:p>
            <a:r>
              <a:rPr lang="en-US" dirty="0" smtClean="0"/>
              <a:t>Authentic research</a:t>
            </a:r>
          </a:p>
          <a:p>
            <a:r>
              <a:rPr lang="en-US" dirty="0" smtClean="0"/>
              <a:t>Guidance/mentoring</a:t>
            </a:r>
          </a:p>
          <a:p>
            <a:r>
              <a:rPr lang="en-US" dirty="0"/>
              <a:t>Student sense of ownership </a:t>
            </a:r>
            <a:endParaRPr lang="en-US" dirty="0" smtClean="0"/>
          </a:p>
          <a:p>
            <a:pPr marL="800100" lvl="2" indent="-457200">
              <a:buNone/>
            </a:pPr>
            <a:r>
              <a:rPr lang="en-US" dirty="0" smtClean="0"/>
              <a:t>Refs: </a:t>
            </a:r>
            <a:r>
              <a:rPr lang="en-US" dirty="0" err="1" smtClean="0"/>
              <a:t>Thiry</a:t>
            </a:r>
            <a:r>
              <a:rPr lang="en-US" dirty="0" smtClean="0"/>
              <a:t> et al., 2011</a:t>
            </a:r>
          </a:p>
          <a:p>
            <a:pPr marL="1005840" lvl="2" indent="0">
              <a:buNone/>
            </a:pPr>
            <a:r>
              <a:rPr lang="en-US" dirty="0" err="1" smtClean="0"/>
              <a:t>Hanauer</a:t>
            </a:r>
            <a:r>
              <a:rPr lang="en-US" dirty="0" smtClean="0"/>
              <a:t> et al., 2012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809999"/>
            <a:ext cx="3647625" cy="27398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286000"/>
            <a:ext cx="2572789" cy="34310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90368" y="605442"/>
            <a:ext cx="3662588" cy="274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30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Four Corners Undergraduate Student Success (FOCUSS)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447800"/>
            <a:ext cx="5410200" cy="3276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NSF-STEP grant</a:t>
            </a:r>
          </a:p>
          <a:p>
            <a:r>
              <a:rPr lang="en-US" dirty="0" smtClean="0"/>
              <a:t>6-week summer research for freshmen &amp; sophomores</a:t>
            </a:r>
          </a:p>
          <a:p>
            <a:r>
              <a:rPr lang="en-US" dirty="0" smtClean="0"/>
              <a:t>All STEM fields</a:t>
            </a:r>
            <a:endParaRPr lang="en-US" dirty="0"/>
          </a:p>
          <a:p>
            <a:r>
              <a:rPr lang="en-US" dirty="0"/>
              <a:t>Collaboration with </a:t>
            </a:r>
            <a:r>
              <a:rPr lang="en-US" dirty="0" smtClean="0"/>
              <a:t>2-yr college (San Juan College)</a:t>
            </a:r>
          </a:p>
          <a:p>
            <a:r>
              <a:rPr lang="en-US" dirty="0" smtClean="0"/>
              <a:t>13 students, 6 faculty mentors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447800"/>
            <a:ext cx="3276600" cy="5257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Interview results</a:t>
            </a:r>
          </a:p>
          <a:p>
            <a:r>
              <a:rPr lang="en-US" dirty="0" smtClean="0"/>
              <a:t>Students </a:t>
            </a:r>
            <a:r>
              <a:rPr lang="en-US" dirty="0"/>
              <a:t>want to continue work</a:t>
            </a:r>
          </a:p>
          <a:p>
            <a:r>
              <a:rPr lang="en-US" dirty="0"/>
              <a:t>Most </a:t>
            </a:r>
            <a:r>
              <a:rPr lang="en-US" dirty="0" smtClean="0"/>
              <a:t>positive experiences:</a:t>
            </a:r>
            <a:endParaRPr lang="en-US" dirty="0"/>
          </a:p>
          <a:p>
            <a:pPr lvl="1"/>
            <a:r>
              <a:rPr lang="en-US" dirty="0"/>
              <a:t>Mentoring</a:t>
            </a:r>
          </a:p>
          <a:p>
            <a:pPr lvl="1"/>
            <a:r>
              <a:rPr lang="en-US" dirty="0"/>
              <a:t>Ownership</a:t>
            </a:r>
          </a:p>
          <a:p>
            <a:r>
              <a:rPr lang="en-US" dirty="0" smtClean="0"/>
              <a:t>Early mini-project improved ownership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20" b="9889"/>
          <a:stretch/>
        </p:blipFill>
        <p:spPr>
          <a:xfrm>
            <a:off x="76200" y="4825465"/>
            <a:ext cx="5486400" cy="195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66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sz="half" idx="1"/>
          </p:nvPr>
        </p:nvSpPr>
        <p:spPr>
          <a:xfrm>
            <a:off x="218438" y="152401"/>
            <a:ext cx="2971800" cy="2209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Apprenticeship challenges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Expensive</a:t>
            </a:r>
          </a:p>
          <a:p>
            <a:r>
              <a:rPr lang="en-US" dirty="0" smtClean="0"/>
              <a:t>Limited to few students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048000" y="152400"/>
            <a:ext cx="6096000" cy="3886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Challenges in course-based projects</a:t>
            </a:r>
          </a:p>
          <a:p>
            <a:r>
              <a:rPr lang="en-US" dirty="0" smtClean="0"/>
              <a:t>Ownership </a:t>
            </a:r>
          </a:p>
          <a:p>
            <a:pPr lvl="1"/>
            <a:r>
              <a:rPr lang="en-US" dirty="0" smtClean="0"/>
              <a:t>Low </a:t>
            </a:r>
            <a:r>
              <a:rPr lang="en-US" dirty="0"/>
              <a:t>intrinsic student motivation (80 to 90% non-majors)</a:t>
            </a:r>
          </a:p>
          <a:p>
            <a:pPr lvl="1"/>
            <a:r>
              <a:rPr lang="en-US" dirty="0"/>
              <a:t>Minimal background in subject</a:t>
            </a:r>
          </a:p>
          <a:p>
            <a:r>
              <a:rPr lang="en-US" dirty="0"/>
              <a:t>Interactions with mentor</a:t>
            </a:r>
          </a:p>
          <a:p>
            <a:pPr lvl="1"/>
            <a:r>
              <a:rPr lang="en-US" dirty="0"/>
              <a:t>Large class = less one-on-one interaction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607"/>
          <a:stretch/>
        </p:blipFill>
        <p:spPr>
          <a:xfrm>
            <a:off x="4114800" y="3886200"/>
            <a:ext cx="3647625" cy="27398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6" r="17684"/>
          <a:stretch/>
        </p:blipFill>
        <p:spPr>
          <a:xfrm>
            <a:off x="228599" y="3811604"/>
            <a:ext cx="2541069" cy="2744862"/>
          </a:xfrm>
          <a:prstGeom prst="rect">
            <a:avLst/>
          </a:prstGeom>
        </p:spPr>
      </p:pic>
      <p:sp>
        <p:nvSpPr>
          <p:cNvPr id="6" name="Text Placeholder 8"/>
          <p:cNvSpPr txBox="1">
            <a:spLocks/>
          </p:cNvSpPr>
          <p:nvPr/>
        </p:nvSpPr>
        <p:spPr>
          <a:xfrm>
            <a:off x="218438" y="2706704"/>
            <a:ext cx="3810001" cy="148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/>
              <a:t>Would course-based projects work?</a:t>
            </a:r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54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Earth Systems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Colorado general education lab science course:</a:t>
            </a:r>
          </a:p>
          <a:p>
            <a:pPr marL="857250" lvl="1" indent="-457200"/>
            <a:r>
              <a:rPr lang="en-US" dirty="0" smtClean="0"/>
              <a:t>predominantly </a:t>
            </a:r>
            <a:r>
              <a:rPr lang="en-US" dirty="0"/>
              <a:t>hands-on and inquiry-based</a:t>
            </a:r>
          </a:p>
          <a:p>
            <a:pPr marL="857250" lvl="1" indent="-457200"/>
            <a:r>
              <a:rPr lang="en-US" dirty="0" smtClean="0"/>
              <a:t>student </a:t>
            </a:r>
            <a:r>
              <a:rPr lang="en-US" dirty="0"/>
              <a:t>generation and analysis of actual </a:t>
            </a:r>
            <a:r>
              <a:rPr lang="en-US" dirty="0" smtClean="0"/>
              <a:t>data</a:t>
            </a:r>
          </a:p>
          <a:p>
            <a:pPr marL="857250" lvl="1" indent="-457200"/>
            <a:r>
              <a:rPr lang="en-US" dirty="0" smtClean="0"/>
              <a:t>abstract </a:t>
            </a:r>
            <a:r>
              <a:rPr lang="en-US" dirty="0"/>
              <a:t>reasoning to interpret these </a:t>
            </a:r>
            <a:r>
              <a:rPr lang="en-US" dirty="0" smtClean="0"/>
              <a:t>data</a:t>
            </a:r>
          </a:p>
          <a:p>
            <a:pPr marL="857250" lvl="1" indent="-457200"/>
            <a:r>
              <a:rPr lang="en-US" dirty="0" smtClean="0"/>
              <a:t>communication </a:t>
            </a:r>
            <a:r>
              <a:rPr lang="en-US" dirty="0"/>
              <a:t>of the </a:t>
            </a:r>
            <a:r>
              <a:rPr lang="en-US" dirty="0" smtClean="0"/>
              <a:t>results</a:t>
            </a:r>
          </a:p>
          <a:p>
            <a:r>
              <a:rPr lang="en-US" dirty="0" smtClean="0"/>
              <a:t>50-student lectures</a:t>
            </a:r>
            <a:endParaRPr lang="en-US" dirty="0"/>
          </a:p>
          <a:p>
            <a:r>
              <a:rPr lang="en-US" dirty="0"/>
              <a:t>25 students per </a:t>
            </a:r>
            <a:r>
              <a:rPr lang="en-US" dirty="0" smtClean="0"/>
              <a:t>lab section</a:t>
            </a:r>
          </a:p>
          <a:p>
            <a:pPr marL="0" indent="0">
              <a:buNone/>
            </a:pPr>
            <a:r>
              <a:rPr lang="en-US" dirty="0" smtClean="0"/>
              <a:t>Group projects since 2000</a:t>
            </a:r>
            <a:endParaRPr lang="en-US" dirty="0"/>
          </a:p>
        </p:txBody>
      </p:sp>
      <p:pic>
        <p:nvPicPr>
          <p:cNvPr id="4" name="Picture 3" descr="sandy_goe_2012302_1745_xlrg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563" y="3886200"/>
            <a:ext cx="2809037" cy="280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86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2000-2007</a:t>
            </a:r>
            <a:br>
              <a:rPr lang="en-US" dirty="0" smtClean="0"/>
            </a:br>
            <a:r>
              <a:rPr lang="en-US" dirty="0" smtClean="0"/>
              <a:t>Student-defined projects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Groups of 3 to 5 students</a:t>
            </a:r>
          </a:p>
          <a:p>
            <a:r>
              <a:rPr lang="en-US" dirty="0" smtClean="0"/>
              <a:t>Propose topic</a:t>
            </a:r>
          </a:p>
          <a:p>
            <a:r>
              <a:rPr lang="en-US" dirty="0" smtClean="0"/>
              <a:t>Develop hypothesis</a:t>
            </a:r>
          </a:p>
          <a:p>
            <a:r>
              <a:rPr lang="en-US" dirty="0" smtClean="0"/>
              <a:t>Collect data</a:t>
            </a:r>
          </a:p>
          <a:p>
            <a:r>
              <a:rPr lang="en-US" dirty="0" smtClean="0"/>
              <a:t>Write group paper</a:t>
            </a:r>
          </a:p>
          <a:p>
            <a:r>
              <a:rPr lang="en-US" dirty="0" smtClean="0"/>
              <a:t>Present poster &amp; talk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Two lab meetings</a:t>
            </a:r>
          </a:p>
          <a:p>
            <a:r>
              <a:rPr lang="en-US" dirty="0" smtClean="0"/>
              <a:t>Week 3: plan project</a:t>
            </a:r>
          </a:p>
          <a:p>
            <a:r>
              <a:rPr lang="en-US" dirty="0" smtClean="0"/>
              <a:t>Week 13: present project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04799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Examples of projects</a:t>
            </a:r>
          </a:p>
          <a:p>
            <a:r>
              <a:rPr lang="en-US" dirty="0" smtClean="0"/>
              <a:t>Good: </a:t>
            </a:r>
            <a:r>
              <a:rPr lang="en-US" i="1" dirty="0" smtClean="0"/>
              <a:t>Testing infiltration of soil in Missionary Ridge burn area (high, medium, low intensity burns)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Bad: </a:t>
            </a:r>
            <a:r>
              <a:rPr lang="en-US" i="1" dirty="0" smtClean="0"/>
              <a:t>Effect of growing potato plants in a closet</a:t>
            </a:r>
            <a:endParaRPr lang="en-US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35"/>
          <a:stretch/>
        </p:blipFill>
        <p:spPr>
          <a:xfrm>
            <a:off x="4648200" y="4876800"/>
            <a:ext cx="4118541" cy="186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24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Issues with student-generated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Difficulty choosing topic</a:t>
            </a:r>
          </a:p>
          <a:p>
            <a:pPr lvl="1"/>
            <a:r>
              <a:rPr lang="en-US" dirty="0" smtClean="0"/>
              <a:t>Topics covered by 3</a:t>
            </a:r>
            <a:r>
              <a:rPr lang="en-US" baseline="30000" dirty="0" smtClean="0"/>
              <a:t>rd</a:t>
            </a:r>
            <a:r>
              <a:rPr lang="en-US" dirty="0" smtClean="0"/>
              <a:t> week:</a:t>
            </a:r>
          </a:p>
          <a:p>
            <a:pPr lvl="2"/>
            <a:r>
              <a:rPr lang="en-US" dirty="0" smtClean="0"/>
              <a:t>Scientific method</a:t>
            </a:r>
          </a:p>
          <a:p>
            <a:pPr lvl="2"/>
            <a:r>
              <a:rPr lang="en-US" dirty="0" smtClean="0"/>
              <a:t>Geologic time</a:t>
            </a:r>
          </a:p>
          <a:p>
            <a:pPr lvl="2"/>
            <a:r>
              <a:rPr lang="en-US" dirty="0" smtClean="0"/>
              <a:t>Minerals (started)</a:t>
            </a:r>
          </a:p>
          <a:p>
            <a:pPr lvl="1"/>
            <a:r>
              <a:rPr lang="en-US" dirty="0" smtClean="0"/>
              <a:t>Stressful</a:t>
            </a:r>
          </a:p>
          <a:p>
            <a:r>
              <a:rPr lang="en-US" dirty="0"/>
              <a:t>Stereotypical view of process of science 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imited </a:t>
            </a:r>
            <a:r>
              <a:rPr lang="en-US" dirty="0"/>
              <a:t>hypotheses</a:t>
            </a:r>
          </a:p>
          <a:p>
            <a:pPr lvl="1"/>
            <a:r>
              <a:rPr lang="en-US" dirty="0"/>
              <a:t>Simplistic </a:t>
            </a:r>
            <a:r>
              <a:rPr lang="en-US" dirty="0" smtClean="0"/>
              <a:t>tests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Did not feel like scientists</a:t>
            </a:r>
          </a:p>
          <a:p>
            <a:r>
              <a:rPr lang="en-US" dirty="0" smtClean="0"/>
              <a:t>Did not improve experience in later projects</a:t>
            </a:r>
          </a:p>
          <a:p>
            <a:r>
              <a:rPr lang="en-US" dirty="0" smtClean="0"/>
              <a:t>Independence required, but no ownership</a:t>
            </a:r>
          </a:p>
          <a:p>
            <a:pPr marL="0" indent="0">
              <a:buNone/>
            </a:pPr>
            <a:r>
              <a:rPr lang="en-US" b="1" dirty="0" smtClean="0"/>
              <a:t>Course evaluations: neutral to negative experience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143000"/>
            <a:ext cx="1565324" cy="557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17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2008-2012</a:t>
            </a:r>
            <a:br>
              <a:rPr lang="en-US" dirty="0" smtClean="0"/>
            </a:br>
            <a:r>
              <a:rPr lang="en-US" dirty="0" smtClean="0"/>
              <a:t>Florida River Group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98565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Data contributes to larger project</a:t>
            </a:r>
          </a:p>
          <a:p>
            <a:r>
              <a:rPr lang="en-US" dirty="0" smtClean="0"/>
              <a:t>Up to 9 sites along same river</a:t>
            </a:r>
          </a:p>
          <a:p>
            <a:r>
              <a:rPr lang="en-US" dirty="0" smtClean="0"/>
              <a:t>Each lab section works one site</a:t>
            </a:r>
          </a:p>
          <a:p>
            <a:pPr marL="0" indent="0">
              <a:buNone/>
            </a:pPr>
            <a:r>
              <a:rPr lang="en-US" dirty="0" smtClean="0"/>
              <a:t>Groups collect pre-defined data</a:t>
            </a:r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5480326" y="1435241"/>
            <a:ext cx="3565703" cy="5303520"/>
            <a:chOff x="1135408" y="1794051"/>
            <a:chExt cx="4457129" cy="6629400"/>
          </a:xfrm>
        </p:grpSpPr>
        <p:pic>
          <p:nvPicPr>
            <p:cNvPr id="6" name="Picture 4" descr="location_1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2937" y="1794051"/>
              <a:ext cx="4419600" cy="662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5"/>
            <p:cNvSpPr txBox="1">
              <a:spLocks noChangeArrowheads="1"/>
            </p:cNvSpPr>
            <p:nvPr/>
          </p:nvSpPr>
          <p:spPr bwMode="auto">
            <a:xfrm>
              <a:off x="1135408" y="4877919"/>
              <a:ext cx="17145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b="1" dirty="0">
                  <a:solidFill>
                    <a:schemeClr val="bg2"/>
                  </a:solidFill>
                  <a:latin typeface="Calibri" pitchFamily="34" charset="0"/>
                </a:rPr>
                <a:t>Durango</a:t>
              </a:r>
            </a:p>
          </p:txBody>
        </p:sp>
        <p:grpSp>
          <p:nvGrpSpPr>
            <p:cNvPr id="8" name="Group 16"/>
            <p:cNvGrpSpPr>
              <a:grpSpLocks/>
            </p:cNvGrpSpPr>
            <p:nvPr/>
          </p:nvGrpSpPr>
          <p:grpSpPr bwMode="auto">
            <a:xfrm>
              <a:off x="1442356" y="2040581"/>
              <a:ext cx="1700893" cy="461664"/>
              <a:chOff x="6014356" y="1968184"/>
              <a:chExt cx="1700893" cy="460969"/>
            </a:xfrm>
          </p:grpSpPr>
          <p:sp>
            <p:nvSpPr>
              <p:cNvPr id="12" name="TextBox 6"/>
              <p:cNvSpPr txBox="1">
                <a:spLocks noChangeArrowheads="1"/>
              </p:cNvSpPr>
              <p:nvPr/>
            </p:nvSpPr>
            <p:spPr bwMode="auto">
              <a:xfrm>
                <a:off x="6014356" y="1968184"/>
                <a:ext cx="1349830" cy="4609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b="1" dirty="0">
                    <a:latin typeface="Calibri" pitchFamily="34" charset="0"/>
                  </a:rPr>
                  <a:t>Animas R</a:t>
                </a:r>
              </a:p>
            </p:txBody>
          </p:sp>
          <p:cxnSp>
            <p:nvCxnSpPr>
              <p:cNvPr id="13" name="Straight Connector 12"/>
              <p:cNvCxnSpPr/>
              <p:nvPr/>
            </p:nvCxnSpPr>
            <p:spPr>
              <a:xfrm>
                <a:off x="7334250" y="2208577"/>
                <a:ext cx="380999" cy="19029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17"/>
            <p:cNvGrpSpPr>
              <a:grpSpLocks/>
            </p:cNvGrpSpPr>
            <p:nvPr/>
          </p:nvGrpSpPr>
          <p:grpSpPr bwMode="auto">
            <a:xfrm>
              <a:off x="3777345" y="4800599"/>
              <a:ext cx="1785255" cy="461666"/>
              <a:chOff x="7968345" y="5026794"/>
              <a:chExt cx="1785255" cy="460972"/>
            </a:xfrm>
          </p:grpSpPr>
          <p:sp>
            <p:nvSpPr>
              <p:cNvPr id="10" name="TextBox 12"/>
              <p:cNvSpPr txBox="1">
                <a:spLocks noChangeArrowheads="1"/>
              </p:cNvSpPr>
              <p:nvPr/>
            </p:nvSpPr>
            <p:spPr bwMode="auto">
              <a:xfrm>
                <a:off x="8425541" y="5026794"/>
                <a:ext cx="1328059" cy="4609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b="1" dirty="0">
                    <a:solidFill>
                      <a:schemeClr val="bg2"/>
                    </a:solidFill>
                    <a:latin typeface="Calibri" pitchFamily="34" charset="0"/>
                  </a:rPr>
                  <a:t>Florida R </a:t>
                </a:r>
              </a:p>
            </p:txBody>
          </p:sp>
          <p:cxnSp>
            <p:nvCxnSpPr>
              <p:cNvPr id="11" name="Straight Connector 10"/>
              <p:cNvCxnSpPr>
                <a:stCxn id="10" idx="1"/>
              </p:cNvCxnSpPr>
              <p:nvPr/>
            </p:nvCxnSpPr>
            <p:spPr>
              <a:xfrm flipH="1" flipV="1">
                <a:off x="7968345" y="5102878"/>
                <a:ext cx="457196" cy="154402"/>
              </a:xfrm>
              <a:prstGeom prst="line">
                <a:avLst/>
              </a:prstGeom>
              <a:ln w="1905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725993"/>
              </p:ext>
            </p:extLst>
          </p:nvPr>
        </p:nvGraphicFramePr>
        <p:xfrm>
          <a:off x="609600" y="5334000"/>
          <a:ext cx="46482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3124200"/>
              </a:tblGrid>
              <a:tr h="45404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/>
                        <a:t>Discharge</a:t>
                      </a:r>
                      <a:endParaRPr lang="en-US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/>
                        <a:t>Water</a:t>
                      </a:r>
                      <a:r>
                        <a:rPr lang="en-US" b="0" baseline="0" dirty="0" smtClean="0"/>
                        <a:t> chemistry in field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035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Turbidity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Water chemistry by ICP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358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FLC">
      <a:dk1>
        <a:srgbClr val="006699"/>
      </a:dk1>
      <a:lt1>
        <a:sysClr val="window" lastClr="FFFFFF"/>
      </a:lt1>
      <a:dk2>
        <a:srgbClr val="082986"/>
      </a:dk2>
      <a:lt2>
        <a:srgbClr val="C6E7FC"/>
      </a:lt2>
      <a:accent1>
        <a:srgbClr val="31B6FD"/>
      </a:accent1>
      <a:accent2>
        <a:srgbClr val="F2CB26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609</TotalTime>
  <Words>609</Words>
  <Application>Microsoft Office PowerPoint</Application>
  <PresentationFormat>On-screen Show (4:3)</PresentationFormat>
  <Paragraphs>155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The Challenge of Student Ownership of Research Projects in Introductory General Education Geoscience Courses</vt:lpstr>
      <vt:lpstr>PowerPoint Presentation</vt:lpstr>
      <vt:lpstr>PowerPoint Presentation</vt:lpstr>
      <vt:lpstr>Four Corners Undergraduate Student Success (FOCUSS)</vt:lpstr>
      <vt:lpstr>PowerPoint Presentation</vt:lpstr>
      <vt:lpstr>Earth Systems Science</vt:lpstr>
      <vt:lpstr>2000-2007 Student-defined projects</vt:lpstr>
      <vt:lpstr>Issues with student-generated projects</vt:lpstr>
      <vt:lpstr>2008-2012 Florida River Group Project</vt:lpstr>
      <vt:lpstr>Florida River Project</vt:lpstr>
      <vt:lpstr>Florida River Project Issues</vt:lpstr>
      <vt:lpstr>2013 - ? Revised Florida River Project</vt:lpstr>
      <vt:lpstr>Revised Florida River Project What happened?</vt:lpstr>
      <vt:lpstr>Final thoughts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CHALLENGE OF STUDENT OWNERSHIP OF RESEARCH PROJECTS IN INTRODUCTORY GENERAL EDUCATION GEOSCIENCE COURSES</dc:title>
  <dc:creator>Kim Hannula</dc:creator>
  <cp:lastModifiedBy>Kim Hannula</cp:lastModifiedBy>
  <cp:revision>59</cp:revision>
  <dcterms:created xsi:type="dcterms:W3CDTF">2013-09-17T21:12:28Z</dcterms:created>
  <dcterms:modified xsi:type="dcterms:W3CDTF">2013-11-15T18:15:54Z</dcterms:modified>
</cp:coreProperties>
</file>