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21"/>
  </p:notesMasterIdLst>
  <p:sldIdLst>
    <p:sldId id="267" r:id="rId3"/>
    <p:sldId id="303" r:id="rId4"/>
    <p:sldId id="308" r:id="rId5"/>
    <p:sldId id="309" r:id="rId6"/>
    <p:sldId id="310" r:id="rId7"/>
    <p:sldId id="268" r:id="rId8"/>
    <p:sldId id="261" r:id="rId9"/>
    <p:sldId id="302" r:id="rId10"/>
    <p:sldId id="300" r:id="rId11"/>
    <p:sldId id="272" r:id="rId12"/>
    <p:sldId id="292" r:id="rId13"/>
    <p:sldId id="298" r:id="rId14"/>
    <p:sldId id="270" r:id="rId15"/>
    <p:sldId id="273" r:id="rId16"/>
    <p:sldId id="307" r:id="rId17"/>
    <p:sldId id="297" r:id="rId18"/>
    <p:sldId id="276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DB16"/>
    <a:srgbClr val="F6EB16"/>
    <a:srgbClr val="E4C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0" autoAdjust="0"/>
  </p:normalViewPr>
  <p:slideViewPr>
    <p:cSldViewPr>
      <p:cViewPr varScale="1">
        <p:scale>
          <a:sx n="65" d="100"/>
          <a:sy n="65" d="100"/>
        </p:scale>
        <p:origin x="-98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2FC24-C06B-4A3A-9DD8-6CA4A3AD2B3E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55188-0EC5-4E58-BCA3-0AFD1747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5ED1EC-7C62-4C63-B65E-7C085C517586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mtClean="0">
                <a:solidFill>
                  <a:srgbClr val="FFFFCC"/>
                </a:solidFill>
              </a:rPr>
              <a:t>In less than 10 minutes, the 1980 eruption completely transformed the landscape . . .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0C828-2D24-423C-AE44-82AF1E3A36F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Eruption Features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64288F-2430-4464-8761-0B2A7002AF47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0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4A3F0-E375-43AF-A82A-F32DEE1A2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6DDE6-81AB-4AA7-B132-EF0BB894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A0922-0B00-4524-9A4E-7043CAFF39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5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B4200-F4E4-4495-B4D4-F50D24C970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BB36A-033C-4140-AEBF-CC6CA8209A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1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DD97C-3B01-44CA-9769-9AC75BA8C6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6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456F1-38DA-4E54-933D-A3A307EA81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4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DD136-1337-4669-8F58-DDBFF0B5C9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0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6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733F-9DEE-4D00-B2A7-4DEBF3D07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6E75-69C4-46D3-805A-C3054C115E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8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081FD-5B3A-45FE-8F48-29DE77186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86E68-36BD-4275-A799-8634E8EF41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6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ADEB-B0FA-44A0-BA17-58B8CFC048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B03A6B-79CE-40EB-AC97-4EEB7C1714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4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1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2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6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5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28284-C30C-4F69-8485-A49BCA0E19CA}" type="datetimeFigureOut">
              <a:rPr lang="en-US" smtClean="0"/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9BBE6-8E24-4D1C-B826-A70ABE2C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7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D29C3A-022F-40A7-B6FC-51C4CF60B19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shslc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3059" name="Picture 3" descr="norway pass with pearly everlas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439400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3505200" y="51054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9701" name="Text Box 5"/>
          <p:cNvSpPr txBox="1">
            <a:spLocks noGrp="1" noChangeArrowheads="1"/>
          </p:cNvSpPr>
          <p:nvPr>
            <p:ph type="subTitle" idx="1"/>
          </p:nvPr>
        </p:nvSpPr>
        <p:spPr>
          <a:xfrm>
            <a:off x="533400" y="381000"/>
            <a:ext cx="9144000" cy="1066800"/>
          </a:xfrm>
        </p:spPr>
        <p:txBody>
          <a:bodyPr>
            <a:no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Forging Connections and Improving Understanding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of Earth Processes at Mount St. Helens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23900" y="5446693"/>
            <a:ext cx="4152900" cy="738664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Peter Frenzen                                                    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      USFS Gifford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Pinchot National Forest                                                    Mount St. Helens National Volcanic Monument</a:t>
            </a:r>
          </a:p>
        </p:txBody>
      </p:sp>
    </p:spTree>
    <p:extLst>
      <p:ext uri="{BB962C8B-B14F-4D97-AF65-F5344CB8AC3E}">
        <p14:creationId xmlns:p14="http://schemas.microsoft.com/office/powerpoint/2010/main" val="76935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6800" y="2514600"/>
            <a:ext cx="7391400" cy="5280025"/>
          </a:xfrm>
        </p:spPr>
      </p:pic>
      <p:pic>
        <p:nvPicPr>
          <p:cNvPr id="2017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33375"/>
            <a:ext cx="20764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971800"/>
            <a:ext cx="413226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0"/>
            <a:ext cx="40767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514508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0"/>
            <a:ext cx="2997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6" name="TextBox 8"/>
          <p:cNvSpPr txBox="1">
            <a:spLocks noChangeArrowheads="1"/>
          </p:cNvSpPr>
          <p:nvPr/>
        </p:nvSpPr>
        <p:spPr bwMode="auto">
          <a:xfrm>
            <a:off x="-25400" y="3547646"/>
            <a:ext cx="9169400" cy="36933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Science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Collaboration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Benefiting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Programs and Exhibits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40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20" name="Picture 16" descr="eruption_05-18-80_austin post_med"/>
          <p:cNvPicPr>
            <a:picLocks noChangeAspect="1" noChangeArrowheads="1"/>
          </p:cNvPicPr>
          <p:nvPr/>
        </p:nvPicPr>
        <p:blipFill>
          <a:blip r:embed="rId2">
            <a:lum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738" y="-601663"/>
            <a:ext cx="9710738" cy="104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23" name="Text Box 19"/>
          <p:cNvSpPr txBox="1">
            <a:spLocks noChangeArrowheads="1"/>
          </p:cNvSpPr>
          <p:nvPr/>
        </p:nvSpPr>
        <p:spPr bwMode="auto">
          <a:xfrm>
            <a:off x="-228600" y="4495800"/>
            <a:ext cx="541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5124" name="Text Box 20"/>
          <p:cNvSpPr txBox="1">
            <a:spLocks noChangeArrowheads="1"/>
          </p:cNvSpPr>
          <p:nvPr/>
        </p:nvSpPr>
        <p:spPr bwMode="auto">
          <a:xfrm>
            <a:off x="-228600" y="4419600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5127" name="Text Box 23"/>
          <p:cNvSpPr txBox="1">
            <a:spLocks noChangeArrowheads="1"/>
          </p:cNvSpPr>
          <p:nvPr/>
        </p:nvSpPr>
        <p:spPr bwMode="auto">
          <a:xfrm>
            <a:off x="3352801" y="304800"/>
            <a:ext cx="40385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message-based programs that are concise, personally relevant…</a:t>
            </a: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75133" name="Picture 29" descr="JRO Nat with Dom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600200"/>
            <a:ext cx="2971800" cy="241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34" name="Rectangle 30"/>
          <p:cNvSpPr>
            <a:spLocks noChangeArrowheads="1"/>
          </p:cNvSpPr>
          <p:nvPr/>
        </p:nvSpPr>
        <p:spPr bwMode="auto">
          <a:xfrm>
            <a:off x="1600200" y="5128736"/>
            <a:ext cx="419100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…and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capture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hearts and minds of visitors of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</a:t>
            </a:r>
            <a:r>
              <a:rPr lang="en-US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all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ages.</a:t>
            </a:r>
          </a:p>
        </p:txBody>
      </p:sp>
      <p:sp>
        <p:nvSpPr>
          <p:cNvPr id="175135" name="Text Box 31"/>
          <p:cNvSpPr txBox="1">
            <a:spLocks noChangeArrowheads="1"/>
          </p:cNvSpPr>
          <p:nvPr/>
        </p:nvSpPr>
        <p:spPr bwMode="auto">
          <a:xfrm>
            <a:off x="5943600" y="6248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Mount St. Helens, 1980</a:t>
            </a:r>
          </a:p>
        </p:txBody>
      </p:sp>
      <p:pic>
        <p:nvPicPr>
          <p:cNvPr id="175130" name="Picture 26" descr="FS interp on CRVC deck with stud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32766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0" y="2852057"/>
            <a:ext cx="2946627" cy="1964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2" y="231119"/>
            <a:ext cx="2911927" cy="21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733800"/>
            <a:ext cx="3786682" cy="2816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3733799"/>
            <a:ext cx="4069872" cy="2817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26023"/>
            <a:ext cx="191659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Teacher Workshops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3429000"/>
            <a:ext cx="2286000" cy="3048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              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Seminars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429000"/>
            <a:ext cx="3352800" cy="3048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Trips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304800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ctivities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7996" y="6550223"/>
            <a:ext cx="238600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Stream Team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6400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243" y="574431"/>
            <a:ext cx="3782132" cy="28545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38600" y="3426023"/>
            <a:ext cx="198120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Guided Hikes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902" y="-990600"/>
            <a:ext cx="297729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38400" y="-24259"/>
            <a:ext cx="3813975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Unparalleled Hands-On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and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Experiences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733799"/>
            <a:ext cx="3709997" cy="2816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357" y="644376"/>
            <a:ext cx="3209989" cy="2784624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739"/>
            <a:ext cx="2514600" cy="34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7999" y="6550223"/>
            <a:ext cx="3709997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                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Field Classes  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44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2286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3rd Annual Mount St. Helens Weed Rodeo – June 28, 2008</a:t>
            </a:r>
          </a:p>
        </p:txBody>
      </p:sp>
      <p:pic>
        <p:nvPicPr>
          <p:cNvPr id="214019" name="Picture 3" descr="group pulling together 3 weed rodeo 5_20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66294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4021" name="Picture 5" descr="group pulling together 2 weed rodeo 5_20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6" descr="group pulling together weed rodeo 5_20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54864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3" name="Picture 8" descr="weed rodeo, toutle, nci trip, msh 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2860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1298575" y="6161088"/>
            <a:ext cx="586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 Involved.  Become a Volcano Volunteer</a:t>
            </a:r>
          </a:p>
        </p:txBody>
      </p:sp>
      <p:pic>
        <p:nvPicPr>
          <p:cNvPr id="214025" name="Picture 11" descr="MSHI logo[1]"/>
          <p:cNvPicPr>
            <a:picLocks noGrp="1" noChangeAspect="1" noChangeArrowheads="1"/>
          </p:cNvPicPr>
          <p:nvPr>
            <p:ph type="ctrTitle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5872163"/>
            <a:ext cx="1524000" cy="909637"/>
          </a:xfrm>
        </p:spPr>
      </p:pic>
      <p:pic>
        <p:nvPicPr>
          <p:cNvPr id="214026" name="Picture 13" descr="toutlejune 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5574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7" name="Picture 14" descr="docents03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0"/>
            <a:ext cx="2925762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15" descr="Group Photo 06 Take Back East Fork Staff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3400"/>
            <a:ext cx="731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9" name="Picture 7" descr="weed rodeo group photo 5_20_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38100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0" name="Picture 12" descr="docents03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2286000"/>
            <a:ext cx="326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147935"/>
            <a:ext cx="9143999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/>
              <a:t>                   </a:t>
            </a:r>
            <a:r>
              <a:rPr lang="en-US" sz="2400" dirty="0" smtClean="0"/>
              <a:t>                       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and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72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6" descr="untitl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52750"/>
            <a:ext cx="51911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733800"/>
            <a:ext cx="6400800" cy="1905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31077" name="Picture 3" descr="1125490944_f36e56ea7b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28938"/>
            <a:ext cx="563880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4" descr="0329_coldwater_ridge_out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5" descr="mount-st-helens-9jpg-01699aed1d57b2d1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5910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76200" y="2387600"/>
            <a:ext cx="9391650" cy="677108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                          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Mount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St. Helens Science and Learning Center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                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Connecting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People with Nature through Science, the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Arts,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and Adventure Recreation</a:t>
            </a:r>
          </a:p>
        </p:txBody>
      </p:sp>
    </p:spTree>
    <p:extLst>
      <p:ext uri="{BB962C8B-B14F-4D97-AF65-F5344CB8AC3E}">
        <p14:creationId xmlns:p14="http://schemas.microsoft.com/office/powerpoint/2010/main" val="144658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05600" y="5029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*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61838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Event / Exhibition 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10300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Excellent Venue for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Programs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and Events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52" y="0"/>
            <a:ext cx="640529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49" y="3200241"/>
            <a:ext cx="5529551" cy="365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35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coldwater vicinity camping Google earth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152400" y="0"/>
            <a:ext cx="10915940" cy="9677400"/>
          </a:xfrm>
        </p:spPr>
      </p:pic>
      <p:sp>
        <p:nvSpPr>
          <p:cNvPr id="7" name="Snip Single Corner Rectangle 6"/>
          <p:cNvSpPr/>
          <p:nvPr/>
        </p:nvSpPr>
        <p:spPr>
          <a:xfrm rot="12371382">
            <a:off x="5837297" y="1058529"/>
            <a:ext cx="1055940" cy="3216985"/>
          </a:xfrm>
          <a:prstGeom prst="snip1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00200" y="4572000"/>
            <a:ext cx="609600" cy="838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572000"/>
            <a:ext cx="7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Possible Public Walk-in Tent Sites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&amp; Cabins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62200" y="4419600"/>
            <a:ext cx="762000" cy="6858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Possible Future RV Camping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0091835">
            <a:off x="3886200" y="3472937"/>
            <a:ext cx="457200" cy="75032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3505200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Field Camp Parking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695890"/>
            <a:ext cx="91440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Sci &amp; Lrng Center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6227802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Interpretive  Trail/ </a:t>
            </a:r>
            <a:r>
              <a:rPr lang="en-US" sz="1000" dirty="0" err="1" smtClean="0">
                <a:solidFill>
                  <a:prstClr val="black"/>
                </a:solidFill>
              </a:rPr>
              <a:t>Env</a:t>
            </a:r>
            <a:r>
              <a:rPr lang="en-US" sz="1000" dirty="0" smtClean="0">
                <a:solidFill>
                  <a:prstClr val="black"/>
                </a:solidFill>
              </a:rPr>
              <a:t>. Educ.  Area</a:t>
            </a:r>
          </a:p>
          <a:p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4478179"/>
            <a:ext cx="1447800" cy="246221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Trail to Coldwater Lake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544641">
            <a:off x="5512616" y="3857536"/>
            <a:ext cx="1031222" cy="246221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        Cabins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2898163">
            <a:off x="6662768" y="2147436"/>
            <a:ext cx="164479" cy="367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6417414">
            <a:off x="6820439" y="1280967"/>
            <a:ext cx="440962" cy="7576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3647624">
            <a:off x="6132327" y="1779631"/>
            <a:ext cx="473440" cy="7101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4690654">
            <a:off x="5411449" y="3164893"/>
            <a:ext cx="536606" cy="7498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839151">
            <a:off x="6019558" y="2523557"/>
            <a:ext cx="533292" cy="7453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7944009">
            <a:off x="5966461" y="2690798"/>
            <a:ext cx="747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Group 3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43507">
            <a:off x="6765608" y="1472056"/>
            <a:ext cx="694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Group 1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9835054">
            <a:off x="6037117" y="1977309"/>
            <a:ext cx="66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 Group 2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6624" y="3276600"/>
            <a:ext cx="669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MSHI Group site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9114818">
            <a:off x="6405440" y="2091023"/>
            <a:ext cx="859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Shelter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472606">
            <a:off x="5574790" y="3039712"/>
            <a:ext cx="356621" cy="13626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527590">
            <a:off x="5510733" y="2996308"/>
            <a:ext cx="520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Toilet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8151025">
            <a:off x="6476830" y="962597"/>
            <a:ext cx="421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086600" y="9906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934200" y="6858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53200" y="6858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010400" y="4572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705600" y="3810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05600" y="914400"/>
            <a:ext cx="3048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1472606">
            <a:off x="6340604" y="1472762"/>
            <a:ext cx="148575" cy="3405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7659795">
            <a:off x="6158674" y="1539639"/>
            <a:ext cx="51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 Toilet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245271">
            <a:off x="6561518" y="655641"/>
            <a:ext cx="360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911666" y="668179"/>
            <a:ext cx="327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83066" y="363379"/>
            <a:ext cx="327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64066" y="990600"/>
            <a:ext cx="327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10400" y="457200"/>
            <a:ext cx="327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05600" y="914400"/>
            <a:ext cx="327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Sci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4800" y="600670"/>
            <a:ext cx="5029200" cy="338554"/>
          </a:xfrm>
          <a:prstGeom prst="rect">
            <a:avLst/>
          </a:prstGeom>
          <a:solidFill>
            <a:srgbClr val="0070C0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Campaign to Develop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Campsites and Cabins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ight Arrow 2"/>
          <p:cNvSpPr/>
          <p:nvPr/>
        </p:nvSpPr>
        <p:spPr>
          <a:xfrm rot="12720000">
            <a:off x="544558" y="2549162"/>
            <a:ext cx="18288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274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To Johnston Ridge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4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76200"/>
            <a:ext cx="4897437" cy="6734175"/>
          </a:xfrm>
        </p:spPr>
      </p:pic>
      <p:pic>
        <p:nvPicPr>
          <p:cNvPr id="1372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685800"/>
            <a:ext cx="4043362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152400"/>
            <a:ext cx="3657600" cy="381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and Learning Center Website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6037386"/>
            <a:ext cx="243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4"/>
              </a:rPr>
              <a:t>www.mshslc.org</a:t>
            </a:r>
            <a:endParaRPr lang="en-US" sz="20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1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MSH05_aerial_mount_st_helens_from_south_04-26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4638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685800" y="30480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</a:t>
            </a:r>
            <a:r>
              <a:rPr lang="en-US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Stay 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tuned . . . </a:t>
            </a:r>
            <a:r>
              <a:rPr lang="en-US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our adventure continues. 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.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5253038" y="60960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CC3300"/>
                </a:solidFill>
                <a:latin typeface="Century Gothic" pitchFamily="34" charset="0"/>
              </a:rPr>
              <a:t>Thank you.</a:t>
            </a:r>
          </a:p>
        </p:txBody>
      </p:sp>
      <p:sp>
        <p:nvSpPr>
          <p:cNvPr id="215045" name="TextBox 1"/>
          <p:cNvSpPr txBox="1">
            <a:spLocks noChangeArrowheads="1"/>
          </p:cNvSpPr>
          <p:nvPr/>
        </p:nvSpPr>
        <p:spPr bwMode="auto">
          <a:xfrm>
            <a:off x="762000" y="6010275"/>
            <a:ext cx="5105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Contact:  Peter Frenzen </a:t>
            </a:r>
            <a:r>
              <a:rPr lang="en-US" sz="1600" dirty="0" smtClean="0">
                <a:solidFill>
                  <a:schemeClr val="bg1"/>
                </a:solidFill>
              </a:rPr>
              <a:t>       </a:t>
            </a:r>
            <a:r>
              <a:rPr lang="en-US" dirty="0" smtClean="0">
                <a:solidFill>
                  <a:srgbClr val="FF0000"/>
                </a:solidFill>
              </a:rPr>
              <a:t>mshslc.org</a:t>
            </a:r>
            <a:endParaRPr lang="en-US" sz="16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               (360) 449-7835      pfrenzen@fs.fed.us</a:t>
            </a:r>
          </a:p>
          <a:p>
            <a:pPr eaLnBrk="1" hangingPunct="1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066800"/>
            <a:ext cx="14223999" cy="106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1219200"/>
            <a:ext cx="8839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Ingredients for Effective Place-Based Connections  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D</a:t>
            </a:r>
            <a:r>
              <a:rPr lang="en-US" sz="1600" dirty="0" smtClean="0">
                <a:solidFill>
                  <a:schemeClr val="bg1"/>
                </a:solidFill>
              </a:rPr>
              <a:t>ynamic landscape features and stories related to </a:t>
            </a:r>
            <a:r>
              <a:rPr lang="en-US" sz="1600" dirty="0" smtClean="0">
                <a:solidFill>
                  <a:schemeClr val="bg1"/>
                </a:solidFill>
              </a:rPr>
              <a:t>things visitors can see.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ollaborative research and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relationships with land managers and local officials.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message-based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interpretive programs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exhibits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ommitted partners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volunteers and a strong vision for the future.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87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066800"/>
            <a:ext cx="14223999" cy="106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1219200"/>
            <a:ext cx="8839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Ingredients for Effective Place-Based Connections  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ynamic landscape features and stories related to things visitors can see.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prstClr val="white"/>
                </a:solidFill>
              </a:rPr>
              <a:t>C</a:t>
            </a:r>
            <a:r>
              <a:rPr lang="en-US" sz="1600" dirty="0" smtClean="0">
                <a:solidFill>
                  <a:prstClr val="white"/>
                </a:solidFill>
              </a:rPr>
              <a:t>ollaborative research and strong relationships with land managers and local officials.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Effective, message-based interpretive programs and exhibits.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ommitted partners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volunteers and a strong vision for the future.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066800"/>
            <a:ext cx="14223999" cy="106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1219200"/>
            <a:ext cx="8839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Ingredients for Effective Place-Based Connections  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ynamic landscape features and stories related to things visitors can see.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ollaborative research and strong relationships with land managers and local officials.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prstClr val="white"/>
                </a:solidFill>
              </a:rPr>
              <a:t>Effective, message-based interpretive programs and exhibits.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ommitted partners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volunteers and a strong vision for the future.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066800"/>
            <a:ext cx="14223999" cy="106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1219200"/>
            <a:ext cx="8839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Ingredients for Effective Place-Based Connections  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ynamic landscape features and stories related to things visitors can see.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ollaborative research and strong relationships with land managers and local officials.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Effective, message-based interpretive programs and exhibits.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prstClr val="white"/>
                </a:solidFill>
              </a:rPr>
              <a:t>C</a:t>
            </a:r>
            <a:r>
              <a:rPr lang="en-US" sz="1600" dirty="0" smtClean="0">
                <a:solidFill>
                  <a:prstClr val="white"/>
                </a:solidFill>
              </a:rPr>
              <a:t>ommitted partners </a:t>
            </a:r>
            <a:r>
              <a:rPr lang="en-US" sz="1600" dirty="0">
                <a:solidFill>
                  <a:prstClr val="white"/>
                </a:solidFill>
              </a:rPr>
              <a:t>and volunteers and a strong vision for the future.</a:t>
            </a:r>
          </a:p>
          <a:p>
            <a:endParaRPr lang="en-US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7155" name="Picture 8" descr="Eruption copyrighted Rosenquist photo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0"/>
            <a:ext cx="5791200" cy="3962400"/>
          </a:xfrm>
          <a:noFill/>
        </p:spPr>
      </p:pic>
      <p:pic>
        <p:nvPicPr>
          <p:cNvPr id="177156" name="Picture 4" descr="preeruption view from north 1 of 2 photo sequ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11" descr="eruption column from distan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462338"/>
            <a:ext cx="4724400" cy="3395662"/>
          </a:xfrm>
          <a:noFill/>
        </p:spPr>
      </p:pic>
      <p:pic>
        <p:nvPicPr>
          <p:cNvPr id="177158" name="Picture 5" descr="posteruption view from north 2 of 2 photo seque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57575"/>
            <a:ext cx="4953000" cy="3400425"/>
          </a:xfrm>
          <a:noFill/>
        </p:spPr>
      </p:pic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76200" y="76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1979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76200" y="35194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350960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4" y="-1676401"/>
            <a:ext cx="6308725" cy="9751011"/>
          </a:xfrm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1518662" y="16697"/>
            <a:ext cx="556793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Mount St. Helens National Volcanic Monument</a:t>
            </a:r>
            <a:endParaRPr lang="en-US" sz="2000" b="1" dirty="0">
              <a:solidFill>
                <a:srgbClr val="00B050"/>
              </a:solidFill>
            </a:endParaRP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0" y="322161"/>
            <a:ext cx="322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44,700 </a:t>
            </a:r>
            <a:r>
              <a:rPr lang="en-US" sz="1600" dirty="0" smtClean="0">
                <a:solidFill>
                  <a:srgbClr val="00B050"/>
                </a:solidFill>
              </a:rPr>
              <a:t>hectares, established in 1982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2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Eruption Features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7320" name="Picture 8" descr="C:\Graphics\25 anniv powerpt images\FS Hughes Scans\Powerpoint Photos\Swanson measures eros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457450" cy="3505200"/>
          </a:xfrm>
          <a:prstGeom prst="rect">
            <a:avLst/>
          </a:prstGeom>
          <a:noFill/>
        </p:spPr>
      </p:pic>
      <p:pic>
        <p:nvPicPr>
          <p:cNvPr id="397317" name="Picture 5" descr="C:\Graphics\25 anniv powerpt images\FS Hughes Scans\Powerpoint Photos\1980 blowdown closeu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200400" cy="2209800"/>
          </a:xfrm>
          <a:prstGeom prst="rect">
            <a:avLst/>
          </a:prstGeom>
          <a:noFill/>
        </p:spPr>
      </p:pic>
      <p:pic>
        <p:nvPicPr>
          <p:cNvPr id="397321" name="Picture 9" descr="C:\Graphics\25 anniv powerpt images\FS Hughes Scans\Powerpoint Photos\blowdown with spirit lake log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14863"/>
            <a:ext cx="3352800" cy="2243137"/>
          </a:xfrm>
          <a:prstGeom prst="rect">
            <a:avLst/>
          </a:prstGeom>
          <a:noFill/>
        </p:spPr>
      </p:pic>
      <p:pic>
        <p:nvPicPr>
          <p:cNvPr id="397322" name="Picture 10" descr="C:\Graphics\25 anniv powerpt images\Powerpoint Photos\1980 aerial crater and spirit lak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3848100" cy="2597150"/>
          </a:xfrm>
          <a:prstGeom prst="rect">
            <a:avLst/>
          </a:prstGeom>
          <a:noFill/>
        </p:spPr>
      </p:pic>
      <p:pic>
        <p:nvPicPr>
          <p:cNvPr id="397323" name="Picture 11" descr="C:\Graphics\25 anniv powerpt images\USGS Photo Set\1980 debris avalanche looking west from johnston ridg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025650"/>
            <a:ext cx="3276600" cy="2678113"/>
          </a:xfrm>
          <a:prstGeom prst="rect">
            <a:avLst/>
          </a:prstGeom>
          <a:noFill/>
        </p:spPr>
      </p:pic>
      <p:pic>
        <p:nvPicPr>
          <p:cNvPr id="397324" name="Picture 12" descr="C:\Graphics\25 anniv powerpt images\USGS Photo Set\MUDFLOW - USGS CVO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200400" cy="2062163"/>
          </a:xfrm>
          <a:prstGeom prst="rect">
            <a:avLst/>
          </a:prstGeom>
          <a:noFill/>
        </p:spPr>
      </p:pic>
      <p:pic>
        <p:nvPicPr>
          <p:cNvPr id="397325" name="Picture 13" descr="C:\Graphics\25 anniv powerpt images\Powerpoint Photos\BLOWNDOWN TIMBER RYAN LAKE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057400"/>
          </a:xfrm>
          <a:prstGeom prst="rect">
            <a:avLst/>
          </a:prstGeom>
          <a:noFill/>
        </p:spPr>
      </p:pic>
      <p:pic>
        <p:nvPicPr>
          <p:cNvPr id="397326" name="Picture 14" descr="C:\Graphics\25 anniv powerpt images\FS Hughes Scans\Powerpoint Photos\helicopter hovering over pumice plain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3276600" cy="2209800"/>
          </a:xfrm>
          <a:prstGeom prst="rect">
            <a:avLst/>
          </a:prstGeom>
          <a:noFill/>
        </p:spPr>
      </p:pic>
      <p:pic>
        <p:nvPicPr>
          <p:cNvPr id="397318" name="Picture 6" descr="C:\Graphics\25 anniv powerpt images\FS Hughes Scans\Powerpoint Photos\1980 blowdown on ridgetop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20748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038600"/>
            <a:ext cx="9144000" cy="400110"/>
          </a:xfrm>
          <a:prstGeom prst="rect">
            <a:avLst/>
          </a:prstGeom>
          <a:solidFill>
            <a:srgbClr val="0070C0">
              <a:alpha val="9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                       </a:t>
            </a:r>
            <a:r>
              <a:rPr lang="en-US" sz="2000" dirty="0" smtClean="0">
                <a:solidFill>
                  <a:prstClr val="black"/>
                </a:solidFill>
              </a:rPr>
              <a:t>          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Compelling Stories and Landscape Features 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7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-76200"/>
            <a:ext cx="2921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0"/>
            <a:ext cx="4911633" cy="3200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3200400"/>
            <a:ext cx="5666442" cy="3716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954" y="3200400"/>
            <a:ext cx="54864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76200" y="3200400"/>
            <a:ext cx="9296400" cy="43088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   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                        </a:t>
            </a:r>
            <a:r>
              <a:rPr lang="en-US" sz="2200" dirty="0" smtClean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Collaborative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 </a:t>
            </a:r>
            <a:r>
              <a:rPr lang="en-US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Ecological Research 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-304800"/>
            <a:ext cx="2921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62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498</Words>
  <Application>Microsoft Office PowerPoint</Application>
  <PresentationFormat>On-screen Show (4:3)</PresentationFormat>
  <Paragraphs>119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Eruption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Frenzen, Peter</dc:creator>
  <cp:lastModifiedBy>USDA Forest Service</cp:lastModifiedBy>
  <cp:revision>89</cp:revision>
  <dcterms:created xsi:type="dcterms:W3CDTF">2013-03-02T18:37:07Z</dcterms:created>
  <dcterms:modified xsi:type="dcterms:W3CDTF">2013-10-26T02:46:10Z</dcterms:modified>
</cp:coreProperties>
</file>