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5" r:id="rId2"/>
    <p:sldId id="296" r:id="rId3"/>
    <p:sldId id="301" r:id="rId4"/>
    <p:sldId id="256" r:id="rId5"/>
    <p:sldId id="308" r:id="rId6"/>
    <p:sldId id="302" r:id="rId7"/>
    <p:sldId id="300" r:id="rId8"/>
    <p:sldId id="288" r:id="rId9"/>
    <p:sldId id="289" r:id="rId10"/>
    <p:sldId id="260" r:id="rId11"/>
    <p:sldId id="290" r:id="rId12"/>
    <p:sldId id="271" r:id="rId13"/>
    <p:sldId id="272" r:id="rId14"/>
    <p:sldId id="312" r:id="rId15"/>
    <p:sldId id="267" r:id="rId16"/>
    <p:sldId id="278" r:id="rId17"/>
    <p:sldId id="294" r:id="rId18"/>
    <p:sldId id="285" r:id="rId19"/>
    <p:sldId id="317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4" d="100"/>
          <a:sy n="184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CB64F-DAF0-7A44-8452-2DA53F10150B}" type="datetimeFigureOut">
              <a:rPr lang="en-US" smtClean="0"/>
              <a:pPr/>
              <a:t>12/17/13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9D9E-E358-904E-ABA3-5A5D4C5C6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9" y="128280"/>
            <a:ext cx="8229600" cy="144952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latin typeface="+mn-lt"/>
                <a:ea typeface="Times New Roman"/>
                <a:cs typeface="Arial"/>
              </a:rPr>
              <a:t>Increasing Resilience to Earthquakes: </a:t>
            </a:r>
            <a:r>
              <a:rPr lang="en-US" sz="4000" dirty="0" smtClean="0">
                <a:latin typeface="+mn-lt"/>
                <a:ea typeface="Times New Roman"/>
                <a:cs typeface="Arial"/>
              </a:rPr>
              <a:t/>
            </a:r>
            <a:br>
              <a:rPr lang="en-US" sz="4000" dirty="0" smtClean="0">
                <a:latin typeface="+mn-lt"/>
                <a:ea typeface="Times New Roman"/>
                <a:cs typeface="Arial"/>
              </a:rPr>
            </a:br>
            <a:r>
              <a:rPr lang="en-US" sz="3100" dirty="0" smtClean="0">
                <a:latin typeface="+mn-lt"/>
                <a:ea typeface="Times New Roman"/>
                <a:cs typeface="Arial"/>
              </a:rPr>
              <a:t>Teaching </a:t>
            </a:r>
            <a:r>
              <a:rPr lang="en-US" sz="3100" dirty="0">
                <a:latin typeface="+mn-lt"/>
                <a:ea typeface="Times New Roman"/>
                <a:cs typeface="Arial"/>
              </a:rPr>
              <a:t>Earthquake-Resistant Building Techniques </a:t>
            </a:r>
            <a:r>
              <a:rPr lang="en-US" sz="3100" dirty="0" smtClean="0">
                <a:latin typeface="+mn-lt"/>
                <a:ea typeface="Times New Roman"/>
                <a:cs typeface="Arial"/>
              </a:rPr>
              <a:t/>
            </a:r>
            <a:br>
              <a:rPr lang="en-US" sz="3100" dirty="0" smtClean="0">
                <a:latin typeface="+mn-lt"/>
                <a:ea typeface="Times New Roman"/>
                <a:cs typeface="Arial"/>
              </a:rPr>
            </a:br>
            <a:r>
              <a:rPr lang="en-US" sz="3100" dirty="0" smtClean="0">
                <a:latin typeface="+mn-lt"/>
                <a:ea typeface="Times New Roman"/>
                <a:cs typeface="Arial"/>
              </a:rPr>
              <a:t>in Guatemala</a:t>
            </a:r>
            <a:endParaRPr lang="en-US" dirty="0">
              <a:latin typeface="+mn-lt"/>
              <a:cs typeface="Arial"/>
            </a:endParaRPr>
          </a:p>
        </p:txBody>
      </p:sp>
      <p:pic>
        <p:nvPicPr>
          <p:cNvPr id="4" name="Content Placeholder 3" descr="guatemala-earthquake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4791"/>
          <a:stretch>
            <a:fillRect/>
          </a:stretch>
        </p:blipFill>
        <p:spPr>
          <a:xfrm>
            <a:off x="997155" y="1757396"/>
            <a:ext cx="7098059" cy="3903658"/>
          </a:xfrm>
        </p:spPr>
      </p:pic>
      <p:sp>
        <p:nvSpPr>
          <p:cNvPr id="5" name="TextBox 4"/>
          <p:cNvSpPr txBox="1"/>
          <p:nvPr/>
        </p:nvSpPr>
        <p:spPr>
          <a:xfrm>
            <a:off x="1257262" y="6164775"/>
            <a:ext cx="644024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24"/>
              </a:spcBef>
            </a:pPr>
            <a:r>
              <a:rPr lang="en-US" dirty="0">
                <a:solidFill>
                  <a:srgbClr val="000000"/>
                </a:solidFill>
              </a:rPr>
              <a:t>Prof. David C. </a:t>
            </a:r>
            <a:r>
              <a:rPr lang="en-US" dirty="0" smtClean="0">
                <a:solidFill>
                  <a:srgbClr val="000000"/>
                </a:solidFill>
              </a:rPr>
              <a:t>Greene, Dept</a:t>
            </a:r>
            <a:r>
              <a:rPr lang="en-US" dirty="0">
                <a:solidFill>
                  <a:srgbClr val="000000"/>
                </a:solidFill>
              </a:rPr>
              <a:t>. of </a:t>
            </a:r>
            <a:r>
              <a:rPr lang="en-US" dirty="0" smtClean="0">
                <a:solidFill>
                  <a:srgbClr val="000000"/>
                </a:solidFill>
              </a:rPr>
              <a:t>Geosciences, Denison </a:t>
            </a:r>
            <a:r>
              <a:rPr lang="en-US" dirty="0">
                <a:solidFill>
                  <a:srgbClr val="000000"/>
                </a:solidFill>
              </a:rPr>
              <a:t>University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450368" y="5450732"/>
            <a:ext cx="4656994" cy="369332"/>
            <a:chOff x="2014182" y="5508152"/>
            <a:chExt cx="4656994" cy="369332"/>
          </a:xfrm>
        </p:grpSpPr>
        <p:sp>
          <p:nvSpPr>
            <p:cNvPr id="7" name="Rectangle 6"/>
            <p:cNvSpPr/>
            <p:nvPr/>
          </p:nvSpPr>
          <p:spPr>
            <a:xfrm>
              <a:off x="2052669" y="5582177"/>
              <a:ext cx="4079681" cy="28247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14182" y="5508152"/>
              <a:ext cx="4656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Ciudad de </a:t>
              </a:r>
              <a:r>
                <a:rPr lang="es-ES" dirty="0" smtClean="0"/>
                <a:t>San Marcos,  </a:t>
              </a:r>
              <a:r>
                <a:rPr lang="es-ES" dirty="0" err="1" smtClean="0"/>
                <a:t>November</a:t>
              </a:r>
              <a:r>
                <a:rPr lang="es-ES" dirty="0" smtClean="0"/>
                <a:t> 7, 2012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10801" y="5516393"/>
            <a:ext cx="884414" cy="14466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742" y="5472558"/>
            <a:ext cx="98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BBC News photo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9808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ay6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58" r="-17958"/>
          <a:stretch>
            <a:fillRect/>
          </a:stretch>
        </p:blipFill>
        <p:spPr>
          <a:xfrm>
            <a:off x="-1404729" y="32287"/>
            <a:ext cx="11975861" cy="6586262"/>
          </a:xfrm>
        </p:spPr>
      </p:pic>
      <p:sp>
        <p:nvSpPr>
          <p:cNvPr id="6" name="Rectangle 5"/>
          <p:cNvSpPr/>
          <p:nvPr/>
        </p:nvSpPr>
        <p:spPr>
          <a:xfrm>
            <a:off x="300039" y="6078871"/>
            <a:ext cx="114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Haiti 2010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6728" y="6452597"/>
            <a:ext cx="1147479" cy="15277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7414" y="6400899"/>
            <a:ext cx="13349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haitigps.wordpress.com</a:t>
            </a:r>
            <a:r>
              <a:rPr lang="en-US" sz="900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ver.Haiti.2010-Jan.HaitiDay1-2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8188446" y="6629628"/>
            <a:ext cx="893519" cy="15277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34567" y="6577930"/>
            <a:ext cx="10787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Lansingunited.org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>
          <a:xfrm>
            <a:off x="38341" y="6456024"/>
            <a:ext cx="114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Haiti 2010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22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/>
              <a:t>Técnicas de construcción con </a:t>
            </a:r>
            <a:br>
              <a:rPr lang="es-ES" sz="3600" dirty="0" smtClean="0"/>
            </a:br>
            <a:r>
              <a:rPr lang="es-ES" sz="3600" dirty="0" smtClean="0"/>
              <a:t>concreto y mampostería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97" y="1536700"/>
            <a:ext cx="2864437" cy="1743311"/>
          </a:xfrm>
        </p:spPr>
        <p:txBody>
          <a:bodyPr/>
          <a:lstStyle/>
          <a:p>
            <a:pPr algn="ctr">
              <a:buNone/>
            </a:pPr>
            <a:r>
              <a:rPr lang="es-ES" dirty="0"/>
              <a:t> </a:t>
            </a:r>
            <a:r>
              <a:rPr lang="es-ES" dirty="0" smtClean="0"/>
              <a:t> Marco de concreto reforzado</a:t>
            </a:r>
            <a:endParaRPr lang="en-US" dirty="0" smtClean="0"/>
          </a:p>
        </p:txBody>
      </p:sp>
      <p:pic>
        <p:nvPicPr>
          <p:cNvPr id="6" name="Picture 5" descr="P1020254.jpg"/>
          <p:cNvPicPr>
            <a:picLocks noChangeAspect="1"/>
          </p:cNvPicPr>
          <p:nvPr/>
        </p:nvPicPr>
        <p:blipFill>
          <a:blip r:embed="rId2"/>
          <a:srcRect b="5247"/>
          <a:stretch>
            <a:fillRect/>
          </a:stretch>
        </p:blipFill>
        <p:spPr>
          <a:xfrm>
            <a:off x="3244234" y="1284122"/>
            <a:ext cx="5569566" cy="5351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070901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Bueno si diseñado por un ingeniero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7096" y="3563203"/>
            <a:ext cx="2719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El marco se resiste a los terremotos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22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/>
              <a:t>Técnicas de construcción con </a:t>
            </a:r>
            <a:br>
              <a:rPr lang="es-ES" sz="3600" dirty="0" smtClean="0"/>
            </a:br>
            <a:r>
              <a:rPr lang="es-ES" sz="3600" dirty="0" smtClean="0"/>
              <a:t>concreto y mampostería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6991"/>
            <a:ext cx="2864437" cy="1298509"/>
          </a:xfrm>
        </p:spPr>
        <p:txBody>
          <a:bodyPr/>
          <a:lstStyle/>
          <a:p>
            <a:pPr algn="ctr">
              <a:buNone/>
            </a:pPr>
            <a:r>
              <a:rPr lang="es-ES" dirty="0" smtClean="0"/>
              <a:t>Mampostería Confinada</a:t>
            </a:r>
            <a:endParaRPr lang="en-US" dirty="0" smtClean="0"/>
          </a:p>
        </p:txBody>
      </p:sp>
      <p:pic>
        <p:nvPicPr>
          <p:cNvPr id="6" name="Picture 5" descr="Confined Mas Hse 8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172" y="2066991"/>
            <a:ext cx="5213351" cy="4090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9127" y="6222891"/>
            <a:ext cx="171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Meli</a:t>
            </a:r>
            <a:r>
              <a:rPr lang="en-US" sz="1400" dirty="0" smtClean="0"/>
              <a:t> et al., 2011)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1735" y="4957638"/>
            <a:ext cx="24570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Bueno para la construcción de los hombres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15565" y="3540204"/>
            <a:ext cx="2706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Los </a:t>
            </a:r>
            <a:r>
              <a:rPr lang="en-US" sz="2400" dirty="0" err="1" smtClean="0"/>
              <a:t>muros</a:t>
            </a:r>
            <a:r>
              <a:rPr lang="en-US" sz="2400" dirty="0" smtClean="0"/>
              <a:t> </a:t>
            </a:r>
            <a:r>
              <a:rPr lang="es-ES" sz="2400" dirty="0" smtClean="0"/>
              <a:t>se resiste a los terremotos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S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/>
        </p:blipFill>
        <p:spPr>
          <a:xfrm>
            <a:off x="466541" y="838323"/>
            <a:ext cx="8233596" cy="570215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995048" y="1036642"/>
            <a:ext cx="5219058" cy="102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s-ES" sz="4000" b="1" dirty="0" err="1" smtClean="0"/>
              <a:t>Columns</a:t>
            </a:r>
            <a:r>
              <a:rPr lang="es-ES" sz="3600" b="1" dirty="0" smtClean="0"/>
              <a:t>    </a:t>
            </a:r>
            <a:r>
              <a:rPr lang="es-ES" sz="3600" dirty="0" smtClean="0"/>
              <a:t>versus</a:t>
            </a:r>
            <a:r>
              <a:rPr lang="es-ES" sz="3600" b="1" dirty="0" smtClean="0"/>
              <a:t>    </a:t>
            </a:r>
            <a:r>
              <a:rPr lang="es-ES" sz="4000" b="1" dirty="0" err="1" smtClean="0"/>
              <a:t>Walls</a:t>
            </a:r>
            <a:r>
              <a:rPr lang="es-ES" sz="4000" b="1" dirty="0" smtClean="0"/>
              <a:t> </a:t>
            </a:r>
          </a:p>
          <a:p>
            <a:pPr>
              <a:lnSpc>
                <a:spcPct val="110000"/>
              </a:lnSpc>
              <a:buFont typeface="Arial"/>
              <a:buNone/>
            </a:pPr>
            <a:endParaRPr lang="en-US" sz="3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789654" y="5588711"/>
            <a:ext cx="627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During </a:t>
            </a:r>
            <a:r>
              <a:rPr lang="en-US" sz="4000" dirty="0"/>
              <a:t>E</a:t>
            </a:r>
            <a:r>
              <a:rPr lang="en-US" sz="4000" dirty="0" smtClean="0"/>
              <a:t>arthquake </a:t>
            </a:r>
            <a:r>
              <a:rPr lang="en-US" sz="4000" dirty="0"/>
              <a:t>S</a:t>
            </a:r>
            <a:r>
              <a:rPr lang="en-US" sz="4000" dirty="0" smtClean="0"/>
              <a:t>haking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747417" y="-43200"/>
            <a:ext cx="365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Demonstration</a:t>
            </a:r>
            <a:endParaRPr lang="en-US" sz="4400" dirty="0"/>
          </a:p>
        </p:txBody>
      </p:sp>
      <p:sp>
        <p:nvSpPr>
          <p:cNvPr id="5" name="Right Arrow 4"/>
          <p:cNvSpPr/>
          <p:nvPr/>
        </p:nvSpPr>
        <p:spPr>
          <a:xfrm rot="510635">
            <a:off x="2983049" y="5150985"/>
            <a:ext cx="1246909" cy="2931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88496">
            <a:off x="1519665" y="4930028"/>
            <a:ext cx="1214431" cy="26060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2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C Frames vs Confined Masonry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7859" y="250617"/>
            <a:ext cx="7571058" cy="6126162"/>
          </a:xfrm>
        </p:spPr>
      </p:pic>
      <p:sp>
        <p:nvSpPr>
          <p:cNvPr id="5" name="TextBox 4"/>
          <p:cNvSpPr txBox="1"/>
          <p:nvPr/>
        </p:nvSpPr>
        <p:spPr>
          <a:xfrm>
            <a:off x="6576748" y="6376779"/>
            <a:ext cx="171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Meli</a:t>
            </a:r>
            <a:r>
              <a:rPr lang="en-US" sz="1400" dirty="0" smtClean="0"/>
              <a:t> et al., 2011)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70700" y="2768600"/>
            <a:ext cx="1905000" cy="1213028"/>
            <a:chOff x="7061200" y="1930400"/>
            <a:chExt cx="1905000" cy="1213028"/>
          </a:xfrm>
        </p:grpSpPr>
        <p:sp>
          <p:nvSpPr>
            <p:cNvPr id="8" name="Rectangle 7"/>
            <p:cNvSpPr/>
            <p:nvPr/>
          </p:nvSpPr>
          <p:spPr>
            <a:xfrm>
              <a:off x="7061200" y="1943100"/>
              <a:ext cx="1905000" cy="12003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1200" y="1930400"/>
              <a:ext cx="1905000" cy="1200328"/>
            </a:xfrm>
            <a:prstGeom prst="rect">
              <a:avLst/>
            </a:prstGeom>
            <a:solidFill>
              <a:srgbClr val="C6D9F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/>
                <a:t>Muro de Mampostería Confinada 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5220" y="1333500"/>
            <a:ext cx="1905000" cy="1200328"/>
            <a:chOff x="330200" y="1680865"/>
            <a:chExt cx="1905000" cy="1200328"/>
          </a:xfrm>
        </p:grpSpPr>
        <p:sp>
          <p:nvSpPr>
            <p:cNvPr id="12" name="Rectangle 11"/>
            <p:cNvSpPr/>
            <p:nvPr/>
          </p:nvSpPr>
          <p:spPr>
            <a:xfrm>
              <a:off x="330200" y="1680865"/>
              <a:ext cx="1905000" cy="12003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0200" y="1680865"/>
              <a:ext cx="1905000" cy="12003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/>
                <a:t>Marco de Concreto con Mamposteria 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qual walls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31357" r="-131357"/>
          <a:stretch>
            <a:fillRect/>
          </a:stretch>
        </p:blipFill>
        <p:spPr>
          <a:xfrm>
            <a:off x="1350982" y="274638"/>
            <a:ext cx="11139488" cy="6126162"/>
          </a:xfrm>
        </p:spPr>
      </p:pic>
      <p:sp>
        <p:nvSpPr>
          <p:cNvPr id="5" name="TextBox 4"/>
          <p:cNvSpPr txBox="1"/>
          <p:nvPr/>
        </p:nvSpPr>
        <p:spPr>
          <a:xfrm>
            <a:off x="1155701" y="2761012"/>
            <a:ext cx="3073400" cy="1077218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Muros en las dos direcciones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74638"/>
            <a:ext cx="3971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Diseño</a:t>
            </a:r>
            <a:r>
              <a:rPr lang="en-US" sz="4000" dirty="0" smtClean="0"/>
              <a:t>  </a:t>
            </a:r>
            <a:r>
              <a:rPr lang="en-US" sz="4000" dirty="0" err="1" smtClean="0"/>
              <a:t>Sismorresistente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766877" y="5954702"/>
            <a:ext cx="66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(AIS)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19630" y="1013301"/>
            <a:ext cx="479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3600" y="5003224"/>
            <a:ext cx="6755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708808"/>
            <a:ext cx="7391491" cy="4590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4700" y="580790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El concreto es mucho más fuerte </a:t>
            </a:r>
          </a:p>
          <a:p>
            <a:pPr algn="ctr"/>
            <a:r>
              <a:rPr lang="es-ES" sz="2800" dirty="0" smtClean="0"/>
              <a:t>con la cantidad correcta de agua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96100" y="3860800"/>
            <a:ext cx="1282700" cy="369332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Seco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4230132"/>
            <a:ext cx="1282700" cy="369332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Bueno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600" y="3906966"/>
            <a:ext cx="1282700" cy="646331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Liquido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600" y="5970200"/>
            <a:ext cx="689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Tom </a:t>
            </a:r>
            <a:r>
              <a:rPr lang="en-US" sz="1200" dirty="0" err="1" smtClean="0"/>
              <a:t>Schacher</a:t>
            </a:r>
            <a:r>
              <a:rPr lang="en-US" sz="1200" dirty="0" smtClean="0"/>
              <a:t> du Centre de </a:t>
            </a:r>
            <a:r>
              <a:rPr lang="en-US" sz="1200" dirty="0" err="1" smtClean="0"/>
              <a:t>Compétence</a:t>
            </a:r>
            <a:r>
              <a:rPr lang="en-US" sz="1200" dirty="0" smtClean="0"/>
              <a:t> Reconstruction, 2011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52840" y="745890"/>
            <a:ext cx="2817644" cy="1077218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Los detalles son importantes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S" dirty="0" smtClean="0"/>
              <a:t>Más Información</a:t>
            </a:r>
            <a:endParaRPr lang="en-US" dirty="0"/>
          </a:p>
        </p:txBody>
      </p:sp>
      <p:pic>
        <p:nvPicPr>
          <p:cNvPr id="4" name="Content Placeholder 3" descr="Confined Masonry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968" r="-12968"/>
          <a:stretch>
            <a:fillRect/>
          </a:stretch>
        </p:blipFill>
        <p:spPr>
          <a:xfrm>
            <a:off x="457200" y="1417638"/>
            <a:ext cx="4499191" cy="2474382"/>
          </a:xfrm>
        </p:spPr>
      </p:pic>
      <p:pic>
        <p:nvPicPr>
          <p:cNvPr id="5" name="Picture 4" descr="Blondet 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41" y="1417638"/>
            <a:ext cx="2708259" cy="3783880"/>
          </a:xfrm>
          <a:prstGeom prst="rect">
            <a:avLst/>
          </a:prstGeom>
        </p:spPr>
      </p:pic>
      <p:pic>
        <p:nvPicPr>
          <p:cNvPr id="6" name="Picture 5" descr="Mamposteria co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08" y="4129427"/>
            <a:ext cx="3608917" cy="2509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6805" y="942945"/>
            <a:ext cx="2602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Greened@denison.edu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50517.JPG"/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3794" y="87322"/>
            <a:ext cx="4682652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/>
              <a:t>Initial Concerns </a:t>
            </a:r>
          </a:p>
          <a:p>
            <a:pPr algn="ctr">
              <a:lnSpc>
                <a:spcPct val="80000"/>
              </a:lnSpc>
            </a:pPr>
            <a:r>
              <a:rPr lang="en-US" sz="3600" b="1" dirty="0"/>
              <a:t>a</a:t>
            </a:r>
            <a:r>
              <a:rPr lang="en-US" sz="3600" b="1" dirty="0" smtClean="0"/>
              <a:t>nd Lessons Learned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057127" y="1484040"/>
            <a:ext cx="7240206" cy="440414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21471" y="1404296"/>
            <a:ext cx="7600335" cy="443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Will my limited expertise be useful?</a:t>
            </a:r>
          </a:p>
          <a:p>
            <a:pPr lvl="1"/>
            <a:r>
              <a:rPr lang="en-US" sz="2400" i="1" dirty="0" smtClean="0"/>
              <a:t>Yes. What’s needed is not necessarily an engineer, but someone who can </a:t>
            </a:r>
            <a:r>
              <a:rPr lang="en-US" sz="2400" b="1" i="1" dirty="0" smtClean="0"/>
              <a:t>teach</a:t>
            </a:r>
            <a:r>
              <a:rPr lang="en-US" sz="2400" i="1" dirty="0" smtClean="0"/>
              <a:t> simple engineering.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sz="2800" b="1" dirty="0" smtClean="0"/>
              <a:t>Will language barriers be a major problem?</a:t>
            </a:r>
          </a:p>
          <a:p>
            <a:r>
              <a:rPr lang="en-US" sz="2400" dirty="0" smtClean="0"/>
              <a:t>		</a:t>
            </a:r>
            <a:r>
              <a:rPr lang="en-US" sz="2400" i="1" dirty="0" smtClean="0"/>
              <a:t>No, translators are easy to find.</a:t>
            </a:r>
          </a:p>
          <a:p>
            <a:endParaRPr lang="en-US" sz="2400" dirty="0" smtClean="0"/>
          </a:p>
          <a:p>
            <a:r>
              <a:rPr lang="en-US" sz="2800" b="1" dirty="0" smtClean="0"/>
              <a:t>Can I use a computer for presentations?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Yes! Pictures are ideal for communicating ideas.</a:t>
            </a:r>
          </a:p>
          <a:p>
            <a:endParaRPr lang="en-US" sz="1200" i="1" dirty="0" smtClean="0"/>
          </a:p>
          <a:p>
            <a:pPr lvl="2"/>
            <a:r>
              <a:rPr lang="en-US" sz="2400" i="1" dirty="0" smtClean="0"/>
              <a:t>Laptop computers and small projectors are robust and easily transported.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8539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atemala-earthquak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" y="159801"/>
            <a:ext cx="9148987" cy="61024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50368" y="6077604"/>
            <a:ext cx="4656994" cy="369332"/>
            <a:chOff x="2014182" y="5508152"/>
            <a:chExt cx="4656994" cy="369332"/>
          </a:xfrm>
        </p:grpSpPr>
        <p:sp>
          <p:nvSpPr>
            <p:cNvPr id="6" name="Rectangle 5"/>
            <p:cNvSpPr/>
            <p:nvPr/>
          </p:nvSpPr>
          <p:spPr>
            <a:xfrm>
              <a:off x="2052669" y="5582177"/>
              <a:ext cx="4079681" cy="28247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14182" y="5508152"/>
              <a:ext cx="4656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Ciudad de </a:t>
              </a:r>
              <a:r>
                <a:rPr lang="es-ES" dirty="0" smtClean="0"/>
                <a:t>San Marcos,  </a:t>
              </a:r>
              <a:r>
                <a:rPr lang="es-ES" dirty="0" err="1" smtClean="0"/>
                <a:t>November</a:t>
              </a:r>
              <a:r>
                <a:rPr lang="es-ES" dirty="0" smtClean="0"/>
                <a:t> 7, 2012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8307659" y="6151629"/>
            <a:ext cx="812716" cy="10006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42877" y="6069388"/>
            <a:ext cx="987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BBC News photo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123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399.JPG"/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8235" y="331788"/>
            <a:ext cx="9144000" cy="5800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4235" y="1329827"/>
            <a:ext cx="6594200" cy="39183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34235" y="352166"/>
            <a:ext cx="6594200" cy="509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Summary</a:t>
            </a:r>
          </a:p>
          <a:p>
            <a:pPr algn="ctr"/>
            <a:endParaRPr lang="en-US" sz="2800" dirty="0" smtClean="0"/>
          </a:p>
          <a:p>
            <a:pPr algn="ctr">
              <a:lnSpc>
                <a:spcPct val="90000"/>
              </a:lnSpc>
            </a:pPr>
            <a:r>
              <a:rPr lang="en-US" sz="2800" dirty="0" smtClean="0"/>
              <a:t>There are now techniques for earthquake-resistant building in low-tech environments.</a:t>
            </a:r>
          </a:p>
          <a:p>
            <a:pPr algn="ctr">
              <a:lnSpc>
                <a:spcPct val="90000"/>
              </a:lnSpc>
            </a:pPr>
            <a:endParaRPr lang="en-US" sz="1400" i="1" dirty="0" smtClean="0"/>
          </a:p>
          <a:p>
            <a:pPr algn="ctr">
              <a:lnSpc>
                <a:spcPct val="90000"/>
              </a:lnSpc>
            </a:pPr>
            <a:r>
              <a:rPr lang="en-US" sz="2400" i="1" dirty="0" smtClean="0"/>
              <a:t>Challenge is disseminating these techniques</a:t>
            </a:r>
          </a:p>
          <a:p>
            <a:pPr algn="ctr">
              <a:lnSpc>
                <a:spcPct val="90000"/>
              </a:lnSpc>
            </a:pPr>
            <a:endParaRPr lang="en-US" sz="2800" dirty="0" smtClean="0"/>
          </a:p>
          <a:p>
            <a:pPr algn="ctr"/>
            <a:r>
              <a:rPr lang="en-US" sz="2800" dirty="0" smtClean="0"/>
              <a:t>Teaching useful and appropriate knowledge is one of the most productive interventions we can make in the developing world. </a:t>
            </a:r>
          </a:p>
          <a:p>
            <a:pPr algn="ctr"/>
            <a:endParaRPr lang="en-US" sz="1400" i="1" dirty="0" smtClean="0"/>
          </a:p>
          <a:p>
            <a:pPr algn="ctr"/>
            <a:r>
              <a:rPr lang="en-US" sz="2400" i="1" dirty="0" smtClean="0"/>
              <a:t>Major requirement is simply the ability to </a:t>
            </a:r>
          </a:p>
          <a:p>
            <a:pPr algn="ctr"/>
            <a:r>
              <a:rPr lang="en-US" sz="2400" i="1" dirty="0" smtClean="0"/>
              <a:t>teach effectively.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144058"/>
            <a:ext cx="9152235" cy="725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8235" y="3690"/>
            <a:ext cx="9152235" cy="3276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83014" y="5510535"/>
            <a:ext cx="4848813" cy="4345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2098" y="5510535"/>
            <a:ext cx="742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Funding provided by a grant from GLCA New Directions Initiative</a:t>
            </a:r>
          </a:p>
          <a:p>
            <a:pPr algn="ctr"/>
            <a:r>
              <a:rPr lang="en-US" sz="1200" dirty="0" smtClean="0"/>
              <a:t>Logistical support in Guatemala provided by Mayan Families aid organization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70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8718" y="4767507"/>
            <a:ext cx="3002708" cy="107618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25705" y="6124095"/>
            <a:ext cx="145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Haiti</a:t>
            </a:r>
            <a:r>
              <a:rPr lang="es-ES" sz="2400" dirty="0" smtClean="0"/>
              <a:t> </a:t>
            </a:r>
            <a:r>
              <a:rPr lang="en-US" sz="2400" dirty="0" smtClean="0"/>
              <a:t>2010</a:t>
            </a:r>
            <a:endParaRPr lang="en-US" sz="2400" dirty="0"/>
          </a:p>
        </p:txBody>
      </p:sp>
      <p:pic>
        <p:nvPicPr>
          <p:cNvPr id="2" name="Picture 1" descr="haiti_quake_b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" y="166898"/>
            <a:ext cx="9110949" cy="6024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42122" y="5998474"/>
            <a:ext cx="1147479" cy="15277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73052" y="5946776"/>
            <a:ext cx="970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chicagofree.info</a:t>
            </a:r>
            <a:r>
              <a:rPr lang="en-US" sz="900" dirty="0"/>
              <a:t> 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9652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a1976 Adobe hse GC.jpg"/>
          <p:cNvPicPr>
            <a:picLocks noChangeAspect="1"/>
          </p:cNvPicPr>
          <p:nvPr/>
        </p:nvPicPr>
        <p:blipFill>
          <a:blip r:embed="rId2">
            <a:lum bright="-10000" contrast="-4000"/>
          </a:blip>
          <a:stretch>
            <a:fillRect/>
          </a:stretch>
        </p:blipFill>
        <p:spPr>
          <a:xfrm>
            <a:off x="297643" y="93373"/>
            <a:ext cx="8567769" cy="6697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3124" y="6352351"/>
            <a:ext cx="279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Guatemala City </a:t>
            </a:r>
            <a:r>
              <a:rPr lang="en-US" sz="2400" dirty="0" smtClean="0"/>
              <a:t>1976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38008" y="6470340"/>
            <a:ext cx="130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USGS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P1040805.JPG"/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52"/>
                    </a14:imgEffect>
                    <a14:imgEffect>
                      <a14:saturation sat="117000"/>
                    </a14:imgEffect>
                    <a14:imgEffect>
                      <a14:brightnessContrast bright="35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2193"/>
            <a:ext cx="9144001" cy="6848311"/>
          </a:xfrm>
        </p:spPr>
      </p:pic>
      <p:sp>
        <p:nvSpPr>
          <p:cNvPr id="3" name="Rectangle 2"/>
          <p:cNvSpPr/>
          <p:nvPr/>
        </p:nvSpPr>
        <p:spPr>
          <a:xfrm>
            <a:off x="862061" y="223212"/>
            <a:ext cx="7544647" cy="512988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49833" y="1361995"/>
            <a:ext cx="746182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Earthquake-resistant </a:t>
            </a:r>
            <a:r>
              <a:rPr lang="en-US" sz="2400" dirty="0"/>
              <a:t>building techniques have been developed by the civil engineering </a:t>
            </a:r>
            <a:r>
              <a:rPr lang="en-US" sz="2400" dirty="0" smtClean="0"/>
              <a:t>community.</a:t>
            </a:r>
            <a:r>
              <a:rPr lang="en-US" sz="2000" dirty="0" smtClean="0"/>
              <a:t> </a:t>
            </a:r>
            <a:endParaRPr lang="en-US" sz="2000" dirty="0"/>
          </a:p>
          <a:p>
            <a:pPr lvl="1"/>
            <a:r>
              <a:rPr lang="en-US" sz="2000" dirty="0" smtClean="0"/>
              <a:t>Use </a:t>
            </a:r>
            <a:r>
              <a:rPr lang="en-US" sz="2000" dirty="0"/>
              <a:t>the same concrete and masonry block construction </a:t>
            </a:r>
            <a:r>
              <a:rPr lang="en-US" sz="2000" dirty="0" smtClean="0"/>
              <a:t>typical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in the developing </a:t>
            </a:r>
            <a:r>
              <a:rPr lang="en-US" sz="2000" dirty="0" smtClean="0"/>
              <a:t>world. </a:t>
            </a:r>
          </a:p>
          <a:p>
            <a:pPr lvl="1"/>
            <a:endParaRPr lang="en-US" dirty="0" smtClean="0"/>
          </a:p>
          <a:p>
            <a:pPr lvl="1"/>
            <a:endParaRPr lang="en-US" sz="1200" dirty="0"/>
          </a:p>
          <a:p>
            <a:r>
              <a:rPr lang="en-US" sz="2400" dirty="0" smtClean="0"/>
              <a:t>Technique </a:t>
            </a:r>
            <a:r>
              <a:rPr lang="en-US" sz="2400" dirty="0"/>
              <a:t>is </a:t>
            </a:r>
            <a:r>
              <a:rPr lang="en-US" sz="2400" dirty="0" smtClean="0"/>
              <a:t>called </a:t>
            </a:r>
            <a:r>
              <a:rPr lang="en-US" sz="2400" b="1" dirty="0" smtClean="0"/>
              <a:t>Confined Masonry</a:t>
            </a:r>
            <a:r>
              <a:rPr lang="en-US" sz="2400" dirty="0" smtClean="0"/>
              <a:t>. </a:t>
            </a:r>
          </a:p>
          <a:p>
            <a:pPr lvl="1"/>
            <a:r>
              <a:rPr lang="en-US" sz="2000" dirty="0" smtClean="0"/>
              <a:t>Effective in low-tech environments</a:t>
            </a:r>
          </a:p>
          <a:p>
            <a:pPr lvl="1"/>
            <a:r>
              <a:rPr lang="en-US" sz="2000" dirty="0" smtClean="0"/>
              <a:t>Requires </a:t>
            </a:r>
            <a:r>
              <a:rPr lang="en-US" sz="2000" dirty="0"/>
              <a:t>only modest changes from customary </a:t>
            </a:r>
            <a:r>
              <a:rPr lang="en-US" sz="2000" dirty="0" smtClean="0"/>
              <a:t>building </a:t>
            </a:r>
            <a:r>
              <a:rPr lang="en-US" sz="2000" dirty="0"/>
              <a:t>practices. </a:t>
            </a:r>
          </a:p>
          <a:p>
            <a:endParaRPr lang="en-US" dirty="0" smtClean="0"/>
          </a:p>
          <a:p>
            <a:endParaRPr lang="en-US" sz="1200" dirty="0"/>
          </a:p>
          <a:p>
            <a:r>
              <a:rPr lang="en-US" sz="2400" b="1" dirty="0" smtClean="0"/>
              <a:t>Major </a:t>
            </a:r>
            <a:r>
              <a:rPr lang="en-US" sz="2400" b="1" dirty="0"/>
              <a:t>challenge remains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disseminating </a:t>
            </a:r>
            <a:r>
              <a:rPr lang="en-US" sz="2000" dirty="0"/>
              <a:t>these techniques to </a:t>
            </a:r>
            <a:r>
              <a:rPr lang="en-US" sz="2000" dirty="0" smtClean="0"/>
              <a:t>local builders.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3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err="1" smtClean="0"/>
              <a:t>One</a:t>
            </a:r>
            <a:r>
              <a:rPr lang="es-ES" sz="3200" dirty="0" smtClean="0"/>
              <a:t> </a:t>
            </a:r>
            <a:r>
              <a:rPr lang="es-ES" sz="3200" dirty="0" err="1" smtClean="0"/>
              <a:t>Solution</a:t>
            </a:r>
            <a:r>
              <a:rPr lang="es-ES" sz="3200" dirty="0" smtClean="0"/>
              <a:t>: </a:t>
            </a:r>
            <a:br>
              <a:rPr lang="es-ES" sz="3200" dirty="0" smtClean="0"/>
            </a:br>
            <a:r>
              <a:rPr lang="es-ES" sz="3200" dirty="0" err="1" smtClean="0"/>
              <a:t>Improve</a:t>
            </a:r>
            <a:r>
              <a:rPr lang="es-ES" sz="3200" dirty="0" smtClean="0"/>
              <a:t> </a:t>
            </a:r>
            <a:r>
              <a:rPr lang="es-ES" sz="3200" dirty="0" err="1" smtClean="0"/>
              <a:t>Building</a:t>
            </a:r>
            <a:r>
              <a:rPr lang="es-ES" sz="3200" dirty="0" smtClean="0"/>
              <a:t> </a:t>
            </a:r>
            <a:r>
              <a:rPr lang="es-ES" sz="3200" dirty="0" err="1" smtClean="0"/>
              <a:t>Practices</a:t>
            </a:r>
            <a:r>
              <a:rPr lang="es-ES" sz="3200" dirty="0" smtClean="0"/>
              <a:t> at </a:t>
            </a:r>
            <a:r>
              <a:rPr lang="es-ES" sz="3200" dirty="0" err="1" smtClean="0"/>
              <a:t>the</a:t>
            </a:r>
            <a:r>
              <a:rPr lang="es-ES" sz="3200" dirty="0" smtClean="0"/>
              <a:t> Local </a:t>
            </a:r>
            <a:r>
              <a:rPr lang="es-ES" sz="3200" dirty="0" err="1" smtClean="0"/>
              <a:t>Level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230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50517.JPG"/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9109" y="162466"/>
            <a:ext cx="4952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/>
              <a:t>Main Points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1103309" y="1540800"/>
            <a:ext cx="7393127" cy="3045487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03309" y="1446811"/>
            <a:ext cx="760033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Introduce principles of Confined Masonry</a:t>
            </a:r>
            <a:endParaRPr lang="en-US" sz="2400" dirty="0" smtClean="0"/>
          </a:p>
          <a:p>
            <a:pPr lvl="1"/>
            <a:r>
              <a:rPr lang="en-US" sz="2400" i="1" dirty="0" smtClean="0"/>
              <a:t>as an appropriate technique for earthquake-resistant building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endParaRPr lang="en-US" dirty="0" smtClean="0"/>
          </a:p>
          <a:p>
            <a:r>
              <a:rPr lang="en-US" sz="2800" b="1" dirty="0" smtClean="0"/>
              <a:t>Teaching, targeted to a specific problem</a:t>
            </a:r>
          </a:p>
          <a:p>
            <a:r>
              <a:rPr lang="en-US" sz="2800" b="1" i="1" dirty="0" smtClean="0"/>
              <a:t>	</a:t>
            </a:r>
            <a:r>
              <a:rPr lang="en-US" sz="2400" i="1" dirty="0" smtClean="0"/>
              <a:t>can be a powerful intervention</a:t>
            </a:r>
          </a:p>
          <a:p>
            <a:r>
              <a:rPr lang="en-US" sz="2400" i="1" dirty="0" smtClean="0"/>
              <a:t>	and one that is relatively simple and cost effective.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01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a1976 Adobe hse G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6" y="160181"/>
            <a:ext cx="8567769" cy="6697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0677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Riesgos</a:t>
            </a:r>
            <a:r>
              <a:rPr lang="en-US" b="1" dirty="0" smtClean="0"/>
              <a:t> de </a:t>
            </a:r>
            <a:r>
              <a:rPr lang="en-US" b="1" dirty="0" err="1" smtClean="0"/>
              <a:t>Terremoto</a:t>
            </a:r>
            <a:r>
              <a:rPr lang="en-US" b="1" dirty="0" smtClean="0"/>
              <a:t> </a:t>
            </a:r>
            <a:r>
              <a:rPr lang="en-US" b="1" dirty="0" err="1" smtClean="0"/>
              <a:t>y</a:t>
            </a:r>
            <a:r>
              <a:rPr lang="en-US" b="1" dirty="0" smtClean="0"/>
              <a:t> </a:t>
            </a:r>
            <a:r>
              <a:rPr lang="en-US" b="1" dirty="0" err="1" smtClean="0"/>
              <a:t>Construcción</a:t>
            </a:r>
            <a:r>
              <a:rPr lang="en-US" b="1" dirty="0" smtClean="0"/>
              <a:t> </a:t>
            </a:r>
            <a:r>
              <a:rPr lang="en-US" b="1" dirty="0" err="1" smtClean="0"/>
              <a:t>Sismorresistente</a:t>
            </a:r>
            <a:r>
              <a:rPr lang="en-US" b="1" dirty="0" smtClean="0"/>
              <a:t> en Guatemala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28718" y="4767507"/>
            <a:ext cx="3002708" cy="107618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3064" y="4767507"/>
            <a:ext cx="4509443" cy="1463195"/>
          </a:xfrm>
        </p:spPr>
        <p:txBody>
          <a:bodyPr anchor="ctr">
            <a:normAutofit fontScale="92500" lnSpcReduction="10000"/>
          </a:bodyPr>
          <a:lstStyle/>
          <a:p>
            <a:pPr>
              <a:spcBef>
                <a:spcPts val="24"/>
              </a:spcBef>
            </a:pPr>
            <a:r>
              <a:rPr lang="en-US" sz="2600" b="1" dirty="0" smtClean="0">
                <a:solidFill>
                  <a:srgbClr val="000000"/>
                </a:solidFill>
              </a:rPr>
              <a:t>Prof. David C. Greene</a:t>
            </a:r>
          </a:p>
          <a:p>
            <a:pPr>
              <a:spcBef>
                <a:spcPts val="24"/>
              </a:spcBef>
            </a:pPr>
            <a:r>
              <a:rPr lang="en-US" sz="2600" b="1" dirty="0" smtClean="0">
                <a:solidFill>
                  <a:srgbClr val="000000"/>
                </a:solidFill>
              </a:rPr>
              <a:t>Dept. of Geosciences</a:t>
            </a:r>
          </a:p>
          <a:p>
            <a:pPr>
              <a:spcBef>
                <a:spcPts val="24"/>
              </a:spcBef>
            </a:pPr>
            <a:r>
              <a:rPr lang="en-US" sz="2600" b="1" dirty="0" smtClean="0">
                <a:solidFill>
                  <a:srgbClr val="000000"/>
                </a:solidFill>
              </a:rPr>
              <a:t>Denison University</a:t>
            </a:r>
          </a:p>
          <a:p>
            <a:pPr>
              <a:spcBef>
                <a:spcPts val="24"/>
              </a:spcBef>
            </a:pPr>
            <a:r>
              <a:rPr lang="es-ES" sz="2595" b="1" dirty="0" smtClean="0">
                <a:solidFill>
                  <a:schemeClr val="tx1"/>
                </a:solidFill>
              </a:rPr>
              <a:t>Estados Unidos</a:t>
            </a:r>
            <a:endParaRPr lang="en-US" sz="2595" b="1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0422" y="6390835"/>
            <a:ext cx="271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Ciudad de Guatemala </a:t>
            </a:r>
            <a:r>
              <a:rPr lang="en-US" dirty="0" smtClean="0"/>
              <a:t>1976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7446" y="6488668"/>
            <a:ext cx="130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9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4243" y="1197114"/>
            <a:ext cx="86557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Durante un terremoto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671885" y="1866900"/>
            <a:ext cx="4732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Los terremoto </a:t>
            </a:r>
          </a:p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empuja hacia los lados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853104" y="2916802"/>
            <a:ext cx="3645082" cy="3064910"/>
            <a:chOff x="-386300" y="2882800"/>
            <a:chExt cx="3645082" cy="3064910"/>
          </a:xfrm>
        </p:grpSpPr>
        <p:sp>
          <p:nvSpPr>
            <p:cNvPr id="18" name="Parallelogram 17"/>
            <p:cNvSpPr/>
            <p:nvPr/>
          </p:nvSpPr>
          <p:spPr>
            <a:xfrm>
              <a:off x="-386300" y="3463752"/>
              <a:ext cx="3557458" cy="2483958"/>
            </a:xfrm>
            <a:prstGeom prst="parallelogra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0" y="5069682"/>
              <a:ext cx="554658" cy="572250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>
              <a:off x="1847167" y="5069682"/>
              <a:ext cx="554658" cy="572250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>
              <a:off x="713678" y="5108009"/>
              <a:ext cx="859019" cy="839701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>
              <a:off x="1208549" y="3988566"/>
              <a:ext cx="554658" cy="572250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277329" y="3988566"/>
              <a:ext cx="554658" cy="572250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2124496" y="3988566"/>
              <a:ext cx="554658" cy="572250"/>
            </a:xfrm>
            <a:prstGeom prst="parallelogram">
              <a:avLst/>
            </a:prstGeom>
            <a:solidFill>
              <a:srgbClr val="D9D9D9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225651" y="2882800"/>
              <a:ext cx="3033131" cy="577295"/>
            </a:xfrm>
            <a:prstGeom prst="triangle">
              <a:avLst>
                <a:gd name="adj" fmla="val 50000"/>
              </a:avLst>
            </a:prstGeom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flipV="1">
            <a:off x="2697286" y="3638183"/>
            <a:ext cx="755660" cy="2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536219" y="4135532"/>
            <a:ext cx="755660" cy="2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>
            <a:off x="5918558" y="5530371"/>
            <a:ext cx="778697" cy="2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79600" y="5999255"/>
            <a:ext cx="5397500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5824103" y="5981715"/>
            <a:ext cx="778697" cy="2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6784" y="419100"/>
            <a:ext cx="8288115" cy="523220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¿Qué sucede con los edificios durante un terremoto?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Gua 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509" y="6498998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Haiti 2010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989455" y="6606536"/>
            <a:ext cx="984752" cy="169429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6748" y="6554839"/>
            <a:ext cx="13349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Reuters/Reuters TV 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5146</TotalTime>
  <Words>422</Words>
  <Application>Microsoft Macintosh PowerPoint</Application>
  <PresentationFormat>On-screen Show (4:3)</PresentationFormat>
  <Paragraphs>102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Increasing Resilience to Earthquakes:  Teaching Earthquake-Resistant Building Techniques  in Guatemala</vt:lpstr>
      <vt:lpstr>PowerPoint Presentation</vt:lpstr>
      <vt:lpstr>PowerPoint Presentation</vt:lpstr>
      <vt:lpstr>PowerPoint Presentation</vt:lpstr>
      <vt:lpstr>One Solution:  Improve Building Practices at the Local Level</vt:lpstr>
      <vt:lpstr>PowerPoint Presentation</vt:lpstr>
      <vt:lpstr>Riesgos de Terremoto y Construcción Sismorresistente en Guatemala</vt:lpstr>
      <vt:lpstr>PowerPoint Presentation</vt:lpstr>
      <vt:lpstr>PowerPoint Presentation</vt:lpstr>
      <vt:lpstr>PowerPoint Presentation</vt:lpstr>
      <vt:lpstr>PowerPoint Presentation</vt:lpstr>
      <vt:lpstr>Técnicas de construcción con  concreto y mampostería</vt:lpstr>
      <vt:lpstr>Técnicas de construcción con  concreto y mampostería</vt:lpstr>
      <vt:lpstr>PowerPoint Presentation</vt:lpstr>
      <vt:lpstr>PowerPoint Presentation</vt:lpstr>
      <vt:lpstr>PowerPoint Presentation</vt:lpstr>
      <vt:lpstr>PowerPoint Presentation</vt:lpstr>
      <vt:lpstr>Más Información</vt:lpstr>
      <vt:lpstr>PowerPoint Presentation</vt:lpstr>
      <vt:lpstr>PowerPoint Presentation</vt:lpstr>
    </vt:vector>
  </TitlesOfParts>
  <Company>Computing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Earthquake Hazards and Techniques for Earthquake Resistant Construction in Guatemala</dc:title>
  <dc:creator>David Greene</dc:creator>
  <cp:lastModifiedBy>Denison</cp:lastModifiedBy>
  <cp:revision>114</cp:revision>
  <dcterms:created xsi:type="dcterms:W3CDTF">2013-10-28T13:50:30Z</dcterms:created>
  <dcterms:modified xsi:type="dcterms:W3CDTF">2013-12-17T21:56:50Z</dcterms:modified>
</cp:coreProperties>
</file>