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2"/>
  </p:notesMasterIdLst>
  <p:sldIdLst>
    <p:sldId id="256" r:id="rId2"/>
    <p:sldId id="269" r:id="rId3"/>
    <p:sldId id="259" r:id="rId4"/>
    <p:sldId id="261" r:id="rId5"/>
    <p:sldId id="266" r:id="rId6"/>
    <p:sldId id="263" r:id="rId7"/>
    <p:sldId id="262" r:id="rId8"/>
    <p:sldId id="267" r:id="rId9"/>
    <p:sldId id="264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72" autoAdjust="0"/>
  </p:normalViewPr>
  <p:slideViewPr>
    <p:cSldViewPr>
      <p:cViewPr varScale="1">
        <p:scale>
          <a:sx n="82" d="100"/>
          <a:sy n="82" d="100"/>
        </p:scale>
        <p:origin x="-10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C61C0-C64E-4CA6-BDA3-880293E675AF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BBC50-7EC3-4164-8D57-670001ABE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BC50-7EC3-4164-8D57-670001ABEEE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BC50-7EC3-4164-8D57-670001ABEEE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BC50-7EC3-4164-8D57-670001ABEEE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BC50-7EC3-4164-8D57-670001ABEEE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BC50-7EC3-4164-8D57-670001ABEEE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BC50-7EC3-4164-8D57-670001ABEEE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BC50-7EC3-4164-8D57-670001ABEEE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BC50-7EC3-4164-8D57-670001ABEEE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BC50-7EC3-4164-8D57-670001ABEEE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BC50-7EC3-4164-8D57-670001ABEEE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CD98-3C6C-49E9-851B-9486F1164050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73AF-E781-451D-86E0-71FDB07E4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CD98-3C6C-49E9-851B-9486F1164050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73AF-E781-451D-86E0-71FDB07E4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CD98-3C6C-49E9-851B-9486F1164050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73AF-E781-451D-86E0-71FDB07E4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CD98-3C6C-49E9-851B-9486F1164050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73AF-E781-451D-86E0-71FDB07E4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CD98-3C6C-49E9-851B-9486F1164050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73AF-E781-451D-86E0-71FDB07E4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CD98-3C6C-49E9-851B-9486F1164050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73AF-E781-451D-86E0-71FDB07E4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CD98-3C6C-49E9-851B-9486F1164050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73AF-E781-451D-86E0-71FDB07E4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CD98-3C6C-49E9-851B-9486F1164050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73AF-E781-451D-86E0-71FDB07E4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CD98-3C6C-49E9-851B-9486F1164050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73AF-E781-451D-86E0-71FDB07E4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CD98-3C6C-49E9-851B-9486F1164050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73AF-E781-451D-86E0-71FDB07E4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CD98-3C6C-49E9-851B-9486F1164050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73AF-E781-451D-86E0-71FDB07E4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0CD98-3C6C-49E9-851B-9486F1164050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273AF-E781-451D-86E0-71FDB07E4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200025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Adolf</a:t>
            </a:r>
            <a:r>
              <a:rPr lang="en-US" dirty="0" smtClean="0"/>
              <a:t> </a:t>
            </a:r>
            <a:r>
              <a:rPr lang="en-US" sz="4900" dirty="0" err="1" smtClean="0"/>
              <a:t>Morlot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Measure of </a:t>
            </a:r>
            <a:r>
              <a:rPr lang="en-US" dirty="0" err="1" smtClean="0"/>
              <a:t>Quarternary</a:t>
            </a:r>
            <a:r>
              <a:rPr lang="en-US" dirty="0" smtClean="0"/>
              <a:t> Time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/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</a:t>
            </a:r>
          </a:p>
          <a:p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Leonard G Wilson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Eastern end of Lake Geneva</a:t>
            </a:r>
            <a:endParaRPr lang="en-US" sz="4000" dirty="0"/>
          </a:p>
        </p:txBody>
      </p:sp>
      <p:pic>
        <p:nvPicPr>
          <p:cNvPr id="4" name="Content Placeholder 3" descr="vaud09 + map with accen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676400"/>
            <a:ext cx="7685881" cy="4525963"/>
          </a:xfrm>
          <a:ln w="28575">
            <a:solidFill>
              <a:schemeClr val="bg1">
                <a:lumMod val="95000"/>
                <a:lumOff val="5000"/>
              </a:schemeClr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1219200" y="1752600"/>
            <a:ext cx="381001" cy="685800"/>
            <a:chOff x="1219200" y="1752600"/>
            <a:chExt cx="381001" cy="6858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371600" y="2057400"/>
              <a:ext cx="0" cy="381000"/>
            </a:xfrm>
            <a:prstGeom prst="straightConnector1">
              <a:avLst/>
            </a:prstGeom>
            <a:ln w="28575">
              <a:solidFill>
                <a:schemeClr val="bg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219200" y="1752600"/>
              <a:ext cx="381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N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29600" cy="609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Geological section of the </a:t>
            </a:r>
            <a:r>
              <a:rPr lang="en-US" sz="4000" dirty="0" err="1" smtClean="0"/>
              <a:t>Tini</a:t>
            </a:r>
            <a:r>
              <a:rPr lang="en-US" sz="4000" dirty="0" err="1" smtClean="0">
                <a:latin typeface="Calibri"/>
              </a:rPr>
              <a:t>è</a:t>
            </a:r>
            <a:r>
              <a:rPr lang="en-US" sz="4000" dirty="0" err="1" smtClean="0"/>
              <a:t>re</a:t>
            </a:r>
            <a:r>
              <a:rPr lang="en-US" sz="4000" dirty="0" smtClean="0"/>
              <a:t> valley</a:t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4" name="Content Placeholder 3" descr="Tiniere from Lubbock cop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0785" y="838200"/>
            <a:ext cx="8206016" cy="3469928"/>
          </a:xfrm>
        </p:spPr>
      </p:pic>
      <p:sp>
        <p:nvSpPr>
          <p:cNvPr id="6" name="TextBox 5"/>
          <p:cNvSpPr txBox="1"/>
          <p:nvPr/>
        </p:nvSpPr>
        <p:spPr>
          <a:xfrm>
            <a:off x="1295400" y="57150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Lubbock, </a:t>
            </a:r>
            <a:r>
              <a:rPr lang="en-US" sz="2800" i="1" dirty="0" smtClean="0"/>
              <a:t>Scenery of Switzerland,</a:t>
            </a:r>
            <a:r>
              <a:rPr lang="en-US" sz="2800" dirty="0" smtClean="0"/>
              <a:t> 1896 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 smtClean="0"/>
              <a:t>Clarens</a:t>
            </a:r>
            <a:r>
              <a:rPr lang="en-US" sz="4000" dirty="0" smtClean="0"/>
              <a:t> Section</a:t>
            </a:r>
            <a:endParaRPr lang="en-US" sz="4000" dirty="0"/>
          </a:p>
        </p:txBody>
      </p:sp>
      <p:pic>
        <p:nvPicPr>
          <p:cNvPr id="7" name="Content Placeholder 6" descr="Diluvium, Morlot Archives 1855 - enlarge cop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1371600"/>
            <a:ext cx="7772400" cy="3830836"/>
          </a:xfrm>
          <a:ln w="38100">
            <a:solidFill>
              <a:schemeClr val="tx1"/>
            </a:solidFill>
          </a:ln>
        </p:spPr>
      </p:pic>
      <p:grpSp>
        <p:nvGrpSpPr>
          <p:cNvPr id="14" name="Group 13"/>
          <p:cNvGrpSpPr/>
          <p:nvPr/>
        </p:nvGrpSpPr>
        <p:grpSpPr>
          <a:xfrm>
            <a:off x="247775" y="3304842"/>
            <a:ext cx="7163019" cy="3149786"/>
            <a:chOff x="247775" y="3304842"/>
            <a:chExt cx="7163019" cy="3149786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435864" y="3925824"/>
              <a:ext cx="1447800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" y="3886200"/>
              <a:ext cx="0" cy="175260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45008" y="5611368"/>
              <a:ext cx="990600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497957" y="5345575"/>
              <a:ext cx="59128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Glacial clay containing limestone blocks</a:t>
              </a:r>
              <a:endParaRPr lang="en-US" sz="2800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247775" y="3304842"/>
              <a:ext cx="2039112" cy="36576"/>
            </a:xfrm>
            <a:prstGeom prst="straightConnector1">
              <a:avLst/>
            </a:prstGeom>
            <a:ln w="57150">
              <a:solidFill>
                <a:srgbClr val="66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69111" y="3356658"/>
              <a:ext cx="0" cy="2819400"/>
            </a:xfrm>
            <a:prstGeom prst="line">
              <a:avLst/>
            </a:prstGeom>
            <a:ln w="57150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56919" y="6151674"/>
              <a:ext cx="1219200" cy="0"/>
            </a:xfrm>
            <a:prstGeom prst="line">
              <a:avLst/>
            </a:prstGeom>
            <a:ln w="57150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527048" y="5931408"/>
              <a:ext cx="56216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Alluvium containing rounded pebbles</a:t>
              </a:r>
              <a:endParaRPr lang="en-US" sz="2800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Beginning of railway cut at Villeneuve through the southern half of the </a:t>
            </a:r>
            <a:r>
              <a:rPr lang="en-US" sz="4000" dirty="0" err="1" smtClean="0"/>
              <a:t>Tini</a:t>
            </a:r>
            <a:r>
              <a:rPr lang="en-US" sz="4000" dirty="0" err="1" smtClean="0">
                <a:latin typeface="Calibri"/>
              </a:rPr>
              <a:t>ère</a:t>
            </a:r>
            <a:r>
              <a:rPr lang="en-US" sz="4000" dirty="0" smtClean="0">
                <a:latin typeface="Calibri"/>
              </a:rPr>
              <a:t> cone.</a:t>
            </a:r>
            <a:endParaRPr lang="en-US" sz="4000" dirty="0"/>
          </a:p>
        </p:txBody>
      </p:sp>
      <p:pic>
        <p:nvPicPr>
          <p:cNvPr id="4" name="Content Placeholder 3" descr="1860  6  1 Mar a M to 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457200"/>
            <a:ext cx="5181600" cy="394692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Railway cut through </a:t>
            </a:r>
            <a:r>
              <a:rPr lang="en-US" sz="4000" dirty="0" err="1" smtClean="0"/>
              <a:t>Tini</a:t>
            </a:r>
            <a:r>
              <a:rPr lang="en-US" sz="4000" dirty="0" err="1" smtClean="0">
                <a:latin typeface="Calibri"/>
              </a:rPr>
              <a:t>ère</a:t>
            </a:r>
            <a:r>
              <a:rPr lang="en-US" sz="4000" dirty="0" smtClean="0">
                <a:latin typeface="Calibri"/>
              </a:rPr>
              <a:t> cone</a:t>
            </a:r>
            <a:br>
              <a:rPr lang="en-US" sz="4000" dirty="0" smtClean="0">
                <a:latin typeface="Calibri"/>
              </a:rPr>
            </a:br>
            <a:r>
              <a:rPr lang="en-US" sz="4000" dirty="0" smtClean="0">
                <a:latin typeface="Calibri"/>
              </a:rPr>
              <a:t>completed in 1860</a:t>
            </a:r>
            <a:endParaRPr lang="en-US" sz="4000" dirty="0"/>
          </a:p>
        </p:txBody>
      </p:sp>
      <p:pic>
        <p:nvPicPr>
          <p:cNvPr id="4" name="Content Placeholder 3" descr="1861- 1 30 Jan a M to L croppe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609600"/>
            <a:ext cx="6708358" cy="4343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4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Diagrammatic section through</a:t>
            </a:r>
            <a:br>
              <a:rPr lang="en-US" sz="4000" dirty="0" smtClean="0"/>
            </a:br>
            <a:r>
              <a:rPr lang="en-US" sz="4000" dirty="0" err="1" smtClean="0"/>
              <a:t>Tini</a:t>
            </a:r>
            <a:r>
              <a:rPr lang="en-US" sz="4000" dirty="0" err="1" smtClean="0">
                <a:latin typeface="Calibri"/>
              </a:rPr>
              <a:t>ère</a:t>
            </a:r>
            <a:r>
              <a:rPr lang="en-US" sz="4000" dirty="0" smtClean="0">
                <a:latin typeface="Calibri"/>
              </a:rPr>
              <a:t> cone, showing Roman (Iron),</a:t>
            </a:r>
            <a:br>
              <a:rPr lang="en-US" sz="4000" dirty="0" smtClean="0">
                <a:latin typeface="Calibri"/>
              </a:rPr>
            </a:br>
            <a:r>
              <a:rPr lang="en-US" sz="4000" dirty="0" smtClean="0">
                <a:latin typeface="Calibri"/>
              </a:rPr>
              <a:t>Bronze, and Stone Age levels</a:t>
            </a:r>
            <a:endParaRPr lang="en-US" sz="4000" dirty="0"/>
          </a:p>
        </p:txBody>
      </p:sp>
      <p:pic>
        <p:nvPicPr>
          <p:cNvPr id="4" name="Content Placeholder 3" descr="1861- 1  30 Jan b  M to 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685800"/>
            <a:ext cx="8032376" cy="32004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14400" y="5486400"/>
            <a:ext cx="3048000" cy="94456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Adolf </a:t>
            </a:r>
            <a:r>
              <a:rPr lang="en-US" sz="3200" dirty="0" err="1" smtClean="0"/>
              <a:t>Morlot</a:t>
            </a:r>
            <a:endParaRPr lang="en-US" sz="3200" dirty="0" smtClean="0"/>
          </a:p>
          <a:p>
            <a:pPr algn="ctr"/>
            <a:r>
              <a:rPr lang="en-US" sz="3200" dirty="0" smtClean="0"/>
              <a:t>1820 - </a:t>
            </a:r>
            <a:r>
              <a:rPr lang="en-US" sz="3200" dirty="0" smtClean="0"/>
              <a:t>186</a:t>
            </a:r>
            <a:r>
              <a:rPr lang="en-US" sz="3200" dirty="0" smtClean="0"/>
              <a:t>7</a:t>
            </a:r>
            <a:endParaRPr lang="en-US" sz="2800" dirty="0"/>
          </a:p>
        </p:txBody>
      </p:sp>
      <p:pic>
        <p:nvPicPr>
          <p:cNvPr id="9" name="Content Placeholder 8" descr="morlot new ova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90600" y="685800"/>
            <a:ext cx="2870399" cy="4215041"/>
          </a:xfrm>
          <a:prstGeom prst="ellipse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105400" y="5486400"/>
            <a:ext cx="3124200" cy="93345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Sir Charles Lyell</a:t>
            </a:r>
          </a:p>
          <a:p>
            <a:pPr algn="ctr"/>
            <a:r>
              <a:rPr lang="en-US" sz="3200" dirty="0" smtClean="0"/>
              <a:t>1797 - 1875</a:t>
            </a:r>
            <a:endParaRPr lang="en-US" sz="3200" dirty="0"/>
          </a:p>
        </p:txBody>
      </p:sp>
      <p:pic>
        <p:nvPicPr>
          <p:cNvPr id="6" name="Content Placeholder 5" descr="Lyell oval ex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257800" y="685800"/>
            <a:ext cx="2894807" cy="4267201"/>
          </a:xfrm>
          <a:prstGeom prst="ellipse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Older and higher </a:t>
            </a:r>
            <a:r>
              <a:rPr lang="en-US" sz="4000" dirty="0" err="1" smtClean="0"/>
              <a:t>Tini</a:t>
            </a:r>
            <a:r>
              <a:rPr lang="en-US" sz="4000" dirty="0" err="1" smtClean="0">
                <a:cs typeface="Times New Roman"/>
              </a:rPr>
              <a:t>ère</a:t>
            </a:r>
            <a:r>
              <a:rPr lang="en-US" sz="4000" dirty="0" smtClean="0">
                <a:cs typeface="Times New Roman"/>
              </a:rPr>
              <a:t> </a:t>
            </a:r>
            <a:r>
              <a:rPr lang="en-US" sz="4000" dirty="0" smtClean="0">
                <a:cs typeface="Times New Roman"/>
              </a:rPr>
              <a:t>cone</a:t>
            </a:r>
            <a:br>
              <a:rPr lang="en-US" sz="4000" dirty="0" smtClean="0">
                <a:cs typeface="Times New Roman"/>
              </a:rPr>
            </a:br>
            <a:r>
              <a:rPr lang="en-US" sz="4000" dirty="0" smtClean="0">
                <a:cs typeface="Times New Roman"/>
              </a:rPr>
              <a:t>above </a:t>
            </a:r>
            <a:r>
              <a:rPr lang="en-US" sz="4000" dirty="0" smtClean="0">
                <a:cs typeface="Times New Roman"/>
              </a:rPr>
              <a:t>and behind the modern cone</a:t>
            </a:r>
            <a:endParaRPr lang="en-US" sz="4000" dirty="0"/>
          </a:p>
        </p:txBody>
      </p:sp>
      <p:pic>
        <p:nvPicPr>
          <p:cNvPr id="4" name="Content Placeholder 3" descr="1862- 3  21 Feb. M to 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70321" y="591273"/>
            <a:ext cx="6629400" cy="418221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</TotalTime>
  <Words>86</Words>
  <Application>Microsoft Office PowerPoint</Application>
  <PresentationFormat>On-screen Show (4:3)</PresentationFormat>
  <Paragraphs>28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Adolf Morlot  the Measure of Quarternary Time</vt:lpstr>
      <vt:lpstr>Eastern end of Lake Geneva</vt:lpstr>
      <vt:lpstr>Geological section of the Tinière valley </vt:lpstr>
      <vt:lpstr>Clarens Section</vt:lpstr>
      <vt:lpstr>Beginning of railway cut at Villeneuve through the southern half of the Tinière cone.</vt:lpstr>
      <vt:lpstr>Railway cut through Tinière cone completed in 1860</vt:lpstr>
      <vt:lpstr>Diagrammatic section through Tinière cone, showing Roman (Iron), Bronze, and Stone Age levels</vt:lpstr>
      <vt:lpstr>Slide 8</vt:lpstr>
      <vt:lpstr>Older and higher Tinière cone above and behind the modern cone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Adolf Morlot the Measure of Quarternary Time</dc:title>
  <dc:creator>Leonard G. Wilson</dc:creator>
  <cp:lastModifiedBy>Leonard G. Wilson</cp:lastModifiedBy>
  <cp:revision>79</cp:revision>
  <dcterms:created xsi:type="dcterms:W3CDTF">2013-10-21T04:17:34Z</dcterms:created>
  <dcterms:modified xsi:type="dcterms:W3CDTF">2013-10-24T19:05:20Z</dcterms:modified>
</cp:coreProperties>
</file>