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9" r:id="rId4"/>
    <p:sldId id="257" r:id="rId5"/>
    <p:sldId id="261" r:id="rId6"/>
    <p:sldId id="270" r:id="rId7"/>
    <p:sldId id="258" r:id="rId8"/>
    <p:sldId id="260" r:id="rId9"/>
    <p:sldId id="262" r:id="rId10"/>
    <p:sldId id="264" r:id="rId11"/>
    <p:sldId id="268" r:id="rId12"/>
    <p:sldId id="272" r:id="rId13"/>
    <p:sldId id="267" r:id="rId14"/>
    <p:sldId id="274" r:id="rId15"/>
    <p:sldId id="26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szymanski:Library:Mail%20Downloads:AGU_Chapman_Conference_Poster_NE_broadcast_meterologists_summary_june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6968206231686"/>
          <c:y val="0.205793248197819"/>
          <c:w val="0.531759105062943"/>
          <c:h val="0.7942067518021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Sheet1!$C$12:$C$17</c:f>
              <c:strCache>
                <c:ptCount val="6"/>
                <c:pt idx="0">
                  <c:v>Total TV Broadcast Meteorologists</c:v>
                </c:pt>
                <c:pt idx="1">
                  <c:v>B.S. degree in meteorology</c:v>
                </c:pt>
                <c:pt idx="2">
                  <c:v>M.S. degree in meteorology</c:v>
                </c:pt>
                <c:pt idx="3">
                  <c:v>Other B.S./B.A. degree (science or communications)</c:v>
                </c:pt>
                <c:pt idx="4">
                  <c:v>Meteorology certificate obtained from Mississippi State University</c:v>
                </c:pt>
                <c:pt idx="5">
                  <c:v>Education not determined</c:v>
                </c:pt>
              </c:strCache>
            </c:strRef>
          </c:cat>
          <c:val>
            <c:numRef>
              <c:f>Sheet1!$D$12:$D$17</c:f>
              <c:numCache>
                <c:formatCode>General</c:formatCode>
                <c:ptCount val="6"/>
                <c:pt idx="0">
                  <c:v>93.0</c:v>
                </c:pt>
                <c:pt idx="1">
                  <c:v>67.0</c:v>
                </c:pt>
                <c:pt idx="2">
                  <c:v>13.0</c:v>
                </c:pt>
                <c:pt idx="3">
                  <c:v>20.0</c:v>
                </c:pt>
                <c:pt idx="4">
                  <c:v>11.0</c:v>
                </c:pt>
                <c:pt idx="5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6060536"/>
        <c:axId val="2066068392"/>
      </c:barChart>
      <c:catAx>
        <c:axId val="20660605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r">
              <a:defRPr sz="2300"/>
            </a:pPr>
            <a:endParaRPr lang="en-US"/>
          </a:p>
        </c:txPr>
        <c:crossAx val="2066068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6068392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2800" b="0"/>
                </a:pPr>
                <a:r>
                  <a:rPr lang="en-US" sz="2800" b="0"/>
                  <a:t>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66060536"/>
        <c:crosses val="autoZero"/>
        <c:crossBetween val="between"/>
        <c:majorUnit val="20.0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B6659-8264-9243-94CD-040B553010F4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3A624-ABA0-5C4C-81FA-A70081BCE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Developed a plan to identify the issues preventing</a:t>
            </a:r>
            <a:r>
              <a:rPr lang="en-US" baseline="0" dirty="0" smtClean="0"/>
              <a:t> this seemingly ideal task for disseminating climate change concepts and findings to the public.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3A624-ABA0-5C4C-81FA-A70081BCEE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1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3A624-ABA0-5C4C-81FA-A70081BCEE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A083-1580-CA40-B3D7-8EAD1C41ADF7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81F1-2B90-AC49-AD78-ED626E48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1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A083-1580-CA40-B3D7-8EAD1C41ADF7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81F1-2B90-AC49-AD78-ED626E48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8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A083-1580-CA40-B3D7-8EAD1C41ADF7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81F1-2B90-AC49-AD78-ED626E48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3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A083-1580-CA40-B3D7-8EAD1C41ADF7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81F1-2B90-AC49-AD78-ED626E48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5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A083-1580-CA40-B3D7-8EAD1C41ADF7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81F1-2B90-AC49-AD78-ED626E48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4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A083-1580-CA40-B3D7-8EAD1C41ADF7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81F1-2B90-AC49-AD78-ED626E48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A083-1580-CA40-B3D7-8EAD1C41ADF7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81F1-2B90-AC49-AD78-ED626E48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2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A083-1580-CA40-B3D7-8EAD1C41ADF7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81F1-2B90-AC49-AD78-ED626E48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0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A083-1580-CA40-B3D7-8EAD1C41ADF7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81F1-2B90-AC49-AD78-ED626E48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0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A083-1580-CA40-B3D7-8EAD1C41ADF7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81F1-2B90-AC49-AD78-ED626E48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7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A083-1580-CA40-B3D7-8EAD1C41ADF7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81F1-2B90-AC49-AD78-ED626E48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BA083-1580-CA40-B3D7-8EAD1C41ADF7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81F1-2B90-AC49-AD78-ED626E48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7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Relationship Id="rId3" Type="http://schemas.openxmlformats.org/officeDocument/2006/relationships/hyperlink" Target="http://www.climatescience.g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Relationship Id="rId3" Type="http://schemas.openxmlformats.org/officeDocument/2006/relationships/hyperlink" Target="http://www.eesi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-42893" y="0"/>
            <a:ext cx="918689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095" y="181429"/>
            <a:ext cx="8672286" cy="1850571"/>
          </a:xfrm>
        </p:spPr>
        <p:txBody>
          <a:bodyPr>
            <a:normAutofit/>
          </a:bodyPr>
          <a:lstStyle/>
          <a:p>
            <a:r>
              <a:rPr lang="en-US" sz="3600" dirty="0"/>
              <a:t>CLIMATE CHANGE COMMUNICATION BETWEEN TV BROADCAST METEOROLOGISTS AND THEIR VIEWING AUDIENCE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292" y="2488834"/>
            <a:ext cx="8903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Doner, L.A</a:t>
            </a:r>
            <a:r>
              <a:rPr lang="en-US" sz="2000" dirty="0" smtClean="0"/>
              <a:t>., </a:t>
            </a:r>
            <a:r>
              <a:rPr lang="en-US" sz="2000" dirty="0"/>
              <a:t>Davis, P.T</a:t>
            </a:r>
            <a:r>
              <a:rPr lang="en-US" sz="2000" dirty="0" smtClean="0"/>
              <a:t>., </a:t>
            </a:r>
            <a:r>
              <a:rPr lang="en-US" sz="2000" dirty="0"/>
              <a:t>Lyons, R</a:t>
            </a:r>
            <a:r>
              <a:rPr lang="en-US" sz="2000" dirty="0" smtClean="0"/>
              <a:t>., </a:t>
            </a:r>
            <a:r>
              <a:rPr lang="en-US" sz="2000" dirty="0"/>
              <a:t>Wilkinson, K</a:t>
            </a:r>
            <a:r>
              <a:rPr lang="en-US" sz="2000" dirty="0" smtClean="0"/>
              <a:t>., Foley</a:t>
            </a:r>
            <a:r>
              <a:rPr lang="en-US" sz="2000" dirty="0"/>
              <a:t>, K</a:t>
            </a:r>
            <a:r>
              <a:rPr lang="en-US" sz="2000" dirty="0" smtClean="0"/>
              <a:t>., </a:t>
            </a:r>
            <a:r>
              <a:rPr lang="en-US" sz="2000" dirty="0" err="1"/>
              <a:t>McGarry</a:t>
            </a:r>
            <a:r>
              <a:rPr lang="en-US" sz="2000" dirty="0"/>
              <a:t>, M.A</a:t>
            </a:r>
            <a:r>
              <a:rPr lang="en-US" sz="2000" dirty="0" smtClean="0"/>
              <a:t>., </a:t>
            </a:r>
          </a:p>
          <a:p>
            <a:pPr algn="ctr"/>
            <a:r>
              <a:rPr lang="en-US" sz="2000" dirty="0" smtClean="0"/>
              <a:t>Meldrum</a:t>
            </a:r>
            <a:r>
              <a:rPr lang="en-US" sz="2000" dirty="0"/>
              <a:t>, H</a:t>
            </a:r>
            <a:r>
              <a:rPr lang="en-US" sz="2000" dirty="0" smtClean="0"/>
              <a:t>., </a:t>
            </a:r>
            <a:r>
              <a:rPr lang="en-US" sz="2000" dirty="0"/>
              <a:t>Szymanski, D.W</a:t>
            </a:r>
            <a:r>
              <a:rPr lang="en-US" sz="2000" dirty="0" smtClean="0"/>
              <a:t>., </a:t>
            </a:r>
            <a:r>
              <a:rPr lang="en-US" sz="2000" dirty="0" err="1"/>
              <a:t>Oches</a:t>
            </a:r>
            <a:r>
              <a:rPr lang="en-US" sz="2000" dirty="0"/>
              <a:t>, E.A</a:t>
            </a:r>
            <a:r>
              <a:rPr lang="en-US" sz="2000" dirty="0" smtClean="0"/>
              <a:t>., </a:t>
            </a:r>
            <a:r>
              <a:rPr lang="en-US" sz="2000" dirty="0"/>
              <a:t>and </a:t>
            </a:r>
            <a:r>
              <a:rPr lang="en-US" sz="2000" dirty="0" err="1"/>
              <a:t>Avilés</a:t>
            </a:r>
            <a:r>
              <a:rPr lang="en-US" sz="2000" dirty="0"/>
              <a:t>, L.B</a:t>
            </a:r>
            <a:r>
              <a:rPr lang="en-US" sz="2000" dirty="0" smtClean="0"/>
              <a:t>.</a:t>
            </a:r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Plymouth </a:t>
            </a:r>
            <a:r>
              <a:rPr lang="en-US" sz="2000" dirty="0"/>
              <a:t>State University, Plymouth, </a:t>
            </a:r>
            <a:r>
              <a:rPr lang="en-US" sz="2000" dirty="0" smtClean="0"/>
              <a:t>NH</a:t>
            </a:r>
          </a:p>
          <a:p>
            <a:pPr algn="ctr"/>
            <a:r>
              <a:rPr lang="en-US" sz="2000" dirty="0" smtClean="0"/>
              <a:t>Bentley </a:t>
            </a:r>
            <a:r>
              <a:rPr lang="en-US" sz="2000" dirty="0"/>
              <a:t>University, Waltham, MA 02452</a:t>
            </a:r>
          </a:p>
          <a:p>
            <a:pPr algn="ctr"/>
            <a:endParaRPr lang="en-US" sz="2000" dirty="0"/>
          </a:p>
        </p:txBody>
      </p:sp>
      <p:pic>
        <p:nvPicPr>
          <p:cNvPr id="4" name="Picture 3" descr="ns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0" y="5455043"/>
            <a:ext cx="1217142" cy="1224474"/>
          </a:xfrm>
          <a:prstGeom prst="rect">
            <a:avLst/>
          </a:prstGeom>
        </p:spPr>
      </p:pic>
      <p:pic>
        <p:nvPicPr>
          <p:cNvPr id="6" name="Picture 5" descr="Bentley 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19" y="5596330"/>
            <a:ext cx="3132009" cy="941900"/>
          </a:xfrm>
          <a:prstGeom prst="rect">
            <a:avLst/>
          </a:prstGeom>
        </p:spPr>
      </p:pic>
      <p:pic>
        <p:nvPicPr>
          <p:cNvPr id="7" name="Picture 6" descr="PSUlogo_color-250x7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70" y="5622780"/>
            <a:ext cx="3175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80"/>
    </mc:Choice>
    <mc:Fallback xmlns="">
      <p:transition xmlns:p14="http://schemas.microsoft.com/office/powerpoint/2010/main" spd="slow" advTm="2058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32" y="148875"/>
            <a:ext cx="533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Methods: 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410485"/>
            <a:ext cx="8848933" cy="3100971"/>
            <a:chOff x="0" y="410485"/>
            <a:chExt cx="8848933" cy="3100971"/>
          </a:xfrm>
        </p:grpSpPr>
        <p:pic>
          <p:nvPicPr>
            <p:cNvPr id="4" name="Picture 3" descr="weather-cartoon7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737" y="410485"/>
              <a:ext cx="3515196" cy="29939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833800"/>
              <a:ext cx="551654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US" sz="2800" dirty="0"/>
                <a:t>qualitative survey of TV/radio meteorologists in the greater Boston and northern New England areas on their training level in science</a:t>
              </a:r>
            </a:p>
            <a:p>
              <a:pPr marL="514350" indent="-514350">
                <a:buFont typeface="+mj-lt"/>
                <a:buAutoNum type="arabicParenR" startAt="3"/>
              </a:pP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3935" y="3628221"/>
            <a:ext cx="8381030" cy="2875414"/>
            <a:chOff x="483935" y="3628221"/>
            <a:chExt cx="8381030" cy="2875414"/>
          </a:xfrm>
        </p:grpSpPr>
        <p:pic>
          <p:nvPicPr>
            <p:cNvPr id="8" name="Picture 7" descr="Survey-249x30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35" y="3628221"/>
              <a:ext cx="2386594" cy="287541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425392" y="4335757"/>
              <a:ext cx="543957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 startAt="2"/>
              </a:pPr>
              <a:r>
                <a:rPr lang="en-US" sz="2800" dirty="0"/>
                <a:t>quantitative survey of &gt;120 U.S. undergraduate programs with B.S. degrees in meteorology or related disciplines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79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3"/>
    </mc:Choice>
    <mc:Fallback xmlns="">
      <p:transition xmlns:p14="http://schemas.microsoft.com/office/powerpoint/2010/main" spd="slow" advTm="328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6763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400" b="1" u="sng" dirty="0" smtClean="0"/>
              <a:t>Survey conditions</a:t>
            </a:r>
            <a:r>
              <a:rPr lang="en-US" sz="2400" dirty="0" smtClean="0"/>
              <a:t>:</a:t>
            </a:r>
            <a:endParaRPr lang="en-US" sz="2400" dirty="0"/>
          </a:p>
          <a:p>
            <a:pPr marL="457200" indent="-4572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/>
              <a:t>Survey </a:t>
            </a:r>
            <a:r>
              <a:rPr lang="en-US" sz="2400" dirty="0"/>
              <a:t>Monkey </a:t>
            </a:r>
            <a:r>
              <a:rPr lang="en-US" sz="2400" dirty="0" smtClean="0"/>
              <a:t>for online responses, administered under </a:t>
            </a:r>
            <a:r>
              <a:rPr lang="en-US" sz="2400" dirty="0"/>
              <a:t>instructor </a:t>
            </a:r>
            <a:r>
              <a:rPr lang="en-US" sz="2400" dirty="0" smtClean="0"/>
              <a:t>supervision. </a:t>
            </a:r>
          </a:p>
          <a:p>
            <a:pPr marL="457200" indent="-4572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/>
              <a:t>All first </a:t>
            </a:r>
            <a:r>
              <a:rPr lang="en-US" sz="2400" dirty="0"/>
              <a:t>year and graduating students </a:t>
            </a:r>
            <a:r>
              <a:rPr lang="en-US" sz="2400" dirty="0" smtClean="0"/>
              <a:t>included </a:t>
            </a:r>
            <a:r>
              <a:rPr lang="en-US" sz="2400" dirty="0"/>
              <a:t>in </a:t>
            </a:r>
            <a:r>
              <a:rPr lang="en-US" sz="2400" dirty="0" smtClean="0"/>
              <a:t>the pilot </a:t>
            </a:r>
            <a:r>
              <a:rPr lang="en-US" sz="2400" dirty="0"/>
              <a:t>survey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/>
              <a:t>5 </a:t>
            </a:r>
            <a:r>
              <a:rPr lang="en-US" sz="2400" dirty="0"/>
              <a:t>point </a:t>
            </a:r>
            <a:r>
              <a:rPr lang="en-US" sz="2400" dirty="0" err="1"/>
              <a:t>Likert</a:t>
            </a:r>
            <a:r>
              <a:rPr lang="en-US" sz="2400" dirty="0"/>
              <a:t> </a:t>
            </a:r>
            <a:r>
              <a:rPr lang="en-US" sz="2400" dirty="0" smtClean="0"/>
              <a:t>scale used </a:t>
            </a:r>
            <a:r>
              <a:rPr lang="en-US" sz="2400" dirty="0"/>
              <a:t>to </a:t>
            </a:r>
            <a:r>
              <a:rPr lang="en-US" sz="2400" dirty="0" smtClean="0"/>
              <a:t>quantify responses</a:t>
            </a:r>
          </a:p>
          <a:p>
            <a:pPr algn="ctr">
              <a:spcAft>
                <a:spcPts val="2400"/>
              </a:spcAft>
            </a:pPr>
            <a:r>
              <a:rPr lang="en-US" sz="2400" dirty="0"/>
              <a:t>L</a:t>
            </a:r>
            <a:r>
              <a:rPr lang="en-US" sz="2400" dirty="0" smtClean="0"/>
              <a:t>iteracy </a:t>
            </a:r>
            <a:r>
              <a:rPr lang="en-US" sz="2400" dirty="0"/>
              <a:t>assessment </a:t>
            </a:r>
            <a:r>
              <a:rPr lang="en-US" sz="2400" dirty="0" smtClean="0"/>
              <a:t>from “Essential </a:t>
            </a:r>
            <a:r>
              <a:rPr lang="en-US" sz="2400" dirty="0"/>
              <a:t>Principles of Climate </a:t>
            </a:r>
            <a:r>
              <a:rPr lang="en-US" sz="2400" dirty="0" smtClean="0"/>
              <a:t>Science” (joint </a:t>
            </a:r>
            <a:r>
              <a:rPr lang="en-US" sz="2400" dirty="0"/>
              <a:t>effort </a:t>
            </a:r>
            <a:r>
              <a:rPr lang="en-US" sz="2400" dirty="0" smtClean="0"/>
              <a:t>by </a:t>
            </a:r>
            <a:r>
              <a:rPr lang="en-US" sz="2400" dirty="0"/>
              <a:t>NOAA, AAAS, NASA, NSF, </a:t>
            </a:r>
            <a:r>
              <a:rPr lang="en-US" sz="2400" dirty="0" smtClean="0"/>
              <a:t>USAID, </a:t>
            </a:r>
            <a:r>
              <a:rPr lang="en-US" sz="2400" dirty="0"/>
              <a:t>DOD, EPA, </a:t>
            </a:r>
            <a:r>
              <a:rPr lang="en-US" sz="2400" dirty="0" smtClean="0"/>
              <a:t>NGOs and </a:t>
            </a:r>
            <a:r>
              <a:rPr lang="en-US" sz="2400" dirty="0"/>
              <a:t>science agencies and individuals from varied professional fields (</a:t>
            </a:r>
            <a:r>
              <a:rPr lang="en-US" sz="2400" dirty="0">
                <a:hlinkClick r:id="rId3"/>
              </a:rPr>
              <a:t>www.climatescience.gov</a:t>
            </a:r>
            <a:r>
              <a:rPr lang="en-US" sz="2400" dirty="0" smtClean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760" y="140176"/>
            <a:ext cx="885952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400" dirty="0" smtClean="0"/>
              <a:t>New survey tool used to gauge climate </a:t>
            </a:r>
            <a:r>
              <a:rPr lang="en-US" sz="2400" dirty="0"/>
              <a:t>literacy of meteorology students (and preparedness for communicating climate information) </a:t>
            </a:r>
            <a:r>
              <a:rPr lang="en-US" sz="2400" dirty="0" smtClean="0"/>
              <a:t>Tested </a:t>
            </a:r>
            <a:r>
              <a:rPr lang="en-US" sz="2400" dirty="0"/>
              <a:t>on PSU meteorology students in Spring 2012.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5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33"/>
    </mc:Choice>
    <mc:Fallback xmlns="">
      <p:transition xmlns:p14="http://schemas.microsoft.com/office/powerpoint/2010/main" spd="slow" advTm="862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761" y="2778660"/>
            <a:ext cx="3189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Findings to date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83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9"/>
    </mc:Choice>
    <mc:Fallback xmlns="">
      <p:transition xmlns:p14="http://schemas.microsoft.com/office/powerpoint/2010/main" spd="slow" advTm="24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10505780"/>
              </p:ext>
            </p:extLst>
          </p:nvPr>
        </p:nvGraphicFramePr>
        <p:xfrm>
          <a:off x="34332" y="96856"/>
          <a:ext cx="9109668" cy="5133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535752"/>
            <a:ext cx="91096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72% broadcast meteorologists in the survey area have BS degrees in meteorology or atmospheric science</a:t>
            </a:r>
          </a:p>
          <a:p>
            <a:pPr algn="ctr"/>
            <a:r>
              <a:rPr lang="en-US" sz="2400" dirty="0" smtClean="0"/>
              <a:t>14% have graduate degrees in meteorology or atmospheric science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3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70"/>
    </mc:Choice>
    <mc:Fallback xmlns="">
      <p:transition xmlns:p14="http://schemas.microsoft.com/office/powerpoint/2010/main" spd="slow" advTm="2937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 of survey 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740"/>
            <a:ext cx="9144000" cy="499730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197486" y="3062049"/>
            <a:ext cx="6752071" cy="887390"/>
            <a:chOff x="2197486" y="2513409"/>
            <a:chExt cx="6752071" cy="887390"/>
          </a:xfrm>
        </p:grpSpPr>
        <p:grpSp>
          <p:nvGrpSpPr>
            <p:cNvPr id="9" name="Group 8"/>
            <p:cNvGrpSpPr/>
            <p:nvPr/>
          </p:nvGrpSpPr>
          <p:grpSpPr>
            <a:xfrm>
              <a:off x="2197486" y="2513409"/>
              <a:ext cx="3050603" cy="887390"/>
              <a:chOff x="2197486" y="2513409"/>
              <a:chExt cx="3050603" cy="8873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197486" y="2882741"/>
                <a:ext cx="3050603" cy="518058"/>
                <a:chOff x="2197486" y="2882741"/>
                <a:chExt cx="3050603" cy="518058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2197486" y="2882741"/>
                  <a:ext cx="3049740" cy="518058"/>
                </a:xfrm>
                <a:prstGeom prst="rect">
                  <a:avLst/>
                </a:prstGeom>
                <a:noFill/>
                <a:ln w="57150" cmpd="sng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2606901" y="2932875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3793375" y="2932875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4946429" y="2932875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820813" y="2513409"/>
                <a:ext cx="1826251" cy="31446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Desirable answers</a:t>
                </a:r>
                <a:endParaRPr 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899817" y="2513409"/>
              <a:ext cx="3049740" cy="887390"/>
              <a:chOff x="2123154" y="2513409"/>
              <a:chExt cx="3049740" cy="88739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123154" y="2882741"/>
                <a:ext cx="3049740" cy="518058"/>
                <a:chOff x="2123154" y="2882741"/>
                <a:chExt cx="3049740" cy="518058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123154" y="2882741"/>
                  <a:ext cx="3049740" cy="518058"/>
                </a:xfrm>
                <a:prstGeom prst="rect">
                  <a:avLst/>
                </a:prstGeom>
                <a:noFill/>
                <a:ln w="57150" cmpd="sng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448156" y="2932875"/>
                  <a:ext cx="372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-1</a:t>
                  </a:r>
                  <a:endParaRPr lang="en-US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34630" y="2932875"/>
                  <a:ext cx="372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-2</a:t>
                  </a:r>
                  <a:endParaRPr lang="en-US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787684" y="2932875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2664683" y="2513409"/>
                <a:ext cx="2019641" cy="31446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Undesirable answers</a:t>
                </a:r>
                <a:endParaRPr lang="en-US" dirty="0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294430" y="200286"/>
            <a:ext cx="8571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 were generous in what we grouped into the “literate” category</a:t>
            </a:r>
          </a:p>
          <a:p>
            <a:pPr algn="ctr"/>
            <a:r>
              <a:rPr lang="en-US" sz="2400" dirty="0" smtClean="0"/>
              <a:t>Gave desired answers positive values, undesired answers negative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3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54"/>
    </mc:Choice>
    <mc:Fallback xmlns="">
      <p:transition xmlns:p14="http://schemas.microsoft.com/office/powerpoint/2010/main" spd="slow" advTm="666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586" y="-91440"/>
            <a:ext cx="5998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Some questions and responses in pilot survey</a:t>
            </a:r>
            <a:endParaRPr lang="en-US" sz="2400" b="1" dirty="0"/>
          </a:p>
        </p:txBody>
      </p:sp>
      <p:pic>
        <p:nvPicPr>
          <p:cNvPr id="5" name="Picture 4" descr="new pilot survey results fi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370840"/>
            <a:ext cx="9144000" cy="64929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528560" y="3911600"/>
            <a:ext cx="772160" cy="2844800"/>
            <a:chOff x="7528560" y="3911600"/>
            <a:chExt cx="772160" cy="2844800"/>
          </a:xfrm>
        </p:grpSpPr>
        <p:sp>
          <p:nvSpPr>
            <p:cNvPr id="6" name="Left Arrow 5"/>
            <p:cNvSpPr/>
            <p:nvPr/>
          </p:nvSpPr>
          <p:spPr>
            <a:xfrm>
              <a:off x="7528560" y="3911600"/>
              <a:ext cx="772160" cy="16256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Arrow 6"/>
            <p:cNvSpPr/>
            <p:nvPr/>
          </p:nvSpPr>
          <p:spPr>
            <a:xfrm>
              <a:off x="7528560" y="4074160"/>
              <a:ext cx="772160" cy="16256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/>
            <p:cNvSpPr/>
            <p:nvPr/>
          </p:nvSpPr>
          <p:spPr>
            <a:xfrm>
              <a:off x="7528560" y="4236720"/>
              <a:ext cx="772160" cy="16256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Arrow 8"/>
            <p:cNvSpPr/>
            <p:nvPr/>
          </p:nvSpPr>
          <p:spPr>
            <a:xfrm>
              <a:off x="7528560" y="4765040"/>
              <a:ext cx="772160" cy="16256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7528560" y="5039360"/>
              <a:ext cx="772160" cy="16256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7528560" y="5201920"/>
              <a:ext cx="772160" cy="16256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7528560" y="6441440"/>
              <a:ext cx="772160" cy="16256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Arrow 12"/>
            <p:cNvSpPr/>
            <p:nvPr/>
          </p:nvSpPr>
          <p:spPr>
            <a:xfrm>
              <a:off x="7528560" y="6593840"/>
              <a:ext cx="772160" cy="16256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7528560" y="6299200"/>
              <a:ext cx="772160" cy="16256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7528560" y="6156960"/>
              <a:ext cx="772160" cy="16256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Arrow 16"/>
            <p:cNvSpPr/>
            <p:nvPr/>
          </p:nvSpPr>
          <p:spPr>
            <a:xfrm>
              <a:off x="7528560" y="5994400"/>
              <a:ext cx="772160" cy="16256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30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672"/>
    </mc:Choice>
    <mc:Fallback xmlns="">
      <p:transition xmlns:p14="http://schemas.microsoft.com/office/powerpoint/2010/main" spd="slow" advTm="1906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332" y="1326392"/>
            <a:ext cx="8942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Our hypothesis that broadcast meteorologists are not trained as scientists is rejected for New England.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241" y="2767729"/>
            <a:ext cx="868396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0"/>
              </a:spcAft>
              <a:buFont typeface="Arial"/>
              <a:buChar char="•"/>
            </a:pPr>
            <a:r>
              <a:rPr lang="en-US" sz="2800" dirty="0" smtClean="0"/>
              <a:t>Meteorology </a:t>
            </a:r>
            <a:r>
              <a:rPr lang="en-US" sz="2800" dirty="0"/>
              <a:t>students </a:t>
            </a:r>
            <a:r>
              <a:rPr lang="en-US" sz="2800" dirty="0" smtClean="0"/>
              <a:t>in our pilot survey exhibit low understanding </a:t>
            </a:r>
            <a:r>
              <a:rPr lang="en-US" sz="2800" dirty="0"/>
              <a:t>of climate </a:t>
            </a:r>
            <a:r>
              <a:rPr lang="en-US" sz="2800" dirty="0" smtClean="0"/>
              <a:t>feedbacks</a:t>
            </a:r>
            <a:r>
              <a:rPr lang="en-US" sz="2800" dirty="0"/>
              <a:t> </a:t>
            </a:r>
            <a:r>
              <a:rPr lang="en-US" sz="2800" dirty="0" smtClean="0"/>
              <a:t>and consequences, and exhibit a marked lack of literacy in climate aspects related to biology and geochemistry.</a:t>
            </a:r>
          </a:p>
          <a:p>
            <a:pPr marL="457200" indent="-457200">
              <a:spcAft>
                <a:spcPts val="3000"/>
              </a:spcAft>
              <a:buFont typeface="Arial"/>
              <a:buChar char="•"/>
            </a:pPr>
            <a:r>
              <a:rPr lang="en-US" sz="2800" dirty="0" smtClean="0"/>
              <a:t>Hypothesis that students lack training in disciplines outside of atmospheric sciences is not rejected (so far).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2367" y="441197"/>
            <a:ext cx="2051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Conclusions: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53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77"/>
    </mc:Choice>
    <mc:Fallback xmlns="">
      <p:transition xmlns:p14="http://schemas.microsoft.com/office/powerpoint/2010/main" spd="slow" advTm="791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ls 2006-13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1791" b="2001"/>
          <a:stretch/>
        </p:blipFill>
        <p:spPr>
          <a:xfrm>
            <a:off x="899627" y="487320"/>
            <a:ext cx="7673286" cy="6233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0185" y="6224420"/>
            <a:ext cx="18874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www.eesi.org</a:t>
            </a:r>
            <a:endParaRPr lang="en-US" sz="1400" dirty="0" smtClean="0"/>
          </a:p>
          <a:p>
            <a:r>
              <a:rPr lang="en-US" sz="1400" dirty="0" smtClean="0"/>
              <a:t>Factsheet April 2013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-59336" y="-27268"/>
            <a:ext cx="929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American belief in human-caused climate change lower now than in 2007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86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8"/>
    </mc:Choice>
    <mc:Fallback xmlns="">
      <p:transition xmlns:p14="http://schemas.microsoft.com/office/powerpoint/2010/main" spd="slow" advTm="411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478" y="291964"/>
            <a:ext cx="8985242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Challenge – How to break down barriers that inhibit many of the doubters from accepting the validity of 3 key facts:</a:t>
            </a:r>
            <a:endParaRPr lang="en-US" sz="2800" dirty="0"/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800" dirty="0"/>
              <a:t>t</a:t>
            </a:r>
            <a:r>
              <a:rPr lang="en-US" sz="2800" dirty="0" smtClean="0"/>
              <a:t>hat there are measurable and significant temperature increases in many places in the last 30 years;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800" dirty="0"/>
              <a:t>t</a:t>
            </a:r>
            <a:r>
              <a:rPr lang="en-US" sz="2800" dirty="0" smtClean="0"/>
              <a:t>hat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emissions from human activities are responsible for at least some of those increases; and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800" dirty="0" smtClean="0"/>
              <a:t>that almost all scientists are in agreement on these points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5838" y="4824298"/>
            <a:ext cx="89852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Need a delivery mechanism the public is familiar with and trusts. The local news? </a:t>
            </a:r>
            <a:r>
              <a:rPr lang="en-US" sz="2800" dirty="0"/>
              <a:t>M</a:t>
            </a:r>
            <a:r>
              <a:rPr lang="en-US" sz="2800" dirty="0" smtClean="0"/>
              <a:t>ost news reporters don’t understand the science and often gloss over, or misrepresent, climate findings.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6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27"/>
    </mc:Choice>
    <mc:Fallback xmlns="">
      <p:transition xmlns:p14="http://schemas.microsoft.com/office/powerpoint/2010/main" spd="slow" advTm="1023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rofession Illustration Series Royalty Free Stock Photography"/>
          <p:cNvPicPr>
            <a:picLocks noChangeAspect="1" noChangeArrowheads="1"/>
          </p:cNvPicPr>
          <p:nvPr/>
        </p:nvPicPr>
        <p:blipFill rotWithShape="1">
          <a:blip r:embed="rId3"/>
          <a:srcRect b="21016"/>
          <a:stretch/>
        </p:blipFill>
        <p:spPr bwMode="auto">
          <a:xfrm>
            <a:off x="-3765" y="1305131"/>
            <a:ext cx="2526246" cy="33866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05" y="48540"/>
            <a:ext cx="891729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70% of Americans </a:t>
            </a:r>
            <a:r>
              <a:rPr lang="en-US" sz="3200" dirty="0" smtClean="0"/>
              <a:t>watch </a:t>
            </a:r>
            <a:r>
              <a:rPr lang="en-US" sz="3200" dirty="0"/>
              <a:t>televised local </a:t>
            </a:r>
            <a:r>
              <a:rPr lang="en-US" sz="3200" dirty="0" smtClean="0"/>
              <a:t>news primarily to see the weather </a:t>
            </a:r>
            <a:r>
              <a:rPr lang="en-US" sz="3200" dirty="0"/>
              <a:t>forecast </a:t>
            </a:r>
            <a:endParaRPr lang="en-US" sz="2400" dirty="0" smtClean="0"/>
          </a:p>
          <a:p>
            <a:pPr algn="ctr">
              <a:spcAft>
                <a:spcPts val="1200"/>
              </a:spcAft>
            </a:pPr>
            <a:r>
              <a:rPr lang="en-US" sz="2000" dirty="0" smtClean="0"/>
              <a:t>(</a:t>
            </a:r>
            <a:r>
              <a:rPr lang="en-US" sz="2000" dirty="0"/>
              <a:t>Miller et al, 2006; PEW, 2011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270448" y="1939252"/>
            <a:ext cx="3873550" cy="3703119"/>
            <a:chOff x="5270448" y="1939252"/>
            <a:chExt cx="3873550" cy="3703119"/>
          </a:xfrm>
        </p:grpSpPr>
        <p:sp>
          <p:nvSpPr>
            <p:cNvPr id="8" name="TextBox 7"/>
            <p:cNvSpPr txBox="1"/>
            <p:nvPr/>
          </p:nvSpPr>
          <p:spPr>
            <a:xfrm flipH="1">
              <a:off x="5270448" y="3118603"/>
              <a:ext cx="3873550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3200" dirty="0"/>
                <a:t>t</a:t>
              </a:r>
              <a:r>
                <a:rPr lang="en-US" sz="3200" dirty="0" smtClean="0"/>
                <a:t>he public generally  considers meteorologists to be climate experts </a:t>
              </a:r>
            </a:p>
            <a:p>
              <a:pPr algn="ctr">
                <a:spcAft>
                  <a:spcPts val="1200"/>
                </a:spcAft>
              </a:pPr>
              <a:r>
                <a:rPr lang="en-US" sz="2000" dirty="0" smtClean="0"/>
                <a:t>(Leiserowitz </a:t>
              </a:r>
              <a:r>
                <a:rPr lang="en-US" sz="2000" dirty="0"/>
                <a:t>et al</a:t>
              </a:r>
              <a:r>
                <a:rPr lang="en-US" sz="2000" dirty="0" smtClean="0"/>
                <a:t>., 2011)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91400" y="1939252"/>
              <a:ext cx="81244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and</a:t>
              </a:r>
              <a:endParaRPr lang="en-US" sz="3200" dirty="0"/>
            </a:p>
          </p:txBody>
        </p:sp>
      </p:grpSp>
      <p:pic>
        <p:nvPicPr>
          <p:cNvPr id="2" name="Picture 1" descr="DSC_5299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0"/>
          <a:stretch/>
        </p:blipFill>
        <p:spPr>
          <a:xfrm>
            <a:off x="2522163" y="2732296"/>
            <a:ext cx="2734481" cy="4125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31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59"/>
    </mc:Choice>
    <mc:Fallback xmlns="">
      <p:transition xmlns:p14="http://schemas.microsoft.com/office/powerpoint/2010/main" spd="slow" advTm="324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96" y="983222"/>
            <a:ext cx="86787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000" dirty="0" smtClean="0"/>
              <a:t>Broadcast meteorologists (weather forecasters) are also well-positioned to be our informal educators about climate change to the public: </a:t>
            </a:r>
            <a:endParaRPr lang="en-US" sz="3000" dirty="0"/>
          </a:p>
          <a:p>
            <a:pPr marL="457200" indent="-457200">
              <a:spcAft>
                <a:spcPts val="2400"/>
              </a:spcAft>
              <a:buFont typeface="Arial"/>
              <a:buChar char="•"/>
            </a:pPr>
            <a:r>
              <a:rPr lang="en-US" sz="3000" dirty="0"/>
              <a:t>Broadcast meteorologists </a:t>
            </a:r>
            <a:r>
              <a:rPr lang="en-US" sz="3000" dirty="0" smtClean="0"/>
              <a:t>are “</a:t>
            </a:r>
            <a:r>
              <a:rPr lang="en-US" sz="3000" dirty="0"/>
              <a:t>station scientists” at most TV </a:t>
            </a:r>
            <a:r>
              <a:rPr lang="en-US" sz="3000" dirty="0" smtClean="0"/>
              <a:t>stations; this role is supported by </a:t>
            </a:r>
            <a:r>
              <a:rPr lang="en-US" sz="3000" dirty="0"/>
              <a:t>the </a:t>
            </a:r>
            <a:r>
              <a:rPr lang="en-US" sz="3000" dirty="0" smtClean="0"/>
              <a:t>American Meteorology Society </a:t>
            </a:r>
            <a:r>
              <a:rPr lang="en-US" sz="3000" dirty="0"/>
              <a:t>(</a:t>
            </a:r>
            <a:r>
              <a:rPr lang="en-US" sz="3000" dirty="0" err="1"/>
              <a:t>Maibach</a:t>
            </a:r>
            <a:r>
              <a:rPr lang="en-US" sz="3000" dirty="0"/>
              <a:t>, 2011</a:t>
            </a:r>
            <a:r>
              <a:rPr lang="en-US" sz="3000" dirty="0" smtClean="0"/>
              <a:t>) </a:t>
            </a:r>
          </a:p>
          <a:p>
            <a:pPr marL="457200" indent="-457200">
              <a:spcAft>
                <a:spcPts val="2400"/>
              </a:spcAft>
              <a:buFont typeface="Arial"/>
              <a:buChar char="•"/>
            </a:pPr>
            <a:r>
              <a:rPr lang="en-US" sz="3000" dirty="0" smtClean="0"/>
              <a:t>2</a:t>
            </a:r>
            <a:r>
              <a:rPr lang="en-US" sz="3000" dirty="0"/>
              <a:t>/3 of TV broadcast meteorologists </a:t>
            </a:r>
            <a:r>
              <a:rPr lang="en-US" sz="3000" u="sng" dirty="0"/>
              <a:t>wish</a:t>
            </a:r>
            <a:r>
              <a:rPr lang="en-US" sz="3000" dirty="0"/>
              <a:t> to report on climate change (</a:t>
            </a:r>
            <a:r>
              <a:rPr lang="en-US" sz="3000" dirty="0" err="1"/>
              <a:t>Maibach</a:t>
            </a:r>
            <a:r>
              <a:rPr lang="en-US" sz="3000" dirty="0"/>
              <a:t> et al., 2011</a:t>
            </a:r>
            <a:r>
              <a:rPr lang="en-US" sz="3000" dirty="0" smtClean="0"/>
              <a:t>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6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11"/>
    </mc:Choice>
    <mc:Fallback xmlns="">
      <p:transition xmlns:p14="http://schemas.microsoft.com/office/powerpoint/2010/main" spd="slow" advTm="2761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104" y="249983"/>
            <a:ext cx="7338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Problem solved – the local weatherman can do the needed outreach!</a:t>
            </a:r>
          </a:p>
          <a:p>
            <a:pPr algn="ctr"/>
            <a:endParaRPr lang="en-US" sz="2800" dirty="0"/>
          </a:p>
          <a:p>
            <a:pPr marL="457200" indent="-457200" algn="ctr">
              <a:buFont typeface="Wingdings" charset="2"/>
              <a:buChar char="ü"/>
            </a:pPr>
            <a:r>
              <a:rPr lang="en-US" sz="2800" dirty="0" smtClean="0"/>
              <a:t>Public trust</a:t>
            </a:r>
          </a:p>
          <a:p>
            <a:pPr marL="457200" indent="-457200" algn="ctr">
              <a:buFont typeface="Wingdings" charset="2"/>
              <a:buChar char="ü"/>
            </a:pPr>
            <a:r>
              <a:rPr lang="en-US" sz="2800" dirty="0" smtClean="0"/>
              <a:t>High impact</a:t>
            </a:r>
          </a:p>
          <a:p>
            <a:pPr marL="457200" indent="-457200" algn="ctr">
              <a:buFont typeface="Wingdings" charset="2"/>
              <a:buChar char="ü"/>
            </a:pPr>
            <a:r>
              <a:rPr lang="en-US" sz="2800" dirty="0" smtClean="0"/>
              <a:t>Large reach</a:t>
            </a:r>
            <a:endParaRPr lang="en-US" sz="2800" dirty="0"/>
          </a:p>
        </p:txBody>
      </p:sp>
      <p:pic>
        <p:nvPicPr>
          <p:cNvPr id="5" name="Picture 4" descr="Doubting Thoma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9" y="3356035"/>
            <a:ext cx="4180618" cy="3510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2979" y="4089678"/>
            <a:ext cx="4981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2400"/>
              </a:spcBef>
              <a:buFont typeface="Arial"/>
              <a:buChar char="•"/>
            </a:pPr>
            <a:r>
              <a:rPr lang="en-US" sz="2800" dirty="0" smtClean="0"/>
              <a:t>meteorologists with opportunity to bring climate news to the public rarely do so </a:t>
            </a:r>
          </a:p>
          <a:p>
            <a:pPr marL="280988" indent="-280988">
              <a:spcBef>
                <a:spcPts val="2400"/>
              </a:spcBef>
              <a:buFont typeface="Arial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ome publically deny climate impacts from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increases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62979" y="3356035"/>
            <a:ext cx="5012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One rather big glitch in the plan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3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84"/>
    </mc:Choice>
    <mc:Fallback xmlns="">
      <p:transition xmlns:p14="http://schemas.microsoft.com/office/powerpoint/2010/main" spd="slow" advTm="359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80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Polls suggest 50% of TV broadcast meteorologists are skeptics about human causes for climate change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5517" y="10479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9411" y="1061413"/>
            <a:ext cx="651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 err="1" smtClean="0"/>
              <a:t>Maibach</a:t>
            </a:r>
            <a:r>
              <a:rPr lang="en-US" sz="2400" b="1" dirty="0" smtClean="0"/>
              <a:t> </a:t>
            </a:r>
            <a:r>
              <a:rPr lang="en-US" sz="2400" b="1" dirty="0"/>
              <a:t>et al., 2010a, b; </a:t>
            </a:r>
            <a:r>
              <a:rPr lang="en-US" sz="2400" b="1" dirty="0" err="1"/>
              <a:t>Leiserowitz</a:t>
            </a:r>
            <a:r>
              <a:rPr lang="en-US" sz="2400" b="1" dirty="0"/>
              <a:t> et al., </a:t>
            </a:r>
            <a:r>
              <a:rPr lang="en-US" sz="2400" b="1" dirty="0" smtClean="0"/>
              <a:t>2011)</a:t>
            </a:r>
            <a:r>
              <a:rPr lang="en-US" sz="2400" b="1" dirty="0" smtClean="0">
                <a:effectLst/>
              </a:rPr>
              <a:t> 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21608" y="1703894"/>
            <a:ext cx="3748779" cy="5100784"/>
            <a:chOff x="121608" y="1703894"/>
            <a:chExt cx="3748779" cy="510078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44641"/>
            <a:stretch/>
          </p:blipFill>
          <p:spPr bwMode="auto">
            <a:xfrm>
              <a:off x="428647" y="1703894"/>
              <a:ext cx="3134700" cy="383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21608" y="5481239"/>
              <a:ext cx="37487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Best meteorology models cannot accurately predict weather over 5 days out. Creates doubt about assumptions in climate models</a:t>
              </a:r>
              <a:endParaRPr lang="en-US" sz="2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27202" y="1788205"/>
            <a:ext cx="4895794" cy="4862585"/>
            <a:chOff x="4027202" y="1788205"/>
            <a:chExt cx="4895794" cy="4862585"/>
          </a:xfrm>
        </p:grpSpPr>
        <p:pic>
          <p:nvPicPr>
            <p:cNvPr id="6" name="Picture 5" descr="www.esrl.noaa.gov_gmd_webdata_ccgg_trends_co2_data_mlo.pdf"/>
            <p:cNvPicPr>
              <a:picLocks noChangeAspect="1"/>
            </p:cNvPicPr>
            <p:nvPr/>
          </p:nvPicPr>
          <p:blipFill rotWithShape="1">
            <a:blip r:embed="rId4"/>
            <a:srcRect l="5289" t="6716" r="6320" b="5462"/>
            <a:stretch/>
          </p:blipFill>
          <p:spPr>
            <a:xfrm>
              <a:off x="4027202" y="1788205"/>
              <a:ext cx="4895794" cy="36627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93322" y="5635127"/>
              <a:ext cx="47635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The physics of greenhouse gas influences not contested, but ability to predict climate responses given annual variability is ...</a:t>
              </a:r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18"/>
    </mc:Choice>
    <mc:Fallback xmlns="">
      <p:transition xmlns:p14="http://schemas.microsoft.com/office/powerpoint/2010/main" spd="slow" advTm="479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756" y="269380"/>
            <a:ext cx="8746295" cy="627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/>
              <a:t>Our Approach</a:t>
            </a:r>
          </a:p>
          <a:p>
            <a:pPr algn="ctr">
              <a:spcAft>
                <a:spcPts val="1200"/>
              </a:spcAft>
            </a:pPr>
            <a:r>
              <a:rPr lang="en-US" sz="2400" dirty="0"/>
              <a:t>Bentley Univ. and Plymouth State Univ</a:t>
            </a:r>
            <a:r>
              <a:rPr lang="en-US" sz="2400" dirty="0" smtClean="0"/>
              <a:t>. Team:</a:t>
            </a:r>
          </a:p>
          <a:p>
            <a:pPr marL="1830388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climate scientists (climate researchers) - 2</a:t>
            </a:r>
          </a:p>
          <a:p>
            <a:pPr marL="1830388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meteorologists (forecasters, instructors) - 3</a:t>
            </a:r>
          </a:p>
          <a:p>
            <a:pPr marL="1830388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geologists – 2 (besides climate researchers)</a:t>
            </a:r>
            <a:endParaRPr lang="en-US" sz="2400" dirty="0"/>
          </a:p>
          <a:p>
            <a:pPr marL="1830388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science educators - 1</a:t>
            </a:r>
          </a:p>
          <a:p>
            <a:pPr marL="1830388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social scientists – 1</a:t>
            </a:r>
            <a:endParaRPr lang="en-US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/>
              <a:t>Primary question </a:t>
            </a:r>
            <a:r>
              <a:rPr lang="en-US" sz="2400" dirty="0" smtClean="0"/>
              <a:t>- why are some TV </a:t>
            </a:r>
            <a:r>
              <a:rPr lang="en-US" sz="2400" dirty="0"/>
              <a:t>broadcast meteorologists </a:t>
            </a:r>
            <a:r>
              <a:rPr lang="en-US" sz="2400" dirty="0" smtClean="0"/>
              <a:t>and </a:t>
            </a:r>
            <a:r>
              <a:rPr lang="en-US" sz="2400" dirty="0"/>
              <a:t>commercial </a:t>
            </a:r>
            <a:r>
              <a:rPr lang="en-US" sz="2400" dirty="0" smtClean="0"/>
              <a:t>weather forecasters skeptical </a:t>
            </a:r>
            <a:r>
              <a:rPr lang="en-US" sz="2400" dirty="0"/>
              <a:t>or uncertain about </a:t>
            </a:r>
            <a:r>
              <a:rPr lang="en-US" sz="2400" dirty="0" smtClean="0"/>
              <a:t>anthropogenic global warming?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Aim</a:t>
            </a:r>
            <a:r>
              <a:rPr lang="en-US" sz="2400" b="1" dirty="0" smtClean="0"/>
              <a:t>:</a:t>
            </a:r>
            <a:r>
              <a:rPr lang="en-US" sz="2400" dirty="0" smtClean="0"/>
              <a:t> to </a:t>
            </a:r>
            <a:r>
              <a:rPr lang="en-US" sz="2400" dirty="0"/>
              <a:t>use this information to improve outreach communications on climate to the public by meteorologists, especially those on television news </a:t>
            </a:r>
            <a:r>
              <a:rPr lang="en-US" sz="2400" dirty="0" smtClean="0"/>
              <a:t>programs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2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19"/>
    </mc:Choice>
    <mc:Fallback xmlns="">
      <p:transition xmlns:p14="http://schemas.microsoft.com/office/powerpoint/2010/main" spd="slow" advTm="325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6826"/>
            <a:ext cx="9144000" cy="457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dirty="0" smtClean="0"/>
              <a:t>Hypotheses:</a:t>
            </a:r>
            <a:endParaRPr lang="en-US" sz="2400" dirty="0"/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sz="2400" dirty="0"/>
              <a:t>Some TV broadcast meteorologists may have only degrees in broadcast journalism with limited backgrounds in meteorology or climate science.</a:t>
            </a: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sz="2400" dirty="0" smtClean="0"/>
              <a:t>U.S</a:t>
            </a:r>
            <a:r>
              <a:rPr lang="en-US" sz="2400" dirty="0"/>
              <a:t>. meteorology degree programs </a:t>
            </a:r>
            <a:r>
              <a:rPr lang="en-US" sz="2400" dirty="0" smtClean="0"/>
              <a:t>lack specific training </a:t>
            </a:r>
            <a:r>
              <a:rPr lang="en-US" sz="2400" dirty="0"/>
              <a:t>on geophysical </a:t>
            </a:r>
            <a:r>
              <a:rPr lang="en-US" sz="2400" dirty="0" smtClean="0"/>
              <a:t>mechanisms for </a:t>
            </a:r>
            <a:r>
              <a:rPr lang="en-US" sz="2400" dirty="0"/>
              <a:t>climate </a:t>
            </a:r>
            <a:r>
              <a:rPr lang="en-US" sz="2400" dirty="0" smtClean="0"/>
              <a:t>change</a:t>
            </a:r>
            <a:endParaRPr lang="en-US" sz="2400" dirty="0"/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sz="2400" dirty="0" smtClean="0"/>
              <a:t>Meteorology </a:t>
            </a:r>
            <a:r>
              <a:rPr lang="en-US" sz="2400" dirty="0"/>
              <a:t>students take few courses in the Earth systems sciences that support understanding of climate feedbacks and records of past changes (i.e. geology, geography, ecology)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2847744"/>
            <a:ext cx="9144000" cy="1346906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370401"/>
            <a:ext cx="9144000" cy="1346906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680" y="111760"/>
            <a:ext cx="876808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2400" b="1" dirty="0"/>
              <a:t>Multiple working hypotheses based on one theme – </a:t>
            </a:r>
          </a:p>
          <a:p>
            <a:pPr algn="ctr">
              <a:spcAft>
                <a:spcPts val="3000"/>
              </a:spcAft>
            </a:pPr>
            <a:r>
              <a:rPr lang="en-US" sz="2400" b="1" dirty="0"/>
              <a:t>that broadcast meteorologists often fail to attain adequate climate literacy before graduating into the work force (an education gap)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0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78"/>
    </mc:Choice>
    <mc:Fallback xmlns="">
      <p:transition xmlns:p14="http://schemas.microsoft.com/office/powerpoint/2010/main" spd="slow" advTm="8517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11.2|7.2|7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3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4.3|1.7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|4.9|16.4|11|1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3.6|16.3|11.1|1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926</Words>
  <Application>Microsoft Macintosh PowerPoint</Application>
  <PresentationFormat>On-screen Show (4:3)</PresentationFormat>
  <Paragraphs>86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CLIMATE CHANGE COMMUNICATION BETWEEN TV BROADCAST METEOROLOGISTS AND THEIR VIEWING AUDIENCE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Plymouth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COMMUNICATION BETWEEN TV BROADCAST METEOROLOGISTS AND THEIR VIEWING AUDIENCE</dc:title>
  <dc:creator>Lisa Doner</dc:creator>
  <cp:lastModifiedBy>Lisa Doner</cp:lastModifiedBy>
  <cp:revision>86</cp:revision>
  <dcterms:created xsi:type="dcterms:W3CDTF">2013-10-27T12:06:08Z</dcterms:created>
  <dcterms:modified xsi:type="dcterms:W3CDTF">2013-10-30T04:15:36Z</dcterms:modified>
</cp:coreProperties>
</file>