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8463200" cy="30175200"/>
  <p:notesSz cx="6858000" cy="9144000"/>
  <p:defaultTextStyle>
    <a:defPPr>
      <a:defRPr lang="en-US"/>
    </a:defPPr>
    <a:lvl1pPr algn="l" defTabSz="5434013" rtl="0" fontAlgn="base">
      <a:spcBef>
        <a:spcPct val="0"/>
      </a:spcBef>
      <a:spcAft>
        <a:spcPct val="0"/>
      </a:spcAft>
      <a:defRPr sz="7900" kern="1200">
        <a:solidFill>
          <a:schemeClr val="tx1"/>
        </a:solidFill>
        <a:latin typeface="Arial" charset="0"/>
        <a:ea typeface="+mn-ea"/>
        <a:cs typeface="Arial" charset="0"/>
      </a:defRPr>
    </a:lvl1pPr>
    <a:lvl2pPr marL="2716213" indent="-2259013" algn="l" defTabSz="5434013" rtl="0" fontAlgn="base">
      <a:spcBef>
        <a:spcPct val="0"/>
      </a:spcBef>
      <a:spcAft>
        <a:spcPct val="0"/>
      </a:spcAft>
      <a:defRPr sz="7900" kern="1200">
        <a:solidFill>
          <a:schemeClr val="tx1"/>
        </a:solidFill>
        <a:latin typeface="Arial" charset="0"/>
        <a:ea typeface="+mn-ea"/>
        <a:cs typeface="Arial" charset="0"/>
      </a:defRPr>
    </a:lvl2pPr>
    <a:lvl3pPr marL="5434013" indent="-4519613" algn="l" defTabSz="5434013" rtl="0" fontAlgn="base">
      <a:spcBef>
        <a:spcPct val="0"/>
      </a:spcBef>
      <a:spcAft>
        <a:spcPct val="0"/>
      </a:spcAft>
      <a:defRPr sz="7900" kern="1200">
        <a:solidFill>
          <a:schemeClr val="tx1"/>
        </a:solidFill>
        <a:latin typeface="Arial" charset="0"/>
        <a:ea typeface="+mn-ea"/>
        <a:cs typeface="Arial" charset="0"/>
      </a:defRPr>
    </a:lvl3pPr>
    <a:lvl4pPr marL="8150225" indent="-6778625" algn="l" defTabSz="5434013" rtl="0" fontAlgn="base">
      <a:spcBef>
        <a:spcPct val="0"/>
      </a:spcBef>
      <a:spcAft>
        <a:spcPct val="0"/>
      </a:spcAft>
      <a:defRPr sz="7900" kern="1200">
        <a:solidFill>
          <a:schemeClr val="tx1"/>
        </a:solidFill>
        <a:latin typeface="Arial" charset="0"/>
        <a:ea typeface="+mn-ea"/>
        <a:cs typeface="Arial" charset="0"/>
      </a:defRPr>
    </a:lvl4pPr>
    <a:lvl5pPr marL="10868025" indent="-9039225" algn="l" defTabSz="5434013" rtl="0" fontAlgn="base">
      <a:spcBef>
        <a:spcPct val="0"/>
      </a:spcBef>
      <a:spcAft>
        <a:spcPct val="0"/>
      </a:spcAft>
      <a:defRPr sz="7900" kern="1200">
        <a:solidFill>
          <a:schemeClr val="tx1"/>
        </a:solidFill>
        <a:latin typeface="Arial" charset="0"/>
        <a:ea typeface="+mn-ea"/>
        <a:cs typeface="Arial" charset="0"/>
      </a:defRPr>
    </a:lvl5pPr>
    <a:lvl6pPr marL="2286000" algn="l" defTabSz="914400" rtl="0" eaLnBrk="1" latinLnBrk="0" hangingPunct="1">
      <a:defRPr sz="7900" kern="1200">
        <a:solidFill>
          <a:schemeClr val="tx1"/>
        </a:solidFill>
        <a:latin typeface="Arial" charset="0"/>
        <a:ea typeface="+mn-ea"/>
        <a:cs typeface="Arial" charset="0"/>
      </a:defRPr>
    </a:lvl6pPr>
    <a:lvl7pPr marL="2743200" algn="l" defTabSz="914400" rtl="0" eaLnBrk="1" latinLnBrk="0" hangingPunct="1">
      <a:defRPr sz="7900" kern="1200">
        <a:solidFill>
          <a:schemeClr val="tx1"/>
        </a:solidFill>
        <a:latin typeface="Arial" charset="0"/>
        <a:ea typeface="+mn-ea"/>
        <a:cs typeface="Arial" charset="0"/>
      </a:defRPr>
    </a:lvl7pPr>
    <a:lvl8pPr marL="3200400" algn="l" defTabSz="914400" rtl="0" eaLnBrk="1" latinLnBrk="0" hangingPunct="1">
      <a:defRPr sz="7900" kern="1200">
        <a:solidFill>
          <a:schemeClr val="tx1"/>
        </a:solidFill>
        <a:latin typeface="Arial" charset="0"/>
        <a:ea typeface="+mn-ea"/>
        <a:cs typeface="Arial" charset="0"/>
      </a:defRPr>
    </a:lvl8pPr>
    <a:lvl9pPr marL="3657600" algn="l" defTabSz="914400" rtl="0" eaLnBrk="1" latinLnBrk="0" hangingPunct="1">
      <a:defRPr sz="7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05D7"/>
    <a:srgbClr val="803BEF"/>
    <a:srgbClr val="A16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003" autoAdjust="0"/>
  </p:normalViewPr>
  <p:slideViewPr>
    <p:cSldViewPr>
      <p:cViewPr>
        <p:scale>
          <a:sx n="50" d="100"/>
          <a:sy n="50" d="100"/>
        </p:scale>
        <p:origin x="5976" y="3840"/>
      </p:cViewPr>
      <p:guideLst>
        <p:guide orient="horz" pos="9792"/>
        <p:guide pos="15264"/>
      </p:guideLst>
    </p:cSldViewPr>
  </p:slideViewPr>
  <p:notesTextViewPr>
    <p:cViewPr>
      <p:scale>
        <a:sx n="100" d="100"/>
        <a:sy n="100" d="100"/>
      </p:scale>
      <p:origin x="0" y="0"/>
    </p:cViewPr>
  </p:notesTextViewPr>
  <p:gridSpacing cx="228600" cy="2286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21426007"/>
            <a:ext cx="43525440" cy="14784252"/>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8" y="39084076"/>
            <a:ext cx="35844480" cy="17626148"/>
          </a:xfrm>
        </p:spPr>
        <p:txBody>
          <a:bodyPr/>
          <a:lstStyle>
            <a:lvl1pPr marL="0" indent="0" algn="ctr">
              <a:buNone/>
              <a:defRPr>
                <a:solidFill>
                  <a:schemeClr val="tx1">
                    <a:tint val="75000"/>
                  </a:schemeClr>
                </a:solidFill>
              </a:defRPr>
            </a:lvl1pPr>
            <a:lvl2pPr marL="2717048" indent="0" algn="ctr">
              <a:buNone/>
              <a:defRPr>
                <a:solidFill>
                  <a:schemeClr val="tx1">
                    <a:tint val="75000"/>
                  </a:schemeClr>
                </a:solidFill>
              </a:defRPr>
            </a:lvl2pPr>
            <a:lvl3pPr marL="5434096" indent="0" algn="ctr">
              <a:buNone/>
              <a:defRPr>
                <a:solidFill>
                  <a:schemeClr val="tx1">
                    <a:tint val="75000"/>
                  </a:schemeClr>
                </a:solidFill>
              </a:defRPr>
            </a:lvl3pPr>
            <a:lvl4pPr marL="8151144" indent="0" algn="ctr">
              <a:buNone/>
              <a:defRPr>
                <a:solidFill>
                  <a:schemeClr val="tx1">
                    <a:tint val="75000"/>
                  </a:schemeClr>
                </a:solidFill>
              </a:defRPr>
            </a:lvl4pPr>
            <a:lvl5pPr marL="10868193" indent="0" algn="ctr">
              <a:buNone/>
              <a:defRPr>
                <a:solidFill>
                  <a:schemeClr val="tx1">
                    <a:tint val="75000"/>
                  </a:schemeClr>
                </a:solidFill>
              </a:defRPr>
            </a:lvl5pPr>
            <a:lvl6pPr marL="13585241" indent="0" algn="ctr">
              <a:buNone/>
              <a:defRPr>
                <a:solidFill>
                  <a:schemeClr val="tx1">
                    <a:tint val="75000"/>
                  </a:schemeClr>
                </a:solidFill>
              </a:defRPr>
            </a:lvl6pPr>
            <a:lvl7pPr marL="16302289" indent="0" algn="ctr">
              <a:buNone/>
              <a:defRPr>
                <a:solidFill>
                  <a:schemeClr val="tx1">
                    <a:tint val="75000"/>
                  </a:schemeClr>
                </a:solidFill>
              </a:defRPr>
            </a:lvl7pPr>
            <a:lvl8pPr marL="19019337" indent="0" algn="ctr">
              <a:buNone/>
              <a:defRPr>
                <a:solidFill>
                  <a:schemeClr val="tx1">
                    <a:tint val="75000"/>
                  </a:schemeClr>
                </a:solidFill>
              </a:defRPr>
            </a:lvl8pPr>
            <a:lvl9pPr marL="217363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fld id="{FB458670-1AA3-403F-A4CB-357E95BF0974}" type="datetimeFigureOut">
              <a:rPr lang="en-US"/>
              <a:pPr/>
              <a:t>11/14/2013</a:t>
            </a:fld>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DEB36A4F-98A8-4BB1-A9E5-2B3D1C0AC14F}" type="slidenum">
              <a:rPr lang="en-US"/>
              <a:pPr/>
              <a:t>‹#›</a:t>
            </a:fld>
            <a:endParaRPr lang="en-US"/>
          </a:p>
        </p:txBody>
      </p:sp>
    </p:spTree>
    <p:extLst>
      <p:ext uri="{BB962C8B-B14F-4D97-AF65-F5344CB8AC3E}">
        <p14:creationId xmlns:p14="http://schemas.microsoft.com/office/powerpoint/2010/main" val="501898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fld id="{6250B2EA-9541-4995-A723-CB150BD8B70D}" type="datetimeFigureOut">
              <a:rPr lang="en-US"/>
              <a:pPr/>
              <a:t>11/14/2013</a:t>
            </a:fld>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9E5B2C7F-A40F-49CD-88B8-DEBCDBE12337}" type="slidenum">
              <a:rPr lang="en-US"/>
              <a:pPr/>
              <a:t>‹#›</a:t>
            </a:fld>
            <a:endParaRPr lang="en-US"/>
          </a:p>
        </p:txBody>
      </p:sp>
    </p:spTree>
    <p:extLst>
      <p:ext uri="{BB962C8B-B14F-4D97-AF65-F5344CB8AC3E}">
        <p14:creationId xmlns:p14="http://schemas.microsoft.com/office/powerpoint/2010/main" val="179305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8" y="2762084"/>
            <a:ext cx="11521440" cy="588496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8" y="2762084"/>
            <a:ext cx="33710880" cy="588496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fld id="{4E816717-C190-4755-BE05-5DEFBADD0ED0}" type="datetimeFigureOut">
              <a:rPr lang="en-US"/>
              <a:pPr/>
              <a:t>11/14/2013</a:t>
            </a:fld>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AAF64FE1-94D7-4381-A2E0-C02173F018DA}" type="slidenum">
              <a:rPr lang="en-US"/>
              <a:pPr/>
              <a:t>‹#›</a:t>
            </a:fld>
            <a:endParaRPr lang="en-US"/>
          </a:p>
        </p:txBody>
      </p:sp>
    </p:spTree>
    <p:extLst>
      <p:ext uri="{BB962C8B-B14F-4D97-AF65-F5344CB8AC3E}">
        <p14:creationId xmlns:p14="http://schemas.microsoft.com/office/powerpoint/2010/main" val="351483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fld id="{CC172E86-D302-4F93-B683-659586CF8032}" type="datetimeFigureOut">
              <a:rPr lang="en-US"/>
              <a:pPr/>
              <a:t>11/14/2013</a:t>
            </a:fld>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2820C3B7-5C9F-433D-BF6A-5ED8171DE394}" type="slidenum">
              <a:rPr lang="en-US"/>
              <a:pPr/>
              <a:t>‹#›</a:t>
            </a:fld>
            <a:endParaRPr lang="en-US"/>
          </a:p>
        </p:txBody>
      </p:sp>
    </p:spTree>
    <p:extLst>
      <p:ext uri="{BB962C8B-B14F-4D97-AF65-F5344CB8AC3E}">
        <p14:creationId xmlns:p14="http://schemas.microsoft.com/office/powerpoint/2010/main" val="6517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44320834"/>
            <a:ext cx="43525440" cy="13698584"/>
          </a:xfrm>
        </p:spPr>
        <p:txBody>
          <a:bodyPr anchor="t"/>
          <a:lstStyle>
            <a:lvl1pPr algn="l">
              <a:defRPr sz="238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29233241"/>
            <a:ext cx="43525440" cy="15087595"/>
          </a:xfrm>
        </p:spPr>
        <p:txBody>
          <a:bodyPr anchor="b"/>
          <a:lstStyle>
            <a:lvl1pPr marL="0" indent="0">
              <a:buNone/>
              <a:defRPr sz="11900">
                <a:solidFill>
                  <a:schemeClr val="tx1">
                    <a:tint val="75000"/>
                  </a:schemeClr>
                </a:solidFill>
              </a:defRPr>
            </a:lvl1pPr>
            <a:lvl2pPr marL="2717048" indent="0">
              <a:buNone/>
              <a:defRPr sz="10700">
                <a:solidFill>
                  <a:schemeClr val="tx1">
                    <a:tint val="75000"/>
                  </a:schemeClr>
                </a:solidFill>
              </a:defRPr>
            </a:lvl2pPr>
            <a:lvl3pPr marL="5434096" indent="0">
              <a:buNone/>
              <a:defRPr sz="9500">
                <a:solidFill>
                  <a:schemeClr val="tx1">
                    <a:tint val="75000"/>
                  </a:schemeClr>
                </a:solidFill>
              </a:defRPr>
            </a:lvl3pPr>
            <a:lvl4pPr marL="8151144" indent="0">
              <a:buNone/>
              <a:defRPr sz="8300">
                <a:solidFill>
                  <a:schemeClr val="tx1">
                    <a:tint val="75000"/>
                  </a:schemeClr>
                </a:solidFill>
              </a:defRPr>
            </a:lvl4pPr>
            <a:lvl5pPr marL="10868193" indent="0">
              <a:buNone/>
              <a:defRPr sz="8300">
                <a:solidFill>
                  <a:schemeClr val="tx1">
                    <a:tint val="75000"/>
                  </a:schemeClr>
                </a:solidFill>
              </a:defRPr>
            </a:lvl5pPr>
            <a:lvl6pPr marL="13585241" indent="0">
              <a:buNone/>
              <a:defRPr sz="8300">
                <a:solidFill>
                  <a:schemeClr val="tx1">
                    <a:tint val="75000"/>
                  </a:schemeClr>
                </a:solidFill>
              </a:defRPr>
            </a:lvl6pPr>
            <a:lvl7pPr marL="16302289" indent="0">
              <a:buNone/>
              <a:defRPr sz="8300">
                <a:solidFill>
                  <a:schemeClr val="tx1">
                    <a:tint val="75000"/>
                  </a:schemeClr>
                </a:solidFill>
              </a:defRPr>
            </a:lvl7pPr>
            <a:lvl8pPr marL="19019337" indent="0">
              <a:buNone/>
              <a:defRPr sz="8300">
                <a:solidFill>
                  <a:schemeClr val="tx1">
                    <a:tint val="75000"/>
                  </a:schemeClr>
                </a:solidFill>
              </a:defRPr>
            </a:lvl8pPr>
            <a:lvl9pPr marL="21736385" indent="0">
              <a:buNone/>
              <a:defRPr sz="8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fld id="{AFD0BE0C-9D5C-4964-A1C2-9A976F216240}" type="datetimeFigureOut">
              <a:rPr lang="en-US"/>
              <a:pPr/>
              <a:t>11/14/2013</a:t>
            </a:fld>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B9C09036-1DDE-42C0-9636-AF8DDFA5CEF9}" type="slidenum">
              <a:rPr lang="en-US"/>
              <a:pPr/>
              <a:t>‹#›</a:t>
            </a:fld>
            <a:endParaRPr lang="en-US"/>
          </a:p>
        </p:txBody>
      </p:sp>
    </p:spTree>
    <p:extLst>
      <p:ext uri="{BB962C8B-B14F-4D97-AF65-F5344CB8AC3E}">
        <p14:creationId xmlns:p14="http://schemas.microsoft.com/office/powerpoint/2010/main" val="356709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16093458"/>
            <a:ext cx="22616160" cy="45518257"/>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16093458"/>
            <a:ext cx="22616160" cy="45518257"/>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fld id="{6E8E9094-BF50-45D1-98BB-42A8B1C68CF2}" type="datetimeFigureOut">
              <a:rPr lang="en-US"/>
              <a:pPr/>
              <a:t>11/14/2013</a:t>
            </a:fld>
            <a:endParaRPr lang="en-US"/>
          </a:p>
        </p:txBody>
      </p:sp>
      <p:sp>
        <p:nvSpPr>
          <p:cNvPr id="6" name="Footer Placeholder 4"/>
          <p:cNvSpPr>
            <a:spLocks noGrp="1"/>
          </p:cNvSpPr>
          <p:nvPr>
            <p:ph type="ftr" sz="quarter" idx="11"/>
          </p:nvPr>
        </p:nvSpPr>
        <p:spPr>
          <a:ln/>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1CF0B5BF-D5E0-4F86-93E0-82865F91248E}" type="slidenum">
              <a:rPr lang="en-US"/>
              <a:pPr/>
              <a:t>‹#›</a:t>
            </a:fld>
            <a:endParaRPr lang="en-US"/>
          </a:p>
        </p:txBody>
      </p:sp>
    </p:spTree>
    <p:extLst>
      <p:ext uri="{BB962C8B-B14F-4D97-AF65-F5344CB8AC3E}">
        <p14:creationId xmlns:p14="http://schemas.microsoft.com/office/powerpoint/2010/main" val="122595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7" y="15438861"/>
            <a:ext cx="22625053" cy="6434179"/>
          </a:xfrm>
        </p:spPr>
        <p:txBody>
          <a:bodyPr anchor="b"/>
          <a:lstStyle>
            <a:lvl1pPr marL="0" indent="0">
              <a:buNone/>
              <a:defRPr sz="143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smtClean="0"/>
              <a:t>Click to edit Master text styles</a:t>
            </a:r>
          </a:p>
        </p:txBody>
      </p:sp>
      <p:sp>
        <p:nvSpPr>
          <p:cNvPr id="4" name="Content Placeholder 3"/>
          <p:cNvSpPr>
            <a:spLocks noGrp="1"/>
          </p:cNvSpPr>
          <p:nvPr>
            <p:ph sz="half" idx="2"/>
          </p:nvPr>
        </p:nvSpPr>
        <p:spPr>
          <a:xfrm>
            <a:off x="2560327" y="21873040"/>
            <a:ext cx="22625053" cy="39738667"/>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50" y="15438861"/>
            <a:ext cx="22633943" cy="6434179"/>
          </a:xfrm>
        </p:spPr>
        <p:txBody>
          <a:bodyPr anchor="b"/>
          <a:lstStyle>
            <a:lvl1pPr marL="0" indent="0">
              <a:buNone/>
              <a:defRPr sz="143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smtClean="0"/>
              <a:t>Click to edit Master text styles</a:t>
            </a:r>
          </a:p>
        </p:txBody>
      </p:sp>
      <p:sp>
        <p:nvSpPr>
          <p:cNvPr id="6" name="Content Placeholder 5"/>
          <p:cNvSpPr>
            <a:spLocks noGrp="1"/>
          </p:cNvSpPr>
          <p:nvPr>
            <p:ph sz="quarter" idx="4"/>
          </p:nvPr>
        </p:nvSpPr>
        <p:spPr>
          <a:xfrm>
            <a:off x="26012150" y="21873040"/>
            <a:ext cx="22633943" cy="39738667"/>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fld id="{FEC25E35-47A7-4B41-8FEC-C9930D97B046}" type="datetimeFigureOut">
              <a:rPr lang="en-US"/>
              <a:pPr/>
              <a:t>11/14/2013</a:t>
            </a:fld>
            <a:endParaRPr lang="en-US"/>
          </a:p>
        </p:txBody>
      </p:sp>
      <p:sp>
        <p:nvSpPr>
          <p:cNvPr id="8" name="Footer Placeholder 4"/>
          <p:cNvSpPr>
            <a:spLocks noGrp="1"/>
          </p:cNvSpPr>
          <p:nvPr>
            <p:ph type="ftr" sz="quarter" idx="11"/>
          </p:nvPr>
        </p:nvSpPr>
        <p:spPr>
          <a:ln/>
        </p:spPr>
        <p:txBody>
          <a:bodyPr/>
          <a:lstStyle>
            <a:lvl1pPr>
              <a:defRPr/>
            </a:lvl1pPr>
          </a:lstStyle>
          <a:p>
            <a:endParaRPr lang="en-US"/>
          </a:p>
        </p:txBody>
      </p:sp>
      <p:sp>
        <p:nvSpPr>
          <p:cNvPr id="9" name="Slide Number Placeholder 5"/>
          <p:cNvSpPr>
            <a:spLocks noGrp="1"/>
          </p:cNvSpPr>
          <p:nvPr>
            <p:ph type="sldNum" sz="quarter" idx="12"/>
          </p:nvPr>
        </p:nvSpPr>
        <p:spPr>
          <a:ln/>
        </p:spPr>
        <p:txBody>
          <a:bodyPr/>
          <a:lstStyle>
            <a:lvl1pPr>
              <a:defRPr/>
            </a:lvl1pPr>
          </a:lstStyle>
          <a:p>
            <a:fld id="{30536CE0-8918-4612-9C71-5361B46BEBCB}" type="slidenum">
              <a:rPr lang="en-US"/>
              <a:pPr/>
              <a:t>‹#›</a:t>
            </a:fld>
            <a:endParaRPr lang="en-US"/>
          </a:p>
        </p:txBody>
      </p:sp>
    </p:spTree>
    <p:extLst>
      <p:ext uri="{BB962C8B-B14F-4D97-AF65-F5344CB8AC3E}">
        <p14:creationId xmlns:p14="http://schemas.microsoft.com/office/powerpoint/2010/main" val="139485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fld id="{8467A0D1-8BEB-4051-9D6C-21764D1A7A87}" type="datetimeFigureOut">
              <a:rPr lang="en-US"/>
              <a:pPr/>
              <a:t>11/14/2013</a:t>
            </a:fld>
            <a:endParaRPr lang="en-US"/>
          </a:p>
        </p:txBody>
      </p:sp>
      <p:sp>
        <p:nvSpPr>
          <p:cNvPr id="4" name="Footer Placeholder 4"/>
          <p:cNvSpPr>
            <a:spLocks noGrp="1"/>
          </p:cNvSpPr>
          <p:nvPr>
            <p:ph type="ftr" sz="quarter" idx="11"/>
          </p:nvPr>
        </p:nvSpPr>
        <p:spPr>
          <a:ln/>
        </p:spPr>
        <p:txBody>
          <a:bodyPr/>
          <a:lstStyle>
            <a:lvl1pPr>
              <a:defRPr/>
            </a:lvl1pPr>
          </a:lstStyle>
          <a:p>
            <a:endParaRPr lang="en-US"/>
          </a:p>
        </p:txBody>
      </p:sp>
      <p:sp>
        <p:nvSpPr>
          <p:cNvPr id="5" name="Slide Number Placeholder 5"/>
          <p:cNvSpPr>
            <a:spLocks noGrp="1"/>
          </p:cNvSpPr>
          <p:nvPr>
            <p:ph type="sldNum" sz="quarter" idx="12"/>
          </p:nvPr>
        </p:nvSpPr>
        <p:spPr>
          <a:ln/>
        </p:spPr>
        <p:txBody>
          <a:bodyPr/>
          <a:lstStyle>
            <a:lvl1pPr>
              <a:defRPr/>
            </a:lvl1pPr>
          </a:lstStyle>
          <a:p>
            <a:fld id="{87B30853-AF98-4C2E-85A3-EAC7AB4CB169}" type="slidenum">
              <a:rPr lang="en-US"/>
              <a:pPr/>
              <a:t>‹#›</a:t>
            </a:fld>
            <a:endParaRPr lang="en-US"/>
          </a:p>
        </p:txBody>
      </p:sp>
    </p:spTree>
    <p:extLst>
      <p:ext uri="{BB962C8B-B14F-4D97-AF65-F5344CB8AC3E}">
        <p14:creationId xmlns:p14="http://schemas.microsoft.com/office/powerpoint/2010/main" val="33986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D4608FA1-109F-43A3-B425-308A0D90607E}" type="datetimeFigureOut">
              <a:rPr lang="en-US"/>
              <a:pPr/>
              <a:t>11/14/2013</a:t>
            </a:fld>
            <a:endParaRPr lang="en-US"/>
          </a:p>
        </p:txBody>
      </p:sp>
      <p:sp>
        <p:nvSpPr>
          <p:cNvPr id="3" name="Footer Placeholder 4"/>
          <p:cNvSpPr>
            <a:spLocks noGrp="1"/>
          </p:cNvSpPr>
          <p:nvPr>
            <p:ph type="ftr" sz="quarter" idx="11"/>
          </p:nvPr>
        </p:nvSpPr>
        <p:spPr>
          <a:ln/>
        </p:spPr>
        <p:txBody>
          <a:bodyPr/>
          <a:lstStyle>
            <a:lvl1pPr>
              <a:defRPr/>
            </a:lvl1pPr>
          </a:lstStyle>
          <a:p>
            <a:endParaRPr lang="en-US"/>
          </a:p>
        </p:txBody>
      </p:sp>
      <p:sp>
        <p:nvSpPr>
          <p:cNvPr id="4" name="Slide Number Placeholder 5"/>
          <p:cNvSpPr>
            <a:spLocks noGrp="1"/>
          </p:cNvSpPr>
          <p:nvPr>
            <p:ph type="sldNum" sz="quarter" idx="12"/>
          </p:nvPr>
        </p:nvSpPr>
        <p:spPr>
          <a:ln/>
        </p:spPr>
        <p:txBody>
          <a:bodyPr/>
          <a:lstStyle>
            <a:lvl1pPr>
              <a:defRPr/>
            </a:lvl1pPr>
          </a:lstStyle>
          <a:p>
            <a:fld id="{228E6FC1-4C8A-4D86-92E3-1CAD031CB9DD}" type="slidenum">
              <a:rPr lang="en-US"/>
              <a:pPr/>
              <a:t>‹#›</a:t>
            </a:fld>
            <a:endParaRPr lang="en-US"/>
          </a:p>
        </p:txBody>
      </p:sp>
    </p:spTree>
    <p:extLst>
      <p:ext uri="{BB962C8B-B14F-4D97-AF65-F5344CB8AC3E}">
        <p14:creationId xmlns:p14="http://schemas.microsoft.com/office/powerpoint/2010/main" val="379956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33" y="2746108"/>
            <a:ext cx="16846555" cy="11686904"/>
          </a:xfrm>
        </p:spPr>
        <p:txBody>
          <a:bodyPr anchor="b"/>
          <a:lstStyle>
            <a:lvl1pPr algn="l">
              <a:defRPr sz="11900" b="1"/>
            </a:lvl1pPr>
          </a:lstStyle>
          <a:p>
            <a:r>
              <a:rPr lang="en-US" smtClean="0"/>
              <a:t>Click to edit Master title style</a:t>
            </a:r>
            <a:endParaRPr lang="en-US"/>
          </a:p>
        </p:txBody>
      </p:sp>
      <p:sp>
        <p:nvSpPr>
          <p:cNvPr id="3" name="Content Placeholder 2"/>
          <p:cNvSpPr>
            <a:spLocks noGrp="1"/>
          </p:cNvSpPr>
          <p:nvPr>
            <p:ph idx="1"/>
          </p:nvPr>
        </p:nvSpPr>
        <p:spPr>
          <a:xfrm>
            <a:off x="20020283" y="2746109"/>
            <a:ext cx="28625800" cy="58865593"/>
          </a:xfrm>
        </p:spPr>
        <p:txBody>
          <a:bodyPr/>
          <a:lstStyle>
            <a:lvl1pPr>
              <a:defRPr sz="19000"/>
            </a:lvl1pPr>
            <a:lvl2pPr>
              <a:defRPr sz="16600"/>
            </a:lvl2pPr>
            <a:lvl3pPr>
              <a:defRPr sz="14300"/>
            </a:lvl3pPr>
            <a:lvl4pPr>
              <a:defRPr sz="11900"/>
            </a:lvl4pPr>
            <a:lvl5pPr>
              <a:defRPr sz="11900"/>
            </a:lvl5pPr>
            <a:lvl6pPr>
              <a:defRPr sz="11900"/>
            </a:lvl6pPr>
            <a:lvl7pPr>
              <a:defRPr sz="11900"/>
            </a:lvl7pPr>
            <a:lvl8pPr>
              <a:defRPr sz="11900"/>
            </a:lvl8pPr>
            <a:lvl9pPr>
              <a:defRPr sz="1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33" y="14433026"/>
            <a:ext cx="16846555" cy="47178691"/>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fld id="{1809C89E-FFF0-4A60-B76C-2BD142EA1BA8}" type="datetimeFigureOut">
              <a:rPr lang="en-US"/>
              <a:pPr/>
              <a:t>11/14/2013</a:t>
            </a:fld>
            <a:endParaRPr lang="en-US"/>
          </a:p>
        </p:txBody>
      </p:sp>
      <p:sp>
        <p:nvSpPr>
          <p:cNvPr id="6" name="Footer Placeholder 4"/>
          <p:cNvSpPr>
            <a:spLocks noGrp="1"/>
          </p:cNvSpPr>
          <p:nvPr>
            <p:ph type="ftr" sz="quarter" idx="11"/>
          </p:nvPr>
        </p:nvSpPr>
        <p:spPr>
          <a:ln/>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3D57A1EC-8BCD-4926-9F8E-6ECD895A6FB9}" type="slidenum">
              <a:rPr lang="en-US"/>
              <a:pPr/>
              <a:t>‹#›</a:t>
            </a:fld>
            <a:endParaRPr lang="en-US"/>
          </a:p>
        </p:txBody>
      </p:sp>
    </p:spTree>
    <p:extLst>
      <p:ext uri="{BB962C8B-B14F-4D97-AF65-F5344CB8AC3E}">
        <p14:creationId xmlns:p14="http://schemas.microsoft.com/office/powerpoint/2010/main" val="160844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8" y="48280335"/>
            <a:ext cx="30723840" cy="5699765"/>
          </a:xfrm>
        </p:spPr>
        <p:txBody>
          <a:bodyPr anchor="b"/>
          <a:lstStyle>
            <a:lvl1pPr algn="l">
              <a:defRPr sz="11900" b="1"/>
            </a:lvl1pPr>
          </a:lstStyle>
          <a:p>
            <a:r>
              <a:rPr lang="en-US" smtClean="0"/>
              <a:t>Click to edit Master title style</a:t>
            </a:r>
            <a:endParaRPr lang="en-US"/>
          </a:p>
        </p:txBody>
      </p:sp>
      <p:sp>
        <p:nvSpPr>
          <p:cNvPr id="3" name="Picture Placeholder 2"/>
          <p:cNvSpPr>
            <a:spLocks noGrp="1"/>
          </p:cNvSpPr>
          <p:nvPr>
            <p:ph type="pic" idx="1"/>
          </p:nvPr>
        </p:nvSpPr>
        <p:spPr>
          <a:xfrm>
            <a:off x="10036818" y="6162779"/>
            <a:ext cx="30723840" cy="41383132"/>
          </a:xfrm>
        </p:spPr>
        <p:txBody>
          <a:bodyPr lIns="543410" tIns="271705" rIns="543410" bIns="271705" rtlCol="0">
            <a:normAutofit/>
          </a:bodyPr>
          <a:lstStyle>
            <a:lvl1pPr marL="0" indent="0">
              <a:buNone/>
              <a:defRPr sz="19000"/>
            </a:lvl1pPr>
            <a:lvl2pPr marL="2717048" indent="0">
              <a:buNone/>
              <a:defRPr sz="16600"/>
            </a:lvl2pPr>
            <a:lvl3pPr marL="5434096" indent="0">
              <a:buNone/>
              <a:defRPr sz="14300"/>
            </a:lvl3pPr>
            <a:lvl4pPr marL="8151144" indent="0">
              <a:buNone/>
              <a:defRPr sz="11900"/>
            </a:lvl4pPr>
            <a:lvl5pPr marL="10868193" indent="0">
              <a:buNone/>
              <a:defRPr sz="11900"/>
            </a:lvl5pPr>
            <a:lvl6pPr marL="13585241" indent="0">
              <a:buNone/>
              <a:defRPr sz="11900"/>
            </a:lvl6pPr>
            <a:lvl7pPr marL="16302289" indent="0">
              <a:buNone/>
              <a:defRPr sz="11900"/>
            </a:lvl7pPr>
            <a:lvl8pPr marL="19019337" indent="0">
              <a:buNone/>
              <a:defRPr sz="11900"/>
            </a:lvl8pPr>
            <a:lvl9pPr marL="21736385" indent="0">
              <a:buNone/>
              <a:defRPr sz="11900"/>
            </a:lvl9pPr>
          </a:lstStyle>
          <a:p>
            <a:pPr lvl="0"/>
            <a:endParaRPr lang="en-US" noProof="0" smtClean="0"/>
          </a:p>
        </p:txBody>
      </p:sp>
      <p:sp>
        <p:nvSpPr>
          <p:cNvPr id="4" name="Text Placeholder 3"/>
          <p:cNvSpPr>
            <a:spLocks noGrp="1"/>
          </p:cNvSpPr>
          <p:nvPr>
            <p:ph type="body" sz="half" idx="2"/>
          </p:nvPr>
        </p:nvSpPr>
        <p:spPr>
          <a:xfrm>
            <a:off x="10036818" y="53980100"/>
            <a:ext cx="30723840" cy="8094613"/>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fld id="{BD9D974E-EBE3-4538-9FD5-5574B05CB859}" type="datetimeFigureOut">
              <a:rPr lang="en-US"/>
              <a:pPr/>
              <a:t>11/14/2013</a:t>
            </a:fld>
            <a:endParaRPr lang="en-US"/>
          </a:p>
        </p:txBody>
      </p:sp>
      <p:sp>
        <p:nvSpPr>
          <p:cNvPr id="6" name="Footer Placeholder 4"/>
          <p:cNvSpPr>
            <a:spLocks noGrp="1"/>
          </p:cNvSpPr>
          <p:nvPr>
            <p:ph type="ftr" sz="quarter" idx="11"/>
          </p:nvPr>
        </p:nvSpPr>
        <p:spPr>
          <a:ln/>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5974F48D-8D4C-4670-A4CF-D128AD99941E}" type="slidenum">
              <a:rPr lang="en-US"/>
              <a:pPr/>
              <a:t>‹#›</a:t>
            </a:fld>
            <a:endParaRPr lang="en-US"/>
          </a:p>
        </p:txBody>
      </p:sp>
    </p:spTree>
    <p:extLst>
      <p:ext uri="{BB962C8B-B14F-4D97-AF65-F5344CB8AC3E}">
        <p14:creationId xmlns:p14="http://schemas.microsoft.com/office/powerpoint/2010/main" val="175997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24122" y="1209902"/>
            <a:ext cx="436149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2286" tIns="201143" rIns="402286" bIns="20114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424122" y="7042388"/>
            <a:ext cx="43614975" cy="1991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2286" tIns="201143" rIns="402286" bIns="20114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bwMode="auto">
          <a:xfrm>
            <a:off x="2424124" y="27967443"/>
            <a:ext cx="11306175" cy="1606550"/>
          </a:xfrm>
          <a:prstGeom prst="rect">
            <a:avLst/>
          </a:prstGeom>
          <a:noFill/>
          <a:ln w="9525">
            <a:noFill/>
            <a:miter lim="800000"/>
            <a:headEnd/>
            <a:tailEnd/>
          </a:ln>
        </p:spPr>
        <p:txBody>
          <a:bodyPr vert="horz" wrap="square" lIns="402286" tIns="201143" rIns="402286" bIns="201143" numCol="1" anchor="ctr" anchorCtr="0" compatLnSpc="1">
            <a:prstTxWarp prst="textNoShape">
              <a:avLst/>
            </a:prstTxWarp>
          </a:bodyPr>
          <a:lstStyle>
            <a:lvl1pPr>
              <a:defRPr sz="5300">
                <a:solidFill>
                  <a:srgbClr val="898989"/>
                </a:solidFill>
                <a:latin typeface="Calibri" pitchFamily="34" charset="0"/>
              </a:defRPr>
            </a:lvl1pPr>
          </a:lstStyle>
          <a:p>
            <a:fld id="{6EA0E0E7-8B2C-4893-8E42-BAB1B2CBF458}" type="datetimeFigureOut">
              <a:rPr lang="en-US"/>
              <a:pPr/>
              <a:t>11/14/2013</a:t>
            </a:fld>
            <a:endParaRPr lang="en-US"/>
          </a:p>
        </p:txBody>
      </p:sp>
      <p:sp>
        <p:nvSpPr>
          <p:cNvPr id="5" name="Footer Placeholder 4"/>
          <p:cNvSpPr>
            <a:spLocks noGrp="1"/>
          </p:cNvSpPr>
          <p:nvPr>
            <p:ph type="ftr" sz="quarter" idx="3"/>
          </p:nvPr>
        </p:nvSpPr>
        <p:spPr bwMode="auto">
          <a:xfrm>
            <a:off x="16559222" y="27967443"/>
            <a:ext cx="15344775" cy="1606550"/>
          </a:xfrm>
          <a:prstGeom prst="rect">
            <a:avLst/>
          </a:prstGeom>
          <a:noFill/>
          <a:ln w="9525">
            <a:noFill/>
            <a:miter lim="800000"/>
            <a:headEnd/>
            <a:tailEnd/>
          </a:ln>
        </p:spPr>
        <p:txBody>
          <a:bodyPr vert="horz" wrap="square" lIns="402286" tIns="201143" rIns="402286" bIns="201143" numCol="1" anchor="ctr" anchorCtr="0" compatLnSpc="1">
            <a:prstTxWarp prst="textNoShape">
              <a:avLst/>
            </a:prstTxWarp>
          </a:bodyPr>
          <a:lstStyle>
            <a:lvl1pPr algn="ctr">
              <a:defRPr sz="53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bwMode="auto">
          <a:xfrm>
            <a:off x="34732929" y="27967443"/>
            <a:ext cx="11306175" cy="1606550"/>
          </a:xfrm>
          <a:prstGeom prst="rect">
            <a:avLst/>
          </a:prstGeom>
          <a:noFill/>
          <a:ln w="9525">
            <a:noFill/>
            <a:miter lim="800000"/>
            <a:headEnd/>
            <a:tailEnd/>
          </a:ln>
        </p:spPr>
        <p:txBody>
          <a:bodyPr vert="horz" wrap="square" lIns="402286" tIns="201143" rIns="402286" bIns="201143" numCol="1" anchor="ctr" anchorCtr="0" compatLnSpc="1">
            <a:prstTxWarp prst="textNoShape">
              <a:avLst/>
            </a:prstTxWarp>
          </a:bodyPr>
          <a:lstStyle>
            <a:lvl1pPr algn="r">
              <a:defRPr sz="5300">
                <a:solidFill>
                  <a:srgbClr val="898989"/>
                </a:solidFill>
                <a:latin typeface="Calibri" pitchFamily="34" charset="0"/>
              </a:defRPr>
            </a:lvl1pPr>
          </a:lstStyle>
          <a:p>
            <a:fld id="{F95112F0-C31A-4018-86CD-F49FAF6D3E7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022725" rtl="0" eaLnBrk="0" fontAlgn="base" hangingPunct="0">
        <a:spcBef>
          <a:spcPct val="0"/>
        </a:spcBef>
        <a:spcAft>
          <a:spcPct val="0"/>
        </a:spcAft>
        <a:defRPr sz="19300" kern="1200">
          <a:solidFill>
            <a:schemeClr val="tx1"/>
          </a:solidFill>
          <a:latin typeface="+mj-lt"/>
          <a:ea typeface="+mj-ea"/>
          <a:cs typeface="+mj-cs"/>
        </a:defRPr>
      </a:lvl1pPr>
      <a:lvl2pPr algn="ctr" defTabSz="4022725" rtl="0" eaLnBrk="0" fontAlgn="base" hangingPunct="0">
        <a:spcBef>
          <a:spcPct val="0"/>
        </a:spcBef>
        <a:spcAft>
          <a:spcPct val="0"/>
        </a:spcAft>
        <a:defRPr sz="19300">
          <a:solidFill>
            <a:schemeClr val="tx1"/>
          </a:solidFill>
          <a:latin typeface="Calibri" pitchFamily="34" charset="0"/>
        </a:defRPr>
      </a:lvl2pPr>
      <a:lvl3pPr algn="ctr" defTabSz="4022725" rtl="0" eaLnBrk="0" fontAlgn="base" hangingPunct="0">
        <a:spcBef>
          <a:spcPct val="0"/>
        </a:spcBef>
        <a:spcAft>
          <a:spcPct val="0"/>
        </a:spcAft>
        <a:defRPr sz="19300">
          <a:solidFill>
            <a:schemeClr val="tx1"/>
          </a:solidFill>
          <a:latin typeface="Calibri" pitchFamily="34" charset="0"/>
        </a:defRPr>
      </a:lvl3pPr>
      <a:lvl4pPr algn="ctr" defTabSz="4022725" rtl="0" eaLnBrk="0" fontAlgn="base" hangingPunct="0">
        <a:spcBef>
          <a:spcPct val="0"/>
        </a:spcBef>
        <a:spcAft>
          <a:spcPct val="0"/>
        </a:spcAft>
        <a:defRPr sz="19300">
          <a:solidFill>
            <a:schemeClr val="tx1"/>
          </a:solidFill>
          <a:latin typeface="Calibri" pitchFamily="34" charset="0"/>
        </a:defRPr>
      </a:lvl4pPr>
      <a:lvl5pPr algn="ctr" defTabSz="4022725" rtl="0" eaLnBrk="0" fontAlgn="base" hangingPunct="0">
        <a:spcBef>
          <a:spcPct val="0"/>
        </a:spcBef>
        <a:spcAft>
          <a:spcPct val="0"/>
        </a:spcAft>
        <a:defRPr sz="19300">
          <a:solidFill>
            <a:schemeClr val="tx1"/>
          </a:solidFill>
          <a:latin typeface="Calibri" pitchFamily="34" charset="0"/>
        </a:defRPr>
      </a:lvl5pPr>
      <a:lvl6pPr marL="457200" algn="ctr" defTabSz="4022725" rtl="0" fontAlgn="base">
        <a:spcBef>
          <a:spcPct val="0"/>
        </a:spcBef>
        <a:spcAft>
          <a:spcPct val="0"/>
        </a:spcAft>
        <a:defRPr sz="19300">
          <a:solidFill>
            <a:schemeClr val="tx1"/>
          </a:solidFill>
          <a:latin typeface="Calibri" pitchFamily="34" charset="0"/>
        </a:defRPr>
      </a:lvl6pPr>
      <a:lvl7pPr marL="914400" algn="ctr" defTabSz="4022725" rtl="0" fontAlgn="base">
        <a:spcBef>
          <a:spcPct val="0"/>
        </a:spcBef>
        <a:spcAft>
          <a:spcPct val="0"/>
        </a:spcAft>
        <a:defRPr sz="19300">
          <a:solidFill>
            <a:schemeClr val="tx1"/>
          </a:solidFill>
          <a:latin typeface="Calibri" pitchFamily="34" charset="0"/>
        </a:defRPr>
      </a:lvl7pPr>
      <a:lvl8pPr marL="1371600" algn="ctr" defTabSz="4022725" rtl="0" fontAlgn="base">
        <a:spcBef>
          <a:spcPct val="0"/>
        </a:spcBef>
        <a:spcAft>
          <a:spcPct val="0"/>
        </a:spcAft>
        <a:defRPr sz="19300">
          <a:solidFill>
            <a:schemeClr val="tx1"/>
          </a:solidFill>
          <a:latin typeface="Calibri" pitchFamily="34" charset="0"/>
        </a:defRPr>
      </a:lvl8pPr>
      <a:lvl9pPr marL="1828800" algn="ctr" defTabSz="4022725" rtl="0" fontAlgn="base">
        <a:spcBef>
          <a:spcPct val="0"/>
        </a:spcBef>
        <a:spcAft>
          <a:spcPct val="0"/>
        </a:spcAft>
        <a:defRPr sz="19300">
          <a:solidFill>
            <a:schemeClr val="tx1"/>
          </a:solidFill>
          <a:latin typeface="Calibri" pitchFamily="34" charset="0"/>
        </a:defRPr>
      </a:lvl9pPr>
    </p:titleStyle>
    <p:bodyStyle>
      <a:lvl1pPr marL="1508125" indent="-1508125" algn="l" defTabSz="4022725" rtl="0" eaLnBrk="0" fontAlgn="base" hangingPunct="0">
        <a:spcBef>
          <a:spcPct val="20000"/>
        </a:spcBef>
        <a:spcAft>
          <a:spcPct val="0"/>
        </a:spcAft>
        <a:buFont typeface="Arial" charset="0"/>
        <a:buChar char="•"/>
        <a:defRPr sz="14100" kern="1200">
          <a:solidFill>
            <a:schemeClr val="tx1"/>
          </a:solidFill>
          <a:latin typeface="+mn-lt"/>
          <a:ea typeface="+mn-ea"/>
          <a:cs typeface="+mn-cs"/>
        </a:defRPr>
      </a:lvl1pPr>
      <a:lvl2pPr marL="3268663" indent="-1257300" algn="l" defTabSz="4022725" rtl="0" eaLnBrk="0" fontAlgn="base" hangingPunct="0">
        <a:spcBef>
          <a:spcPct val="20000"/>
        </a:spcBef>
        <a:spcAft>
          <a:spcPct val="0"/>
        </a:spcAft>
        <a:buFont typeface="Arial" charset="0"/>
        <a:buChar char="–"/>
        <a:defRPr sz="12300" kern="1200">
          <a:solidFill>
            <a:schemeClr val="tx1"/>
          </a:solidFill>
          <a:latin typeface="+mn-lt"/>
          <a:ea typeface="+mn-ea"/>
          <a:cs typeface="+mn-cs"/>
        </a:defRPr>
      </a:lvl2pPr>
      <a:lvl3pPr marL="5027613" indent="-1004888" algn="l" defTabSz="4022725" rtl="0" eaLnBrk="0" fontAlgn="base" hangingPunct="0">
        <a:spcBef>
          <a:spcPct val="20000"/>
        </a:spcBef>
        <a:spcAft>
          <a:spcPct val="0"/>
        </a:spcAft>
        <a:buFont typeface="Arial" charset="0"/>
        <a:buChar char="•"/>
        <a:defRPr sz="10600" kern="1200">
          <a:solidFill>
            <a:schemeClr val="tx1"/>
          </a:solidFill>
          <a:latin typeface="+mn-lt"/>
          <a:ea typeface="+mn-ea"/>
          <a:cs typeface="+mn-cs"/>
        </a:defRPr>
      </a:lvl3pPr>
      <a:lvl4pPr marL="7038975" indent="-1004888" algn="l" defTabSz="4022725" rtl="0" eaLnBrk="0" fontAlgn="base" hangingPunct="0">
        <a:spcBef>
          <a:spcPct val="20000"/>
        </a:spcBef>
        <a:spcAft>
          <a:spcPct val="0"/>
        </a:spcAft>
        <a:buFont typeface="Arial" charset="0"/>
        <a:buChar char="–"/>
        <a:defRPr sz="8800" kern="1200">
          <a:solidFill>
            <a:schemeClr val="tx1"/>
          </a:solidFill>
          <a:latin typeface="+mn-lt"/>
          <a:ea typeface="+mn-ea"/>
          <a:cs typeface="+mn-cs"/>
        </a:defRPr>
      </a:lvl4pPr>
      <a:lvl5pPr marL="9050338" indent="-1004888" algn="l" defTabSz="4022725" rtl="0" eaLnBrk="0" fontAlgn="base" hangingPunct="0">
        <a:spcBef>
          <a:spcPct val="20000"/>
        </a:spcBef>
        <a:spcAft>
          <a:spcPct val="0"/>
        </a:spcAft>
        <a:buFont typeface="Arial" charset="0"/>
        <a:buChar char="»"/>
        <a:defRPr sz="8800" kern="1200">
          <a:solidFill>
            <a:schemeClr val="tx1"/>
          </a:solidFill>
          <a:latin typeface="+mn-lt"/>
          <a:ea typeface="+mn-ea"/>
          <a:cs typeface="+mn-cs"/>
        </a:defRPr>
      </a:lvl5pPr>
      <a:lvl6pPr marL="14943765"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6pPr>
      <a:lvl7pPr marL="17660813"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7pPr>
      <a:lvl8pPr marL="20377861"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8pPr>
      <a:lvl9pPr marL="23094909"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9pPr>
    </p:bodyStyle>
    <p:otherStyle>
      <a:defPPr>
        <a:defRPr lang="en-US"/>
      </a:defPPr>
      <a:lvl1pPr marL="0" algn="l" defTabSz="5434096" rtl="0" eaLnBrk="1" latinLnBrk="0" hangingPunct="1">
        <a:defRPr sz="10700" kern="1200">
          <a:solidFill>
            <a:schemeClr val="tx1"/>
          </a:solidFill>
          <a:latin typeface="+mn-lt"/>
          <a:ea typeface="+mn-ea"/>
          <a:cs typeface="+mn-cs"/>
        </a:defRPr>
      </a:lvl1pPr>
      <a:lvl2pPr marL="2717048" algn="l" defTabSz="5434096" rtl="0" eaLnBrk="1" latinLnBrk="0" hangingPunct="1">
        <a:defRPr sz="10700" kern="1200">
          <a:solidFill>
            <a:schemeClr val="tx1"/>
          </a:solidFill>
          <a:latin typeface="+mn-lt"/>
          <a:ea typeface="+mn-ea"/>
          <a:cs typeface="+mn-cs"/>
        </a:defRPr>
      </a:lvl2pPr>
      <a:lvl3pPr marL="5434096" algn="l" defTabSz="5434096" rtl="0" eaLnBrk="1" latinLnBrk="0" hangingPunct="1">
        <a:defRPr sz="10700" kern="1200">
          <a:solidFill>
            <a:schemeClr val="tx1"/>
          </a:solidFill>
          <a:latin typeface="+mn-lt"/>
          <a:ea typeface="+mn-ea"/>
          <a:cs typeface="+mn-cs"/>
        </a:defRPr>
      </a:lvl3pPr>
      <a:lvl4pPr marL="8151144" algn="l" defTabSz="5434096" rtl="0" eaLnBrk="1" latinLnBrk="0" hangingPunct="1">
        <a:defRPr sz="10700" kern="1200">
          <a:solidFill>
            <a:schemeClr val="tx1"/>
          </a:solidFill>
          <a:latin typeface="+mn-lt"/>
          <a:ea typeface="+mn-ea"/>
          <a:cs typeface="+mn-cs"/>
        </a:defRPr>
      </a:lvl4pPr>
      <a:lvl5pPr marL="10868193" algn="l" defTabSz="5434096" rtl="0" eaLnBrk="1" latinLnBrk="0" hangingPunct="1">
        <a:defRPr sz="10700" kern="1200">
          <a:solidFill>
            <a:schemeClr val="tx1"/>
          </a:solidFill>
          <a:latin typeface="+mn-lt"/>
          <a:ea typeface="+mn-ea"/>
          <a:cs typeface="+mn-cs"/>
        </a:defRPr>
      </a:lvl5pPr>
      <a:lvl6pPr marL="13585241" algn="l" defTabSz="5434096" rtl="0" eaLnBrk="1" latinLnBrk="0" hangingPunct="1">
        <a:defRPr sz="10700" kern="1200">
          <a:solidFill>
            <a:schemeClr val="tx1"/>
          </a:solidFill>
          <a:latin typeface="+mn-lt"/>
          <a:ea typeface="+mn-ea"/>
          <a:cs typeface="+mn-cs"/>
        </a:defRPr>
      </a:lvl6pPr>
      <a:lvl7pPr marL="16302289" algn="l" defTabSz="5434096" rtl="0" eaLnBrk="1" latinLnBrk="0" hangingPunct="1">
        <a:defRPr sz="10700" kern="1200">
          <a:solidFill>
            <a:schemeClr val="tx1"/>
          </a:solidFill>
          <a:latin typeface="+mn-lt"/>
          <a:ea typeface="+mn-ea"/>
          <a:cs typeface="+mn-cs"/>
        </a:defRPr>
      </a:lvl7pPr>
      <a:lvl8pPr marL="19019337" algn="l" defTabSz="5434096" rtl="0" eaLnBrk="1" latinLnBrk="0" hangingPunct="1">
        <a:defRPr sz="10700" kern="1200">
          <a:solidFill>
            <a:schemeClr val="tx1"/>
          </a:solidFill>
          <a:latin typeface="+mn-lt"/>
          <a:ea typeface="+mn-ea"/>
          <a:cs typeface="+mn-cs"/>
        </a:defRPr>
      </a:lvl8pPr>
      <a:lvl9pPr marL="21736385" algn="l" defTabSz="5434096" rtl="0" eaLnBrk="1" latinLnBrk="0" hangingPunct="1">
        <a:defRPr sz="10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8.jpeg"/><Relationship Id="rId18" Type="http://schemas.openxmlformats.org/officeDocument/2006/relationships/image" Target="../media/image13.png"/><Relationship Id="rId26" Type="http://schemas.openxmlformats.org/officeDocument/2006/relationships/image" Target="../media/image20.jpeg"/><Relationship Id="rId39" Type="http://schemas.openxmlformats.org/officeDocument/2006/relationships/image" Target="../media/image33.jpeg"/><Relationship Id="rId21" Type="http://schemas.openxmlformats.org/officeDocument/2006/relationships/image" Target="../media/image15.jpeg"/><Relationship Id="rId34" Type="http://schemas.openxmlformats.org/officeDocument/2006/relationships/image" Target="../media/image28.jpeg"/><Relationship Id="rId42" Type="http://schemas.openxmlformats.org/officeDocument/2006/relationships/hyperlink" Target="http://scistarter.com/" TargetMode="External"/><Relationship Id="rId47" Type="http://schemas.openxmlformats.org/officeDocument/2006/relationships/hyperlink" Target="http://skywarn.org/" TargetMode="External"/><Relationship Id="rId50" Type="http://schemas.openxmlformats.org/officeDocument/2006/relationships/image" Target="../media/image40.jpeg"/><Relationship Id="rId55" Type="http://schemas.openxmlformats.org/officeDocument/2006/relationships/image" Target="../media/image42.jpeg"/><Relationship Id="rId7" Type="http://schemas.openxmlformats.org/officeDocument/2006/relationships/image" Target="../media/image2.jpeg"/><Relationship Id="rId2" Type="http://schemas.openxmlformats.org/officeDocument/2006/relationships/hyperlink" Target="mailto:cprosser@uga.edu" TargetMode="External"/><Relationship Id="rId16" Type="http://schemas.openxmlformats.org/officeDocument/2006/relationships/image" Target="../media/image11.jpeg"/><Relationship Id="rId20" Type="http://schemas.openxmlformats.org/officeDocument/2006/relationships/hyperlink" Target="http://www.openscientist.org/2011/09/finalizing-definition-of-citizen.html" TargetMode="External"/><Relationship Id="rId29" Type="http://schemas.openxmlformats.org/officeDocument/2006/relationships/image" Target="../media/image23.jpeg"/><Relationship Id="rId41" Type="http://schemas.openxmlformats.org/officeDocument/2006/relationships/image" Target="../media/image35.jpeg"/><Relationship Id="rId54" Type="http://schemas.openxmlformats.org/officeDocument/2006/relationships/image" Target="../media/image41.jpeg"/><Relationship Id="rId6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jpeg"/><Relationship Id="rId24" Type="http://schemas.openxmlformats.org/officeDocument/2006/relationships/image" Target="../media/image18.jpeg"/><Relationship Id="rId32" Type="http://schemas.openxmlformats.org/officeDocument/2006/relationships/image" Target="../media/image26.jpeg"/><Relationship Id="rId37" Type="http://schemas.openxmlformats.org/officeDocument/2006/relationships/image" Target="../media/image31.jpeg"/><Relationship Id="rId40" Type="http://schemas.openxmlformats.org/officeDocument/2006/relationships/image" Target="../media/image34.jpeg"/><Relationship Id="rId45" Type="http://schemas.openxmlformats.org/officeDocument/2006/relationships/image" Target="../media/image37.jpeg"/><Relationship Id="rId53" Type="http://schemas.openxmlformats.org/officeDocument/2006/relationships/hyperlink" Target="http://www.reefbase.org/" TargetMode="External"/><Relationship Id="rId58" Type="http://schemas.openxmlformats.org/officeDocument/2006/relationships/hyperlink" Target="http://www.cocorahs.org/" TargetMode="External"/><Relationship Id="rId5" Type="http://schemas.openxmlformats.org/officeDocument/2006/relationships/hyperlink" Target="http://planetfour.org/" TargetMode="External"/><Relationship Id="rId15" Type="http://schemas.openxmlformats.org/officeDocument/2006/relationships/image" Target="../media/image10.jpeg"/><Relationship Id="rId23" Type="http://schemas.openxmlformats.org/officeDocument/2006/relationships/image" Target="../media/image17.png"/><Relationship Id="rId28" Type="http://schemas.openxmlformats.org/officeDocument/2006/relationships/image" Target="../media/image22.jpeg"/><Relationship Id="rId36" Type="http://schemas.openxmlformats.org/officeDocument/2006/relationships/image" Target="../media/image30.jpeg"/><Relationship Id="rId49" Type="http://schemas.openxmlformats.org/officeDocument/2006/relationships/image" Target="../media/image39.jpeg"/><Relationship Id="rId57" Type="http://schemas.openxmlformats.org/officeDocument/2006/relationships/image" Target="../media/image44.jpeg"/><Relationship Id="rId61" Type="http://schemas.openxmlformats.org/officeDocument/2006/relationships/image" Target="../media/image46.jpeg"/><Relationship Id="rId10" Type="http://schemas.openxmlformats.org/officeDocument/2006/relationships/image" Target="../media/image5.jpeg"/><Relationship Id="rId19" Type="http://schemas.openxmlformats.org/officeDocument/2006/relationships/image" Target="../media/image14.png"/><Relationship Id="rId31" Type="http://schemas.openxmlformats.org/officeDocument/2006/relationships/image" Target="../media/image25.jpeg"/><Relationship Id="rId44" Type="http://schemas.openxmlformats.org/officeDocument/2006/relationships/image" Target="../media/image36.jpeg"/><Relationship Id="rId52" Type="http://schemas.openxmlformats.org/officeDocument/2006/relationships/hyperlink" Target="https://www.usanpn.org/natures_notebook" TargetMode="External"/><Relationship Id="rId60" Type="http://schemas.openxmlformats.org/officeDocument/2006/relationships/image" Target="../media/image45.jpeg"/><Relationship Id="rId4" Type="http://schemas.openxmlformats.org/officeDocument/2006/relationships/hyperlink" Target="http://setiathome.berkeley.edu/" TargetMode="External"/><Relationship Id="rId9" Type="http://schemas.openxmlformats.org/officeDocument/2006/relationships/image" Target="../media/image4.jpeg"/><Relationship Id="rId14" Type="http://schemas.openxmlformats.org/officeDocument/2006/relationships/image" Target="../media/image9.png"/><Relationship Id="rId22" Type="http://schemas.openxmlformats.org/officeDocument/2006/relationships/image" Target="../media/image16.jpeg"/><Relationship Id="rId27" Type="http://schemas.openxmlformats.org/officeDocument/2006/relationships/image" Target="../media/image21.jpeg"/><Relationship Id="rId30" Type="http://schemas.openxmlformats.org/officeDocument/2006/relationships/image" Target="../media/image24.gif"/><Relationship Id="rId35" Type="http://schemas.openxmlformats.org/officeDocument/2006/relationships/image" Target="../media/image29.jpeg"/><Relationship Id="rId43" Type="http://schemas.openxmlformats.org/officeDocument/2006/relationships/hyperlink" Target="https://www.zooniverse.org/" TargetMode="External"/><Relationship Id="rId48" Type="http://schemas.openxmlformats.org/officeDocument/2006/relationships/image" Target="../media/image38.jpeg"/><Relationship Id="rId56" Type="http://schemas.openxmlformats.org/officeDocument/2006/relationships/image" Target="../media/image43.jpeg"/><Relationship Id="rId8" Type="http://schemas.openxmlformats.org/officeDocument/2006/relationships/image" Target="../media/image3.jpeg"/><Relationship Id="rId51" Type="http://schemas.openxmlformats.org/officeDocument/2006/relationships/hyperlink" Target="http://birds.audubon.org/christmas-bird-count" TargetMode="External"/><Relationship Id="rId3" Type="http://schemas.openxmlformats.org/officeDocument/2006/relationships/hyperlink" Target="mailto:pokey@uga.edu" TargetMode="External"/><Relationship Id="rId12" Type="http://schemas.openxmlformats.org/officeDocument/2006/relationships/image" Target="../media/image7.jpeg"/><Relationship Id="rId17" Type="http://schemas.openxmlformats.org/officeDocument/2006/relationships/image" Target="../media/image12.jpeg"/><Relationship Id="rId25" Type="http://schemas.openxmlformats.org/officeDocument/2006/relationships/image" Target="../media/image19.jpeg"/><Relationship Id="rId33" Type="http://schemas.openxmlformats.org/officeDocument/2006/relationships/image" Target="../media/image27.jpeg"/><Relationship Id="rId38" Type="http://schemas.openxmlformats.org/officeDocument/2006/relationships/image" Target="../media/image32.jpeg"/><Relationship Id="rId46" Type="http://schemas.openxmlformats.org/officeDocument/2006/relationships/hyperlink" Target="http://earthquake.usgs.gov/earthquakes/dyfi/" TargetMode="External"/><Relationship Id="rId59" Type="http://schemas.openxmlformats.org/officeDocument/2006/relationships/hyperlink" Target="http://www.oldweathe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2" name="Group 681"/>
          <p:cNvGrpSpPr/>
          <p:nvPr/>
        </p:nvGrpSpPr>
        <p:grpSpPr>
          <a:xfrm>
            <a:off x="10972800" y="1371600"/>
            <a:ext cx="24643807" cy="2493895"/>
            <a:chOff x="11824138" y="1392305"/>
            <a:chExt cx="24643807" cy="2493895"/>
          </a:xfrm>
        </p:grpSpPr>
        <p:sp>
          <p:nvSpPr>
            <p:cNvPr id="683" name="TextBox 3"/>
            <p:cNvSpPr txBox="1">
              <a:spLocks noChangeArrowheads="1"/>
            </p:cNvSpPr>
            <p:nvPr/>
          </p:nvSpPr>
          <p:spPr bwMode="auto">
            <a:xfrm>
              <a:off x="11990741" y="2709849"/>
              <a:ext cx="24477204" cy="117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693" tIns="33847" rIns="67693" bIns="33847">
              <a:spAutoFit/>
            </a:bodyPr>
            <a:lstStyle>
              <a:lvl1pPr defTabSz="4022725" eaLnBrk="0" hangingPunct="0">
                <a:defRPr sz="7900">
                  <a:solidFill>
                    <a:schemeClr val="tx1"/>
                  </a:solidFill>
                  <a:latin typeface="Arial" charset="0"/>
                  <a:cs typeface="Arial" charset="0"/>
                </a:defRPr>
              </a:lvl1pPr>
              <a:lvl2pPr marL="742950" indent="-285750" defTabSz="4022725" eaLnBrk="0" hangingPunct="0">
                <a:defRPr sz="7900">
                  <a:solidFill>
                    <a:schemeClr val="tx1"/>
                  </a:solidFill>
                  <a:latin typeface="Arial" charset="0"/>
                  <a:cs typeface="Arial" charset="0"/>
                </a:defRPr>
              </a:lvl2pPr>
              <a:lvl3pPr marL="1143000" indent="-228600" defTabSz="4022725" eaLnBrk="0" hangingPunct="0">
                <a:defRPr sz="7900">
                  <a:solidFill>
                    <a:schemeClr val="tx1"/>
                  </a:solidFill>
                  <a:latin typeface="Arial" charset="0"/>
                  <a:cs typeface="Arial" charset="0"/>
                </a:defRPr>
              </a:lvl3pPr>
              <a:lvl4pPr marL="1600200" indent="-228600" defTabSz="4022725" eaLnBrk="0" hangingPunct="0">
                <a:defRPr sz="7900">
                  <a:solidFill>
                    <a:schemeClr val="tx1"/>
                  </a:solidFill>
                  <a:latin typeface="Arial" charset="0"/>
                  <a:cs typeface="Arial" charset="0"/>
                </a:defRPr>
              </a:lvl4pPr>
              <a:lvl5pPr marL="2057400" indent="-228600" defTabSz="4022725" eaLnBrk="0" hangingPunct="0">
                <a:defRPr sz="7900">
                  <a:solidFill>
                    <a:schemeClr val="tx1"/>
                  </a:solidFill>
                  <a:latin typeface="Arial" charset="0"/>
                  <a:cs typeface="Arial" charset="0"/>
                </a:defRPr>
              </a:lvl5pPr>
              <a:lvl6pPr marL="2514600" indent="-228600" defTabSz="4022725" eaLnBrk="0" fontAlgn="base" hangingPunct="0">
                <a:spcBef>
                  <a:spcPct val="0"/>
                </a:spcBef>
                <a:spcAft>
                  <a:spcPct val="0"/>
                </a:spcAft>
                <a:defRPr sz="7900">
                  <a:solidFill>
                    <a:schemeClr val="tx1"/>
                  </a:solidFill>
                  <a:latin typeface="Arial" charset="0"/>
                  <a:cs typeface="Arial" charset="0"/>
                </a:defRPr>
              </a:lvl6pPr>
              <a:lvl7pPr marL="2971800" indent="-228600" defTabSz="4022725" eaLnBrk="0" fontAlgn="base" hangingPunct="0">
                <a:spcBef>
                  <a:spcPct val="0"/>
                </a:spcBef>
                <a:spcAft>
                  <a:spcPct val="0"/>
                </a:spcAft>
                <a:defRPr sz="7900">
                  <a:solidFill>
                    <a:schemeClr val="tx1"/>
                  </a:solidFill>
                  <a:latin typeface="Arial" charset="0"/>
                  <a:cs typeface="Arial" charset="0"/>
                </a:defRPr>
              </a:lvl7pPr>
              <a:lvl8pPr marL="3429000" indent="-228600" defTabSz="4022725" eaLnBrk="0" fontAlgn="base" hangingPunct="0">
                <a:spcBef>
                  <a:spcPct val="0"/>
                </a:spcBef>
                <a:spcAft>
                  <a:spcPct val="0"/>
                </a:spcAft>
                <a:defRPr sz="7900">
                  <a:solidFill>
                    <a:schemeClr val="tx1"/>
                  </a:solidFill>
                  <a:latin typeface="Arial" charset="0"/>
                  <a:cs typeface="Arial" charset="0"/>
                </a:defRPr>
              </a:lvl8pPr>
              <a:lvl9pPr marL="3886200" indent="-228600" defTabSz="4022725" eaLnBrk="0" fontAlgn="base" hangingPunct="0">
                <a:spcBef>
                  <a:spcPct val="0"/>
                </a:spcBef>
                <a:spcAft>
                  <a:spcPct val="0"/>
                </a:spcAft>
                <a:defRPr sz="7900">
                  <a:solidFill>
                    <a:schemeClr val="tx1"/>
                  </a:solidFill>
                  <a:latin typeface="Arial" charset="0"/>
                  <a:cs typeface="Arial" charset="0"/>
                </a:defRPr>
              </a:lvl9pPr>
            </a:lstStyle>
            <a:p>
              <a:pPr algn="ctr" eaLnBrk="1" hangingPunct="1"/>
              <a:r>
                <a:rPr lang="en-US" sz="3600" dirty="0"/>
                <a:t>Cynthia </a:t>
              </a:r>
              <a:r>
                <a:rPr lang="en-US" sz="3600" dirty="0" smtClean="0"/>
                <a:t>Prosser, </a:t>
              </a:r>
              <a:r>
                <a:rPr lang="en-US" sz="3600" dirty="0"/>
                <a:t>Science Library, University of Georgia, Athens, GA (</a:t>
              </a:r>
              <a:r>
                <a:rPr lang="en-US" sz="3600" dirty="0">
                  <a:hlinkClick r:id="rId2"/>
                </a:rPr>
                <a:t>cprosser@uga.edu</a:t>
              </a:r>
              <a:r>
                <a:rPr lang="en-US" sz="3600" dirty="0"/>
                <a:t>)</a:t>
              </a:r>
              <a:endParaRPr lang="en-US" sz="3600" dirty="0" smtClean="0"/>
            </a:p>
            <a:p>
              <a:pPr algn="ctr" eaLnBrk="1" hangingPunct="1"/>
              <a:r>
                <a:rPr lang="en-US" sz="3600" dirty="0" smtClean="0"/>
                <a:t>Monica Pereira, Broome </a:t>
              </a:r>
              <a:r>
                <a:rPr lang="en-US" sz="3600" dirty="0"/>
                <a:t>Library, </a:t>
              </a:r>
              <a:r>
                <a:rPr lang="en-US" sz="3600" dirty="0" smtClean="0"/>
                <a:t>California State University, Channel Islands, Camarillo</a:t>
              </a:r>
              <a:r>
                <a:rPr lang="en-US" sz="3600" dirty="0"/>
                <a:t>, CA (</a:t>
              </a:r>
              <a:r>
                <a:rPr lang="en-US" sz="3600" dirty="0">
                  <a:hlinkClick r:id="rId3"/>
                </a:rPr>
                <a:t>monica.pereira@csuci.edu</a:t>
              </a:r>
              <a:r>
                <a:rPr lang="en-US" sz="3600" dirty="0" smtClean="0"/>
                <a:t>)</a:t>
              </a:r>
              <a:endParaRPr lang="en-US" sz="3600" dirty="0"/>
            </a:p>
          </p:txBody>
        </p:sp>
        <p:sp>
          <p:nvSpPr>
            <p:cNvPr id="684" name="TextBox 7"/>
            <p:cNvSpPr txBox="1">
              <a:spLocks noChangeArrowheads="1"/>
            </p:cNvSpPr>
            <p:nvPr/>
          </p:nvSpPr>
          <p:spPr bwMode="auto">
            <a:xfrm>
              <a:off x="11824138" y="1392305"/>
              <a:ext cx="24017289" cy="108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693" tIns="33847" rIns="67693" bIns="33847">
              <a:spAutoFit/>
            </a:bodyPr>
            <a:lstStyle>
              <a:lvl1pPr defTabSz="4022725" eaLnBrk="0" hangingPunct="0">
                <a:defRPr sz="7900">
                  <a:solidFill>
                    <a:schemeClr val="tx1"/>
                  </a:solidFill>
                  <a:latin typeface="Arial" charset="0"/>
                  <a:cs typeface="Arial" charset="0"/>
                </a:defRPr>
              </a:lvl1pPr>
              <a:lvl2pPr marL="742950" indent="-285750" defTabSz="4022725" eaLnBrk="0" hangingPunct="0">
                <a:defRPr sz="7900">
                  <a:solidFill>
                    <a:schemeClr val="tx1"/>
                  </a:solidFill>
                  <a:latin typeface="Arial" charset="0"/>
                  <a:cs typeface="Arial" charset="0"/>
                </a:defRPr>
              </a:lvl2pPr>
              <a:lvl3pPr marL="1143000" indent="-228600" defTabSz="4022725" eaLnBrk="0" hangingPunct="0">
                <a:defRPr sz="7900">
                  <a:solidFill>
                    <a:schemeClr val="tx1"/>
                  </a:solidFill>
                  <a:latin typeface="Arial" charset="0"/>
                  <a:cs typeface="Arial" charset="0"/>
                </a:defRPr>
              </a:lvl3pPr>
              <a:lvl4pPr marL="1600200" indent="-228600" defTabSz="4022725" eaLnBrk="0" hangingPunct="0">
                <a:defRPr sz="7900">
                  <a:solidFill>
                    <a:schemeClr val="tx1"/>
                  </a:solidFill>
                  <a:latin typeface="Arial" charset="0"/>
                  <a:cs typeface="Arial" charset="0"/>
                </a:defRPr>
              </a:lvl4pPr>
              <a:lvl5pPr marL="2057400" indent="-228600" defTabSz="4022725" eaLnBrk="0" hangingPunct="0">
                <a:defRPr sz="7900">
                  <a:solidFill>
                    <a:schemeClr val="tx1"/>
                  </a:solidFill>
                  <a:latin typeface="Arial" charset="0"/>
                  <a:cs typeface="Arial" charset="0"/>
                </a:defRPr>
              </a:lvl5pPr>
              <a:lvl6pPr marL="2514600" indent="-228600" defTabSz="4022725" eaLnBrk="0" fontAlgn="base" hangingPunct="0">
                <a:spcBef>
                  <a:spcPct val="0"/>
                </a:spcBef>
                <a:spcAft>
                  <a:spcPct val="0"/>
                </a:spcAft>
                <a:defRPr sz="7900">
                  <a:solidFill>
                    <a:schemeClr val="tx1"/>
                  </a:solidFill>
                  <a:latin typeface="Arial" charset="0"/>
                  <a:cs typeface="Arial" charset="0"/>
                </a:defRPr>
              </a:lvl6pPr>
              <a:lvl7pPr marL="2971800" indent="-228600" defTabSz="4022725" eaLnBrk="0" fontAlgn="base" hangingPunct="0">
                <a:spcBef>
                  <a:spcPct val="0"/>
                </a:spcBef>
                <a:spcAft>
                  <a:spcPct val="0"/>
                </a:spcAft>
                <a:defRPr sz="7900">
                  <a:solidFill>
                    <a:schemeClr val="tx1"/>
                  </a:solidFill>
                  <a:latin typeface="Arial" charset="0"/>
                  <a:cs typeface="Arial" charset="0"/>
                </a:defRPr>
              </a:lvl7pPr>
              <a:lvl8pPr marL="3429000" indent="-228600" defTabSz="4022725" eaLnBrk="0" fontAlgn="base" hangingPunct="0">
                <a:spcBef>
                  <a:spcPct val="0"/>
                </a:spcBef>
                <a:spcAft>
                  <a:spcPct val="0"/>
                </a:spcAft>
                <a:defRPr sz="7900">
                  <a:solidFill>
                    <a:schemeClr val="tx1"/>
                  </a:solidFill>
                  <a:latin typeface="Arial" charset="0"/>
                  <a:cs typeface="Arial" charset="0"/>
                </a:defRPr>
              </a:lvl8pPr>
              <a:lvl9pPr marL="3886200" indent="-228600" defTabSz="4022725" eaLnBrk="0" fontAlgn="base" hangingPunct="0">
                <a:spcBef>
                  <a:spcPct val="0"/>
                </a:spcBef>
                <a:spcAft>
                  <a:spcPct val="0"/>
                </a:spcAft>
                <a:defRPr sz="7900">
                  <a:solidFill>
                    <a:schemeClr val="tx1"/>
                  </a:solidFill>
                  <a:latin typeface="Arial" charset="0"/>
                  <a:cs typeface="Arial" charset="0"/>
                </a:defRPr>
              </a:lvl9pPr>
            </a:lstStyle>
            <a:p>
              <a:pPr algn="ctr" eaLnBrk="1" hangingPunct="1"/>
              <a:r>
                <a:rPr lang="en-US" sz="6600" b="1" dirty="0" smtClean="0"/>
                <a:t>Getting Down and Dirty: Citizen Involvement in Science</a:t>
              </a:r>
              <a:endParaRPr lang="en-US" sz="6600" b="1" dirty="0">
                <a:latin typeface="Calibri" pitchFamily="34" charset="0"/>
              </a:endParaRPr>
            </a:p>
          </p:txBody>
        </p:sp>
      </p:grpSp>
      <p:grpSp>
        <p:nvGrpSpPr>
          <p:cNvPr id="122" name="Group 121"/>
          <p:cNvGrpSpPr/>
          <p:nvPr/>
        </p:nvGrpSpPr>
        <p:grpSpPr>
          <a:xfrm>
            <a:off x="1209650" y="25588168"/>
            <a:ext cx="45424750" cy="3046988"/>
            <a:chOff x="1209650" y="25588168"/>
            <a:chExt cx="45424750" cy="3046988"/>
          </a:xfrm>
        </p:grpSpPr>
        <p:sp>
          <p:nvSpPr>
            <p:cNvPr id="687" name="TextBox 686"/>
            <p:cNvSpPr txBox="1"/>
            <p:nvPr/>
          </p:nvSpPr>
          <p:spPr>
            <a:xfrm>
              <a:off x="1209650" y="25604050"/>
              <a:ext cx="12025087" cy="2554545"/>
            </a:xfrm>
            <a:prstGeom prst="rect">
              <a:avLst/>
            </a:prstGeom>
            <a:noFill/>
          </p:spPr>
          <p:txBody>
            <a:bodyPr vert="horz" wrap="none" rtlCol="0">
              <a:spAutoFit/>
            </a:bodyPr>
            <a:lstStyle/>
            <a:p>
              <a:r>
                <a:rPr lang="en-US" sz="1600" dirty="0" smtClean="0"/>
                <a:t>1. http</a:t>
              </a:r>
              <a:r>
                <a:rPr lang="en-US" sz="1600" dirty="0"/>
                <a:t>://www.coastal.ca.gov/publiced/plate/highlights/highlights.html</a:t>
              </a:r>
            </a:p>
            <a:p>
              <a:r>
                <a:rPr lang="en-US" sz="1600" dirty="0" smtClean="0"/>
                <a:t>2. http</a:t>
              </a:r>
              <a:r>
                <a:rPr lang="en-US" sz="1600" dirty="0"/>
                <a:t>://project45.edublogs.org/</a:t>
              </a:r>
            </a:p>
            <a:p>
              <a:r>
                <a:rPr lang="en-US" sz="1600" dirty="0" smtClean="0"/>
                <a:t>3. </a:t>
              </a:r>
              <a:r>
                <a:rPr lang="en-US" sz="1600" dirty="0"/>
                <a:t>http://astrophysics.gsfc.nasa.gov/outreach/podcast/wordpress/index.php/2010/07/08/maggies-blog-ancient-astronomy/</a:t>
              </a:r>
            </a:p>
            <a:p>
              <a:r>
                <a:rPr lang="en-US" sz="1600" dirty="0"/>
                <a:t>4</a:t>
              </a:r>
              <a:r>
                <a:rPr lang="en-US" sz="1600" dirty="0" smtClean="0"/>
                <a:t>. </a:t>
              </a:r>
              <a:r>
                <a:rPr lang="en-US" sz="1600" dirty="0"/>
                <a:t>http://abyss.uoregon.edu/~js/ast122/lectures/lec07.html</a:t>
              </a:r>
            </a:p>
            <a:p>
              <a:r>
                <a:rPr lang="en-US" sz="1600" dirty="0"/>
                <a:t>5</a:t>
              </a:r>
              <a:r>
                <a:rPr lang="en-US" sz="1600" dirty="0" smtClean="0"/>
                <a:t>. </a:t>
              </a:r>
              <a:r>
                <a:rPr lang="en-US" sz="1600" dirty="0"/>
                <a:t>http://www.loc.gov/rr/geogmap/guide/gmillspc.html</a:t>
              </a:r>
            </a:p>
            <a:p>
              <a:r>
                <a:rPr lang="en-US" sz="1600" dirty="0"/>
                <a:t>6</a:t>
              </a:r>
              <a:r>
                <a:rPr lang="en-US" sz="1600" dirty="0" smtClean="0"/>
                <a:t>. </a:t>
              </a:r>
              <a:r>
                <a:rPr lang="en-US" sz="1600" dirty="0"/>
                <a:t>http://www.sciencemuseum.org.uk/objects/navigation/1927-8.aspx</a:t>
              </a:r>
            </a:p>
            <a:p>
              <a:r>
                <a:rPr lang="en-US" sz="1600" dirty="0"/>
                <a:t>7</a:t>
              </a:r>
              <a:r>
                <a:rPr lang="en-US" sz="1600" dirty="0" smtClean="0"/>
                <a:t>. </a:t>
              </a:r>
              <a:r>
                <a:rPr lang="en-US" sz="1600" dirty="0"/>
                <a:t>http://www.loc.gov/pictures/resource/det.4a31868/</a:t>
              </a:r>
            </a:p>
            <a:p>
              <a:r>
                <a:rPr lang="en-US" sz="1600" dirty="0"/>
                <a:t>8</a:t>
              </a:r>
              <a:r>
                <a:rPr lang="en-US" sz="1600" dirty="0" smtClean="0"/>
                <a:t>. </a:t>
              </a:r>
              <a:r>
                <a:rPr lang="en-US" sz="1600" dirty="0"/>
                <a:t>http://www.eaae-astronomy.org/sundials-project/index.php?option=com_content&amp;view=article&amp;id=48&amp;Itemid=63</a:t>
              </a:r>
            </a:p>
            <a:p>
              <a:r>
                <a:rPr lang="en-US" sz="1600" dirty="0"/>
                <a:t>9</a:t>
              </a:r>
              <a:r>
                <a:rPr lang="en-US" sz="1600" dirty="0" smtClean="0"/>
                <a:t>. </a:t>
              </a:r>
              <a:r>
                <a:rPr lang="en-US" sz="1600" dirty="0"/>
                <a:t>http://www.freedomsphoenix.com/News/023382-2007-09-04-archaeologists-discover-ancient-beehives.htm?EdNo=001&amp;From=</a:t>
              </a:r>
            </a:p>
            <a:p>
              <a:r>
                <a:rPr lang="en-US" sz="1600" dirty="0" smtClean="0"/>
                <a:t>10. </a:t>
              </a:r>
              <a:r>
                <a:rPr lang="en-US" sz="1600" dirty="0"/>
                <a:t>http://www.bluesci.org/?</a:t>
              </a:r>
              <a:r>
                <a:rPr lang="en-US" sz="1600" dirty="0" smtClean="0"/>
                <a:t>p=4321</a:t>
              </a:r>
              <a:endParaRPr lang="en-US" sz="1600" dirty="0"/>
            </a:p>
          </p:txBody>
        </p:sp>
        <p:sp>
          <p:nvSpPr>
            <p:cNvPr id="688" name="TextBox 687"/>
            <p:cNvSpPr txBox="1"/>
            <p:nvPr/>
          </p:nvSpPr>
          <p:spPr>
            <a:xfrm>
              <a:off x="13682891" y="25600190"/>
              <a:ext cx="10777309" cy="2554545"/>
            </a:xfrm>
            <a:prstGeom prst="rect">
              <a:avLst/>
            </a:prstGeom>
            <a:noFill/>
          </p:spPr>
          <p:txBody>
            <a:bodyPr wrap="none" rtlCol="0">
              <a:spAutoFit/>
            </a:bodyPr>
            <a:lstStyle/>
            <a:p>
              <a:r>
                <a:rPr lang="en-US" sz="1600" dirty="0" smtClean="0"/>
                <a:t>11. http</a:t>
              </a:r>
              <a:r>
                <a:rPr lang="en-US" sz="1600" dirty="0"/>
                <a:t>://www.americaslibrary.gov/aa/franklinb/aa_franklinb_subj.html</a:t>
              </a:r>
            </a:p>
            <a:p>
              <a:r>
                <a:rPr lang="en-US" sz="1600" dirty="0" smtClean="0"/>
                <a:t>12. http</a:t>
              </a:r>
              <a:r>
                <a:rPr lang="en-US" sz="1600" dirty="0"/>
                <a:t>://www.loc.gov/exhibits/treasures/franklin-scientist.html</a:t>
              </a:r>
            </a:p>
            <a:p>
              <a:r>
                <a:rPr lang="en-US" sz="1600" dirty="0" smtClean="0"/>
                <a:t>13. http</a:t>
              </a:r>
              <a:r>
                <a:rPr lang="en-US" sz="1600" dirty="0"/>
                <a:t>://dnr.ne.gov/LB1057/presentations/GW_Availability_0411.pdf</a:t>
              </a:r>
            </a:p>
            <a:p>
              <a:r>
                <a:rPr lang="en-US" sz="1600" dirty="0" smtClean="0"/>
                <a:t>14. http</a:t>
              </a:r>
              <a:r>
                <a:rPr lang="en-US" sz="1600" dirty="0"/>
                <a:t>://www.pbs.org/wgbh/evolution/library/02/4/image_pop/l_024_01.html</a:t>
              </a:r>
            </a:p>
            <a:p>
              <a:r>
                <a:rPr lang="en-US" sz="1600" dirty="0" smtClean="0"/>
                <a:t>15. http</a:t>
              </a:r>
              <a:r>
                <a:rPr lang="en-US" sz="1600" dirty="0"/>
                <a:t>://westcumbriasitp.org/2013/10/09/the-victorian-age-of-dinosaurs/</a:t>
              </a:r>
            </a:p>
            <a:p>
              <a:r>
                <a:rPr lang="en-US" sz="1600" dirty="0" smtClean="0"/>
                <a:t>16. http</a:t>
              </a:r>
              <a:r>
                <a:rPr lang="en-US" sz="1600" dirty="0"/>
                <a:t>://blog.biodiversitylibrary.org/2013/03/the-woman-naturalist-mary-anning.html</a:t>
              </a:r>
            </a:p>
            <a:p>
              <a:r>
                <a:rPr lang="en-US" sz="1600" dirty="0" smtClean="0"/>
                <a:t>17. http</a:t>
              </a:r>
              <a:r>
                <a:rPr lang="en-US" sz="1600" dirty="0"/>
                <a:t>://americanvision.org/6945/congressman-wants-to-celebrate-darwin-day-in-america/#sthash.vBVh0FRH.dpbs</a:t>
              </a:r>
            </a:p>
            <a:p>
              <a:r>
                <a:rPr lang="en-US" sz="1600" dirty="0" smtClean="0"/>
                <a:t>18. http</a:t>
              </a:r>
              <a:r>
                <a:rPr lang="en-US" sz="1600" dirty="0"/>
                <a:t>://www.calacademy.org/science_now/archive/where_in_the_world/galapagos.php</a:t>
              </a:r>
            </a:p>
            <a:p>
              <a:r>
                <a:rPr lang="en-US" sz="1600" dirty="0" smtClean="0"/>
                <a:t>19. http</a:t>
              </a:r>
              <a:r>
                <a:rPr lang="en-US" sz="1600" dirty="0"/>
                <a:t>://news.science360.gov/obj/pic-day/20120208/</a:t>
              </a:r>
            </a:p>
            <a:p>
              <a:r>
                <a:rPr lang="en-US" sz="1600" dirty="0" smtClean="0"/>
                <a:t>20. http</a:t>
              </a:r>
              <a:r>
                <a:rPr lang="en-US" sz="1600" dirty="0"/>
                <a:t>://wallace-online.org/</a:t>
              </a:r>
            </a:p>
          </p:txBody>
        </p:sp>
        <p:sp>
          <p:nvSpPr>
            <p:cNvPr id="689" name="TextBox 688"/>
            <p:cNvSpPr txBox="1"/>
            <p:nvPr/>
          </p:nvSpPr>
          <p:spPr>
            <a:xfrm>
              <a:off x="25256945" y="25588168"/>
              <a:ext cx="10176055" cy="3046988"/>
            </a:xfrm>
            <a:prstGeom prst="rect">
              <a:avLst/>
            </a:prstGeom>
            <a:noFill/>
          </p:spPr>
          <p:txBody>
            <a:bodyPr wrap="none" rtlCol="0">
              <a:spAutoFit/>
            </a:bodyPr>
            <a:lstStyle/>
            <a:p>
              <a:r>
                <a:rPr lang="en-US" sz="1600" dirty="0" smtClean="0"/>
                <a:t>21. http</a:t>
              </a:r>
              <a:r>
                <a:rPr lang="en-US" sz="1600" dirty="0"/>
                <a:t>://blyon.com/blyon-cdn/opte/maps/static/1105841711.LGL.2D.1024x1024.png</a:t>
              </a:r>
            </a:p>
            <a:p>
              <a:r>
                <a:rPr lang="en-US" sz="1600" dirty="0" smtClean="0"/>
                <a:t>22. http</a:t>
              </a:r>
              <a:r>
                <a:rPr lang="en-US" sz="1600" dirty="0"/>
                <a:t>://www.zanebenefits.com/product-update-blog/bid/295618/What-is-a-Browser</a:t>
              </a:r>
            </a:p>
            <a:p>
              <a:r>
                <a:rPr lang="en-US" sz="1600" dirty="0" smtClean="0"/>
                <a:t>23. http</a:t>
              </a:r>
              <a:r>
                <a:rPr lang="en-US" sz="1600" dirty="0"/>
                <a:t>://www.serc.si.edu/education/citizen/</a:t>
              </a:r>
            </a:p>
            <a:p>
              <a:r>
                <a:rPr lang="en-US" sz="1600" dirty="0" smtClean="0"/>
                <a:t>24. http</a:t>
              </a:r>
              <a:r>
                <a:rPr lang="en-US" sz="1600" dirty="0"/>
                <a:t>://www.climatechangecafe.com/tag/climate-change-cafe/</a:t>
              </a:r>
            </a:p>
            <a:p>
              <a:r>
                <a:rPr lang="en-US" sz="1600" dirty="0" smtClean="0"/>
                <a:t>25. http</a:t>
              </a:r>
              <a:r>
                <a:rPr lang="en-US" sz="1600" dirty="0"/>
                <a:t>://www.thedailygreen.com/environmental-news/latest/citizen-science-47121401#slide-1</a:t>
              </a:r>
            </a:p>
            <a:p>
              <a:r>
                <a:rPr lang="en-US" sz="1600" dirty="0" smtClean="0"/>
                <a:t>26. http</a:t>
              </a:r>
              <a:r>
                <a:rPr lang="en-US" sz="1600" dirty="0"/>
                <a:t>://scistarter.com/topic/16-Astronomy%20&amp;%20Space</a:t>
              </a:r>
            </a:p>
            <a:p>
              <a:r>
                <a:rPr lang="en-US" sz="1600" dirty="0" smtClean="0"/>
                <a:t>27. http</a:t>
              </a:r>
              <a:r>
                <a:rPr lang="en-US" sz="1600" dirty="0"/>
                <a:t>://www.open.edu/openlearn/nature-environment/natural-history/ever-thought-becoming-citizen-scientist</a:t>
              </a:r>
            </a:p>
            <a:p>
              <a:r>
                <a:rPr lang="en-US" sz="1600" dirty="0" smtClean="0"/>
                <a:t>28. http</a:t>
              </a:r>
              <a:r>
                <a:rPr lang="en-US" sz="1600" dirty="0"/>
                <a:t>://www.worldwatermonitoringday.org/</a:t>
              </a:r>
            </a:p>
            <a:p>
              <a:r>
                <a:rPr lang="en-US" sz="1600" dirty="0" smtClean="0"/>
                <a:t>29. http</a:t>
              </a:r>
              <a:r>
                <a:rPr lang="en-US" sz="1600" dirty="0"/>
                <a:t>://scistarter.com/topic/16-Astronomy%20&amp;%20Space</a:t>
              </a:r>
            </a:p>
            <a:p>
              <a:r>
                <a:rPr lang="en-US" sz="1600" dirty="0" smtClean="0"/>
                <a:t>30. http</a:t>
              </a:r>
              <a:r>
                <a:rPr lang="en-US" sz="1600" dirty="0"/>
                <a:t>://www.nature.nps.gov/air/Studies/air_toxics/dragonfly</a:t>
              </a:r>
              <a:r>
                <a:rPr lang="en-US" sz="1600" dirty="0" smtClean="0"/>
                <a:t>/</a:t>
              </a:r>
            </a:p>
            <a:p>
              <a:r>
                <a:rPr lang="en-US" sz="1600" dirty="0" smtClean="0"/>
                <a:t>31. </a:t>
              </a:r>
              <a:r>
                <a:rPr lang="en-US" sz="1600" dirty="0"/>
                <a:t>http://sciencemadefun.net/blog/wp-content/uploads/2013/03/Citizen-Science-Apps.png</a:t>
              </a:r>
              <a:endParaRPr lang="en-US" sz="1600" dirty="0" smtClean="0"/>
            </a:p>
            <a:p>
              <a:r>
                <a:rPr lang="en-US" sz="1600" dirty="0" smtClean="0"/>
                <a:t>32. </a:t>
              </a:r>
              <a:r>
                <a:rPr lang="en-US" sz="1600" dirty="0"/>
                <a:t>http://apod.nasa.gov/apod/ap110924.html</a:t>
              </a:r>
            </a:p>
          </p:txBody>
        </p:sp>
        <p:sp>
          <p:nvSpPr>
            <p:cNvPr id="690" name="TextBox 689"/>
            <p:cNvSpPr txBox="1"/>
            <p:nvPr/>
          </p:nvSpPr>
          <p:spPr>
            <a:xfrm>
              <a:off x="37553196" y="25615230"/>
              <a:ext cx="9081204" cy="1077218"/>
            </a:xfrm>
            <a:prstGeom prst="rect">
              <a:avLst/>
            </a:prstGeom>
            <a:noFill/>
          </p:spPr>
          <p:txBody>
            <a:bodyPr wrap="none" rtlCol="0">
              <a:spAutoFit/>
            </a:bodyPr>
            <a:lstStyle/>
            <a:p>
              <a:r>
                <a:rPr lang="en-US" sz="1600" dirty="0" smtClean="0"/>
                <a:t>33. http://blyon.com/blyon-cdn/opte/maps/static/1105841711.LGL.2D.1024x1024.png</a:t>
              </a:r>
            </a:p>
            <a:p>
              <a:r>
                <a:rPr lang="en-US" sz="1600" dirty="0" smtClean="0"/>
                <a:t>34. </a:t>
              </a:r>
              <a:r>
                <a:rPr lang="en-US" sz="1600" dirty="0"/>
                <a:t>http://www.yakimawa.gov/media/points-of-interest/restoring-salmon-in-washington-state-video/</a:t>
              </a:r>
              <a:endParaRPr lang="en-US" sz="1600" dirty="0" smtClean="0"/>
            </a:p>
            <a:p>
              <a:r>
                <a:rPr lang="en-US" sz="1600" dirty="0" smtClean="0"/>
                <a:t>35. </a:t>
              </a:r>
              <a:r>
                <a:rPr lang="en-US" sz="1600" dirty="0"/>
                <a:t>http://www.nature.nps.gov/geology/tour/cplateau.cfm</a:t>
              </a:r>
            </a:p>
            <a:p>
              <a:endParaRPr lang="en-US" sz="1600" dirty="0"/>
            </a:p>
          </p:txBody>
        </p:sp>
      </p:grpSp>
      <p:grpSp>
        <p:nvGrpSpPr>
          <p:cNvPr id="691" name="Group 690"/>
          <p:cNvGrpSpPr/>
          <p:nvPr/>
        </p:nvGrpSpPr>
        <p:grpSpPr>
          <a:xfrm>
            <a:off x="23774400" y="5508400"/>
            <a:ext cx="12573000" cy="18880496"/>
            <a:chOff x="23774400" y="4605180"/>
            <a:chExt cx="12573000" cy="18880496"/>
          </a:xfrm>
        </p:grpSpPr>
        <p:sp>
          <p:nvSpPr>
            <p:cNvPr id="692" name="TextBox 691"/>
            <p:cNvSpPr txBox="1"/>
            <p:nvPr/>
          </p:nvSpPr>
          <p:spPr>
            <a:xfrm>
              <a:off x="30378402" y="19321046"/>
              <a:ext cx="4368798" cy="338554"/>
            </a:xfrm>
            <a:prstGeom prst="rect">
              <a:avLst/>
            </a:prstGeom>
            <a:noFill/>
          </p:spPr>
          <p:txBody>
            <a:bodyPr wrap="square" rtlCol="0">
              <a:spAutoFit/>
            </a:bodyPr>
            <a:lstStyle/>
            <a:p>
              <a:r>
                <a:rPr lang="en-US" sz="1600" b="1" dirty="0" smtClean="0"/>
                <a:t>Finding Citizen Science Opportunities</a:t>
              </a:r>
              <a:endParaRPr lang="en-US" sz="1600" dirty="0" smtClean="0"/>
            </a:p>
          </p:txBody>
        </p:sp>
        <p:grpSp>
          <p:nvGrpSpPr>
            <p:cNvPr id="693" name="Group 692"/>
            <p:cNvGrpSpPr/>
            <p:nvPr/>
          </p:nvGrpSpPr>
          <p:grpSpPr>
            <a:xfrm>
              <a:off x="27457400" y="19445367"/>
              <a:ext cx="6832600" cy="4040309"/>
              <a:chOff x="26543000" y="19445367"/>
              <a:chExt cx="6832600" cy="4040309"/>
            </a:xfrm>
          </p:grpSpPr>
          <p:grpSp>
            <p:nvGrpSpPr>
              <p:cNvPr id="751" name="Group 750"/>
              <p:cNvGrpSpPr/>
              <p:nvPr/>
            </p:nvGrpSpPr>
            <p:grpSpPr>
              <a:xfrm>
                <a:off x="26543000" y="19659600"/>
                <a:ext cx="6832600" cy="3826076"/>
                <a:chOff x="26543000" y="18959689"/>
                <a:chExt cx="6832600" cy="3826076"/>
              </a:xfrm>
            </p:grpSpPr>
            <p:grpSp>
              <p:nvGrpSpPr>
                <p:cNvPr id="755" name="Group 754"/>
                <p:cNvGrpSpPr/>
                <p:nvPr/>
              </p:nvGrpSpPr>
              <p:grpSpPr>
                <a:xfrm>
                  <a:off x="26543000" y="19431000"/>
                  <a:ext cx="6832600" cy="3354765"/>
                  <a:chOff x="25488900" y="20663835"/>
                  <a:chExt cx="6832600" cy="3354765"/>
                </a:xfrm>
                <a:effectLst>
                  <a:outerShdw blurRad="50800" dist="38100" dir="2700000" algn="tl" rotWithShape="0">
                    <a:prstClr val="black">
                      <a:alpha val="40000"/>
                    </a:prstClr>
                  </a:outerShdw>
                </a:effectLst>
              </p:grpSpPr>
              <p:sp>
                <p:nvSpPr>
                  <p:cNvPr id="757" name="TextBox 756"/>
                  <p:cNvSpPr txBox="1"/>
                  <p:nvPr/>
                </p:nvSpPr>
                <p:spPr>
                  <a:xfrm>
                    <a:off x="25488900" y="20663835"/>
                    <a:ext cx="6400800" cy="3354765"/>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Astronomy</a:t>
                    </a:r>
                    <a:r>
                      <a:rPr lang="en-US" sz="1600" b="1" dirty="0" smtClean="0"/>
                      <a:t/>
                    </a:r>
                    <a:br>
                      <a:rPr lang="en-US" sz="1600" b="1" dirty="0" smtClean="0"/>
                    </a:br>
                    <a:endParaRPr lang="en-US" sz="1600" b="1" dirty="0" smtClean="0"/>
                  </a:p>
                  <a:p>
                    <a:endParaRPr lang="en-US" sz="1600" b="1" dirty="0"/>
                  </a:p>
                  <a:p>
                    <a:endParaRPr lang="en-US" sz="1600" b="1" dirty="0" smtClean="0"/>
                  </a:p>
                  <a:p>
                    <a:r>
                      <a:rPr lang="en-US" sz="1600" b="1" dirty="0" err="1" smtClean="0"/>
                      <a:t>SETI@home</a:t>
                    </a:r>
                    <a:r>
                      <a:rPr lang="en-US" sz="1600" dirty="0" smtClean="0"/>
                      <a:t> (</a:t>
                    </a:r>
                    <a:r>
                      <a:rPr lang="en-US" sz="1600" u="sng" dirty="0">
                        <a:hlinkClick r:id="rId4"/>
                      </a:rPr>
                      <a:t>http://setiathome.berkeley.edu/</a:t>
                    </a:r>
                    <a:r>
                      <a:rPr lang="en-US" sz="1600" dirty="0" smtClean="0"/>
                      <a:t>)</a:t>
                    </a:r>
                  </a:p>
                  <a:p>
                    <a:pPr marL="114300"/>
                    <a:r>
                      <a:rPr lang="en-US" sz="1600" dirty="0" err="1" smtClean="0"/>
                      <a:t>SETI@home</a:t>
                    </a:r>
                    <a:r>
                      <a:rPr lang="en-US" sz="1600" dirty="0" smtClean="0"/>
                      <a:t> uses the computing power of personal computers to analyze radio telescope data with the intent of detecting intelligent life beyond Earth’s boundaries.</a:t>
                    </a:r>
                  </a:p>
                  <a:p>
                    <a:endParaRPr lang="en-US" sz="1600" dirty="0" smtClean="0"/>
                  </a:p>
                  <a:p>
                    <a:endParaRPr lang="en-US" sz="1600" dirty="0" smtClean="0"/>
                  </a:p>
                  <a:p>
                    <a:r>
                      <a:rPr lang="en-US" sz="1600" b="1" dirty="0"/>
                      <a:t>Planet Four</a:t>
                    </a:r>
                    <a:r>
                      <a:rPr lang="en-US" sz="1600" dirty="0"/>
                      <a:t> (</a:t>
                    </a:r>
                    <a:r>
                      <a:rPr lang="en-US" sz="1600" b="1" dirty="0">
                        <a:hlinkClick r:id="rId5"/>
                      </a:rPr>
                      <a:t>http://planetfour.org</a:t>
                    </a:r>
                    <a:r>
                      <a:rPr lang="en-US" sz="1600" b="1" dirty="0" smtClean="0">
                        <a:hlinkClick r:id="rId5"/>
                      </a:rPr>
                      <a:t>/</a:t>
                    </a:r>
                    <a:r>
                      <a:rPr lang="en-US" sz="1600" dirty="0" smtClean="0"/>
                      <a:t>)</a:t>
                    </a:r>
                  </a:p>
                  <a:p>
                    <a:pPr marL="114300"/>
                    <a:r>
                      <a:rPr lang="en-US" sz="1600" dirty="0" smtClean="0"/>
                      <a:t>Planet Four invites citizens to identify features on images of the Martian surface.</a:t>
                    </a:r>
                  </a:p>
                </p:txBody>
              </p:sp>
              <p:pic>
                <p:nvPicPr>
                  <p:cNvPr id="758" name="Picture 2" descr="C:\Users\monica.pereira\Desktop\seti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03800" y="21240750"/>
                    <a:ext cx="1917700" cy="622300"/>
                  </a:xfrm>
                  <a:prstGeom prst="rect">
                    <a:avLst/>
                  </a:prstGeom>
                  <a:ln w="12700"/>
                  <a:extLst/>
                </p:spPr>
                <p:style>
                  <a:lnRef idx="2">
                    <a:schemeClr val="accent1"/>
                  </a:lnRef>
                  <a:fillRef idx="1">
                    <a:schemeClr val="lt1"/>
                  </a:fillRef>
                  <a:effectRef idx="0">
                    <a:schemeClr val="accent1"/>
                  </a:effectRef>
                  <a:fontRef idx="minor">
                    <a:schemeClr val="dk1"/>
                  </a:fontRef>
                </p:style>
              </p:pic>
              <p:pic>
                <p:nvPicPr>
                  <p:cNvPr id="759" name="Picture 3" descr="C:\Users\monica.pereira\Desktop\PlanetFour_rev.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05876" y="22805430"/>
                    <a:ext cx="1133550" cy="534436"/>
                  </a:xfrm>
                  <a:prstGeom prst="rect">
                    <a:avLst/>
                  </a:prstGeom>
                  <a:ln w="12700"/>
                  <a:extLst/>
                </p:spPr>
                <p:style>
                  <a:lnRef idx="2">
                    <a:schemeClr val="accent1"/>
                  </a:lnRef>
                  <a:fillRef idx="1">
                    <a:schemeClr val="lt1"/>
                  </a:fillRef>
                  <a:effectRef idx="0">
                    <a:schemeClr val="accent1"/>
                  </a:effectRef>
                  <a:fontRef idx="minor">
                    <a:schemeClr val="dk1"/>
                  </a:fontRef>
                </p:style>
              </p:pic>
            </p:grpSp>
            <p:pic>
              <p:nvPicPr>
                <p:cNvPr id="756" name="Picture 3" descr="C:\Users\monica.pereira\Desktop\MangaiaMW_tezel9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80381" y="18959689"/>
                  <a:ext cx="1701876" cy="1251825"/>
                </a:xfrm>
                <a:prstGeom prst="rect">
                  <a:avLst/>
                </a:prstGeom>
                <a:ln w="127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grpSp>
          <p:grpSp>
            <p:nvGrpSpPr>
              <p:cNvPr id="752" name="Group 751"/>
              <p:cNvGrpSpPr/>
              <p:nvPr/>
            </p:nvGrpSpPr>
            <p:grpSpPr>
              <a:xfrm>
                <a:off x="28400502" y="19445367"/>
                <a:ext cx="438764" cy="434675"/>
                <a:chOff x="36347400" y="25603200"/>
                <a:chExt cx="438764" cy="434675"/>
              </a:xfrm>
            </p:grpSpPr>
            <p:sp>
              <p:nvSpPr>
                <p:cNvPr id="753" name="Oval 752"/>
                <p:cNvSpPr/>
                <p:nvPr/>
              </p:nvSpPr>
              <p:spPr>
                <a:xfrm>
                  <a:off x="36347400" y="25603200"/>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4" name="TextBox 753"/>
                <p:cNvSpPr txBox="1"/>
                <p:nvPr/>
              </p:nvSpPr>
              <p:spPr>
                <a:xfrm>
                  <a:off x="36361048" y="25706328"/>
                  <a:ext cx="425116" cy="307777"/>
                </a:xfrm>
                <a:prstGeom prst="rect">
                  <a:avLst/>
                </a:prstGeom>
                <a:noFill/>
              </p:spPr>
              <p:txBody>
                <a:bodyPr wrap="none" rtlCol="0">
                  <a:spAutoFit/>
                </a:bodyPr>
                <a:lstStyle/>
                <a:p>
                  <a:r>
                    <a:rPr lang="en-US" sz="1400" dirty="0" smtClean="0">
                      <a:latin typeface="Arial Black" pitchFamily="34" charset="0"/>
                    </a:rPr>
                    <a:t>32</a:t>
                  </a:r>
                  <a:endParaRPr lang="en-US" sz="1400" dirty="0">
                    <a:latin typeface="Arial Black" pitchFamily="34" charset="0"/>
                  </a:endParaRPr>
                </a:p>
              </p:txBody>
            </p:sp>
          </p:grpSp>
        </p:grpSp>
        <p:grpSp>
          <p:nvGrpSpPr>
            <p:cNvPr id="694" name="Group 693"/>
            <p:cNvGrpSpPr/>
            <p:nvPr/>
          </p:nvGrpSpPr>
          <p:grpSpPr>
            <a:xfrm>
              <a:off x="24331829" y="8741983"/>
              <a:ext cx="11329771" cy="2688017"/>
              <a:chOff x="24105397" y="8529140"/>
              <a:chExt cx="11329771" cy="2688017"/>
            </a:xfrm>
          </p:grpSpPr>
          <p:grpSp>
            <p:nvGrpSpPr>
              <p:cNvPr id="745" name="Group 744"/>
              <p:cNvGrpSpPr/>
              <p:nvPr/>
            </p:nvGrpSpPr>
            <p:grpSpPr>
              <a:xfrm>
                <a:off x="24105397" y="8761469"/>
                <a:ext cx="11329771" cy="2455688"/>
                <a:chOff x="24270462" y="7772401"/>
                <a:chExt cx="11329771" cy="2455688"/>
              </a:xfrm>
            </p:grpSpPr>
            <p:sp>
              <p:nvSpPr>
                <p:cNvPr id="749" name="TextBox 748"/>
                <p:cNvSpPr txBox="1"/>
                <p:nvPr/>
              </p:nvSpPr>
              <p:spPr>
                <a:xfrm>
                  <a:off x="28590295" y="7914500"/>
                  <a:ext cx="7009938" cy="2062103"/>
                </a:xfrm>
                <a:prstGeom prst="rect">
                  <a:avLst/>
                </a:prstGeom>
                <a:noFill/>
              </p:spPr>
              <p:txBody>
                <a:bodyPr wrap="square" rtlCol="0">
                  <a:spAutoFit/>
                </a:bodyPr>
                <a:lstStyle/>
                <a:p>
                  <a:r>
                    <a:rPr lang="en-US" sz="1600" dirty="0" smtClean="0"/>
                    <a:t>The Worldwide Web vastly accelerated the dissemination of scientific information.  As computer technologies become more affordable, larger numbers of citizens are engaging with scientific concepts and data via the Web</a:t>
                  </a:r>
                  <a:r>
                    <a:rPr lang="en-US" sz="1600" dirty="0"/>
                    <a:t>. Science has become more </a:t>
                  </a:r>
                  <a:r>
                    <a:rPr lang="en-US" sz="1600" dirty="0" smtClean="0"/>
                    <a:t>approachable.</a:t>
                  </a:r>
                </a:p>
                <a:p>
                  <a:endParaRPr lang="en-US" sz="1600" dirty="0"/>
                </a:p>
                <a:p>
                  <a:r>
                    <a:rPr lang="en-US" sz="1600" dirty="0" smtClean="0"/>
                    <a:t>As citizen interest in science converges with affordable and mobile technologies, scientists are recognizing the benefits of citizen participation in </a:t>
                  </a:r>
                  <a:r>
                    <a:rPr lang="en-US" sz="1600" dirty="0"/>
                    <a:t>the cycle of </a:t>
                  </a:r>
                  <a:r>
                    <a:rPr lang="en-US" sz="1600" dirty="0" smtClean="0"/>
                    <a:t>data </a:t>
                  </a:r>
                  <a:r>
                    <a:rPr lang="en-US" sz="1600" dirty="0"/>
                    <a:t>collection and </a:t>
                  </a:r>
                  <a:r>
                    <a:rPr lang="en-US" sz="1600" dirty="0" smtClean="0"/>
                    <a:t>dissemination.</a:t>
                  </a:r>
                </a:p>
              </p:txBody>
            </p:sp>
            <p:pic>
              <p:nvPicPr>
                <p:cNvPr id="750" name="Picture 3" descr="C:\Users\monica.pereira\Desktop\web_browser_logo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70462" y="7772401"/>
                  <a:ext cx="4012403" cy="24556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6" name="Group 745"/>
              <p:cNvGrpSpPr/>
              <p:nvPr/>
            </p:nvGrpSpPr>
            <p:grpSpPr>
              <a:xfrm>
                <a:off x="27842454" y="8529140"/>
                <a:ext cx="440882" cy="434675"/>
                <a:chOff x="35138791" y="10756565"/>
                <a:chExt cx="440882" cy="434675"/>
              </a:xfrm>
            </p:grpSpPr>
            <p:sp>
              <p:nvSpPr>
                <p:cNvPr id="747" name="Oval 746"/>
                <p:cNvSpPr/>
                <p:nvPr/>
              </p:nvSpPr>
              <p:spPr>
                <a:xfrm>
                  <a:off x="35138791" y="10756565"/>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8" name="TextBox 747"/>
                <p:cNvSpPr txBox="1"/>
                <p:nvPr/>
              </p:nvSpPr>
              <p:spPr>
                <a:xfrm>
                  <a:off x="35154557" y="10835781"/>
                  <a:ext cx="425116" cy="307777"/>
                </a:xfrm>
                <a:prstGeom prst="rect">
                  <a:avLst/>
                </a:prstGeom>
                <a:noFill/>
              </p:spPr>
              <p:txBody>
                <a:bodyPr wrap="none" rtlCol="0">
                  <a:spAutoFit/>
                </a:bodyPr>
                <a:lstStyle/>
                <a:p>
                  <a:r>
                    <a:rPr lang="en-US" sz="1400" dirty="0" smtClean="0">
                      <a:latin typeface="Arial Black" pitchFamily="34" charset="0"/>
                    </a:rPr>
                    <a:t>22</a:t>
                  </a:r>
                  <a:endParaRPr lang="en-US" sz="1400" dirty="0">
                    <a:latin typeface="Arial Black" pitchFamily="34" charset="0"/>
                  </a:endParaRPr>
                </a:p>
              </p:txBody>
            </p:sp>
          </p:grpSp>
        </p:grpSp>
        <p:grpSp>
          <p:nvGrpSpPr>
            <p:cNvPr id="695" name="Group 694"/>
            <p:cNvGrpSpPr/>
            <p:nvPr/>
          </p:nvGrpSpPr>
          <p:grpSpPr>
            <a:xfrm>
              <a:off x="23774400" y="11909725"/>
              <a:ext cx="12573000" cy="6456779"/>
              <a:chOff x="23616740" y="11909725"/>
              <a:chExt cx="12573000" cy="6456779"/>
            </a:xfrm>
          </p:grpSpPr>
          <p:grpSp>
            <p:nvGrpSpPr>
              <p:cNvPr id="706" name="Group 705"/>
              <p:cNvGrpSpPr/>
              <p:nvPr/>
            </p:nvGrpSpPr>
            <p:grpSpPr>
              <a:xfrm>
                <a:off x="23616740" y="12115800"/>
                <a:ext cx="12397698" cy="6250704"/>
                <a:chOff x="23616740" y="12115799"/>
                <a:chExt cx="12397698" cy="6250704"/>
              </a:xfrm>
            </p:grpSpPr>
            <p:grpSp>
              <p:nvGrpSpPr>
                <p:cNvPr id="734" name="Group 733"/>
                <p:cNvGrpSpPr/>
                <p:nvPr/>
              </p:nvGrpSpPr>
              <p:grpSpPr>
                <a:xfrm>
                  <a:off x="23616740" y="12115799"/>
                  <a:ext cx="12104370" cy="6250704"/>
                  <a:chOff x="22114818" y="10118559"/>
                  <a:chExt cx="12104370" cy="6250704"/>
                </a:xfrm>
              </p:grpSpPr>
              <p:sp>
                <p:nvSpPr>
                  <p:cNvPr id="736" name="TextBox 735"/>
                  <p:cNvSpPr txBox="1"/>
                  <p:nvPr/>
                </p:nvSpPr>
                <p:spPr>
                  <a:xfrm>
                    <a:off x="24830586" y="12207492"/>
                    <a:ext cx="7342632" cy="2062103"/>
                  </a:xfrm>
                  <a:prstGeom prst="rect">
                    <a:avLst/>
                  </a:prstGeom>
                  <a:noFill/>
                </p:spPr>
                <p:txBody>
                  <a:bodyPr wrap="square" rtlCol="0">
                    <a:spAutoFit/>
                  </a:bodyPr>
                  <a:lstStyle/>
                  <a:p>
                    <a:r>
                      <a:rPr lang="en-US" sz="1600" dirty="0" smtClean="0"/>
                      <a:t>Citizen scientists are </a:t>
                    </a:r>
                    <a:r>
                      <a:rPr lang="en-US" sz="1600" dirty="0"/>
                      <a:t>not full- or part-time professional scientists; nevertheless they have a keen interest in scientific inquiry and are willing to volunteer to support scientific progress.  Researchers have depended on volunteers for many years.  Typically these volunteers have been relatively local to the project.  With the advent of the </a:t>
                    </a:r>
                    <a:r>
                      <a:rPr lang="en-US" sz="1600" dirty="0" smtClean="0"/>
                      <a:t>Internet, and the Worldwide Web, </a:t>
                    </a:r>
                    <a:r>
                      <a:rPr lang="en-US" sz="1600" dirty="0"/>
                      <a:t>volunteers are able to connect with more widespread projects via a global network through their home computers and smart phones.   Furthermore, this has allowed the researchers to curb costs while expanding the scope of the project.</a:t>
                    </a:r>
                  </a:p>
                </p:txBody>
              </p:sp>
              <p:pic>
                <p:nvPicPr>
                  <p:cNvPr id="737" name="Picture 3" descr="F:\users_20131020\CSUCI\_CSUCI_rtp\_RTP\ip2013-2014\2013_1028_GSA\phonemtg_20130928\graphics\index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587679" y="10118559"/>
                    <a:ext cx="1959092" cy="1447999"/>
                  </a:xfrm>
                  <a:prstGeom prst="rect">
                    <a:avLst/>
                  </a:prstGeom>
                  <a:noFill/>
                  <a:extLst>
                    <a:ext uri="{909E8E84-426E-40DD-AFC4-6F175D3DCCD1}">
                      <a14:hiddenFill xmlns:a14="http://schemas.microsoft.com/office/drawing/2010/main">
                        <a:solidFill>
                          <a:srgbClr val="FFFFFF"/>
                        </a:solidFill>
                      </a14:hiddenFill>
                    </a:ext>
                  </a:extLst>
                </p:spPr>
              </p:pic>
              <p:pic>
                <p:nvPicPr>
                  <p:cNvPr id="738" name="Picture 4" descr="F:\users_20131020\CSUCI\_CSUCI_rtp\_RTP\ip2013-2014\2013_1028_GSA\phonemtg_20130928\graphics\index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114818" y="12671588"/>
                    <a:ext cx="2153709" cy="1502443"/>
                  </a:xfrm>
                  <a:prstGeom prst="rect">
                    <a:avLst/>
                  </a:prstGeom>
                  <a:noFill/>
                  <a:extLst>
                    <a:ext uri="{909E8E84-426E-40DD-AFC4-6F175D3DCCD1}">
                      <a14:hiddenFill xmlns:a14="http://schemas.microsoft.com/office/drawing/2010/main">
                        <a:solidFill>
                          <a:srgbClr val="FFFFFF"/>
                        </a:solidFill>
                      </a14:hiddenFill>
                    </a:ext>
                  </a:extLst>
                </p:spPr>
              </p:pic>
              <p:pic>
                <p:nvPicPr>
                  <p:cNvPr id="739" name="Picture 6" descr="F:\users_20131020\CSUCI\_CSUCI_rtp\_RTP\ip2013-2014\2013_1028_GSA\phonemtg_20130928\graphics\index24_rev.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29218" y="10340067"/>
                    <a:ext cx="1879524" cy="1696043"/>
                  </a:xfrm>
                  <a:prstGeom prst="rect">
                    <a:avLst/>
                  </a:prstGeom>
                  <a:noFill/>
                  <a:extLst>
                    <a:ext uri="{909E8E84-426E-40DD-AFC4-6F175D3DCCD1}">
                      <a14:hiddenFill xmlns:a14="http://schemas.microsoft.com/office/drawing/2010/main">
                        <a:solidFill>
                          <a:srgbClr val="FFFFFF"/>
                        </a:solidFill>
                      </a14:hiddenFill>
                    </a:ext>
                  </a:extLst>
                </p:spPr>
              </p:pic>
              <p:pic>
                <p:nvPicPr>
                  <p:cNvPr id="740" name="Picture 2" descr="C:\Users\monica.pereira\Desktop\On_Location_MD.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927852" y="14617875"/>
                    <a:ext cx="1541898" cy="1454621"/>
                  </a:xfrm>
                  <a:prstGeom prst="rect">
                    <a:avLst/>
                  </a:prstGeom>
                  <a:noFill/>
                  <a:extLst>
                    <a:ext uri="{909E8E84-426E-40DD-AFC4-6F175D3DCCD1}">
                      <a14:hiddenFill xmlns:a14="http://schemas.microsoft.com/office/drawing/2010/main">
                        <a:solidFill>
                          <a:srgbClr val="FFFFFF"/>
                        </a:solidFill>
                      </a14:hiddenFill>
                    </a:ext>
                  </a:extLst>
                </p:spPr>
              </p:pic>
              <p:pic>
                <p:nvPicPr>
                  <p:cNvPr id="741" name="Picture 5" descr="C:\Users\monica.pereira\Desktop\DarkSkyMeter_-_Logo_-_Mockup_-_Web_-_3.fw_rev.fw.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401818" y="10563434"/>
                    <a:ext cx="1817370" cy="2272934"/>
                  </a:xfrm>
                  <a:prstGeom prst="rect">
                    <a:avLst/>
                  </a:prstGeom>
                  <a:noFill/>
                  <a:extLst>
                    <a:ext uri="{909E8E84-426E-40DD-AFC4-6F175D3DCCD1}">
                      <a14:hiddenFill xmlns:a14="http://schemas.microsoft.com/office/drawing/2010/main">
                        <a:solidFill>
                          <a:srgbClr val="FFFFFF"/>
                        </a:solidFill>
                      </a14:hiddenFill>
                    </a:ext>
                  </a:extLst>
                </p:spPr>
              </p:pic>
              <p:pic>
                <p:nvPicPr>
                  <p:cNvPr id="742" name="Picture 6" descr="C:\Users\monica.pereira\Desktop\WorldWide-Telescope-Ambassadors-scistarter.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308448" y="14544220"/>
                    <a:ext cx="2428860" cy="1336637"/>
                  </a:xfrm>
                  <a:prstGeom prst="rect">
                    <a:avLst/>
                  </a:prstGeom>
                  <a:noFill/>
                  <a:extLst>
                    <a:ext uri="{909E8E84-426E-40DD-AFC4-6F175D3DCCD1}">
                      <a14:hiddenFill xmlns:a14="http://schemas.microsoft.com/office/drawing/2010/main">
                        <a:solidFill>
                          <a:srgbClr val="FFFFFF"/>
                        </a:solidFill>
                      </a14:hiddenFill>
                    </a:ext>
                  </a:extLst>
                </p:spPr>
              </p:pic>
              <p:pic>
                <p:nvPicPr>
                  <p:cNvPr id="743" name="Picture 7" descr="C:\Users\monica.pereira\Desktop\Tiverton-School_021_2013-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001018" y="10386440"/>
                    <a:ext cx="2335526" cy="1467966"/>
                  </a:xfrm>
                  <a:prstGeom prst="rect">
                    <a:avLst/>
                  </a:prstGeom>
                  <a:noFill/>
                  <a:extLst>
                    <a:ext uri="{909E8E84-426E-40DD-AFC4-6F175D3DCCD1}">
                      <a14:hiddenFill xmlns:a14="http://schemas.microsoft.com/office/drawing/2010/main">
                        <a:solidFill>
                          <a:srgbClr val="FFFFFF"/>
                        </a:solidFill>
                      </a14:hiddenFill>
                    </a:ext>
                  </a:extLst>
                </p:spPr>
              </p:pic>
              <p:pic>
                <p:nvPicPr>
                  <p:cNvPr id="744" name="Picture 5" descr="C:\Users\monica.pereira\Desktop\caco-Ryder-Pond-Ken-Janet_rev.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640490" y="14764140"/>
                    <a:ext cx="2129409" cy="1605123"/>
                  </a:xfrm>
                  <a:prstGeom prst="rect">
                    <a:avLst/>
                  </a:prstGeom>
                  <a:noFill/>
                  <a:extLst>
                    <a:ext uri="{909E8E84-426E-40DD-AFC4-6F175D3DCCD1}">
                      <a14:hiddenFill xmlns:a14="http://schemas.microsoft.com/office/drawing/2010/main">
                        <a:solidFill>
                          <a:srgbClr val="FFFFFF"/>
                        </a:solidFill>
                      </a14:hiddenFill>
                    </a:ext>
                  </a:extLst>
                </p:spPr>
              </p:pic>
            </p:grpSp>
            <p:pic>
              <p:nvPicPr>
                <p:cNvPr id="735" name="Picture 2" descr="C:\Users\monica.pereira\Desktop\Citizen-Science-Apps.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351176" y="15738327"/>
                  <a:ext cx="1663262" cy="24948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7" name="Group 706"/>
              <p:cNvGrpSpPr/>
              <p:nvPr/>
            </p:nvGrpSpPr>
            <p:grpSpPr>
              <a:xfrm>
                <a:off x="26707467" y="16396136"/>
                <a:ext cx="436370" cy="434675"/>
                <a:chOff x="37774174" y="26382020"/>
                <a:chExt cx="436370" cy="434675"/>
              </a:xfrm>
            </p:grpSpPr>
            <p:sp>
              <p:nvSpPr>
                <p:cNvPr id="732" name="Oval 731"/>
                <p:cNvSpPr/>
                <p:nvPr/>
              </p:nvSpPr>
              <p:spPr>
                <a:xfrm>
                  <a:off x="37774174" y="26382020"/>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3" name="TextBox 732"/>
                <p:cNvSpPr txBox="1"/>
                <p:nvPr/>
              </p:nvSpPr>
              <p:spPr>
                <a:xfrm>
                  <a:off x="37785428" y="26459116"/>
                  <a:ext cx="425116" cy="307777"/>
                </a:xfrm>
                <a:prstGeom prst="rect">
                  <a:avLst/>
                </a:prstGeom>
                <a:noFill/>
              </p:spPr>
              <p:txBody>
                <a:bodyPr wrap="none" rtlCol="0">
                  <a:spAutoFit/>
                </a:bodyPr>
                <a:lstStyle/>
                <a:p>
                  <a:r>
                    <a:rPr lang="en-US" sz="1400" dirty="0" smtClean="0">
                      <a:latin typeface="Arial Black" pitchFamily="34" charset="0"/>
                    </a:rPr>
                    <a:t>28</a:t>
                  </a:r>
                  <a:endParaRPr lang="en-US" sz="1400" dirty="0">
                    <a:latin typeface="Arial Black" pitchFamily="34" charset="0"/>
                  </a:endParaRPr>
                </a:p>
              </p:txBody>
            </p:sp>
          </p:grpSp>
          <p:grpSp>
            <p:nvGrpSpPr>
              <p:cNvPr id="708" name="Group 707"/>
              <p:cNvGrpSpPr/>
              <p:nvPr/>
            </p:nvGrpSpPr>
            <p:grpSpPr>
              <a:xfrm>
                <a:off x="25494162" y="14425832"/>
                <a:ext cx="443536" cy="434675"/>
                <a:chOff x="35619273" y="25557270"/>
                <a:chExt cx="443536" cy="434675"/>
              </a:xfrm>
            </p:grpSpPr>
            <p:sp>
              <p:nvSpPr>
                <p:cNvPr id="730" name="Oval 729"/>
                <p:cNvSpPr/>
                <p:nvPr/>
              </p:nvSpPr>
              <p:spPr>
                <a:xfrm>
                  <a:off x="35619273" y="25557270"/>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1" name="TextBox 730"/>
                <p:cNvSpPr txBox="1"/>
                <p:nvPr/>
              </p:nvSpPr>
              <p:spPr>
                <a:xfrm>
                  <a:off x="35637693" y="25634366"/>
                  <a:ext cx="425116" cy="307777"/>
                </a:xfrm>
                <a:prstGeom prst="rect">
                  <a:avLst/>
                </a:prstGeom>
                <a:noFill/>
              </p:spPr>
              <p:txBody>
                <a:bodyPr wrap="none" rtlCol="0">
                  <a:spAutoFit/>
                </a:bodyPr>
                <a:lstStyle/>
                <a:p>
                  <a:r>
                    <a:rPr lang="en-US" sz="1400" dirty="0" smtClean="0">
                      <a:latin typeface="Arial Black" pitchFamily="34" charset="0"/>
                    </a:rPr>
                    <a:t>27</a:t>
                  </a:r>
                  <a:endParaRPr lang="en-US" sz="1400" dirty="0">
                    <a:latin typeface="Arial Black" pitchFamily="34" charset="0"/>
                  </a:endParaRPr>
                </a:p>
              </p:txBody>
            </p:sp>
          </p:grpSp>
          <p:grpSp>
            <p:nvGrpSpPr>
              <p:cNvPr id="709" name="Group 708"/>
              <p:cNvGrpSpPr/>
              <p:nvPr/>
            </p:nvGrpSpPr>
            <p:grpSpPr>
              <a:xfrm>
                <a:off x="29946600" y="16301432"/>
                <a:ext cx="452412" cy="434675"/>
                <a:chOff x="37640170" y="25645130"/>
                <a:chExt cx="452412" cy="434675"/>
              </a:xfrm>
            </p:grpSpPr>
            <p:sp>
              <p:nvSpPr>
                <p:cNvPr id="728" name="Oval 727"/>
                <p:cNvSpPr/>
                <p:nvPr/>
              </p:nvSpPr>
              <p:spPr>
                <a:xfrm>
                  <a:off x="37640170" y="25645130"/>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9" name="TextBox 728"/>
                <p:cNvSpPr txBox="1"/>
                <p:nvPr/>
              </p:nvSpPr>
              <p:spPr>
                <a:xfrm>
                  <a:off x="37667466" y="25720193"/>
                  <a:ext cx="425116" cy="307777"/>
                </a:xfrm>
                <a:prstGeom prst="rect">
                  <a:avLst/>
                </a:prstGeom>
                <a:noFill/>
              </p:spPr>
              <p:txBody>
                <a:bodyPr wrap="none" rtlCol="0">
                  <a:spAutoFit/>
                </a:bodyPr>
                <a:lstStyle/>
                <a:p>
                  <a:r>
                    <a:rPr lang="en-US" sz="1400" dirty="0" smtClean="0">
                      <a:latin typeface="Arial Black" pitchFamily="34" charset="0"/>
                    </a:rPr>
                    <a:t>29</a:t>
                  </a:r>
                  <a:endParaRPr lang="en-US" sz="1400" dirty="0">
                    <a:latin typeface="Arial Black" pitchFamily="34" charset="0"/>
                  </a:endParaRPr>
                </a:p>
              </p:txBody>
            </p:sp>
          </p:grpSp>
          <p:grpSp>
            <p:nvGrpSpPr>
              <p:cNvPr id="710" name="Group 709"/>
              <p:cNvGrpSpPr/>
              <p:nvPr/>
            </p:nvGrpSpPr>
            <p:grpSpPr>
              <a:xfrm>
                <a:off x="35440363" y="12344400"/>
                <a:ext cx="448990" cy="434675"/>
                <a:chOff x="35503772" y="25803290"/>
                <a:chExt cx="448990" cy="434675"/>
              </a:xfrm>
            </p:grpSpPr>
            <p:sp>
              <p:nvSpPr>
                <p:cNvPr id="726" name="Oval 725"/>
                <p:cNvSpPr/>
                <p:nvPr/>
              </p:nvSpPr>
              <p:spPr>
                <a:xfrm>
                  <a:off x="35503772" y="25803290"/>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7" name="TextBox 726"/>
                <p:cNvSpPr txBox="1"/>
                <p:nvPr/>
              </p:nvSpPr>
              <p:spPr>
                <a:xfrm>
                  <a:off x="35527646" y="25883118"/>
                  <a:ext cx="425116" cy="307777"/>
                </a:xfrm>
                <a:prstGeom prst="rect">
                  <a:avLst/>
                </a:prstGeom>
                <a:noFill/>
              </p:spPr>
              <p:txBody>
                <a:bodyPr wrap="none" rtlCol="0">
                  <a:spAutoFit/>
                </a:bodyPr>
                <a:lstStyle/>
                <a:p>
                  <a:r>
                    <a:rPr lang="en-US" sz="1400" dirty="0" smtClean="0">
                      <a:latin typeface="Arial Black" pitchFamily="34" charset="0"/>
                    </a:rPr>
                    <a:t>26</a:t>
                  </a:r>
                  <a:endParaRPr lang="en-US" sz="1400" dirty="0">
                    <a:latin typeface="Arial Black" pitchFamily="34" charset="0"/>
                  </a:endParaRPr>
                </a:p>
              </p:txBody>
            </p:sp>
          </p:grpSp>
          <p:grpSp>
            <p:nvGrpSpPr>
              <p:cNvPr id="711" name="Group 710"/>
              <p:cNvGrpSpPr/>
              <p:nvPr/>
            </p:nvGrpSpPr>
            <p:grpSpPr>
              <a:xfrm>
                <a:off x="35735210" y="15521577"/>
                <a:ext cx="454530" cy="434675"/>
                <a:chOff x="36668707" y="26060400"/>
                <a:chExt cx="454530" cy="434675"/>
              </a:xfrm>
            </p:grpSpPr>
            <p:sp>
              <p:nvSpPr>
                <p:cNvPr id="724" name="Oval 723"/>
                <p:cNvSpPr/>
                <p:nvPr/>
              </p:nvSpPr>
              <p:spPr>
                <a:xfrm>
                  <a:off x="36668707" y="26060400"/>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 name="TextBox 724"/>
                <p:cNvSpPr txBox="1"/>
                <p:nvPr/>
              </p:nvSpPr>
              <p:spPr>
                <a:xfrm>
                  <a:off x="36698121" y="26149880"/>
                  <a:ext cx="425116" cy="307777"/>
                </a:xfrm>
                <a:prstGeom prst="rect">
                  <a:avLst/>
                </a:prstGeom>
                <a:noFill/>
              </p:spPr>
              <p:txBody>
                <a:bodyPr wrap="none" rtlCol="0">
                  <a:spAutoFit/>
                </a:bodyPr>
                <a:lstStyle/>
                <a:p>
                  <a:r>
                    <a:rPr lang="en-US" sz="1400" dirty="0" smtClean="0">
                      <a:latin typeface="Arial Black" pitchFamily="34" charset="0"/>
                    </a:rPr>
                    <a:t>31</a:t>
                  </a:r>
                  <a:endParaRPr lang="en-US" sz="1400" dirty="0">
                    <a:latin typeface="Arial Black" pitchFamily="34" charset="0"/>
                  </a:endParaRPr>
                </a:p>
              </p:txBody>
            </p:sp>
          </p:grpSp>
          <p:grpSp>
            <p:nvGrpSpPr>
              <p:cNvPr id="712" name="Group 711"/>
              <p:cNvGrpSpPr/>
              <p:nvPr/>
            </p:nvGrpSpPr>
            <p:grpSpPr>
              <a:xfrm>
                <a:off x="29564022" y="12115800"/>
                <a:ext cx="460792" cy="434675"/>
                <a:chOff x="36043384" y="26478715"/>
                <a:chExt cx="460792" cy="434675"/>
              </a:xfrm>
            </p:grpSpPr>
            <p:sp>
              <p:nvSpPr>
                <p:cNvPr id="722" name="Oval 721"/>
                <p:cNvSpPr/>
                <p:nvPr/>
              </p:nvSpPr>
              <p:spPr>
                <a:xfrm>
                  <a:off x="36043384" y="26478715"/>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 name="TextBox 722"/>
                <p:cNvSpPr txBox="1"/>
                <p:nvPr/>
              </p:nvSpPr>
              <p:spPr>
                <a:xfrm>
                  <a:off x="36079060" y="26559653"/>
                  <a:ext cx="425116" cy="307777"/>
                </a:xfrm>
                <a:prstGeom prst="rect">
                  <a:avLst/>
                </a:prstGeom>
                <a:noFill/>
              </p:spPr>
              <p:txBody>
                <a:bodyPr wrap="none" rtlCol="0">
                  <a:spAutoFit/>
                </a:bodyPr>
                <a:lstStyle/>
                <a:p>
                  <a:r>
                    <a:rPr lang="en-US" sz="1400" dirty="0" smtClean="0">
                      <a:latin typeface="Arial Black" pitchFamily="34" charset="0"/>
                    </a:rPr>
                    <a:t>24</a:t>
                  </a:r>
                  <a:endParaRPr lang="en-US" sz="1400" dirty="0">
                    <a:latin typeface="Arial Black" pitchFamily="34" charset="0"/>
                  </a:endParaRPr>
                </a:p>
              </p:txBody>
            </p:sp>
          </p:grpSp>
          <p:grpSp>
            <p:nvGrpSpPr>
              <p:cNvPr id="713" name="Group 712"/>
              <p:cNvGrpSpPr/>
              <p:nvPr/>
            </p:nvGrpSpPr>
            <p:grpSpPr>
              <a:xfrm>
                <a:off x="32748637" y="11909725"/>
                <a:ext cx="437364" cy="434675"/>
                <a:chOff x="35616607" y="26647475"/>
                <a:chExt cx="437364" cy="434675"/>
              </a:xfrm>
            </p:grpSpPr>
            <p:sp>
              <p:nvSpPr>
                <p:cNvPr id="720" name="Oval 719"/>
                <p:cNvSpPr/>
                <p:nvPr/>
              </p:nvSpPr>
              <p:spPr>
                <a:xfrm>
                  <a:off x="35616607" y="26647475"/>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1" name="TextBox 720"/>
                <p:cNvSpPr txBox="1"/>
                <p:nvPr/>
              </p:nvSpPr>
              <p:spPr>
                <a:xfrm>
                  <a:off x="35628855" y="26743234"/>
                  <a:ext cx="425116" cy="307777"/>
                </a:xfrm>
                <a:prstGeom prst="rect">
                  <a:avLst/>
                </a:prstGeom>
                <a:noFill/>
              </p:spPr>
              <p:txBody>
                <a:bodyPr wrap="none" rtlCol="0">
                  <a:spAutoFit/>
                </a:bodyPr>
                <a:lstStyle/>
                <a:p>
                  <a:r>
                    <a:rPr lang="en-US" sz="1400" dirty="0" smtClean="0">
                      <a:latin typeface="Arial Black" pitchFamily="34" charset="0"/>
                    </a:rPr>
                    <a:t>25</a:t>
                  </a:r>
                  <a:endParaRPr lang="en-US" sz="1400" dirty="0">
                    <a:latin typeface="Arial Black" pitchFamily="34" charset="0"/>
                  </a:endParaRPr>
                </a:p>
              </p:txBody>
            </p:sp>
          </p:grpSp>
          <p:grpSp>
            <p:nvGrpSpPr>
              <p:cNvPr id="714" name="Group 713"/>
              <p:cNvGrpSpPr/>
              <p:nvPr/>
            </p:nvGrpSpPr>
            <p:grpSpPr>
              <a:xfrm>
                <a:off x="26098811" y="12115800"/>
                <a:ext cx="448323" cy="434675"/>
                <a:chOff x="39015624" y="26342066"/>
                <a:chExt cx="448323" cy="434675"/>
              </a:xfrm>
            </p:grpSpPr>
            <p:sp>
              <p:nvSpPr>
                <p:cNvPr id="718" name="Oval 717"/>
                <p:cNvSpPr/>
                <p:nvPr/>
              </p:nvSpPr>
              <p:spPr>
                <a:xfrm>
                  <a:off x="39015624" y="26342066"/>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9" name="TextBox 718"/>
                <p:cNvSpPr txBox="1"/>
                <p:nvPr/>
              </p:nvSpPr>
              <p:spPr>
                <a:xfrm>
                  <a:off x="39038831" y="26425876"/>
                  <a:ext cx="425116" cy="307777"/>
                </a:xfrm>
                <a:prstGeom prst="rect">
                  <a:avLst/>
                </a:prstGeom>
                <a:noFill/>
              </p:spPr>
              <p:txBody>
                <a:bodyPr wrap="none" rtlCol="0">
                  <a:spAutoFit/>
                </a:bodyPr>
                <a:lstStyle/>
                <a:p>
                  <a:r>
                    <a:rPr lang="en-US" sz="1400" dirty="0" smtClean="0">
                      <a:latin typeface="Arial Black" pitchFamily="34" charset="0"/>
                    </a:rPr>
                    <a:t>23</a:t>
                  </a:r>
                  <a:endParaRPr lang="en-US" sz="1400" dirty="0">
                    <a:latin typeface="Arial Black" pitchFamily="34" charset="0"/>
                  </a:endParaRPr>
                </a:p>
              </p:txBody>
            </p:sp>
          </p:grpSp>
          <p:grpSp>
            <p:nvGrpSpPr>
              <p:cNvPr id="715" name="Group 714"/>
              <p:cNvGrpSpPr/>
              <p:nvPr/>
            </p:nvGrpSpPr>
            <p:grpSpPr>
              <a:xfrm>
                <a:off x="33002744" y="16553796"/>
                <a:ext cx="443796" cy="434675"/>
                <a:chOff x="37162212" y="26491328"/>
                <a:chExt cx="443796" cy="434675"/>
              </a:xfrm>
            </p:grpSpPr>
            <p:sp>
              <p:nvSpPr>
                <p:cNvPr id="716" name="Oval 715"/>
                <p:cNvSpPr/>
                <p:nvPr/>
              </p:nvSpPr>
              <p:spPr>
                <a:xfrm>
                  <a:off x="37162212" y="26491328"/>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 name="TextBox 716"/>
                <p:cNvSpPr txBox="1"/>
                <p:nvPr/>
              </p:nvSpPr>
              <p:spPr>
                <a:xfrm>
                  <a:off x="37180892" y="26572188"/>
                  <a:ext cx="425116" cy="307777"/>
                </a:xfrm>
                <a:prstGeom prst="rect">
                  <a:avLst/>
                </a:prstGeom>
                <a:noFill/>
              </p:spPr>
              <p:txBody>
                <a:bodyPr wrap="none" rtlCol="0">
                  <a:spAutoFit/>
                </a:bodyPr>
                <a:lstStyle/>
                <a:p>
                  <a:r>
                    <a:rPr lang="en-US" sz="1400" dirty="0" smtClean="0">
                      <a:latin typeface="Arial Black" pitchFamily="34" charset="0"/>
                    </a:rPr>
                    <a:t>30</a:t>
                  </a:r>
                  <a:endParaRPr lang="en-US" sz="1400" dirty="0">
                    <a:latin typeface="Arial Black" pitchFamily="34" charset="0"/>
                  </a:endParaRPr>
                </a:p>
              </p:txBody>
            </p:sp>
          </p:grpSp>
        </p:grpSp>
        <p:grpSp>
          <p:nvGrpSpPr>
            <p:cNvPr id="696" name="Group 695"/>
            <p:cNvGrpSpPr/>
            <p:nvPr/>
          </p:nvGrpSpPr>
          <p:grpSpPr>
            <a:xfrm>
              <a:off x="24348565" y="4605180"/>
              <a:ext cx="11959363" cy="3395820"/>
              <a:chOff x="24348565" y="4605180"/>
              <a:chExt cx="11959363" cy="3395820"/>
            </a:xfrm>
          </p:grpSpPr>
          <p:grpSp>
            <p:nvGrpSpPr>
              <p:cNvPr id="697" name="Group 696"/>
              <p:cNvGrpSpPr/>
              <p:nvPr/>
            </p:nvGrpSpPr>
            <p:grpSpPr>
              <a:xfrm>
                <a:off x="24348565" y="4605180"/>
                <a:ext cx="11825409" cy="3395820"/>
                <a:chOff x="24348565" y="4605180"/>
                <a:chExt cx="11825409" cy="3395820"/>
              </a:xfrm>
            </p:grpSpPr>
            <p:grpSp>
              <p:nvGrpSpPr>
                <p:cNvPr id="701" name="Group 700"/>
                <p:cNvGrpSpPr/>
                <p:nvPr/>
              </p:nvGrpSpPr>
              <p:grpSpPr>
                <a:xfrm>
                  <a:off x="24348565" y="5116774"/>
                  <a:ext cx="11825409" cy="2884226"/>
                  <a:chOff x="22860000" y="3397468"/>
                  <a:chExt cx="11825409" cy="2884226"/>
                </a:xfrm>
              </p:grpSpPr>
              <p:sp>
                <p:nvSpPr>
                  <p:cNvPr id="703" name="TextBox 702"/>
                  <p:cNvSpPr txBox="1"/>
                  <p:nvPr/>
                </p:nvSpPr>
                <p:spPr>
                  <a:xfrm>
                    <a:off x="22860000" y="3397468"/>
                    <a:ext cx="8844961" cy="1323439"/>
                  </a:xfrm>
                  <a:prstGeom prst="rect">
                    <a:avLst/>
                  </a:prstGeom>
                  <a:noFill/>
                </p:spPr>
                <p:txBody>
                  <a:bodyPr wrap="square" rtlCol="0">
                    <a:spAutoFit/>
                  </a:bodyPr>
                  <a:lstStyle/>
                  <a:p>
                    <a:r>
                      <a:rPr lang="en-US" sz="1600" dirty="0"/>
                      <a:t>The work of science in the twentieth and twenty-first centuries has been spurred by computer technologies. </a:t>
                    </a:r>
                    <a:r>
                      <a:rPr lang="en-US" sz="1600" dirty="0" smtClean="0"/>
                      <a:t> At first, such infrastructural capacities were expensive, so science was increasingly funded by academic</a:t>
                    </a:r>
                    <a:r>
                      <a:rPr lang="en-US" sz="1600" dirty="0"/>
                      <a:t>, government, and private </a:t>
                    </a:r>
                    <a:r>
                      <a:rPr lang="en-US" sz="1600" dirty="0" smtClean="0"/>
                      <a:t>institutions.  That meant that the acquisition </a:t>
                    </a:r>
                    <a:r>
                      <a:rPr lang="en-US" sz="1600" dirty="0"/>
                      <a:t>of new data and </a:t>
                    </a:r>
                    <a:r>
                      <a:rPr lang="en-US" sz="1600" dirty="0" smtClean="0"/>
                      <a:t>knowledge became the purview of such institutions and in large part dissemination was affordable by only those affiliated with such agencies.</a:t>
                    </a:r>
                    <a:endParaRPr lang="en-US" sz="1600" dirty="0"/>
                  </a:p>
                </p:txBody>
              </p:sp>
              <p:sp>
                <p:nvSpPr>
                  <p:cNvPr id="704" name="TextBox 703"/>
                  <p:cNvSpPr txBox="1"/>
                  <p:nvPr/>
                </p:nvSpPr>
                <p:spPr>
                  <a:xfrm>
                    <a:off x="23264799" y="4958255"/>
                    <a:ext cx="9079435" cy="1323439"/>
                  </a:xfrm>
                  <a:prstGeom prst="rect">
                    <a:avLst/>
                  </a:prstGeom>
                  <a:noFill/>
                </p:spPr>
                <p:txBody>
                  <a:bodyPr wrap="square" rtlCol="0">
                    <a:spAutoFit/>
                  </a:bodyPr>
                  <a:lstStyle/>
                  <a:p>
                    <a:r>
                      <a:rPr lang="en-US" sz="1600" dirty="0" smtClean="0"/>
                      <a:t>As telecommunication protocols developed</a:t>
                    </a:r>
                    <a:r>
                      <a:rPr lang="en-US" sz="1600" dirty="0"/>
                      <a:t>, large packets of </a:t>
                    </a:r>
                    <a:r>
                      <a:rPr lang="en-US" sz="1600" dirty="0" smtClean="0"/>
                      <a:t>data could be sent and received, and the Internet further accelerated the exchange of scientific information. Still, this technology was available </a:t>
                    </a:r>
                    <a:r>
                      <a:rPr lang="en-US" sz="1600" dirty="0"/>
                      <a:t>only to those involved in scientific pursuits</a:t>
                    </a:r>
                    <a:r>
                      <a:rPr lang="en-US" sz="1600" dirty="0" smtClean="0"/>
                      <a:t>.  Funded by the United States Department of Defense, and the National Science Foundation, this amalgam of networks eventually developed an interface that was approachable by ordinary citizens: the Worldwide Web.</a:t>
                    </a:r>
                    <a:endParaRPr lang="en-US" sz="1600" dirty="0"/>
                  </a:p>
                </p:txBody>
              </p:sp>
              <p:pic>
                <p:nvPicPr>
                  <p:cNvPr id="705" name="Picture 2" descr="C:\Users\monica.pereira\Desktop\1105841711.LGL.2D.1024x1024.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516374" y="3657600"/>
                    <a:ext cx="2169035" cy="2046259"/>
                  </a:xfrm>
                  <a:prstGeom prst="rect">
                    <a:avLst/>
                  </a:prstGeom>
                  <a:noFill/>
                  <a:extLst>
                    <a:ext uri="{909E8E84-426E-40DD-AFC4-6F175D3DCCD1}">
                      <a14:hiddenFill xmlns:a14="http://schemas.microsoft.com/office/drawing/2010/main">
                        <a:solidFill>
                          <a:srgbClr val="FFFFFF"/>
                        </a:solidFill>
                      </a14:hiddenFill>
                    </a:ext>
                  </a:extLst>
                </p:spPr>
              </p:pic>
            </p:grpSp>
            <p:sp>
              <p:nvSpPr>
                <p:cNvPr id="702" name="TextBox 701"/>
                <p:cNvSpPr txBox="1"/>
                <p:nvPr/>
              </p:nvSpPr>
              <p:spPr>
                <a:xfrm>
                  <a:off x="25069800" y="4605180"/>
                  <a:ext cx="4368798" cy="338554"/>
                </a:xfrm>
                <a:prstGeom prst="rect">
                  <a:avLst/>
                </a:prstGeom>
                <a:noFill/>
              </p:spPr>
              <p:txBody>
                <a:bodyPr wrap="square" rtlCol="0">
                  <a:spAutoFit/>
                </a:bodyPr>
                <a:lstStyle/>
                <a:p>
                  <a:r>
                    <a:rPr lang="en-US" sz="1600" b="1" dirty="0"/>
                    <a:t>The Changing Nature of Science</a:t>
                  </a:r>
                  <a:endParaRPr lang="en-US" sz="1600" b="1" dirty="0" smtClean="0"/>
                </a:p>
              </p:txBody>
            </p:sp>
          </p:grpSp>
          <p:grpSp>
            <p:nvGrpSpPr>
              <p:cNvPr id="698" name="Group 697"/>
              <p:cNvGrpSpPr/>
              <p:nvPr/>
            </p:nvGrpSpPr>
            <p:grpSpPr>
              <a:xfrm>
                <a:off x="35858668" y="5143802"/>
                <a:ext cx="449260" cy="434675"/>
                <a:chOff x="22867940" y="8296036"/>
                <a:chExt cx="449260" cy="434675"/>
              </a:xfrm>
            </p:grpSpPr>
            <p:sp>
              <p:nvSpPr>
                <p:cNvPr id="699" name="Oval 698"/>
                <p:cNvSpPr/>
                <p:nvPr/>
              </p:nvSpPr>
              <p:spPr>
                <a:xfrm>
                  <a:off x="22867940" y="8296036"/>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0" name="TextBox 699"/>
                <p:cNvSpPr txBox="1"/>
                <p:nvPr/>
              </p:nvSpPr>
              <p:spPr>
                <a:xfrm>
                  <a:off x="22892084" y="8351983"/>
                  <a:ext cx="425116" cy="307777"/>
                </a:xfrm>
                <a:prstGeom prst="rect">
                  <a:avLst/>
                </a:prstGeom>
                <a:noFill/>
              </p:spPr>
              <p:txBody>
                <a:bodyPr wrap="none" rtlCol="0">
                  <a:spAutoFit/>
                </a:bodyPr>
                <a:lstStyle/>
                <a:p>
                  <a:r>
                    <a:rPr lang="en-US" sz="1400" dirty="0" smtClean="0">
                      <a:latin typeface="Arial Black" pitchFamily="34" charset="0"/>
                    </a:rPr>
                    <a:t>21</a:t>
                  </a:r>
                  <a:endParaRPr lang="en-US" sz="1400" dirty="0">
                    <a:latin typeface="Arial Black" pitchFamily="34" charset="0"/>
                  </a:endParaRPr>
                </a:p>
              </p:txBody>
            </p:sp>
          </p:grpSp>
        </p:grpSp>
      </p:grpSp>
      <p:grpSp>
        <p:nvGrpSpPr>
          <p:cNvPr id="760" name="Group 759"/>
          <p:cNvGrpSpPr/>
          <p:nvPr/>
        </p:nvGrpSpPr>
        <p:grpSpPr>
          <a:xfrm>
            <a:off x="1828802" y="4211052"/>
            <a:ext cx="11828020" cy="19424241"/>
            <a:chOff x="1828802" y="4184623"/>
            <a:chExt cx="11828020" cy="19424241"/>
          </a:xfrm>
        </p:grpSpPr>
        <p:sp>
          <p:nvSpPr>
            <p:cNvPr id="761" name="TextBox 43"/>
            <p:cNvSpPr txBox="1">
              <a:spLocks noChangeArrowheads="1"/>
            </p:cNvSpPr>
            <p:nvPr/>
          </p:nvSpPr>
          <p:spPr bwMode="auto">
            <a:xfrm>
              <a:off x="2057400" y="19823212"/>
              <a:ext cx="744778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900">
                  <a:solidFill>
                    <a:schemeClr val="tx1"/>
                  </a:solidFill>
                  <a:latin typeface="Arial" charset="0"/>
                  <a:cs typeface="Arial" charset="0"/>
                </a:defRPr>
              </a:lvl1pPr>
              <a:lvl2pPr marL="742950" indent="-285750" eaLnBrk="0" hangingPunct="0">
                <a:defRPr sz="7900">
                  <a:solidFill>
                    <a:schemeClr val="tx1"/>
                  </a:solidFill>
                  <a:latin typeface="Arial" charset="0"/>
                  <a:cs typeface="Arial" charset="0"/>
                </a:defRPr>
              </a:lvl2pPr>
              <a:lvl3pPr marL="1143000" indent="-228600" eaLnBrk="0" hangingPunct="0">
                <a:defRPr sz="7900">
                  <a:solidFill>
                    <a:schemeClr val="tx1"/>
                  </a:solidFill>
                  <a:latin typeface="Arial" charset="0"/>
                  <a:cs typeface="Arial" charset="0"/>
                </a:defRPr>
              </a:lvl3pPr>
              <a:lvl4pPr marL="1600200" indent="-228600" eaLnBrk="0" hangingPunct="0">
                <a:defRPr sz="7900">
                  <a:solidFill>
                    <a:schemeClr val="tx1"/>
                  </a:solidFill>
                  <a:latin typeface="Arial" charset="0"/>
                  <a:cs typeface="Arial" charset="0"/>
                </a:defRPr>
              </a:lvl4pPr>
              <a:lvl5pPr marL="2057400" indent="-228600" eaLnBrk="0" hangingPunct="0">
                <a:defRPr sz="7900">
                  <a:solidFill>
                    <a:schemeClr val="tx1"/>
                  </a:solidFill>
                  <a:latin typeface="Arial" charset="0"/>
                  <a:cs typeface="Arial" charset="0"/>
                </a:defRPr>
              </a:lvl5pPr>
              <a:lvl6pPr marL="2514600" indent="-228600" defTabSz="5434013" eaLnBrk="0" fontAlgn="base" hangingPunct="0">
                <a:spcBef>
                  <a:spcPct val="0"/>
                </a:spcBef>
                <a:spcAft>
                  <a:spcPct val="0"/>
                </a:spcAft>
                <a:defRPr sz="7900">
                  <a:solidFill>
                    <a:schemeClr val="tx1"/>
                  </a:solidFill>
                  <a:latin typeface="Arial" charset="0"/>
                  <a:cs typeface="Arial" charset="0"/>
                </a:defRPr>
              </a:lvl6pPr>
              <a:lvl7pPr marL="2971800" indent="-228600" defTabSz="5434013" eaLnBrk="0" fontAlgn="base" hangingPunct="0">
                <a:spcBef>
                  <a:spcPct val="0"/>
                </a:spcBef>
                <a:spcAft>
                  <a:spcPct val="0"/>
                </a:spcAft>
                <a:defRPr sz="7900">
                  <a:solidFill>
                    <a:schemeClr val="tx1"/>
                  </a:solidFill>
                  <a:latin typeface="Arial" charset="0"/>
                  <a:cs typeface="Arial" charset="0"/>
                </a:defRPr>
              </a:lvl7pPr>
              <a:lvl8pPr marL="3429000" indent="-228600" defTabSz="5434013" eaLnBrk="0" fontAlgn="base" hangingPunct="0">
                <a:spcBef>
                  <a:spcPct val="0"/>
                </a:spcBef>
                <a:spcAft>
                  <a:spcPct val="0"/>
                </a:spcAft>
                <a:defRPr sz="7900">
                  <a:solidFill>
                    <a:schemeClr val="tx1"/>
                  </a:solidFill>
                  <a:latin typeface="Arial" charset="0"/>
                  <a:cs typeface="Arial" charset="0"/>
                </a:defRPr>
              </a:lvl8pPr>
              <a:lvl9pPr marL="3886200" indent="-228600" defTabSz="5434013" eaLnBrk="0" fontAlgn="base" hangingPunct="0">
                <a:spcBef>
                  <a:spcPct val="0"/>
                </a:spcBef>
                <a:spcAft>
                  <a:spcPct val="0"/>
                </a:spcAft>
                <a:defRPr sz="7900">
                  <a:solidFill>
                    <a:schemeClr val="tx1"/>
                  </a:solidFill>
                  <a:latin typeface="Arial" charset="0"/>
                  <a:cs typeface="Arial" charset="0"/>
                </a:defRPr>
              </a:lvl9pPr>
            </a:lstStyle>
            <a:p>
              <a:pPr eaLnBrk="1" hangingPunct="1"/>
              <a:r>
                <a:rPr lang="en-US" sz="1600" b="1" dirty="0" smtClean="0"/>
                <a:t>Contributions of Individual Citizen Scientists</a:t>
              </a:r>
            </a:p>
            <a:p>
              <a:pPr eaLnBrk="1" hangingPunct="1"/>
              <a:endParaRPr lang="en-US" sz="1600" dirty="0" smtClean="0"/>
            </a:p>
            <a:p>
              <a:pPr eaLnBrk="1" hangingPunct="1"/>
              <a:r>
                <a:rPr lang="en-US" sz="1600" dirty="0" smtClean="0"/>
                <a:t>Since the invention and formalization of science, areas of scientific inquiry have benefited immensely from the contributions of citizen scientists.</a:t>
              </a:r>
            </a:p>
            <a:p>
              <a:pPr eaLnBrk="1" hangingPunct="1"/>
              <a:endParaRPr lang="en-US" sz="1600" dirty="0" smtClean="0"/>
            </a:p>
            <a:p>
              <a:pPr eaLnBrk="1" hangingPunct="1"/>
              <a:r>
                <a:rPr lang="en-US" sz="1600" dirty="0" smtClean="0"/>
                <a:t>Gentlemen scientists such as Charles </a:t>
              </a:r>
              <a:r>
                <a:rPr lang="en-US" sz="1600" dirty="0"/>
                <a:t>Darwin, Antoine Lavoisier, </a:t>
              </a:r>
              <a:r>
                <a:rPr lang="en-US" sz="1600" dirty="0" smtClean="0"/>
                <a:t>John Muir, John Wesley Powell, David </a:t>
              </a:r>
              <a:r>
                <a:rPr lang="en-US" sz="1600" dirty="0"/>
                <a:t>Rittenhouse, </a:t>
              </a:r>
              <a:r>
                <a:rPr lang="en-US" sz="1600" dirty="0" smtClean="0"/>
                <a:t>and Henry David Thoreau</a:t>
              </a:r>
              <a:r>
                <a:rPr lang="en-US" sz="1600" dirty="0"/>
                <a:t>, </a:t>
              </a:r>
              <a:r>
                <a:rPr lang="en-US" sz="1600" dirty="0" smtClean="0"/>
                <a:t>have all made contributions.</a:t>
              </a:r>
            </a:p>
            <a:p>
              <a:pPr eaLnBrk="1" hangingPunct="1"/>
              <a:endParaRPr lang="en-US" sz="1600" dirty="0"/>
            </a:p>
            <a:p>
              <a:pPr eaLnBrk="1" hangingPunct="1"/>
              <a:r>
                <a:rPr lang="en-US" sz="1600" dirty="0" smtClean="0"/>
                <a:t>Women scientists such as Mary </a:t>
              </a:r>
              <a:r>
                <a:rPr lang="en-US" sz="1600" dirty="0" err="1" smtClean="0"/>
                <a:t>Anning</a:t>
              </a:r>
              <a:r>
                <a:rPr lang="en-US" sz="1600" dirty="0" smtClean="0"/>
                <a:t>, Clara Barton, Ada Lovelace, Maria </a:t>
              </a:r>
              <a:r>
                <a:rPr lang="en-US" sz="1600" dirty="0" err="1" smtClean="0"/>
                <a:t>Sibylla</a:t>
              </a:r>
              <a:r>
                <a:rPr lang="en-US" sz="1600" dirty="0" smtClean="0"/>
                <a:t> </a:t>
              </a:r>
              <a:r>
                <a:rPr lang="en-US" sz="1600" dirty="0" err="1" smtClean="0"/>
                <a:t>Merian</a:t>
              </a:r>
              <a:r>
                <a:rPr lang="en-US" sz="1600" dirty="0" smtClean="0"/>
                <a:t>, Maria Mitchell, and Ellen Richards have likewise contributed in spite of financial and social obstacles.</a:t>
              </a:r>
            </a:p>
            <a:p>
              <a:pPr eaLnBrk="1" hangingPunct="1"/>
              <a:endParaRPr lang="en-US" sz="1600" dirty="0"/>
            </a:p>
            <a:p>
              <a:pPr eaLnBrk="1" hangingPunct="1"/>
              <a:r>
                <a:rPr lang="en-US" sz="1600" dirty="0" smtClean="0"/>
                <a:t>This is a select list. However, in all cases, a key skill has been, and continues to be, careful observation.</a:t>
              </a:r>
            </a:p>
          </p:txBody>
        </p:sp>
        <p:sp>
          <p:nvSpPr>
            <p:cNvPr id="762" name="TextBox 761"/>
            <p:cNvSpPr txBox="1"/>
            <p:nvPr/>
          </p:nvSpPr>
          <p:spPr>
            <a:xfrm>
              <a:off x="1828802" y="9743491"/>
              <a:ext cx="9775091" cy="2062103"/>
            </a:xfrm>
            <a:prstGeom prst="rect">
              <a:avLst/>
            </a:prstGeom>
            <a:noFill/>
          </p:spPr>
          <p:txBody>
            <a:bodyPr wrap="square" rtlCol="0">
              <a:spAutoFit/>
            </a:bodyPr>
            <a:lstStyle/>
            <a:p>
              <a:r>
                <a:rPr lang="en-US" sz="1600" dirty="0"/>
                <a:t>Citizen science can be said to have its earliest roots in the observations made by people as they went about their daily lives observing the recurring rhythms of nature, such as </a:t>
              </a:r>
              <a:r>
                <a:rPr lang="en-US" sz="1600" dirty="0" smtClean="0"/>
                <a:t>the annual </a:t>
              </a:r>
              <a:r>
                <a:rPr lang="en-US" sz="1600" dirty="0"/>
                <a:t>flooding of rivers, the appearance and disappearance of constellations, the phases of the moon, the migration of animals, and the progression of the seasons.</a:t>
              </a:r>
            </a:p>
            <a:p>
              <a:r>
                <a:rPr lang="en-US" sz="1600" dirty="0"/>
                <a:t> </a:t>
              </a:r>
            </a:p>
            <a:p>
              <a:r>
                <a:rPr lang="en-US" sz="1600" dirty="0"/>
                <a:t>Examples include: Ancient Egyptians observing the flood cycles of the Nile, the Early Polynesians noting the constellations and their movements with regard for navigation, the Aztecs using engineering for city building and agriculture, and the Early Chinese developing medical system and equatorial astronomy.</a:t>
              </a:r>
            </a:p>
          </p:txBody>
        </p:sp>
        <p:grpSp>
          <p:nvGrpSpPr>
            <p:cNvPr id="763" name="Group 762"/>
            <p:cNvGrpSpPr/>
            <p:nvPr/>
          </p:nvGrpSpPr>
          <p:grpSpPr>
            <a:xfrm>
              <a:off x="1828804" y="4184623"/>
              <a:ext cx="11828018" cy="2226887"/>
              <a:chOff x="1828804" y="4184623"/>
              <a:chExt cx="11828018" cy="2226887"/>
            </a:xfrm>
          </p:grpSpPr>
          <p:grpSp>
            <p:nvGrpSpPr>
              <p:cNvPr id="806" name="Group 805"/>
              <p:cNvGrpSpPr/>
              <p:nvPr/>
            </p:nvGrpSpPr>
            <p:grpSpPr>
              <a:xfrm>
                <a:off x="1828804" y="4414345"/>
                <a:ext cx="11828018" cy="1997165"/>
                <a:chOff x="1293964" y="2397037"/>
                <a:chExt cx="11158507" cy="1747519"/>
              </a:xfrm>
            </p:grpSpPr>
            <p:sp>
              <p:nvSpPr>
                <p:cNvPr id="810" name="TextBox 40"/>
                <p:cNvSpPr txBox="1">
                  <a:spLocks noChangeArrowheads="1"/>
                </p:cNvSpPr>
                <p:nvPr/>
              </p:nvSpPr>
              <p:spPr bwMode="auto">
                <a:xfrm>
                  <a:off x="3019244" y="2664371"/>
                  <a:ext cx="9433227" cy="115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defTabSz="676275" eaLnBrk="0" hangingPunct="0">
                    <a:defRPr sz="7900">
                      <a:solidFill>
                        <a:schemeClr val="tx1"/>
                      </a:solidFill>
                      <a:latin typeface="Arial" charset="0"/>
                      <a:cs typeface="Arial" charset="0"/>
                    </a:defRPr>
                  </a:lvl1pPr>
                  <a:lvl2pPr marL="742950" indent="-285750" defTabSz="676275" eaLnBrk="0" hangingPunct="0">
                    <a:defRPr sz="7900">
                      <a:solidFill>
                        <a:schemeClr val="tx1"/>
                      </a:solidFill>
                      <a:latin typeface="Arial" charset="0"/>
                      <a:cs typeface="Arial" charset="0"/>
                    </a:defRPr>
                  </a:lvl2pPr>
                  <a:lvl3pPr marL="1143000" indent="-228600" defTabSz="676275" eaLnBrk="0" hangingPunct="0">
                    <a:defRPr sz="7900">
                      <a:solidFill>
                        <a:schemeClr val="tx1"/>
                      </a:solidFill>
                      <a:latin typeface="Arial" charset="0"/>
                      <a:cs typeface="Arial" charset="0"/>
                    </a:defRPr>
                  </a:lvl3pPr>
                  <a:lvl4pPr marL="1600200" indent="-228600" defTabSz="676275" eaLnBrk="0" hangingPunct="0">
                    <a:defRPr sz="7900">
                      <a:solidFill>
                        <a:schemeClr val="tx1"/>
                      </a:solidFill>
                      <a:latin typeface="Arial" charset="0"/>
                      <a:cs typeface="Arial" charset="0"/>
                    </a:defRPr>
                  </a:lvl4pPr>
                  <a:lvl5pPr marL="2057400" indent="-228600" defTabSz="676275" eaLnBrk="0" hangingPunct="0">
                    <a:defRPr sz="7900">
                      <a:solidFill>
                        <a:schemeClr val="tx1"/>
                      </a:solidFill>
                      <a:latin typeface="Arial" charset="0"/>
                      <a:cs typeface="Arial" charset="0"/>
                    </a:defRPr>
                  </a:lvl5pPr>
                  <a:lvl6pPr marL="2514600" indent="-228600" defTabSz="676275" eaLnBrk="0" fontAlgn="base" hangingPunct="0">
                    <a:spcBef>
                      <a:spcPct val="0"/>
                    </a:spcBef>
                    <a:spcAft>
                      <a:spcPct val="0"/>
                    </a:spcAft>
                    <a:defRPr sz="7900">
                      <a:solidFill>
                        <a:schemeClr val="tx1"/>
                      </a:solidFill>
                      <a:latin typeface="Arial" charset="0"/>
                      <a:cs typeface="Arial" charset="0"/>
                    </a:defRPr>
                  </a:lvl6pPr>
                  <a:lvl7pPr marL="2971800" indent="-228600" defTabSz="676275" eaLnBrk="0" fontAlgn="base" hangingPunct="0">
                    <a:spcBef>
                      <a:spcPct val="0"/>
                    </a:spcBef>
                    <a:spcAft>
                      <a:spcPct val="0"/>
                    </a:spcAft>
                    <a:defRPr sz="7900">
                      <a:solidFill>
                        <a:schemeClr val="tx1"/>
                      </a:solidFill>
                      <a:latin typeface="Arial" charset="0"/>
                      <a:cs typeface="Arial" charset="0"/>
                    </a:defRPr>
                  </a:lvl7pPr>
                  <a:lvl8pPr marL="3429000" indent="-228600" defTabSz="676275" eaLnBrk="0" fontAlgn="base" hangingPunct="0">
                    <a:spcBef>
                      <a:spcPct val="0"/>
                    </a:spcBef>
                    <a:spcAft>
                      <a:spcPct val="0"/>
                    </a:spcAft>
                    <a:defRPr sz="7900">
                      <a:solidFill>
                        <a:schemeClr val="tx1"/>
                      </a:solidFill>
                      <a:latin typeface="Arial" charset="0"/>
                      <a:cs typeface="Arial" charset="0"/>
                    </a:defRPr>
                  </a:lvl8pPr>
                  <a:lvl9pPr marL="3886200" indent="-228600" defTabSz="676275" eaLnBrk="0" fontAlgn="base" hangingPunct="0">
                    <a:spcBef>
                      <a:spcPct val="0"/>
                    </a:spcBef>
                    <a:spcAft>
                      <a:spcPct val="0"/>
                    </a:spcAft>
                    <a:defRPr sz="7900">
                      <a:solidFill>
                        <a:schemeClr val="tx1"/>
                      </a:solidFill>
                      <a:latin typeface="Arial" charset="0"/>
                      <a:cs typeface="Arial" charset="0"/>
                    </a:defRPr>
                  </a:lvl9pPr>
                </a:lstStyle>
                <a:p>
                  <a:pPr eaLnBrk="1" hangingPunct="1"/>
                  <a:r>
                    <a:rPr lang="en-US" sz="1600" b="1" dirty="0" smtClean="0"/>
                    <a:t>Definition of Citizen Science</a:t>
                  </a:r>
                  <a:endParaRPr lang="en-US" sz="1600" b="1" dirty="0"/>
                </a:p>
                <a:p>
                  <a:pPr eaLnBrk="1" hangingPunct="1"/>
                  <a:endParaRPr lang="en-US" sz="1600" dirty="0"/>
                </a:p>
                <a:p>
                  <a:pPr marL="0" indent="0" eaLnBrk="1" hangingPunct="1"/>
                  <a:r>
                    <a:rPr lang="en-US" sz="1600" dirty="0" smtClean="0"/>
                    <a:t>Citizen science</a:t>
                  </a:r>
                  <a:r>
                    <a:rPr lang="en-US" sz="1600" dirty="0"/>
                    <a:t> </a:t>
                  </a:r>
                  <a:r>
                    <a:rPr lang="en-US" sz="1600" dirty="0" smtClean="0"/>
                    <a:t>is defined as the </a:t>
                  </a:r>
                  <a:r>
                    <a:rPr lang="en-US" sz="1600" dirty="0"/>
                    <a:t>systematic collection and analysis of data; development of technology; testing of natural phenomena; and the dissemination of these activities by researchers on a primarily </a:t>
                  </a:r>
                  <a:r>
                    <a:rPr lang="en-US" sz="1600" dirty="0" err="1"/>
                    <a:t>avocational</a:t>
                  </a:r>
                  <a:r>
                    <a:rPr lang="en-US" sz="1600" dirty="0"/>
                    <a:t> </a:t>
                  </a:r>
                  <a:r>
                    <a:rPr lang="en-US" sz="1600" dirty="0" smtClean="0"/>
                    <a:t>basis. (Open Scientist, </a:t>
                  </a:r>
                  <a:r>
                    <a:rPr lang="en-US" sz="1600" u="sng" dirty="0">
                      <a:hlinkClick r:id="rId20"/>
                    </a:rPr>
                    <a:t>http://</a:t>
                  </a:r>
                  <a:r>
                    <a:rPr lang="en-US" sz="1600" u="sng" dirty="0" smtClean="0">
                      <a:hlinkClick r:id="rId20"/>
                    </a:rPr>
                    <a:t>www.openscientist.org/2011/09/finalizing-definition-of-citizen.html</a:t>
                  </a:r>
                  <a:r>
                    <a:rPr lang="en-US" sz="1600" u="sng" dirty="0" smtClean="0"/>
                    <a:t>)</a:t>
                  </a:r>
                  <a:r>
                    <a:rPr lang="en-US" sz="1600" dirty="0" smtClean="0"/>
                    <a:t>.</a:t>
                  </a:r>
                  <a:endParaRPr lang="en-US" sz="1600" dirty="0"/>
                </a:p>
              </p:txBody>
            </p:sp>
            <p:pic>
              <p:nvPicPr>
                <p:cNvPr id="811" name="Picture 5" descr="F:\users_20131019\CSUCI\_CSUCI_rtp\_RTP\ip2013-2014\2013_1028_GSA\phonemtg_20130928\graphics\ggaudubon1.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3964" y="2397037"/>
                  <a:ext cx="1725282" cy="17475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7" name="Group 806"/>
              <p:cNvGrpSpPr/>
              <p:nvPr/>
            </p:nvGrpSpPr>
            <p:grpSpPr>
              <a:xfrm>
                <a:off x="3429000" y="4184623"/>
                <a:ext cx="434675" cy="434675"/>
                <a:chOff x="4137325" y="3886200"/>
                <a:chExt cx="434675" cy="434675"/>
              </a:xfrm>
            </p:grpSpPr>
            <p:sp>
              <p:nvSpPr>
                <p:cNvPr id="808" name="Oval 807"/>
                <p:cNvSpPr/>
                <p:nvPr/>
              </p:nvSpPr>
              <p:spPr>
                <a:xfrm>
                  <a:off x="4137325" y="3886200"/>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9" name="TextBox 808"/>
                <p:cNvSpPr txBox="1"/>
                <p:nvPr/>
              </p:nvSpPr>
              <p:spPr>
                <a:xfrm>
                  <a:off x="4228107" y="3956793"/>
                  <a:ext cx="304892" cy="307777"/>
                </a:xfrm>
                <a:prstGeom prst="rect">
                  <a:avLst/>
                </a:prstGeom>
                <a:noFill/>
              </p:spPr>
              <p:txBody>
                <a:bodyPr wrap="none" rtlCol="0">
                  <a:spAutoFit/>
                </a:bodyPr>
                <a:lstStyle/>
                <a:p>
                  <a:r>
                    <a:rPr lang="en-US" sz="1400" dirty="0" smtClean="0">
                      <a:latin typeface="Arial Black" pitchFamily="34" charset="0"/>
                    </a:rPr>
                    <a:t>1</a:t>
                  </a:r>
                  <a:endParaRPr lang="en-US" sz="1400" dirty="0">
                    <a:latin typeface="Arial Black" pitchFamily="34" charset="0"/>
                  </a:endParaRPr>
                </a:p>
              </p:txBody>
            </p:sp>
          </p:grpSp>
        </p:grpSp>
        <p:grpSp>
          <p:nvGrpSpPr>
            <p:cNvPr id="764" name="Group 763"/>
            <p:cNvGrpSpPr/>
            <p:nvPr/>
          </p:nvGrpSpPr>
          <p:grpSpPr>
            <a:xfrm>
              <a:off x="2112107" y="7519027"/>
              <a:ext cx="9965402" cy="1812172"/>
              <a:chOff x="2112107" y="7519027"/>
              <a:chExt cx="9965402" cy="1812172"/>
            </a:xfrm>
          </p:grpSpPr>
          <p:grpSp>
            <p:nvGrpSpPr>
              <p:cNvPr id="800" name="Group 799"/>
              <p:cNvGrpSpPr/>
              <p:nvPr/>
            </p:nvGrpSpPr>
            <p:grpSpPr>
              <a:xfrm>
                <a:off x="2112107" y="7599383"/>
                <a:ext cx="9775093" cy="1731816"/>
                <a:chOff x="1371600" y="5486400"/>
                <a:chExt cx="9775093" cy="1731816"/>
              </a:xfrm>
            </p:grpSpPr>
            <p:sp>
              <p:nvSpPr>
                <p:cNvPr id="804" name="Text Box 17"/>
                <p:cNvSpPr txBox="1">
                  <a:spLocks noChangeArrowheads="1"/>
                </p:cNvSpPr>
                <p:nvPr/>
              </p:nvSpPr>
              <p:spPr bwMode="auto">
                <a:xfrm>
                  <a:off x="1371600" y="5486400"/>
                  <a:ext cx="7543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defTabSz="676275" eaLnBrk="0" hangingPunct="0">
                    <a:defRPr sz="7900">
                      <a:solidFill>
                        <a:schemeClr val="tx1"/>
                      </a:solidFill>
                      <a:latin typeface="Arial" charset="0"/>
                      <a:cs typeface="Arial" charset="0"/>
                    </a:defRPr>
                  </a:lvl1pPr>
                  <a:lvl2pPr marL="742950" indent="-285750" defTabSz="676275" eaLnBrk="0" hangingPunct="0">
                    <a:defRPr sz="7900">
                      <a:solidFill>
                        <a:schemeClr val="tx1"/>
                      </a:solidFill>
                      <a:latin typeface="Arial" charset="0"/>
                      <a:cs typeface="Arial" charset="0"/>
                    </a:defRPr>
                  </a:lvl2pPr>
                  <a:lvl3pPr marL="1143000" indent="-228600" defTabSz="676275" eaLnBrk="0" hangingPunct="0">
                    <a:defRPr sz="7900">
                      <a:solidFill>
                        <a:schemeClr val="tx1"/>
                      </a:solidFill>
                      <a:latin typeface="Arial" charset="0"/>
                      <a:cs typeface="Arial" charset="0"/>
                    </a:defRPr>
                  </a:lvl3pPr>
                  <a:lvl4pPr marL="1600200" indent="-228600" defTabSz="676275" eaLnBrk="0" hangingPunct="0">
                    <a:defRPr sz="7900">
                      <a:solidFill>
                        <a:schemeClr val="tx1"/>
                      </a:solidFill>
                      <a:latin typeface="Arial" charset="0"/>
                      <a:cs typeface="Arial" charset="0"/>
                    </a:defRPr>
                  </a:lvl4pPr>
                  <a:lvl5pPr marL="2057400" indent="-228600" defTabSz="676275" eaLnBrk="0" hangingPunct="0">
                    <a:defRPr sz="7900">
                      <a:solidFill>
                        <a:schemeClr val="tx1"/>
                      </a:solidFill>
                      <a:latin typeface="Arial" charset="0"/>
                      <a:cs typeface="Arial" charset="0"/>
                    </a:defRPr>
                  </a:lvl5pPr>
                  <a:lvl6pPr marL="2514600" indent="-228600" defTabSz="676275" eaLnBrk="0" fontAlgn="base" hangingPunct="0">
                    <a:spcBef>
                      <a:spcPct val="0"/>
                    </a:spcBef>
                    <a:spcAft>
                      <a:spcPct val="0"/>
                    </a:spcAft>
                    <a:defRPr sz="7900">
                      <a:solidFill>
                        <a:schemeClr val="tx1"/>
                      </a:solidFill>
                      <a:latin typeface="Arial" charset="0"/>
                      <a:cs typeface="Arial" charset="0"/>
                    </a:defRPr>
                  </a:lvl6pPr>
                  <a:lvl7pPr marL="2971800" indent="-228600" defTabSz="676275" eaLnBrk="0" fontAlgn="base" hangingPunct="0">
                    <a:spcBef>
                      <a:spcPct val="0"/>
                    </a:spcBef>
                    <a:spcAft>
                      <a:spcPct val="0"/>
                    </a:spcAft>
                    <a:defRPr sz="7900">
                      <a:solidFill>
                        <a:schemeClr val="tx1"/>
                      </a:solidFill>
                      <a:latin typeface="Arial" charset="0"/>
                      <a:cs typeface="Arial" charset="0"/>
                    </a:defRPr>
                  </a:lvl7pPr>
                  <a:lvl8pPr marL="3429000" indent="-228600" defTabSz="676275" eaLnBrk="0" fontAlgn="base" hangingPunct="0">
                    <a:spcBef>
                      <a:spcPct val="0"/>
                    </a:spcBef>
                    <a:spcAft>
                      <a:spcPct val="0"/>
                    </a:spcAft>
                    <a:defRPr sz="7900">
                      <a:solidFill>
                        <a:schemeClr val="tx1"/>
                      </a:solidFill>
                      <a:latin typeface="Arial" charset="0"/>
                      <a:cs typeface="Arial" charset="0"/>
                    </a:defRPr>
                  </a:lvl8pPr>
                  <a:lvl9pPr marL="3886200" indent="-228600" defTabSz="676275" eaLnBrk="0" fontAlgn="base" hangingPunct="0">
                    <a:spcBef>
                      <a:spcPct val="0"/>
                    </a:spcBef>
                    <a:spcAft>
                      <a:spcPct val="0"/>
                    </a:spcAft>
                    <a:defRPr sz="7900">
                      <a:solidFill>
                        <a:schemeClr val="tx1"/>
                      </a:solidFill>
                      <a:latin typeface="Arial" charset="0"/>
                      <a:cs typeface="Arial" charset="0"/>
                    </a:defRPr>
                  </a:lvl9pPr>
                </a:lstStyle>
                <a:p>
                  <a:pPr eaLnBrk="1" hangingPunct="1"/>
                  <a:r>
                    <a:rPr lang="en-US" sz="1600" b="1" dirty="0" smtClean="0"/>
                    <a:t>Proto-Citizen Science</a:t>
                  </a:r>
                  <a:endParaRPr lang="en-US" sz="1600" b="1" dirty="0"/>
                </a:p>
                <a:p>
                  <a:pPr eaLnBrk="1" hangingPunct="1"/>
                  <a:endParaRPr lang="en-US" sz="1600" dirty="0"/>
                </a:p>
                <a:p>
                  <a:pPr marL="0" indent="0" eaLnBrk="1" hangingPunct="1"/>
                  <a:r>
                    <a:rPr lang="en-US" sz="1600" dirty="0" smtClean="0"/>
                    <a:t>Interacting with natural environments and understanding natural phenomenon has been a matter of cultural and physical survival.  Before ‘science’ existed, humans have observed, and sometimes, expressed their understanding in tangible ways:</a:t>
                  </a:r>
                </a:p>
              </p:txBody>
            </p:sp>
            <p:pic>
              <p:nvPicPr>
                <p:cNvPr id="805" name="Picture 4" descr="C:\Users\monica.pereira\Desktop\hl-roman-aqueducts-26j3y7y.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810376" y="5665695"/>
                  <a:ext cx="2336317" cy="15525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1" name="Group 800"/>
              <p:cNvGrpSpPr/>
              <p:nvPr/>
            </p:nvGrpSpPr>
            <p:grpSpPr>
              <a:xfrm>
                <a:off x="11642834" y="7519027"/>
                <a:ext cx="434675" cy="434675"/>
                <a:chOff x="11935629" y="7186122"/>
                <a:chExt cx="434675" cy="434675"/>
              </a:xfrm>
            </p:grpSpPr>
            <p:sp>
              <p:nvSpPr>
                <p:cNvPr id="802" name="Oval 801"/>
                <p:cNvSpPr/>
                <p:nvPr/>
              </p:nvSpPr>
              <p:spPr>
                <a:xfrm>
                  <a:off x="11935629" y="7186122"/>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3" name="TextBox 802"/>
                <p:cNvSpPr txBox="1"/>
                <p:nvPr/>
              </p:nvSpPr>
              <p:spPr>
                <a:xfrm>
                  <a:off x="12021204" y="7275852"/>
                  <a:ext cx="304892" cy="307777"/>
                </a:xfrm>
                <a:prstGeom prst="rect">
                  <a:avLst/>
                </a:prstGeom>
                <a:noFill/>
              </p:spPr>
              <p:txBody>
                <a:bodyPr wrap="none" rtlCol="0">
                  <a:spAutoFit/>
                </a:bodyPr>
                <a:lstStyle/>
                <a:p>
                  <a:r>
                    <a:rPr lang="en-US" sz="1400" dirty="0">
                      <a:latin typeface="Arial Black" pitchFamily="34" charset="0"/>
                    </a:rPr>
                    <a:t>2</a:t>
                  </a:r>
                </a:p>
              </p:txBody>
            </p:sp>
          </p:grpSp>
        </p:grpSp>
        <p:grpSp>
          <p:nvGrpSpPr>
            <p:cNvPr id="765" name="Group 764"/>
            <p:cNvGrpSpPr/>
            <p:nvPr/>
          </p:nvGrpSpPr>
          <p:grpSpPr>
            <a:xfrm>
              <a:off x="2514600" y="11997562"/>
              <a:ext cx="8458200" cy="7512268"/>
              <a:chOff x="2514600" y="11918732"/>
              <a:chExt cx="8458200" cy="7512268"/>
            </a:xfrm>
          </p:grpSpPr>
          <p:grpSp>
            <p:nvGrpSpPr>
              <p:cNvPr id="766" name="Group 765"/>
              <p:cNvGrpSpPr/>
              <p:nvPr/>
            </p:nvGrpSpPr>
            <p:grpSpPr>
              <a:xfrm>
                <a:off x="2514600" y="12115800"/>
                <a:ext cx="8458200" cy="7315200"/>
                <a:chOff x="1143000" y="8937734"/>
                <a:chExt cx="8458200" cy="7315200"/>
              </a:xfrm>
            </p:grpSpPr>
            <p:sp>
              <p:nvSpPr>
                <p:cNvPr id="791" name="TextBox 790"/>
                <p:cNvSpPr txBox="1"/>
                <p:nvPr/>
              </p:nvSpPr>
              <p:spPr>
                <a:xfrm>
                  <a:off x="1143000" y="9792607"/>
                  <a:ext cx="8458200" cy="5016758"/>
                </a:xfrm>
                <a:prstGeom prst="rect">
                  <a:avLst/>
                </a:prstGeom>
                <a:noFill/>
              </p:spPr>
              <p:txBody>
                <a:bodyPr wrap="square" rtlCol="0">
                  <a:spAutoFit/>
                </a:bodyPr>
                <a:lstStyle/>
                <a:p>
                  <a:pPr marL="457200" eaLnBrk="1" hangingPunct="1">
                    <a:buFontTx/>
                    <a:buBlip>
                      <a:blip r:embed="rId23"/>
                    </a:buBlip>
                  </a:pPr>
                  <a:r>
                    <a:rPr lang="en-US" sz="1600" dirty="0" smtClean="0"/>
                    <a:t>Astronomical observation</a:t>
                  </a:r>
                </a:p>
                <a:p>
                  <a:pPr marL="457200" eaLnBrk="1" hangingPunct="1"/>
                  <a:endParaRPr lang="en-US" sz="1600" dirty="0"/>
                </a:p>
                <a:p>
                  <a:pPr marL="457200" eaLnBrk="1" hangingPunct="1"/>
                  <a:endParaRPr lang="en-US" sz="1600" dirty="0" smtClean="0"/>
                </a:p>
                <a:p>
                  <a:pPr marL="457200" eaLnBrk="1" hangingPunct="1"/>
                  <a:endParaRPr lang="en-US" sz="1600" dirty="0"/>
                </a:p>
                <a:p>
                  <a:pPr marL="457200" eaLnBrk="1" hangingPunct="1"/>
                  <a:endParaRPr lang="en-US" sz="1600" dirty="0" smtClean="0"/>
                </a:p>
                <a:p>
                  <a:pPr marL="457200" eaLnBrk="1" hangingPunct="1"/>
                  <a:endParaRPr lang="en-US" sz="1600" dirty="0" smtClean="0"/>
                </a:p>
                <a:p>
                  <a:pPr marL="457200" eaLnBrk="1" hangingPunct="1">
                    <a:buFontTx/>
                    <a:buBlip>
                      <a:blip r:embed="rId23"/>
                    </a:buBlip>
                  </a:pPr>
                  <a:r>
                    <a:rPr lang="en-US" sz="1600" dirty="0" smtClean="0"/>
                    <a:t>Navigation</a:t>
                  </a:r>
                </a:p>
                <a:p>
                  <a:pPr marL="457200" eaLnBrk="1" hangingPunct="1"/>
                  <a:endParaRPr lang="en-US" sz="1600" dirty="0"/>
                </a:p>
                <a:p>
                  <a:pPr marL="457200" eaLnBrk="1" hangingPunct="1"/>
                  <a:endParaRPr lang="en-US" sz="1600" dirty="0" smtClean="0"/>
                </a:p>
                <a:p>
                  <a:pPr marL="457200" eaLnBrk="1" hangingPunct="1"/>
                  <a:endParaRPr lang="en-US" sz="1600" dirty="0" smtClean="0"/>
                </a:p>
                <a:p>
                  <a:pPr marL="457200" eaLnBrk="1" hangingPunct="1"/>
                  <a:endParaRPr lang="en-US" sz="1600" dirty="0"/>
                </a:p>
                <a:p>
                  <a:pPr marL="457200" eaLnBrk="1" hangingPunct="1"/>
                  <a:endParaRPr lang="en-US" sz="1600" dirty="0"/>
                </a:p>
                <a:p>
                  <a:pPr marL="457200" eaLnBrk="1" hangingPunct="1"/>
                  <a:endParaRPr lang="en-US" sz="1600" dirty="0"/>
                </a:p>
                <a:p>
                  <a:pPr marL="457200" eaLnBrk="1" hangingPunct="1">
                    <a:buFontTx/>
                    <a:buBlip>
                      <a:blip r:embed="rId23"/>
                    </a:buBlip>
                  </a:pPr>
                  <a:r>
                    <a:rPr lang="en-US" sz="1600" dirty="0" smtClean="0"/>
                    <a:t>Timepieces and calendars</a:t>
                  </a:r>
                </a:p>
                <a:p>
                  <a:pPr marL="457200" eaLnBrk="1" hangingPunct="1"/>
                  <a:endParaRPr lang="en-US" sz="1600" dirty="0"/>
                </a:p>
                <a:p>
                  <a:pPr marL="457200" eaLnBrk="1" hangingPunct="1"/>
                  <a:endParaRPr lang="en-US" sz="1600" dirty="0" smtClean="0"/>
                </a:p>
                <a:p>
                  <a:pPr marL="457200" eaLnBrk="1" hangingPunct="1"/>
                  <a:endParaRPr lang="en-US" sz="1600" dirty="0"/>
                </a:p>
                <a:p>
                  <a:pPr marL="457200" eaLnBrk="1" hangingPunct="1"/>
                  <a:endParaRPr lang="en-US" sz="1600" dirty="0" smtClean="0"/>
                </a:p>
                <a:p>
                  <a:pPr marL="457200" eaLnBrk="1" hangingPunct="1"/>
                  <a:endParaRPr lang="en-US" sz="1600" dirty="0"/>
                </a:p>
                <a:p>
                  <a:pPr marL="457200" eaLnBrk="1" hangingPunct="1">
                    <a:buFontTx/>
                    <a:buBlip>
                      <a:blip r:embed="rId23"/>
                    </a:buBlip>
                  </a:pPr>
                  <a:r>
                    <a:rPr lang="en-US" sz="1600" dirty="0" smtClean="0"/>
                    <a:t>Agricultural practices</a:t>
                  </a:r>
                  <a:endParaRPr lang="en-US" sz="1600" dirty="0"/>
                </a:p>
              </p:txBody>
            </p:sp>
            <p:pic>
              <p:nvPicPr>
                <p:cNvPr id="792" name="Picture 6" descr="C:\Users\monica.pereira\Desktop\1927-8.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086600" y="11180038"/>
                  <a:ext cx="1390086" cy="1225176"/>
                </a:xfrm>
                <a:prstGeom prst="rect">
                  <a:avLst/>
                </a:prstGeom>
                <a:noFill/>
                <a:extLst>
                  <a:ext uri="{909E8E84-426E-40DD-AFC4-6F175D3DCCD1}">
                    <a14:hiddenFill xmlns:a14="http://schemas.microsoft.com/office/drawing/2010/main">
                      <a:solidFill>
                        <a:srgbClr val="FFFFFF"/>
                      </a:solidFill>
                    </a14:hiddenFill>
                  </a:ext>
                </a:extLst>
              </p:spPr>
            </p:pic>
            <p:pic>
              <p:nvPicPr>
                <p:cNvPr id="793" name="Picture 9" descr="C:\Users\monica.pereira\Desktop\4a31868r_rev.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343400" y="12823934"/>
                  <a:ext cx="1199472" cy="1139522"/>
                </a:xfrm>
                <a:prstGeom prst="rect">
                  <a:avLst/>
                </a:prstGeom>
                <a:noFill/>
                <a:extLst>
                  <a:ext uri="{909E8E84-426E-40DD-AFC4-6F175D3DCCD1}">
                    <a14:hiddenFill xmlns:a14="http://schemas.microsoft.com/office/drawing/2010/main">
                      <a:solidFill>
                        <a:srgbClr val="FFFFFF"/>
                      </a:solidFill>
                    </a14:hiddenFill>
                  </a:ext>
                </a:extLst>
              </p:spPr>
            </p:pic>
            <p:pic>
              <p:nvPicPr>
                <p:cNvPr id="794" name="Picture 10" descr="C:\Users\monica.pereira\Desktop\3357891521_72dd28490e_rev.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338283" y="9502050"/>
                  <a:ext cx="1112923" cy="1264484"/>
                </a:xfrm>
                <a:prstGeom prst="rect">
                  <a:avLst/>
                </a:prstGeom>
                <a:noFill/>
                <a:extLst>
                  <a:ext uri="{909E8E84-426E-40DD-AFC4-6F175D3DCCD1}">
                    <a14:hiddenFill xmlns:a14="http://schemas.microsoft.com/office/drawing/2010/main">
                      <a:solidFill>
                        <a:srgbClr val="FFFFFF"/>
                      </a:solidFill>
                    </a14:hiddenFill>
                  </a:ext>
                </a:extLst>
              </p:spPr>
            </p:pic>
            <p:pic>
              <p:nvPicPr>
                <p:cNvPr id="795" name="Picture 11" descr="C:\Users\monica.pereira\Desktop\picture11_rev.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306052" y="13056012"/>
                  <a:ext cx="2380748" cy="1139522"/>
                </a:xfrm>
                <a:prstGeom prst="rect">
                  <a:avLst/>
                </a:prstGeom>
                <a:noFill/>
                <a:extLst>
                  <a:ext uri="{909E8E84-426E-40DD-AFC4-6F175D3DCCD1}">
                    <a14:hiddenFill xmlns:a14="http://schemas.microsoft.com/office/drawing/2010/main">
                      <a:solidFill>
                        <a:srgbClr val="FFFFFF"/>
                      </a:solidFill>
                    </a14:hiddenFill>
                  </a:ext>
                </a:extLst>
              </p:spPr>
            </p:pic>
            <p:pic>
              <p:nvPicPr>
                <p:cNvPr id="796" name="Picture 12" descr="C:\Users\monica.pereira\Desktop\images_bluesci.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715000" y="14773382"/>
                  <a:ext cx="1936079" cy="1479552"/>
                </a:xfrm>
                <a:prstGeom prst="rect">
                  <a:avLst/>
                </a:prstGeom>
                <a:noFill/>
                <a:extLst>
                  <a:ext uri="{909E8E84-426E-40DD-AFC4-6F175D3DCCD1}">
                    <a14:hiddenFill xmlns:a14="http://schemas.microsoft.com/office/drawing/2010/main">
                      <a:solidFill>
                        <a:srgbClr val="FFFFFF"/>
                      </a:solidFill>
                    </a14:hiddenFill>
                  </a:ext>
                </a:extLst>
              </p:spPr>
            </p:pic>
            <p:pic>
              <p:nvPicPr>
                <p:cNvPr id="797" name="Picture 2" descr="C:\Users\monica.pereira\Desktop\004-0904204808-beehive.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857286" y="14424134"/>
                  <a:ext cx="1335470" cy="1335470"/>
                </a:xfrm>
                <a:prstGeom prst="rect">
                  <a:avLst/>
                </a:prstGeom>
                <a:noFill/>
                <a:extLst>
                  <a:ext uri="{909E8E84-426E-40DD-AFC4-6F175D3DCCD1}">
                    <a14:hiddenFill xmlns:a14="http://schemas.microsoft.com/office/drawing/2010/main">
                      <a:solidFill>
                        <a:srgbClr val="FFFFFF"/>
                      </a:solidFill>
                    </a14:hiddenFill>
                  </a:ext>
                </a:extLst>
              </p:spPr>
            </p:pic>
            <p:pic>
              <p:nvPicPr>
                <p:cNvPr id="798" name="Picture 2" descr="C:\Users\monica.pereira\Desktop\chinese_star_chart.gif"/>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172200" y="8937734"/>
                  <a:ext cx="1353992" cy="1550881"/>
                </a:xfrm>
                <a:prstGeom prst="rect">
                  <a:avLst/>
                </a:prstGeom>
                <a:noFill/>
                <a:extLst>
                  <a:ext uri="{909E8E84-426E-40DD-AFC4-6F175D3DCCD1}">
                    <a14:hiddenFill xmlns:a14="http://schemas.microsoft.com/office/drawing/2010/main">
                      <a:solidFill>
                        <a:srgbClr val="FFFFFF"/>
                      </a:solidFill>
                    </a14:hiddenFill>
                  </a:ext>
                </a:extLst>
              </p:spPr>
            </p:pic>
            <p:pic>
              <p:nvPicPr>
                <p:cNvPr id="799" name="Picture 3" descr="C:\Users\monica.pereira\Desktop\gm044001.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29000" y="11170359"/>
                  <a:ext cx="3156947" cy="11887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7" name="Group 766"/>
              <p:cNvGrpSpPr/>
              <p:nvPr/>
            </p:nvGrpSpPr>
            <p:grpSpPr>
              <a:xfrm>
                <a:off x="8734098" y="17712562"/>
                <a:ext cx="434675" cy="434675"/>
                <a:chOff x="12366925" y="13487400"/>
                <a:chExt cx="434675" cy="434675"/>
              </a:xfrm>
            </p:grpSpPr>
            <p:sp>
              <p:nvSpPr>
                <p:cNvPr id="789" name="Oval 788"/>
                <p:cNvSpPr/>
                <p:nvPr/>
              </p:nvSpPr>
              <p:spPr>
                <a:xfrm>
                  <a:off x="12366925" y="13487400"/>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0" name="TextBox 789"/>
                <p:cNvSpPr txBox="1"/>
                <p:nvPr/>
              </p:nvSpPr>
              <p:spPr>
                <a:xfrm>
                  <a:off x="12375245" y="13584095"/>
                  <a:ext cx="425116" cy="307777"/>
                </a:xfrm>
                <a:prstGeom prst="rect">
                  <a:avLst/>
                </a:prstGeom>
                <a:noFill/>
              </p:spPr>
              <p:txBody>
                <a:bodyPr wrap="none" rtlCol="0">
                  <a:spAutoFit/>
                </a:bodyPr>
                <a:lstStyle/>
                <a:p>
                  <a:r>
                    <a:rPr lang="en-US" sz="1400" dirty="0">
                      <a:latin typeface="Arial Black" pitchFamily="34" charset="0"/>
                    </a:rPr>
                    <a:t>1</a:t>
                  </a:r>
                  <a:r>
                    <a:rPr lang="en-US" sz="1400" dirty="0" smtClean="0">
                      <a:latin typeface="Arial Black" pitchFamily="34" charset="0"/>
                    </a:rPr>
                    <a:t>0</a:t>
                  </a:r>
                  <a:endParaRPr lang="en-US" sz="1400" dirty="0">
                    <a:latin typeface="Arial Black" pitchFamily="34" charset="0"/>
                  </a:endParaRPr>
                </a:p>
              </p:txBody>
            </p:sp>
          </p:grpSp>
          <p:grpSp>
            <p:nvGrpSpPr>
              <p:cNvPr id="768" name="Group 767"/>
              <p:cNvGrpSpPr/>
              <p:nvPr/>
            </p:nvGrpSpPr>
            <p:grpSpPr>
              <a:xfrm>
                <a:off x="6588986" y="12485163"/>
                <a:ext cx="434675" cy="434675"/>
                <a:chOff x="6510156" y="11994781"/>
                <a:chExt cx="434675" cy="434675"/>
              </a:xfrm>
            </p:grpSpPr>
            <p:sp>
              <p:nvSpPr>
                <p:cNvPr id="787" name="Oval 786"/>
                <p:cNvSpPr/>
                <p:nvPr/>
              </p:nvSpPr>
              <p:spPr>
                <a:xfrm>
                  <a:off x="6510156" y="11994781"/>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8" name="TextBox 787"/>
                <p:cNvSpPr txBox="1"/>
                <p:nvPr/>
              </p:nvSpPr>
              <p:spPr>
                <a:xfrm>
                  <a:off x="6594229" y="12056507"/>
                  <a:ext cx="304892" cy="307777"/>
                </a:xfrm>
                <a:prstGeom prst="rect">
                  <a:avLst/>
                </a:prstGeom>
                <a:noFill/>
              </p:spPr>
              <p:txBody>
                <a:bodyPr wrap="none" rtlCol="0">
                  <a:spAutoFit/>
                </a:bodyPr>
                <a:lstStyle/>
                <a:p>
                  <a:r>
                    <a:rPr lang="en-US" sz="1400" dirty="0">
                      <a:latin typeface="Arial Black" pitchFamily="34" charset="0"/>
                    </a:rPr>
                    <a:t>3</a:t>
                  </a:r>
                </a:p>
              </p:txBody>
            </p:sp>
          </p:grpSp>
          <p:grpSp>
            <p:nvGrpSpPr>
              <p:cNvPr id="769" name="Group 768"/>
              <p:cNvGrpSpPr/>
              <p:nvPr/>
            </p:nvGrpSpPr>
            <p:grpSpPr>
              <a:xfrm>
                <a:off x="8655268" y="11918732"/>
                <a:ext cx="434675" cy="434675"/>
                <a:chOff x="8868026" y="12094357"/>
                <a:chExt cx="434675" cy="434675"/>
              </a:xfrm>
            </p:grpSpPr>
            <p:sp>
              <p:nvSpPr>
                <p:cNvPr id="785" name="Oval 784"/>
                <p:cNvSpPr/>
                <p:nvPr/>
              </p:nvSpPr>
              <p:spPr>
                <a:xfrm>
                  <a:off x="8868026" y="12094357"/>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6" name="TextBox 785"/>
                <p:cNvSpPr txBox="1"/>
                <p:nvPr/>
              </p:nvSpPr>
              <p:spPr>
                <a:xfrm>
                  <a:off x="8946932" y="12178924"/>
                  <a:ext cx="304892" cy="307777"/>
                </a:xfrm>
                <a:prstGeom prst="rect">
                  <a:avLst/>
                </a:prstGeom>
                <a:noFill/>
              </p:spPr>
              <p:txBody>
                <a:bodyPr wrap="none" rtlCol="0">
                  <a:spAutoFit/>
                </a:bodyPr>
                <a:lstStyle/>
                <a:p>
                  <a:r>
                    <a:rPr lang="en-US" sz="1400" dirty="0">
                      <a:latin typeface="Arial Black" pitchFamily="34" charset="0"/>
                    </a:rPr>
                    <a:t>4</a:t>
                  </a:r>
                </a:p>
              </p:txBody>
            </p:sp>
          </p:grpSp>
          <p:grpSp>
            <p:nvGrpSpPr>
              <p:cNvPr id="770" name="Group 769"/>
              <p:cNvGrpSpPr/>
              <p:nvPr/>
            </p:nvGrpSpPr>
            <p:grpSpPr>
              <a:xfrm>
                <a:off x="7725102" y="14116895"/>
                <a:ext cx="434675" cy="434675"/>
                <a:chOff x="11271223" y="13888072"/>
                <a:chExt cx="434675" cy="434675"/>
              </a:xfrm>
            </p:grpSpPr>
            <p:sp>
              <p:nvSpPr>
                <p:cNvPr id="783" name="Oval 782"/>
                <p:cNvSpPr/>
                <p:nvPr/>
              </p:nvSpPr>
              <p:spPr>
                <a:xfrm>
                  <a:off x="11271223" y="13888072"/>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4" name="TextBox 783"/>
                <p:cNvSpPr txBox="1"/>
                <p:nvPr/>
              </p:nvSpPr>
              <p:spPr>
                <a:xfrm>
                  <a:off x="11353708" y="13960366"/>
                  <a:ext cx="304892" cy="307777"/>
                </a:xfrm>
                <a:prstGeom prst="rect">
                  <a:avLst/>
                </a:prstGeom>
                <a:noFill/>
              </p:spPr>
              <p:txBody>
                <a:bodyPr wrap="none" rtlCol="0">
                  <a:spAutoFit/>
                </a:bodyPr>
                <a:lstStyle/>
                <a:p>
                  <a:r>
                    <a:rPr lang="en-US" sz="1400" dirty="0" smtClean="0">
                      <a:latin typeface="Arial Black" pitchFamily="34" charset="0"/>
                    </a:rPr>
                    <a:t>5</a:t>
                  </a:r>
                  <a:endParaRPr lang="en-US" sz="1400" dirty="0">
                    <a:latin typeface="Arial Black" pitchFamily="34" charset="0"/>
                  </a:endParaRPr>
                </a:p>
              </p:txBody>
            </p:sp>
          </p:grpSp>
          <p:grpSp>
            <p:nvGrpSpPr>
              <p:cNvPr id="771" name="Group 770"/>
              <p:cNvGrpSpPr/>
              <p:nvPr/>
            </p:nvGrpSpPr>
            <p:grpSpPr>
              <a:xfrm>
                <a:off x="9616966" y="14141668"/>
                <a:ext cx="434675" cy="434675"/>
                <a:chOff x="11223925" y="13943829"/>
                <a:chExt cx="434675" cy="434675"/>
              </a:xfrm>
            </p:grpSpPr>
            <p:sp>
              <p:nvSpPr>
                <p:cNvPr id="781" name="Oval 780"/>
                <p:cNvSpPr/>
                <p:nvPr/>
              </p:nvSpPr>
              <p:spPr>
                <a:xfrm>
                  <a:off x="11223925" y="13943829"/>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2" name="TextBox 781"/>
                <p:cNvSpPr txBox="1"/>
                <p:nvPr/>
              </p:nvSpPr>
              <p:spPr>
                <a:xfrm>
                  <a:off x="11306410" y="14015193"/>
                  <a:ext cx="304892" cy="307777"/>
                </a:xfrm>
                <a:prstGeom prst="rect">
                  <a:avLst/>
                </a:prstGeom>
                <a:noFill/>
              </p:spPr>
              <p:txBody>
                <a:bodyPr wrap="none" rtlCol="0">
                  <a:spAutoFit/>
                </a:bodyPr>
                <a:lstStyle/>
                <a:p>
                  <a:r>
                    <a:rPr lang="en-US" sz="1400" dirty="0" smtClean="0">
                      <a:latin typeface="Arial Black" pitchFamily="34" charset="0"/>
                    </a:rPr>
                    <a:t>6</a:t>
                  </a:r>
                  <a:endParaRPr lang="en-US" sz="1400" dirty="0">
                    <a:latin typeface="Arial Black" pitchFamily="34" charset="0"/>
                  </a:endParaRPr>
                </a:p>
              </p:txBody>
            </p:sp>
          </p:grpSp>
          <p:grpSp>
            <p:nvGrpSpPr>
              <p:cNvPr id="772" name="Group 771"/>
              <p:cNvGrpSpPr/>
              <p:nvPr/>
            </p:nvGrpSpPr>
            <p:grpSpPr>
              <a:xfrm>
                <a:off x="6660932" y="15764393"/>
                <a:ext cx="434675" cy="434675"/>
                <a:chOff x="10922065" y="15376828"/>
                <a:chExt cx="434675" cy="434675"/>
              </a:xfrm>
            </p:grpSpPr>
            <p:sp>
              <p:nvSpPr>
                <p:cNvPr id="779" name="Oval 778"/>
                <p:cNvSpPr/>
                <p:nvPr/>
              </p:nvSpPr>
              <p:spPr>
                <a:xfrm>
                  <a:off x="10922065" y="15376828"/>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0" name="TextBox 779"/>
                <p:cNvSpPr txBox="1"/>
                <p:nvPr/>
              </p:nvSpPr>
              <p:spPr>
                <a:xfrm>
                  <a:off x="11004332" y="15449857"/>
                  <a:ext cx="304892" cy="307777"/>
                </a:xfrm>
                <a:prstGeom prst="rect">
                  <a:avLst/>
                </a:prstGeom>
                <a:noFill/>
              </p:spPr>
              <p:txBody>
                <a:bodyPr wrap="none" rtlCol="0">
                  <a:spAutoFit/>
                </a:bodyPr>
                <a:lstStyle/>
                <a:p>
                  <a:r>
                    <a:rPr lang="en-US" sz="1400" dirty="0" smtClean="0">
                      <a:latin typeface="Arial Black" pitchFamily="34" charset="0"/>
                    </a:rPr>
                    <a:t>7</a:t>
                  </a:r>
                  <a:endParaRPr lang="en-US" sz="1400" dirty="0">
                    <a:latin typeface="Arial Black" pitchFamily="34" charset="0"/>
                  </a:endParaRPr>
                </a:p>
              </p:txBody>
            </p:sp>
          </p:grpSp>
          <p:grpSp>
            <p:nvGrpSpPr>
              <p:cNvPr id="773" name="Group 772"/>
              <p:cNvGrpSpPr/>
              <p:nvPr/>
            </p:nvGrpSpPr>
            <p:grpSpPr>
              <a:xfrm>
                <a:off x="9845566" y="16008759"/>
                <a:ext cx="434675" cy="434675"/>
                <a:chOff x="11611302" y="16103355"/>
                <a:chExt cx="434675" cy="434675"/>
              </a:xfrm>
            </p:grpSpPr>
            <p:sp>
              <p:nvSpPr>
                <p:cNvPr id="777" name="Oval 776"/>
                <p:cNvSpPr/>
                <p:nvPr/>
              </p:nvSpPr>
              <p:spPr>
                <a:xfrm>
                  <a:off x="11611302" y="16103355"/>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 name="TextBox 777"/>
                <p:cNvSpPr txBox="1"/>
                <p:nvPr/>
              </p:nvSpPr>
              <p:spPr>
                <a:xfrm>
                  <a:off x="11686908" y="16197352"/>
                  <a:ext cx="304892" cy="307777"/>
                </a:xfrm>
                <a:prstGeom prst="rect">
                  <a:avLst/>
                </a:prstGeom>
                <a:noFill/>
              </p:spPr>
              <p:txBody>
                <a:bodyPr wrap="none" rtlCol="0">
                  <a:spAutoFit/>
                </a:bodyPr>
                <a:lstStyle/>
                <a:p>
                  <a:r>
                    <a:rPr lang="en-US" sz="1400" dirty="0" smtClean="0">
                      <a:latin typeface="Arial Black" pitchFamily="34" charset="0"/>
                    </a:rPr>
                    <a:t>8</a:t>
                  </a:r>
                  <a:endParaRPr lang="en-US" sz="1400" dirty="0">
                    <a:latin typeface="Arial Black" pitchFamily="34" charset="0"/>
                  </a:endParaRPr>
                </a:p>
              </p:txBody>
            </p:sp>
          </p:grpSp>
          <p:grpSp>
            <p:nvGrpSpPr>
              <p:cNvPr id="774" name="Group 773"/>
              <p:cNvGrpSpPr/>
              <p:nvPr/>
            </p:nvGrpSpPr>
            <p:grpSpPr>
              <a:xfrm>
                <a:off x="6321970" y="17364593"/>
                <a:ext cx="434675" cy="434675"/>
                <a:chOff x="10735193" y="16932166"/>
                <a:chExt cx="434675" cy="434675"/>
              </a:xfrm>
            </p:grpSpPr>
            <p:sp>
              <p:nvSpPr>
                <p:cNvPr id="775" name="Oval 774"/>
                <p:cNvSpPr/>
                <p:nvPr/>
              </p:nvSpPr>
              <p:spPr>
                <a:xfrm>
                  <a:off x="10735193" y="16932166"/>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6" name="TextBox 775"/>
                <p:cNvSpPr txBox="1"/>
                <p:nvPr/>
              </p:nvSpPr>
              <p:spPr>
                <a:xfrm>
                  <a:off x="10820354" y="17014419"/>
                  <a:ext cx="304892" cy="307777"/>
                </a:xfrm>
                <a:prstGeom prst="rect">
                  <a:avLst/>
                </a:prstGeom>
                <a:noFill/>
              </p:spPr>
              <p:txBody>
                <a:bodyPr wrap="none" rtlCol="0">
                  <a:spAutoFit/>
                </a:bodyPr>
                <a:lstStyle/>
                <a:p>
                  <a:r>
                    <a:rPr lang="en-US" sz="1400" dirty="0">
                      <a:latin typeface="Arial Black" pitchFamily="34" charset="0"/>
                    </a:rPr>
                    <a:t>9</a:t>
                  </a:r>
                </a:p>
              </p:txBody>
            </p:sp>
          </p:grpSp>
        </p:grpSp>
      </p:grpSp>
      <p:grpSp>
        <p:nvGrpSpPr>
          <p:cNvPr id="813" name="Group 812"/>
          <p:cNvGrpSpPr/>
          <p:nvPr/>
        </p:nvGrpSpPr>
        <p:grpSpPr>
          <a:xfrm>
            <a:off x="13564991" y="22058824"/>
            <a:ext cx="11328346" cy="2428296"/>
            <a:chOff x="12816127" y="20755302"/>
            <a:chExt cx="11328346" cy="2428296"/>
          </a:xfrm>
        </p:grpSpPr>
        <p:grpSp>
          <p:nvGrpSpPr>
            <p:cNvPr id="858" name="Group 857"/>
            <p:cNvGrpSpPr/>
            <p:nvPr/>
          </p:nvGrpSpPr>
          <p:grpSpPr>
            <a:xfrm>
              <a:off x="12816127" y="20964273"/>
              <a:ext cx="11186873" cy="2219325"/>
              <a:chOff x="11620546" y="8465959"/>
              <a:chExt cx="10553654" cy="2219325"/>
            </a:xfrm>
          </p:grpSpPr>
          <p:sp>
            <p:nvSpPr>
              <p:cNvPr id="865" name="TextBox 864"/>
              <p:cNvSpPr txBox="1"/>
              <p:nvPr/>
            </p:nvSpPr>
            <p:spPr>
              <a:xfrm>
                <a:off x="14410426" y="9097816"/>
                <a:ext cx="5372100" cy="1569660"/>
              </a:xfrm>
              <a:prstGeom prst="rect">
                <a:avLst/>
              </a:prstGeom>
              <a:noFill/>
            </p:spPr>
            <p:txBody>
              <a:bodyPr wrap="square" rtlCol="0">
                <a:spAutoFit/>
              </a:bodyPr>
              <a:lstStyle/>
              <a:p>
                <a:r>
                  <a:rPr lang="en-US" sz="1600" b="1" dirty="0"/>
                  <a:t>Alfred </a:t>
                </a:r>
                <a:r>
                  <a:rPr lang="en-US" sz="1600" b="1" dirty="0" err="1"/>
                  <a:t>Russel</a:t>
                </a:r>
                <a:r>
                  <a:rPr lang="en-US" sz="1600" b="1" dirty="0"/>
                  <a:t> Wallace</a:t>
                </a:r>
                <a:r>
                  <a:rPr lang="en-US" sz="1600" dirty="0"/>
                  <a:t> (</a:t>
                </a:r>
                <a:r>
                  <a:rPr lang="en-US" sz="1600" dirty="0" smtClean="0"/>
                  <a:t>1823-1913)</a:t>
                </a:r>
              </a:p>
              <a:p>
                <a:pPr marL="111125"/>
                <a:r>
                  <a:rPr lang="en-US" sz="1600" dirty="0" smtClean="0"/>
                  <a:t>Surveyor </a:t>
                </a:r>
                <a:r>
                  <a:rPr lang="en-US" sz="1600" dirty="0"/>
                  <a:t>turned naturalist.  He independently described the Theory of Evolution.  On a voyage to the Malay Archipelago in the 1850’s, his observations led him to describe what has become known as Wallace’s Line, the division between Australian and </a:t>
                </a:r>
                <a:r>
                  <a:rPr lang="en-US" sz="1600" dirty="0" smtClean="0"/>
                  <a:t>Asian </a:t>
                </a:r>
                <a:r>
                  <a:rPr lang="en-US" sz="1600" dirty="0"/>
                  <a:t>fauna.</a:t>
                </a:r>
              </a:p>
            </p:txBody>
          </p:sp>
          <p:pic>
            <p:nvPicPr>
              <p:cNvPr id="866" name="Picture 7" descr="C:\Users\monica.pereira\Desktop\Wallace.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0116800" y="8465959"/>
                <a:ext cx="20574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867" name="Picture 8" descr="C:\Users\monica.pereira\Desktop\09d259c3-b2bd-433c-871b-025c7d788ae1-largeImage.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1620546" y="8783885"/>
                <a:ext cx="2436961" cy="18277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9" name="Group 858"/>
            <p:cNvGrpSpPr/>
            <p:nvPr/>
          </p:nvGrpSpPr>
          <p:grpSpPr>
            <a:xfrm>
              <a:off x="23702329" y="20755302"/>
              <a:ext cx="442144" cy="434675"/>
              <a:chOff x="24025525" y="20574000"/>
              <a:chExt cx="442144" cy="434675"/>
            </a:xfrm>
          </p:grpSpPr>
          <p:sp>
            <p:nvSpPr>
              <p:cNvPr id="863" name="Oval 862"/>
              <p:cNvSpPr/>
              <p:nvPr/>
            </p:nvSpPr>
            <p:spPr>
              <a:xfrm>
                <a:off x="24025525" y="20574000"/>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4" name="TextBox 863"/>
              <p:cNvSpPr txBox="1"/>
              <p:nvPr/>
            </p:nvSpPr>
            <p:spPr>
              <a:xfrm>
                <a:off x="24042553" y="20661127"/>
                <a:ext cx="425116" cy="307777"/>
              </a:xfrm>
              <a:prstGeom prst="rect">
                <a:avLst/>
              </a:prstGeom>
              <a:noFill/>
            </p:spPr>
            <p:txBody>
              <a:bodyPr wrap="none" rtlCol="0">
                <a:spAutoFit/>
              </a:bodyPr>
              <a:lstStyle/>
              <a:p>
                <a:r>
                  <a:rPr lang="en-US" sz="1400" dirty="0" smtClean="0">
                    <a:latin typeface="Arial Black" pitchFamily="34" charset="0"/>
                  </a:rPr>
                  <a:t>20</a:t>
                </a:r>
                <a:endParaRPr lang="en-US" sz="1400" dirty="0">
                  <a:latin typeface="Arial Black" pitchFamily="34" charset="0"/>
                </a:endParaRPr>
              </a:p>
            </p:txBody>
          </p:sp>
        </p:grpSp>
        <p:grpSp>
          <p:nvGrpSpPr>
            <p:cNvPr id="860" name="Group 859"/>
            <p:cNvGrpSpPr/>
            <p:nvPr/>
          </p:nvGrpSpPr>
          <p:grpSpPr>
            <a:xfrm>
              <a:off x="15125891" y="21031200"/>
              <a:ext cx="434675" cy="434675"/>
              <a:chOff x="15567325" y="20802600"/>
              <a:chExt cx="434675" cy="434675"/>
            </a:xfrm>
          </p:grpSpPr>
          <p:sp>
            <p:nvSpPr>
              <p:cNvPr id="861" name="Oval 860"/>
              <p:cNvSpPr/>
              <p:nvPr/>
            </p:nvSpPr>
            <p:spPr>
              <a:xfrm>
                <a:off x="15567325" y="20802600"/>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2" name="TextBox 861"/>
              <p:cNvSpPr txBox="1"/>
              <p:nvPr/>
            </p:nvSpPr>
            <p:spPr>
              <a:xfrm>
                <a:off x="15576884" y="20881814"/>
                <a:ext cx="425116" cy="307777"/>
              </a:xfrm>
              <a:prstGeom prst="rect">
                <a:avLst/>
              </a:prstGeom>
              <a:noFill/>
            </p:spPr>
            <p:txBody>
              <a:bodyPr wrap="none" rtlCol="0">
                <a:spAutoFit/>
              </a:bodyPr>
              <a:lstStyle/>
              <a:p>
                <a:r>
                  <a:rPr lang="en-US" sz="1400" dirty="0" smtClean="0">
                    <a:latin typeface="Arial Black" pitchFamily="34" charset="0"/>
                  </a:rPr>
                  <a:t>19</a:t>
                </a:r>
                <a:endParaRPr lang="en-US" sz="1400" dirty="0">
                  <a:latin typeface="Arial Black" pitchFamily="34" charset="0"/>
                </a:endParaRPr>
              </a:p>
            </p:txBody>
          </p:sp>
        </p:grpSp>
      </p:grpSp>
      <p:grpSp>
        <p:nvGrpSpPr>
          <p:cNvPr id="814" name="Group 813"/>
          <p:cNvGrpSpPr/>
          <p:nvPr/>
        </p:nvGrpSpPr>
        <p:grpSpPr>
          <a:xfrm>
            <a:off x="11893959" y="19076518"/>
            <a:ext cx="12109041" cy="2515002"/>
            <a:chOff x="11658600" y="17696796"/>
            <a:chExt cx="12109041" cy="2515002"/>
          </a:xfrm>
        </p:grpSpPr>
        <p:grpSp>
          <p:nvGrpSpPr>
            <p:cNvPr id="848" name="Group 847"/>
            <p:cNvGrpSpPr/>
            <p:nvPr/>
          </p:nvGrpSpPr>
          <p:grpSpPr>
            <a:xfrm>
              <a:off x="11658600" y="17944580"/>
              <a:ext cx="11950859" cy="2267218"/>
              <a:chOff x="10319473" y="11216660"/>
              <a:chExt cx="11274396" cy="2267218"/>
            </a:xfrm>
          </p:grpSpPr>
          <p:sp>
            <p:nvSpPr>
              <p:cNvPr id="855" name="TextBox 854"/>
              <p:cNvSpPr txBox="1"/>
              <p:nvPr/>
            </p:nvSpPr>
            <p:spPr>
              <a:xfrm>
                <a:off x="13574106" y="11869627"/>
                <a:ext cx="4610012" cy="1323439"/>
              </a:xfrm>
              <a:prstGeom prst="rect">
                <a:avLst/>
              </a:prstGeom>
              <a:noFill/>
            </p:spPr>
            <p:txBody>
              <a:bodyPr wrap="square" rtlCol="0">
                <a:spAutoFit/>
              </a:bodyPr>
              <a:lstStyle/>
              <a:p>
                <a:r>
                  <a:rPr lang="en-US" sz="1600" b="1" dirty="0"/>
                  <a:t>Charles Darwin</a:t>
                </a:r>
                <a:r>
                  <a:rPr lang="en-US" sz="1600" dirty="0"/>
                  <a:t> (</a:t>
                </a:r>
                <a:r>
                  <a:rPr lang="en-US" sz="1600" dirty="0" smtClean="0"/>
                  <a:t>1809-1882)</a:t>
                </a:r>
              </a:p>
              <a:p>
                <a:pPr marL="111125"/>
                <a:r>
                  <a:rPr lang="en-US" sz="1600" dirty="0" smtClean="0"/>
                  <a:t>Gentleman </a:t>
                </a:r>
                <a:r>
                  <a:rPr lang="en-US" sz="1600" dirty="0"/>
                  <a:t>naturalist.  Circumnavigated the globe on the HMS Beagle and made many observations.  Proposed the Theory of Evolution and later wrote </a:t>
                </a:r>
                <a:r>
                  <a:rPr lang="en-US" sz="1600" i="1" dirty="0"/>
                  <a:t>On the Origin of Species</a:t>
                </a:r>
                <a:r>
                  <a:rPr lang="en-US" sz="1600" dirty="0"/>
                  <a:t>.</a:t>
                </a:r>
              </a:p>
            </p:txBody>
          </p:sp>
          <p:pic>
            <p:nvPicPr>
              <p:cNvPr id="856" name="Picture 6" descr="C:\Users\monica.pereira\Desktop\charles-darwin.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0319473" y="11348538"/>
                <a:ext cx="3075348" cy="2094287"/>
              </a:xfrm>
              <a:prstGeom prst="rect">
                <a:avLst/>
              </a:prstGeom>
              <a:noFill/>
              <a:extLst>
                <a:ext uri="{909E8E84-426E-40DD-AFC4-6F175D3DCCD1}">
                  <a14:hiddenFill xmlns:a14="http://schemas.microsoft.com/office/drawing/2010/main">
                    <a:solidFill>
                      <a:srgbClr val="FFFFFF"/>
                    </a:solidFill>
                  </a14:hiddenFill>
                </a:ext>
              </a:extLst>
            </p:spPr>
          </p:pic>
          <p:pic>
            <p:nvPicPr>
              <p:cNvPr id="857" name="Picture 13" descr="C:\Users\monica.pereira\Desktop\galap_revisit_rev.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8546792" y="11216660"/>
                <a:ext cx="3047077" cy="22672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9" name="Group 848"/>
            <p:cNvGrpSpPr/>
            <p:nvPr/>
          </p:nvGrpSpPr>
          <p:grpSpPr>
            <a:xfrm>
              <a:off x="23317200" y="17696796"/>
              <a:ext cx="450441" cy="434675"/>
              <a:chOff x="24025525" y="17744094"/>
              <a:chExt cx="450441" cy="434675"/>
            </a:xfrm>
          </p:grpSpPr>
          <p:sp>
            <p:nvSpPr>
              <p:cNvPr id="853" name="Oval 852"/>
              <p:cNvSpPr/>
              <p:nvPr/>
            </p:nvSpPr>
            <p:spPr>
              <a:xfrm>
                <a:off x="24025525" y="17744094"/>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4" name="TextBox 853"/>
              <p:cNvSpPr txBox="1"/>
              <p:nvPr/>
            </p:nvSpPr>
            <p:spPr>
              <a:xfrm>
                <a:off x="24050850" y="17815034"/>
                <a:ext cx="425116" cy="307777"/>
              </a:xfrm>
              <a:prstGeom prst="rect">
                <a:avLst/>
              </a:prstGeom>
              <a:noFill/>
            </p:spPr>
            <p:txBody>
              <a:bodyPr wrap="none" rtlCol="0">
                <a:spAutoFit/>
              </a:bodyPr>
              <a:lstStyle/>
              <a:p>
                <a:r>
                  <a:rPr lang="en-US" sz="1400" dirty="0" smtClean="0">
                    <a:latin typeface="Arial Black" pitchFamily="34" charset="0"/>
                  </a:rPr>
                  <a:t>18</a:t>
                </a:r>
                <a:endParaRPr lang="en-US" sz="1400" dirty="0">
                  <a:latin typeface="Arial Black" pitchFamily="34" charset="0"/>
                </a:endParaRPr>
              </a:p>
            </p:txBody>
          </p:sp>
        </p:grpSp>
        <p:grpSp>
          <p:nvGrpSpPr>
            <p:cNvPr id="850" name="Group 849"/>
            <p:cNvGrpSpPr/>
            <p:nvPr/>
          </p:nvGrpSpPr>
          <p:grpSpPr>
            <a:xfrm>
              <a:off x="14630400" y="17853325"/>
              <a:ext cx="440882" cy="434675"/>
              <a:chOff x="15338725" y="17853325"/>
              <a:chExt cx="440882" cy="434675"/>
            </a:xfrm>
          </p:grpSpPr>
          <p:sp>
            <p:nvSpPr>
              <p:cNvPr id="851" name="Oval 850"/>
              <p:cNvSpPr/>
              <p:nvPr/>
            </p:nvSpPr>
            <p:spPr>
              <a:xfrm>
                <a:off x="15338725" y="17853325"/>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2" name="TextBox 851"/>
              <p:cNvSpPr txBox="1"/>
              <p:nvPr/>
            </p:nvSpPr>
            <p:spPr>
              <a:xfrm>
                <a:off x="15354491" y="17925396"/>
                <a:ext cx="425116" cy="307777"/>
              </a:xfrm>
              <a:prstGeom prst="rect">
                <a:avLst/>
              </a:prstGeom>
              <a:noFill/>
            </p:spPr>
            <p:txBody>
              <a:bodyPr wrap="none" rtlCol="0">
                <a:spAutoFit/>
              </a:bodyPr>
              <a:lstStyle/>
              <a:p>
                <a:r>
                  <a:rPr lang="en-US" sz="1400" dirty="0" smtClean="0">
                    <a:latin typeface="Arial Black" pitchFamily="34" charset="0"/>
                  </a:rPr>
                  <a:t>17</a:t>
                </a:r>
                <a:endParaRPr lang="en-US" sz="1400" dirty="0">
                  <a:latin typeface="Arial Black" pitchFamily="34" charset="0"/>
                </a:endParaRPr>
              </a:p>
            </p:txBody>
          </p:sp>
        </p:grpSp>
      </p:grpSp>
      <p:grpSp>
        <p:nvGrpSpPr>
          <p:cNvPr id="815" name="Group 814"/>
          <p:cNvGrpSpPr/>
          <p:nvPr/>
        </p:nvGrpSpPr>
        <p:grpSpPr>
          <a:xfrm>
            <a:off x="14250488" y="5497745"/>
            <a:ext cx="8746376" cy="4766362"/>
            <a:chOff x="14250488" y="4594525"/>
            <a:chExt cx="8746376" cy="4766362"/>
          </a:xfrm>
        </p:grpSpPr>
        <p:grpSp>
          <p:nvGrpSpPr>
            <p:cNvPr id="838" name="Group 837"/>
            <p:cNvGrpSpPr/>
            <p:nvPr/>
          </p:nvGrpSpPr>
          <p:grpSpPr>
            <a:xfrm>
              <a:off x="14250488" y="4822165"/>
              <a:ext cx="8585897" cy="4538722"/>
              <a:chOff x="1075401" y="15979556"/>
              <a:chExt cx="8099923" cy="4538722"/>
            </a:xfrm>
          </p:grpSpPr>
          <p:sp>
            <p:nvSpPr>
              <p:cNvPr id="845" name="TextBox 844"/>
              <p:cNvSpPr txBox="1"/>
              <p:nvPr/>
            </p:nvSpPr>
            <p:spPr>
              <a:xfrm>
                <a:off x="1829168" y="16230600"/>
                <a:ext cx="5028835" cy="2062103"/>
              </a:xfrm>
              <a:prstGeom prst="rect">
                <a:avLst/>
              </a:prstGeom>
              <a:noFill/>
            </p:spPr>
            <p:txBody>
              <a:bodyPr wrap="square" rtlCol="0">
                <a:spAutoFit/>
              </a:bodyPr>
              <a:lstStyle/>
              <a:p>
                <a:r>
                  <a:rPr lang="en-US" sz="1600" b="1" dirty="0"/>
                  <a:t>Benjamin Franklin</a:t>
                </a:r>
                <a:r>
                  <a:rPr lang="en-US" sz="1600" dirty="0"/>
                  <a:t> (</a:t>
                </a:r>
                <a:r>
                  <a:rPr lang="en-US" sz="1600" dirty="0" smtClean="0"/>
                  <a:t>1706-1790)</a:t>
                </a:r>
              </a:p>
              <a:p>
                <a:pPr marL="111125"/>
                <a:r>
                  <a:rPr lang="en-US" sz="1600" dirty="0" smtClean="0"/>
                  <a:t>Printer </a:t>
                </a:r>
                <a:r>
                  <a:rPr lang="en-US" sz="1600" dirty="0"/>
                  <a:t>turned inventor and statesman.  While probably best known for his involvement with the American Revolution, his work as an inventor is also of note.  His work with electricity led to the description of the positive and negative aspects of it and he coined many of the words associated with this science, such as charge and discharge, conductor, condense, and electrify.</a:t>
                </a:r>
              </a:p>
            </p:txBody>
          </p:sp>
          <p:pic>
            <p:nvPicPr>
              <p:cNvPr id="846" name="Picture 2" descr="C:\Users\monica.pereira\Desktop\benjamin_franklin_portrait.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315200" y="15979556"/>
                <a:ext cx="1860124" cy="2331355"/>
              </a:xfrm>
              <a:prstGeom prst="rect">
                <a:avLst/>
              </a:prstGeom>
              <a:noFill/>
              <a:extLst>
                <a:ext uri="{909E8E84-426E-40DD-AFC4-6F175D3DCCD1}">
                  <a14:hiddenFill xmlns:a14="http://schemas.microsoft.com/office/drawing/2010/main">
                    <a:solidFill>
                      <a:srgbClr val="FFFFFF"/>
                    </a:solidFill>
                  </a14:hiddenFill>
                </a:ext>
              </a:extLst>
            </p:spPr>
          </p:pic>
          <p:pic>
            <p:nvPicPr>
              <p:cNvPr id="847" name="Picture 10" descr="C:\Users\monica.pereira\Desktop\bf0040as-th.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75401" y="18592659"/>
                <a:ext cx="2437492" cy="1925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9" name="Group 838"/>
            <p:cNvGrpSpPr/>
            <p:nvPr/>
          </p:nvGrpSpPr>
          <p:grpSpPr>
            <a:xfrm>
              <a:off x="22560460" y="4594525"/>
              <a:ext cx="436404" cy="434675"/>
              <a:chOff x="22984823" y="4285195"/>
              <a:chExt cx="436404" cy="434675"/>
            </a:xfrm>
          </p:grpSpPr>
          <p:sp>
            <p:nvSpPr>
              <p:cNvPr id="843" name="Oval 842"/>
              <p:cNvSpPr/>
              <p:nvPr/>
            </p:nvSpPr>
            <p:spPr>
              <a:xfrm>
                <a:off x="22984823" y="4285195"/>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4" name="TextBox 843"/>
              <p:cNvSpPr txBox="1"/>
              <p:nvPr/>
            </p:nvSpPr>
            <p:spPr>
              <a:xfrm>
                <a:off x="22996111" y="4372706"/>
                <a:ext cx="425116" cy="307777"/>
              </a:xfrm>
              <a:prstGeom prst="rect">
                <a:avLst/>
              </a:prstGeom>
              <a:noFill/>
            </p:spPr>
            <p:txBody>
              <a:bodyPr wrap="none" rtlCol="0">
                <a:spAutoFit/>
              </a:bodyPr>
              <a:lstStyle/>
              <a:p>
                <a:r>
                  <a:rPr lang="en-US" sz="1400" dirty="0" smtClean="0">
                    <a:latin typeface="Arial Black" pitchFamily="34" charset="0"/>
                  </a:rPr>
                  <a:t>11</a:t>
                </a:r>
                <a:endParaRPr lang="en-US" sz="1400" dirty="0">
                  <a:latin typeface="Arial Black" pitchFamily="34" charset="0"/>
                </a:endParaRPr>
              </a:p>
            </p:txBody>
          </p:sp>
        </p:grpSp>
        <p:grpSp>
          <p:nvGrpSpPr>
            <p:cNvPr id="840" name="Group 839"/>
            <p:cNvGrpSpPr/>
            <p:nvPr/>
          </p:nvGrpSpPr>
          <p:grpSpPr>
            <a:xfrm>
              <a:off x="16564274" y="7220604"/>
              <a:ext cx="434675" cy="434675"/>
              <a:chOff x="17321438" y="7610645"/>
              <a:chExt cx="434675" cy="434675"/>
            </a:xfrm>
          </p:grpSpPr>
          <p:sp>
            <p:nvSpPr>
              <p:cNvPr id="841" name="Oval 840"/>
              <p:cNvSpPr/>
              <p:nvPr/>
            </p:nvSpPr>
            <p:spPr>
              <a:xfrm>
                <a:off x="17321438" y="7610645"/>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2" name="TextBox 841"/>
              <p:cNvSpPr txBox="1"/>
              <p:nvPr/>
            </p:nvSpPr>
            <p:spPr>
              <a:xfrm>
                <a:off x="17325620" y="7693223"/>
                <a:ext cx="425116" cy="307777"/>
              </a:xfrm>
              <a:prstGeom prst="rect">
                <a:avLst/>
              </a:prstGeom>
              <a:noFill/>
            </p:spPr>
            <p:txBody>
              <a:bodyPr wrap="none" rtlCol="0">
                <a:spAutoFit/>
              </a:bodyPr>
              <a:lstStyle/>
              <a:p>
                <a:r>
                  <a:rPr lang="en-US" sz="1400" dirty="0" smtClean="0">
                    <a:latin typeface="Arial Black" pitchFamily="34" charset="0"/>
                  </a:rPr>
                  <a:t>12</a:t>
                </a:r>
                <a:endParaRPr lang="en-US" sz="1400" dirty="0">
                  <a:latin typeface="Arial Black" pitchFamily="34" charset="0"/>
                </a:endParaRPr>
              </a:p>
            </p:txBody>
          </p:sp>
        </p:grpSp>
      </p:grpSp>
      <p:grpSp>
        <p:nvGrpSpPr>
          <p:cNvPr id="816" name="Group 815"/>
          <p:cNvGrpSpPr/>
          <p:nvPr/>
        </p:nvGrpSpPr>
        <p:grpSpPr>
          <a:xfrm>
            <a:off x="11943677" y="15111720"/>
            <a:ext cx="9300357" cy="3393700"/>
            <a:chOff x="12763481" y="13846298"/>
            <a:chExt cx="9300357" cy="3393700"/>
          </a:xfrm>
        </p:grpSpPr>
        <p:grpSp>
          <p:nvGrpSpPr>
            <p:cNvPr id="828" name="Group 827"/>
            <p:cNvGrpSpPr/>
            <p:nvPr/>
          </p:nvGrpSpPr>
          <p:grpSpPr>
            <a:xfrm>
              <a:off x="12763481" y="13979210"/>
              <a:ext cx="9144000" cy="3260788"/>
              <a:chOff x="11658600" y="11740131"/>
              <a:chExt cx="9144000" cy="3260788"/>
            </a:xfrm>
          </p:grpSpPr>
          <p:sp>
            <p:nvSpPr>
              <p:cNvPr id="835" name="TextBox 834"/>
              <p:cNvSpPr txBox="1"/>
              <p:nvPr/>
            </p:nvSpPr>
            <p:spPr>
              <a:xfrm>
                <a:off x="11658600" y="13583687"/>
                <a:ext cx="6625384" cy="1323439"/>
              </a:xfrm>
              <a:prstGeom prst="rect">
                <a:avLst/>
              </a:prstGeom>
              <a:noFill/>
            </p:spPr>
            <p:txBody>
              <a:bodyPr wrap="square" rtlCol="0">
                <a:spAutoFit/>
              </a:bodyPr>
              <a:lstStyle/>
              <a:p>
                <a:r>
                  <a:rPr lang="en-US" sz="1600" b="1" dirty="0"/>
                  <a:t>Mary </a:t>
                </a:r>
                <a:r>
                  <a:rPr lang="en-US" sz="1600" b="1" dirty="0" err="1"/>
                  <a:t>Anning</a:t>
                </a:r>
                <a:r>
                  <a:rPr lang="en-US" sz="1600" dirty="0"/>
                  <a:t> (</a:t>
                </a:r>
                <a:r>
                  <a:rPr lang="en-US" sz="1600" dirty="0" smtClean="0"/>
                  <a:t>1799-1847)</a:t>
                </a:r>
              </a:p>
              <a:p>
                <a:pPr marL="111125"/>
                <a:r>
                  <a:rPr lang="en-US" sz="1600" dirty="0" smtClean="0"/>
                  <a:t>Fossil </a:t>
                </a:r>
                <a:r>
                  <a:rPr lang="en-US" sz="1600" dirty="0"/>
                  <a:t>collector turned self-taught geologist and anatomist.  Working on the Dorset Coast, she found large intact fossil skeletons, many the first of their kind.  By the time of her death, Geology had become firmly </a:t>
                </a:r>
                <a:r>
                  <a:rPr lang="en-US" sz="1600" dirty="0" smtClean="0"/>
                  <a:t>established as </a:t>
                </a:r>
                <a:r>
                  <a:rPr lang="en-US" sz="1600" dirty="0"/>
                  <a:t>a science in its own right.</a:t>
                </a:r>
              </a:p>
            </p:txBody>
          </p:sp>
          <p:pic>
            <p:nvPicPr>
              <p:cNvPr id="836" name="Picture 5" descr="C:\Users\monica.pereira\Desktop\436px-Mary_Anning_painting.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8619306" y="12166454"/>
                <a:ext cx="2183294" cy="2834465"/>
              </a:xfrm>
              <a:prstGeom prst="rect">
                <a:avLst/>
              </a:prstGeom>
              <a:noFill/>
              <a:extLst>
                <a:ext uri="{909E8E84-426E-40DD-AFC4-6F175D3DCCD1}">
                  <a14:hiddenFill xmlns:a14="http://schemas.microsoft.com/office/drawing/2010/main">
                    <a:solidFill>
                      <a:srgbClr val="FFFFFF"/>
                    </a:solidFill>
                  </a14:hiddenFill>
                </a:ext>
              </a:extLst>
            </p:spPr>
          </p:pic>
          <p:pic>
            <p:nvPicPr>
              <p:cNvPr id="837" name="Picture 9" descr="C:\Users\monica.pereira\Desktop\anning_sketch_plesiosaur.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1920975" y="11740131"/>
                <a:ext cx="4910884" cy="17472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9" name="Group 828"/>
            <p:cNvGrpSpPr/>
            <p:nvPr/>
          </p:nvGrpSpPr>
          <p:grpSpPr>
            <a:xfrm>
              <a:off x="17590506" y="13846298"/>
              <a:ext cx="452852" cy="434675"/>
              <a:chOff x="17590506" y="13846298"/>
              <a:chExt cx="452852" cy="434675"/>
            </a:xfrm>
          </p:grpSpPr>
          <p:sp>
            <p:nvSpPr>
              <p:cNvPr id="833" name="Oval 832"/>
              <p:cNvSpPr/>
              <p:nvPr/>
            </p:nvSpPr>
            <p:spPr>
              <a:xfrm>
                <a:off x="17590506" y="13846298"/>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4" name="TextBox 833"/>
              <p:cNvSpPr txBox="1"/>
              <p:nvPr/>
            </p:nvSpPr>
            <p:spPr>
              <a:xfrm>
                <a:off x="17618242" y="13928286"/>
                <a:ext cx="425116" cy="307777"/>
              </a:xfrm>
              <a:prstGeom prst="rect">
                <a:avLst/>
              </a:prstGeom>
              <a:noFill/>
            </p:spPr>
            <p:txBody>
              <a:bodyPr wrap="none" rtlCol="0">
                <a:spAutoFit/>
              </a:bodyPr>
              <a:lstStyle/>
              <a:p>
                <a:r>
                  <a:rPr lang="en-US" sz="1400" dirty="0" smtClean="0">
                    <a:latin typeface="Arial Black" pitchFamily="34" charset="0"/>
                  </a:rPr>
                  <a:t>15</a:t>
                </a:r>
                <a:endParaRPr lang="en-US" sz="1400" dirty="0">
                  <a:latin typeface="Arial Black" pitchFamily="34" charset="0"/>
                </a:endParaRPr>
              </a:p>
            </p:txBody>
          </p:sp>
        </p:grpSp>
        <p:grpSp>
          <p:nvGrpSpPr>
            <p:cNvPr id="830" name="Group 829"/>
            <p:cNvGrpSpPr/>
            <p:nvPr/>
          </p:nvGrpSpPr>
          <p:grpSpPr>
            <a:xfrm>
              <a:off x="21629163" y="14156358"/>
              <a:ext cx="434675" cy="434675"/>
              <a:chOff x="21739525" y="13998698"/>
              <a:chExt cx="434675" cy="434675"/>
            </a:xfrm>
          </p:grpSpPr>
          <p:sp>
            <p:nvSpPr>
              <p:cNvPr id="831" name="Oval 830"/>
              <p:cNvSpPr/>
              <p:nvPr/>
            </p:nvSpPr>
            <p:spPr>
              <a:xfrm>
                <a:off x="21739525" y="13998698"/>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2" name="TextBox 831"/>
              <p:cNvSpPr txBox="1"/>
              <p:nvPr/>
            </p:nvSpPr>
            <p:spPr>
              <a:xfrm>
                <a:off x="21740787" y="14078257"/>
                <a:ext cx="425116" cy="307777"/>
              </a:xfrm>
              <a:prstGeom prst="rect">
                <a:avLst/>
              </a:prstGeom>
              <a:noFill/>
            </p:spPr>
            <p:txBody>
              <a:bodyPr wrap="none" rtlCol="0">
                <a:spAutoFit/>
              </a:bodyPr>
              <a:lstStyle/>
              <a:p>
                <a:r>
                  <a:rPr lang="en-US" sz="1400" dirty="0" smtClean="0">
                    <a:latin typeface="Arial Black" pitchFamily="34" charset="0"/>
                  </a:rPr>
                  <a:t>16</a:t>
                </a:r>
                <a:endParaRPr lang="en-US" sz="1400" dirty="0">
                  <a:latin typeface="Arial Black" pitchFamily="34" charset="0"/>
                </a:endParaRPr>
              </a:p>
            </p:txBody>
          </p:sp>
        </p:grpSp>
      </p:grpSp>
      <p:grpSp>
        <p:nvGrpSpPr>
          <p:cNvPr id="817" name="Group 816"/>
          <p:cNvGrpSpPr/>
          <p:nvPr/>
        </p:nvGrpSpPr>
        <p:grpSpPr>
          <a:xfrm>
            <a:off x="14003757" y="10106354"/>
            <a:ext cx="8415985" cy="4235741"/>
            <a:chOff x="13449281" y="9450532"/>
            <a:chExt cx="8415985" cy="4235741"/>
          </a:xfrm>
        </p:grpSpPr>
        <p:grpSp>
          <p:nvGrpSpPr>
            <p:cNvPr id="818" name="Group 817"/>
            <p:cNvGrpSpPr/>
            <p:nvPr/>
          </p:nvGrpSpPr>
          <p:grpSpPr>
            <a:xfrm>
              <a:off x="13449281" y="9662084"/>
              <a:ext cx="8258122" cy="4024189"/>
              <a:chOff x="13796599" y="2928349"/>
              <a:chExt cx="7790681" cy="4024189"/>
            </a:xfrm>
          </p:grpSpPr>
          <p:pic>
            <p:nvPicPr>
              <p:cNvPr id="825" name="Picture 4" descr="C:\Users\monica.pereira\Desktop\Lyell_rev.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9504480" y="2928349"/>
                <a:ext cx="2082800" cy="2413000"/>
              </a:xfrm>
              <a:prstGeom prst="rect">
                <a:avLst/>
              </a:prstGeom>
              <a:noFill/>
              <a:extLst>
                <a:ext uri="{909E8E84-426E-40DD-AFC4-6F175D3DCCD1}">
                  <a14:hiddenFill xmlns:a14="http://schemas.microsoft.com/office/drawing/2010/main">
                    <a:solidFill>
                      <a:srgbClr val="FFFFFF"/>
                    </a:solidFill>
                  </a14:hiddenFill>
                </a:ext>
              </a:extLst>
            </p:spPr>
          </p:pic>
          <p:sp>
            <p:nvSpPr>
              <p:cNvPr id="826" name="TextBox 825"/>
              <p:cNvSpPr txBox="1"/>
              <p:nvPr/>
            </p:nvSpPr>
            <p:spPr>
              <a:xfrm>
                <a:off x="13796599" y="3428999"/>
                <a:ext cx="5634401" cy="1323439"/>
              </a:xfrm>
              <a:prstGeom prst="rect">
                <a:avLst/>
              </a:prstGeom>
              <a:noFill/>
            </p:spPr>
            <p:txBody>
              <a:bodyPr wrap="square" rtlCol="0">
                <a:spAutoFit/>
              </a:bodyPr>
              <a:lstStyle/>
              <a:p>
                <a:r>
                  <a:rPr lang="en-US" sz="1600" b="1" dirty="0"/>
                  <a:t>Charles Lyell</a:t>
                </a:r>
                <a:r>
                  <a:rPr lang="en-US" sz="1600" dirty="0"/>
                  <a:t> (</a:t>
                </a:r>
                <a:r>
                  <a:rPr lang="en-US" sz="1600" dirty="0" smtClean="0"/>
                  <a:t>1797-1875)</a:t>
                </a:r>
              </a:p>
              <a:p>
                <a:pPr marL="111125"/>
                <a:r>
                  <a:rPr lang="en-US" sz="1600" dirty="0" smtClean="0"/>
                  <a:t>Lawyer </a:t>
                </a:r>
                <a:r>
                  <a:rPr lang="en-US" sz="1600" dirty="0"/>
                  <a:t>turned geologist.  He travelled extensively in England, Eastern North America, and Europe.  He wrote </a:t>
                </a:r>
                <a:r>
                  <a:rPr lang="en-US" sz="1600" i="1" dirty="0"/>
                  <a:t>Principles of Geology</a:t>
                </a:r>
                <a:r>
                  <a:rPr lang="en-US" sz="1600" dirty="0"/>
                  <a:t>, outlining his observations of geologic phenomena, and put forth the Theory of Uniformitarianism.</a:t>
                </a:r>
              </a:p>
            </p:txBody>
          </p:sp>
          <p:pic>
            <p:nvPicPr>
              <p:cNvPr id="827" name="Picture 11" descr="C:\Users\monica.pereira\Desktop\Lyell-Principles_ofGeology.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319820" y="5161838"/>
                <a:ext cx="2552700" cy="17907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9" name="Group 818"/>
            <p:cNvGrpSpPr/>
            <p:nvPr/>
          </p:nvGrpSpPr>
          <p:grpSpPr>
            <a:xfrm>
              <a:off x="17519574" y="11688578"/>
              <a:ext cx="439075" cy="434675"/>
              <a:chOff x="17996336" y="11629885"/>
              <a:chExt cx="439075" cy="434675"/>
            </a:xfrm>
          </p:grpSpPr>
          <p:sp>
            <p:nvSpPr>
              <p:cNvPr id="823" name="Oval 822"/>
              <p:cNvSpPr/>
              <p:nvPr/>
            </p:nvSpPr>
            <p:spPr>
              <a:xfrm>
                <a:off x="18000736" y="11629885"/>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4" name="TextBox 823"/>
              <p:cNvSpPr txBox="1"/>
              <p:nvPr/>
            </p:nvSpPr>
            <p:spPr>
              <a:xfrm>
                <a:off x="17996336" y="11715157"/>
                <a:ext cx="425116" cy="307777"/>
              </a:xfrm>
              <a:prstGeom prst="rect">
                <a:avLst/>
              </a:prstGeom>
              <a:noFill/>
            </p:spPr>
            <p:txBody>
              <a:bodyPr wrap="none" rtlCol="0">
                <a:spAutoFit/>
              </a:bodyPr>
              <a:lstStyle/>
              <a:p>
                <a:r>
                  <a:rPr lang="en-US" sz="1400" dirty="0" smtClean="0">
                    <a:latin typeface="Arial Black" pitchFamily="34" charset="0"/>
                  </a:rPr>
                  <a:t>14</a:t>
                </a:r>
                <a:endParaRPr lang="en-US" sz="1400" dirty="0">
                  <a:latin typeface="Arial Black" pitchFamily="34" charset="0"/>
                </a:endParaRPr>
              </a:p>
            </p:txBody>
          </p:sp>
        </p:grpSp>
        <p:grpSp>
          <p:nvGrpSpPr>
            <p:cNvPr id="820" name="Group 819"/>
            <p:cNvGrpSpPr/>
            <p:nvPr/>
          </p:nvGrpSpPr>
          <p:grpSpPr>
            <a:xfrm>
              <a:off x="21413649" y="9450532"/>
              <a:ext cx="451617" cy="434675"/>
              <a:chOff x="21994508" y="9466298"/>
              <a:chExt cx="451617" cy="434675"/>
            </a:xfrm>
          </p:grpSpPr>
          <p:sp>
            <p:nvSpPr>
              <p:cNvPr id="821" name="Oval 820"/>
              <p:cNvSpPr/>
              <p:nvPr/>
            </p:nvSpPr>
            <p:spPr>
              <a:xfrm>
                <a:off x="21994508" y="9466298"/>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2" name="TextBox 821"/>
              <p:cNvSpPr txBox="1"/>
              <p:nvPr/>
            </p:nvSpPr>
            <p:spPr>
              <a:xfrm>
                <a:off x="22021009" y="9551647"/>
                <a:ext cx="425116" cy="307777"/>
              </a:xfrm>
              <a:prstGeom prst="rect">
                <a:avLst/>
              </a:prstGeom>
              <a:noFill/>
            </p:spPr>
            <p:txBody>
              <a:bodyPr wrap="none" rtlCol="0">
                <a:spAutoFit/>
              </a:bodyPr>
              <a:lstStyle/>
              <a:p>
                <a:r>
                  <a:rPr lang="en-US" sz="1400" dirty="0" smtClean="0">
                    <a:latin typeface="Arial Black" pitchFamily="34" charset="0"/>
                  </a:rPr>
                  <a:t>13</a:t>
                </a:r>
                <a:endParaRPr lang="en-US" sz="1400" dirty="0">
                  <a:latin typeface="Arial Black" pitchFamily="34" charset="0"/>
                </a:endParaRPr>
              </a:p>
            </p:txBody>
          </p:sp>
        </p:grpSp>
      </p:grpSp>
      <p:grpSp>
        <p:nvGrpSpPr>
          <p:cNvPr id="868" name="Group 867"/>
          <p:cNvGrpSpPr/>
          <p:nvPr/>
        </p:nvGrpSpPr>
        <p:grpSpPr>
          <a:xfrm>
            <a:off x="36078105" y="3856601"/>
            <a:ext cx="10784895" cy="20456627"/>
            <a:chOff x="36078105" y="2953381"/>
            <a:chExt cx="10784895" cy="20456627"/>
          </a:xfrm>
        </p:grpSpPr>
        <p:grpSp>
          <p:nvGrpSpPr>
            <p:cNvPr id="869" name="Group 868"/>
            <p:cNvGrpSpPr/>
            <p:nvPr/>
          </p:nvGrpSpPr>
          <p:grpSpPr>
            <a:xfrm>
              <a:off x="36078105" y="2953381"/>
              <a:ext cx="10784895" cy="20456627"/>
              <a:chOff x="36078105" y="2953381"/>
              <a:chExt cx="10784895" cy="20456627"/>
            </a:xfrm>
          </p:grpSpPr>
          <p:grpSp>
            <p:nvGrpSpPr>
              <p:cNvPr id="871" name="Group 870"/>
              <p:cNvGrpSpPr/>
              <p:nvPr/>
            </p:nvGrpSpPr>
            <p:grpSpPr>
              <a:xfrm>
                <a:off x="36078105" y="18059400"/>
                <a:ext cx="10784895" cy="5350608"/>
                <a:chOff x="35206568" y="18476655"/>
                <a:chExt cx="10784895" cy="5350608"/>
              </a:xfrm>
            </p:grpSpPr>
            <p:sp>
              <p:nvSpPr>
                <p:cNvPr id="902" name="TextBox 901"/>
                <p:cNvSpPr txBox="1"/>
                <p:nvPr/>
              </p:nvSpPr>
              <p:spPr>
                <a:xfrm>
                  <a:off x="36576000" y="18476655"/>
                  <a:ext cx="8978039" cy="2308324"/>
                </a:xfrm>
                <a:prstGeom prst="rect">
                  <a:avLst/>
                </a:prstGeom>
                <a:noFill/>
              </p:spPr>
              <p:txBody>
                <a:bodyPr wrap="square" rtlCol="0">
                  <a:spAutoFit/>
                </a:bodyPr>
                <a:lstStyle/>
                <a:p>
                  <a:r>
                    <a:rPr lang="en-US" sz="1600" b="1" dirty="0"/>
                    <a:t>Collections of Citizen Science Activities</a:t>
                  </a:r>
                </a:p>
                <a:p>
                  <a:endParaRPr lang="en-US" sz="1600" dirty="0"/>
                </a:p>
                <a:p>
                  <a:r>
                    <a:rPr lang="en-US" sz="1600" dirty="0" smtClean="0"/>
                    <a:t>The </a:t>
                  </a:r>
                  <a:r>
                    <a:rPr lang="en-US" sz="1600" dirty="0"/>
                    <a:t>Worldwide Web is a rich source of citizen science opportunities.  Government agencies and private </a:t>
                  </a:r>
                  <a:r>
                    <a:rPr lang="en-US" sz="1600" dirty="0" smtClean="0"/>
                    <a:t>institutions compile </a:t>
                  </a:r>
                  <a:r>
                    <a:rPr lang="en-US" sz="1600" dirty="0"/>
                    <a:t>lists of available </a:t>
                  </a:r>
                  <a:r>
                    <a:rPr lang="en-US" sz="1600" dirty="0" smtClean="0"/>
                    <a:t>projects, showcasing a diverse array of choices for all ages.</a:t>
                  </a:r>
                </a:p>
                <a:p>
                  <a:endParaRPr lang="en-US" sz="1600" dirty="0"/>
                </a:p>
                <a:p>
                  <a:r>
                    <a:rPr lang="en-US" sz="1600" dirty="0" smtClean="0"/>
                    <a:t>Various U.S. government agencies such as the U.S. Geological Survey, the National Park Service, and National aeronautics and Space Administration, among others, provide opportunities for citizens to get their hands dirty and help with observation and data collection.</a:t>
                  </a:r>
                </a:p>
              </p:txBody>
            </p:sp>
            <p:grpSp>
              <p:nvGrpSpPr>
                <p:cNvPr id="903" name="Group 902"/>
                <p:cNvGrpSpPr/>
                <p:nvPr/>
              </p:nvGrpSpPr>
              <p:grpSpPr>
                <a:xfrm>
                  <a:off x="35206568" y="21272718"/>
                  <a:ext cx="10784895" cy="2554545"/>
                  <a:chOff x="35206568" y="21272718"/>
                  <a:chExt cx="10784895" cy="2554545"/>
                </a:xfrm>
                <a:effectLst>
                  <a:outerShdw blurRad="50800" dist="38100" dir="2700000" algn="tl" rotWithShape="0">
                    <a:prstClr val="black">
                      <a:alpha val="40000"/>
                    </a:prstClr>
                  </a:outerShdw>
                </a:effectLst>
              </p:grpSpPr>
              <p:sp>
                <p:nvSpPr>
                  <p:cNvPr id="904" name="TextBox 903"/>
                  <p:cNvSpPr txBox="1"/>
                  <p:nvPr/>
                </p:nvSpPr>
                <p:spPr>
                  <a:xfrm>
                    <a:off x="35206568" y="21272718"/>
                    <a:ext cx="10139314" cy="2554545"/>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endParaRPr lang="en-US" sz="1600" dirty="0" smtClean="0"/>
                  </a:p>
                  <a:p>
                    <a:endParaRPr lang="en-US" sz="1600" dirty="0"/>
                  </a:p>
                  <a:p>
                    <a:endParaRPr lang="en-US" sz="1600" dirty="0"/>
                  </a:p>
                  <a:p>
                    <a:r>
                      <a:rPr lang="en-US" sz="1600" b="1" dirty="0" err="1" smtClean="0"/>
                      <a:t>SciStarter</a:t>
                    </a:r>
                    <a:r>
                      <a:rPr lang="en-US" sz="1600" dirty="0" smtClean="0"/>
                      <a:t> (</a:t>
                    </a:r>
                    <a:r>
                      <a:rPr lang="en-US" sz="1600" u="sng" dirty="0">
                        <a:hlinkClick r:id="rId42"/>
                      </a:rPr>
                      <a:t>http://scistarter.com</a:t>
                    </a:r>
                    <a:r>
                      <a:rPr lang="en-US" sz="1600" dirty="0" smtClean="0"/>
                      <a:t>)</a:t>
                    </a:r>
                    <a:endParaRPr lang="en-US" sz="1600" dirty="0"/>
                  </a:p>
                  <a:p>
                    <a:pPr marL="111125"/>
                    <a:r>
                      <a:rPr lang="en-US" sz="1600" dirty="0" err="1" smtClean="0"/>
                      <a:t>SciStarter</a:t>
                    </a:r>
                    <a:r>
                      <a:rPr lang="en-US" sz="1600" dirty="0" smtClean="0"/>
                      <a:t> provides a variety ways to sift through all the ongoing citizen science projects listed on its website.</a:t>
                    </a:r>
                  </a:p>
                  <a:p>
                    <a:endParaRPr lang="en-US" sz="1600" dirty="0" smtClean="0"/>
                  </a:p>
                  <a:p>
                    <a:endParaRPr lang="en-US" sz="1600" dirty="0"/>
                  </a:p>
                  <a:p>
                    <a:endParaRPr lang="en-US" sz="1600" dirty="0"/>
                  </a:p>
                  <a:p>
                    <a:r>
                      <a:rPr lang="en-US" sz="1600" b="1" dirty="0" err="1"/>
                      <a:t>Zooniverse</a:t>
                    </a:r>
                    <a:r>
                      <a:rPr lang="en-US" sz="1600" dirty="0"/>
                      <a:t> (</a:t>
                    </a:r>
                    <a:r>
                      <a:rPr lang="en-US" sz="1600" u="sng" dirty="0">
                        <a:hlinkClick r:id="rId43"/>
                      </a:rPr>
                      <a:t>https://www.zooniverse.org/</a:t>
                    </a:r>
                    <a:r>
                      <a:rPr lang="en-US" sz="1600" dirty="0"/>
                      <a:t>)</a:t>
                    </a:r>
                  </a:p>
                  <a:p>
                    <a:pPr marL="111125"/>
                    <a:r>
                      <a:rPr lang="en-US" sz="1600" dirty="0" err="1"/>
                      <a:t>Zooniverse</a:t>
                    </a:r>
                    <a:r>
                      <a:rPr lang="en-US" sz="1600" dirty="0"/>
                      <a:t> is a suite of citizen science activities developed and maintained by the Citizen Science Alliance</a:t>
                    </a:r>
                    <a:r>
                      <a:rPr lang="en-US" sz="1600" dirty="0" smtClean="0"/>
                      <a:t>.</a:t>
                    </a:r>
                    <a:endParaRPr lang="en-US" sz="1600" dirty="0"/>
                  </a:p>
                </p:txBody>
              </p:sp>
              <p:pic>
                <p:nvPicPr>
                  <p:cNvPr id="905" name="Picture 8" descr="F:\users_20131020\CSUCI\_CSUCI_rtp\_RTP\ip2013-2014\2013_1028_GSA\phonemtg_20130928\graphics\SciStarter.JP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3756006" y="21507450"/>
                    <a:ext cx="2028825" cy="685800"/>
                  </a:xfrm>
                  <a:prstGeom prst="rect">
                    <a:avLst/>
                  </a:prstGeom>
                  <a:ln w="28575"/>
                </p:spPr>
                <p:style>
                  <a:lnRef idx="2">
                    <a:schemeClr val="accent2"/>
                  </a:lnRef>
                  <a:fillRef idx="1">
                    <a:schemeClr val="lt1"/>
                  </a:fillRef>
                  <a:effectRef idx="0">
                    <a:schemeClr val="accent2"/>
                  </a:effectRef>
                  <a:fontRef idx="minor">
                    <a:schemeClr val="dk1"/>
                  </a:fontRef>
                </p:style>
              </p:pic>
              <p:pic>
                <p:nvPicPr>
                  <p:cNvPr id="906" name="Picture 9" descr="F:\users_20131020\CSUCI\_CSUCI_rtp\_RTP\ip2013-2014\2013_1028_GSA\phonemtg_20130928\graphics\Zooniverse.JP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3019663" y="22860000"/>
                    <a:ext cx="2971800" cy="600075"/>
                  </a:xfrm>
                  <a:prstGeom prst="rect">
                    <a:avLst/>
                  </a:prstGeom>
                  <a:ln w="28575"/>
                </p:spPr>
                <p:style>
                  <a:lnRef idx="2">
                    <a:schemeClr val="accent2"/>
                  </a:lnRef>
                  <a:fillRef idx="1">
                    <a:schemeClr val="lt1"/>
                  </a:fillRef>
                  <a:effectRef idx="0">
                    <a:schemeClr val="accent2"/>
                  </a:effectRef>
                  <a:fontRef idx="minor">
                    <a:schemeClr val="dk1"/>
                  </a:fontRef>
                </p:style>
              </p:pic>
            </p:grpSp>
          </p:grpSp>
          <p:grpSp>
            <p:nvGrpSpPr>
              <p:cNvPr id="872" name="Group 871"/>
              <p:cNvGrpSpPr/>
              <p:nvPr/>
            </p:nvGrpSpPr>
            <p:grpSpPr>
              <a:xfrm>
                <a:off x="38553743" y="13199437"/>
                <a:ext cx="7625900" cy="4040467"/>
                <a:chOff x="38553743" y="13199437"/>
                <a:chExt cx="7625900" cy="4040467"/>
              </a:xfrm>
            </p:grpSpPr>
            <p:grpSp>
              <p:nvGrpSpPr>
                <p:cNvPr id="893" name="Group 892"/>
                <p:cNvGrpSpPr/>
                <p:nvPr/>
              </p:nvGrpSpPr>
              <p:grpSpPr>
                <a:xfrm>
                  <a:off x="38553743" y="13433778"/>
                  <a:ext cx="7625900" cy="3806126"/>
                  <a:chOff x="38601869" y="13906743"/>
                  <a:chExt cx="7625900" cy="3806126"/>
                </a:xfrm>
              </p:grpSpPr>
              <p:grpSp>
                <p:nvGrpSpPr>
                  <p:cNvPr id="897" name="Group 896"/>
                  <p:cNvGrpSpPr/>
                  <p:nvPr/>
                </p:nvGrpSpPr>
                <p:grpSpPr>
                  <a:xfrm>
                    <a:off x="38601869" y="14358104"/>
                    <a:ext cx="7625900" cy="3354765"/>
                    <a:chOff x="38633401" y="13353798"/>
                    <a:chExt cx="7625900" cy="3354765"/>
                  </a:xfrm>
                  <a:effectLst>
                    <a:outerShdw blurRad="50800" dist="38100" dir="2700000" algn="tl" rotWithShape="0">
                      <a:prstClr val="black">
                        <a:alpha val="40000"/>
                      </a:prstClr>
                    </a:outerShdw>
                  </a:effectLst>
                </p:grpSpPr>
                <p:sp>
                  <p:nvSpPr>
                    <p:cNvPr id="899" name="TextBox 898"/>
                    <p:cNvSpPr txBox="1"/>
                    <p:nvPr/>
                  </p:nvSpPr>
                  <p:spPr>
                    <a:xfrm>
                      <a:off x="38633401" y="13353798"/>
                      <a:ext cx="7195900" cy="3354765"/>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Geology &amp; Earth Science</a:t>
                      </a:r>
                      <a:endParaRPr lang="en-US" sz="2000" dirty="0" smtClean="0"/>
                    </a:p>
                    <a:p>
                      <a:endParaRPr lang="en-US" sz="1600" dirty="0"/>
                    </a:p>
                    <a:p>
                      <a:endParaRPr lang="en-US" sz="1600" dirty="0" smtClean="0"/>
                    </a:p>
                    <a:p>
                      <a:endParaRPr lang="en-US" sz="1600" dirty="0"/>
                    </a:p>
                    <a:p>
                      <a:r>
                        <a:rPr lang="en-US" sz="1600" b="1" dirty="0" smtClean="0"/>
                        <a:t>Did You Feel It?</a:t>
                      </a:r>
                      <a:r>
                        <a:rPr lang="en-US" sz="1600" dirty="0"/>
                        <a:t> (</a:t>
                      </a:r>
                      <a:r>
                        <a:rPr lang="en-US" sz="1600" dirty="0">
                          <a:hlinkClick r:id="rId46"/>
                        </a:rPr>
                        <a:t>http://earthquake.usgs.gov/earthquakes/dyfi</a:t>
                      </a:r>
                      <a:r>
                        <a:rPr lang="en-US" sz="1600" dirty="0" smtClean="0">
                          <a:hlinkClick r:id="rId46"/>
                        </a:rPr>
                        <a:t>/</a:t>
                      </a:r>
                      <a:r>
                        <a:rPr lang="en-US" sz="1600" dirty="0" smtClean="0"/>
                        <a:t>)</a:t>
                      </a:r>
                    </a:p>
                    <a:p>
                      <a:pPr marL="114300"/>
                      <a:r>
                        <a:rPr lang="en-US" sz="1600" dirty="0" smtClean="0"/>
                        <a:t>Did You Feel It? allows citizens to report the intensity of earthquakes felt.  The data is </a:t>
                      </a:r>
                      <a:r>
                        <a:rPr lang="en-US" sz="1600" dirty="0" err="1" smtClean="0"/>
                        <a:t>georeferenced</a:t>
                      </a:r>
                      <a:r>
                        <a:rPr lang="en-US" sz="1600" dirty="0" smtClean="0"/>
                        <a:t> and used to created maps close to real time.</a:t>
                      </a:r>
                    </a:p>
                    <a:p>
                      <a:endParaRPr lang="en-US" sz="1600" dirty="0"/>
                    </a:p>
                    <a:p>
                      <a:endParaRPr lang="en-US" sz="1600" dirty="0" smtClean="0"/>
                    </a:p>
                    <a:p>
                      <a:endParaRPr lang="en-US" sz="1600" dirty="0"/>
                    </a:p>
                    <a:p>
                      <a:r>
                        <a:rPr lang="en-US" sz="1600" b="1" dirty="0" err="1" smtClean="0"/>
                        <a:t>Skywarn</a:t>
                      </a:r>
                      <a:r>
                        <a:rPr lang="en-US" sz="1600" dirty="0" smtClean="0"/>
                        <a:t> (</a:t>
                      </a:r>
                      <a:r>
                        <a:rPr lang="en-US" sz="1600" u="sng" dirty="0">
                          <a:hlinkClick r:id="rId47"/>
                        </a:rPr>
                        <a:t>http://skywarn.org/</a:t>
                      </a:r>
                      <a:r>
                        <a:rPr lang="en-US" sz="1600" dirty="0" smtClean="0"/>
                        <a:t>)</a:t>
                      </a:r>
                      <a:endParaRPr lang="en-US" sz="1600" b="1" dirty="0" smtClean="0"/>
                    </a:p>
                    <a:p>
                      <a:pPr marL="111125"/>
                      <a:r>
                        <a:rPr lang="en-US" sz="1600" dirty="0" err="1" smtClean="0"/>
                        <a:t>Skywarn</a:t>
                      </a:r>
                      <a:r>
                        <a:rPr lang="en-US" sz="1600" dirty="0" smtClean="0"/>
                        <a:t> uses the observation skills of thousands of citizen scientists who report timely and accurate severe weather events.</a:t>
                      </a:r>
                    </a:p>
                  </p:txBody>
                </p:sp>
                <p:pic>
                  <p:nvPicPr>
                    <p:cNvPr id="900" name="Picture 5" descr="C:\Users\monica.pereira\Desktop\USGS.JP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4379932" y="13761850"/>
                      <a:ext cx="1879369" cy="734948"/>
                    </a:xfrm>
                    <a:prstGeom prst="rect">
                      <a:avLst/>
                    </a:prstGeom>
                    <a:ln w="12700"/>
                  </p:spPr>
                  <p:style>
                    <a:lnRef idx="2">
                      <a:schemeClr val="accent1"/>
                    </a:lnRef>
                    <a:fillRef idx="1">
                      <a:schemeClr val="lt1"/>
                    </a:fillRef>
                    <a:effectRef idx="0">
                      <a:schemeClr val="accent1"/>
                    </a:effectRef>
                    <a:fontRef idx="minor">
                      <a:schemeClr val="dk1"/>
                    </a:fontRef>
                  </p:style>
                </p:pic>
                <p:pic>
                  <p:nvPicPr>
                    <p:cNvPr id="901" name="Picture 6" descr="C:\Users\monica.pereira\Desktop\Skywarn.JP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5144002" y="14953998"/>
                      <a:ext cx="1033198" cy="1088407"/>
                    </a:xfrm>
                    <a:prstGeom prst="rect">
                      <a:avLst/>
                    </a:prstGeom>
                    <a:ln w="12700"/>
                  </p:spPr>
                  <p:style>
                    <a:lnRef idx="2">
                      <a:schemeClr val="accent1"/>
                    </a:lnRef>
                    <a:fillRef idx="1">
                      <a:schemeClr val="lt1"/>
                    </a:fillRef>
                    <a:effectRef idx="0">
                      <a:schemeClr val="accent1"/>
                    </a:effectRef>
                    <a:fontRef idx="minor">
                      <a:schemeClr val="dk1"/>
                    </a:fontRef>
                  </p:style>
                </p:pic>
              </p:grpSp>
              <p:pic>
                <p:nvPicPr>
                  <p:cNvPr id="898" name="Picture 5" descr="C:\Users\monica.pereira\Desktop\brca_web_morninglight300.jp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38852596" y="13906743"/>
                    <a:ext cx="1696608" cy="1272456"/>
                  </a:xfrm>
                  <a:prstGeom prst="rect">
                    <a:avLst/>
                  </a:prstGeom>
                  <a:ln w="127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grpSp>
            <p:grpSp>
              <p:nvGrpSpPr>
                <p:cNvPr id="894" name="Group 893"/>
                <p:cNvGrpSpPr/>
                <p:nvPr/>
              </p:nvGrpSpPr>
              <p:grpSpPr>
                <a:xfrm>
                  <a:off x="40219952" y="13199437"/>
                  <a:ext cx="434675" cy="434675"/>
                  <a:chOff x="36804600" y="2043752"/>
                  <a:chExt cx="434675" cy="434675"/>
                </a:xfrm>
              </p:grpSpPr>
              <p:sp>
                <p:nvSpPr>
                  <p:cNvPr id="895" name="Oval 894"/>
                  <p:cNvSpPr/>
                  <p:nvPr/>
                </p:nvSpPr>
                <p:spPr>
                  <a:xfrm>
                    <a:off x="36804600" y="2043752"/>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6" name="TextBox 895"/>
                  <p:cNvSpPr txBox="1"/>
                  <p:nvPr/>
                </p:nvSpPr>
                <p:spPr>
                  <a:xfrm>
                    <a:off x="36812846" y="2119207"/>
                    <a:ext cx="425116" cy="307777"/>
                  </a:xfrm>
                  <a:prstGeom prst="rect">
                    <a:avLst/>
                  </a:prstGeom>
                  <a:noFill/>
                </p:spPr>
                <p:txBody>
                  <a:bodyPr wrap="none" rtlCol="0">
                    <a:spAutoFit/>
                  </a:bodyPr>
                  <a:lstStyle/>
                  <a:p>
                    <a:r>
                      <a:rPr lang="en-US" sz="1400" b="1" dirty="0" smtClean="0">
                        <a:latin typeface="Arial Black" pitchFamily="34" charset="0"/>
                      </a:rPr>
                      <a:t>35</a:t>
                    </a:r>
                    <a:endParaRPr lang="en-US" sz="1400" b="1" dirty="0">
                      <a:latin typeface="Arial Black" pitchFamily="34" charset="0"/>
                    </a:endParaRPr>
                  </a:p>
                </p:txBody>
              </p:sp>
            </p:grpSp>
          </p:grpSp>
          <p:grpSp>
            <p:nvGrpSpPr>
              <p:cNvPr id="873" name="Group 872"/>
              <p:cNvGrpSpPr/>
              <p:nvPr/>
            </p:nvGrpSpPr>
            <p:grpSpPr>
              <a:xfrm>
                <a:off x="37661850" y="7607269"/>
                <a:ext cx="8401050" cy="5378502"/>
                <a:chOff x="37661850" y="7607269"/>
                <a:chExt cx="8401050" cy="5378502"/>
              </a:xfrm>
            </p:grpSpPr>
            <p:grpSp>
              <p:nvGrpSpPr>
                <p:cNvPr id="883" name="Group 882"/>
                <p:cNvGrpSpPr/>
                <p:nvPr/>
              </p:nvGrpSpPr>
              <p:grpSpPr>
                <a:xfrm>
                  <a:off x="37661850" y="7860579"/>
                  <a:ext cx="8401050" cy="5125192"/>
                  <a:chOff x="37661850" y="8622300"/>
                  <a:chExt cx="8401050" cy="5125192"/>
                </a:xfrm>
              </p:grpSpPr>
              <p:grpSp>
                <p:nvGrpSpPr>
                  <p:cNvPr id="887" name="Group 886"/>
                  <p:cNvGrpSpPr/>
                  <p:nvPr/>
                </p:nvGrpSpPr>
                <p:grpSpPr>
                  <a:xfrm>
                    <a:off x="37947600" y="8915400"/>
                    <a:ext cx="8115300" cy="4832092"/>
                    <a:chOff x="38404800" y="6976170"/>
                    <a:chExt cx="8115300" cy="4832092"/>
                  </a:xfrm>
                  <a:effectLst>
                    <a:outerShdw blurRad="50800" dist="38100" dir="2700000" algn="tl" rotWithShape="0">
                      <a:prstClr val="black">
                        <a:alpha val="40000"/>
                      </a:prstClr>
                    </a:outerShdw>
                  </a:effectLst>
                </p:grpSpPr>
                <p:sp>
                  <p:nvSpPr>
                    <p:cNvPr id="889" name="TextBox 888"/>
                    <p:cNvSpPr txBox="1"/>
                    <p:nvPr/>
                  </p:nvSpPr>
                  <p:spPr>
                    <a:xfrm>
                      <a:off x="38404800" y="6976170"/>
                      <a:ext cx="7573163" cy="4832092"/>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Ecology &amp; Environment</a:t>
                      </a:r>
                    </a:p>
                    <a:p>
                      <a:endParaRPr lang="en-US" sz="1600" dirty="0"/>
                    </a:p>
                    <a:p>
                      <a:endParaRPr lang="en-US" sz="1600" dirty="0"/>
                    </a:p>
                    <a:p>
                      <a:r>
                        <a:rPr lang="en-US" sz="1600" b="1" dirty="0" smtClean="0"/>
                        <a:t>Christmas Bird Count</a:t>
                      </a:r>
                      <a:r>
                        <a:rPr lang="en-US" sz="1600" dirty="0" smtClean="0"/>
                        <a:t> (</a:t>
                      </a:r>
                      <a:r>
                        <a:rPr lang="en-US" sz="1600" u="sng" dirty="0">
                          <a:hlinkClick r:id="rId51"/>
                        </a:rPr>
                        <a:t>http://birds.audubon.org/christmas-bird-count</a:t>
                      </a:r>
                      <a:r>
                        <a:rPr lang="en-US" sz="1600" dirty="0" smtClean="0"/>
                        <a:t>)</a:t>
                      </a:r>
                    </a:p>
                    <a:p>
                      <a:pPr marL="114300"/>
                      <a:r>
                        <a:rPr lang="en-US" sz="1600" dirty="0" smtClean="0"/>
                        <a:t>Possibly the oldest citizen science project (114 years), the Christmas Bird Count charts trends in bird populations.</a:t>
                      </a:r>
                    </a:p>
                    <a:p>
                      <a:endParaRPr lang="en-US" sz="1600" dirty="0" smtClean="0"/>
                    </a:p>
                    <a:p>
                      <a:endParaRPr lang="en-US" sz="1600" dirty="0"/>
                    </a:p>
                    <a:p>
                      <a:endParaRPr lang="en-US" sz="1600" dirty="0" smtClean="0"/>
                    </a:p>
                    <a:p>
                      <a:endParaRPr lang="en-US" sz="1600" dirty="0"/>
                    </a:p>
                    <a:p>
                      <a:r>
                        <a:rPr lang="en-US" sz="1600" b="1" dirty="0" smtClean="0"/>
                        <a:t>Nature’s Notebook (</a:t>
                      </a:r>
                      <a:r>
                        <a:rPr lang="en-US" sz="1600" u="sng" dirty="0">
                          <a:hlinkClick r:id="rId52"/>
                        </a:rPr>
                        <a:t>https://www.usanpn.org/natures_notebook</a:t>
                      </a:r>
                      <a:r>
                        <a:rPr lang="en-US" sz="1600" b="1" dirty="0" smtClean="0"/>
                        <a:t>)</a:t>
                      </a:r>
                      <a:endParaRPr lang="en-US" sz="1600" b="1" dirty="0"/>
                    </a:p>
                    <a:p>
                      <a:pPr marL="120650"/>
                      <a:r>
                        <a:rPr lang="en-US" sz="1600" dirty="0" smtClean="0"/>
                        <a:t>Nature’s Notebook focuses on animal and plant phenology.  </a:t>
                      </a:r>
                      <a:r>
                        <a:rPr lang="en-US" sz="1600" dirty="0" err="1" smtClean="0"/>
                        <a:t>Hyperlocal</a:t>
                      </a:r>
                      <a:r>
                        <a:rPr lang="en-US" sz="1600" dirty="0" smtClean="0"/>
                        <a:t> data would be impossible to collect if scientists did not receive help.</a:t>
                      </a:r>
                    </a:p>
                    <a:p>
                      <a:pPr marL="6350"/>
                      <a:endParaRPr lang="en-US" sz="1600" dirty="0" smtClean="0"/>
                    </a:p>
                    <a:p>
                      <a:pPr marL="6350"/>
                      <a:endParaRPr lang="en-US" sz="1600" dirty="0"/>
                    </a:p>
                    <a:p>
                      <a:pPr marL="6350"/>
                      <a:endParaRPr lang="en-US" sz="1600" dirty="0"/>
                    </a:p>
                    <a:p>
                      <a:pPr marL="6350"/>
                      <a:r>
                        <a:rPr lang="en-US" sz="1600" b="1" dirty="0" err="1" smtClean="0"/>
                        <a:t>ReefBase</a:t>
                      </a:r>
                      <a:r>
                        <a:rPr lang="en-US" sz="1600" dirty="0"/>
                        <a:t> </a:t>
                      </a:r>
                      <a:r>
                        <a:rPr lang="en-US" sz="1600" dirty="0" smtClean="0"/>
                        <a:t>(</a:t>
                      </a:r>
                      <a:r>
                        <a:rPr lang="en-US" sz="1600" u="sng" dirty="0">
                          <a:hlinkClick r:id="rId53"/>
                        </a:rPr>
                        <a:t>http://</a:t>
                      </a:r>
                      <a:r>
                        <a:rPr lang="en-US" sz="1600" u="sng" dirty="0" smtClean="0">
                          <a:hlinkClick r:id="rId53"/>
                        </a:rPr>
                        <a:t>www.reefbase.org</a:t>
                      </a:r>
                      <a:r>
                        <a:rPr lang="en-US" sz="1600" dirty="0" smtClean="0"/>
                        <a:t>)</a:t>
                      </a:r>
                    </a:p>
                    <a:p>
                      <a:pPr marL="120650"/>
                      <a:r>
                        <a:rPr lang="en-US" sz="1600" dirty="0" err="1" smtClean="0"/>
                        <a:t>ReefBase</a:t>
                      </a:r>
                      <a:r>
                        <a:rPr lang="en-US" sz="1600" dirty="0" smtClean="0"/>
                        <a:t> collects data about coral reef health, including photographs and maps.  The organization also serves as a repository of publications on reefs.</a:t>
                      </a:r>
                    </a:p>
                  </p:txBody>
                </p:sp>
                <p:pic>
                  <p:nvPicPr>
                    <p:cNvPr id="890" name="Picture 2" descr="C:\Users\monica.pereira\Desktop\ReefBase_rev.jpg"/>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5280032" y="10233720"/>
                      <a:ext cx="1098536" cy="921550"/>
                    </a:xfrm>
                    <a:prstGeom prst="rect">
                      <a:avLst/>
                    </a:prstGeom>
                    <a:ln w="12700"/>
                  </p:spPr>
                  <p:style>
                    <a:lnRef idx="2">
                      <a:schemeClr val="accent1"/>
                    </a:lnRef>
                    <a:fillRef idx="1">
                      <a:schemeClr val="lt1"/>
                    </a:fillRef>
                    <a:effectRef idx="0">
                      <a:schemeClr val="accent1"/>
                    </a:effectRef>
                    <a:fontRef idx="minor">
                      <a:schemeClr val="dk1"/>
                    </a:fontRef>
                  </p:style>
                </p:pic>
                <p:pic>
                  <p:nvPicPr>
                    <p:cNvPr id="891" name="Picture 3" descr="C:\Users\monica.pereira\Desktop\NaturesNotebook_rev.jpg"/>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4589076" y="8935588"/>
                      <a:ext cx="1745491" cy="763238"/>
                    </a:xfrm>
                    <a:prstGeom prst="rect">
                      <a:avLst/>
                    </a:prstGeom>
                    <a:ln w="12700"/>
                  </p:spPr>
                  <p:style>
                    <a:lnRef idx="2">
                      <a:schemeClr val="accent1"/>
                    </a:lnRef>
                    <a:fillRef idx="1">
                      <a:schemeClr val="lt1"/>
                    </a:fillRef>
                    <a:effectRef idx="0">
                      <a:schemeClr val="accent1"/>
                    </a:effectRef>
                    <a:fontRef idx="minor">
                      <a:schemeClr val="dk1"/>
                    </a:fontRef>
                  </p:style>
                </p:pic>
                <p:pic>
                  <p:nvPicPr>
                    <p:cNvPr id="892" name="Picture 4" descr="C:\Users\monica.pereira\Desktop\Audubon_rev.jpg"/>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44634535" y="7372350"/>
                      <a:ext cx="1885565" cy="619034"/>
                    </a:xfrm>
                    <a:prstGeom prst="rect">
                      <a:avLst/>
                    </a:prstGeom>
                    <a:ln w="12700"/>
                  </p:spPr>
                  <p:style>
                    <a:lnRef idx="2">
                      <a:schemeClr val="accent1"/>
                    </a:lnRef>
                    <a:fillRef idx="1">
                      <a:schemeClr val="lt1"/>
                    </a:fillRef>
                    <a:effectRef idx="0">
                      <a:schemeClr val="accent1"/>
                    </a:effectRef>
                    <a:fontRef idx="minor">
                      <a:schemeClr val="dk1"/>
                    </a:fontRef>
                  </p:style>
                </p:pic>
              </p:grpSp>
              <p:pic>
                <p:nvPicPr>
                  <p:cNvPr id="888" name="Picture 4" descr="C:\Users\monica.pereira\Desktop\Salmon-Pic.jp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37661850" y="8622300"/>
                    <a:ext cx="2210500" cy="957396"/>
                  </a:xfrm>
                  <a:prstGeom prst="rect">
                    <a:avLst/>
                  </a:prstGeom>
                  <a:ln w="127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grpSp>
            <p:grpSp>
              <p:nvGrpSpPr>
                <p:cNvPr id="884" name="Group 883"/>
                <p:cNvGrpSpPr/>
                <p:nvPr/>
              </p:nvGrpSpPr>
              <p:grpSpPr>
                <a:xfrm>
                  <a:off x="39607180" y="7607269"/>
                  <a:ext cx="462827" cy="434675"/>
                  <a:chOff x="35204400" y="914400"/>
                  <a:chExt cx="462827" cy="434675"/>
                </a:xfrm>
              </p:grpSpPr>
              <p:sp>
                <p:nvSpPr>
                  <p:cNvPr id="885" name="Oval 884"/>
                  <p:cNvSpPr/>
                  <p:nvPr/>
                </p:nvSpPr>
                <p:spPr>
                  <a:xfrm>
                    <a:off x="35204400" y="914400"/>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6" name="TextBox 885"/>
                  <p:cNvSpPr txBox="1"/>
                  <p:nvPr/>
                </p:nvSpPr>
                <p:spPr>
                  <a:xfrm>
                    <a:off x="35242111" y="1009936"/>
                    <a:ext cx="425116" cy="307777"/>
                  </a:xfrm>
                  <a:prstGeom prst="rect">
                    <a:avLst/>
                  </a:prstGeom>
                  <a:noFill/>
                </p:spPr>
                <p:txBody>
                  <a:bodyPr wrap="none" rtlCol="0">
                    <a:spAutoFit/>
                  </a:bodyPr>
                  <a:lstStyle/>
                  <a:p>
                    <a:r>
                      <a:rPr lang="en-US" sz="1400" dirty="0" smtClean="0">
                        <a:latin typeface="Arial Black" pitchFamily="34" charset="0"/>
                      </a:rPr>
                      <a:t>34</a:t>
                    </a:r>
                    <a:endParaRPr lang="en-US" sz="1400" dirty="0">
                      <a:latin typeface="Arial Black" pitchFamily="34" charset="0"/>
                    </a:endParaRPr>
                  </a:p>
                </p:txBody>
              </p:sp>
            </p:grpSp>
          </p:grpSp>
          <p:grpSp>
            <p:nvGrpSpPr>
              <p:cNvPr id="874" name="Group 873"/>
              <p:cNvGrpSpPr/>
              <p:nvPr/>
            </p:nvGrpSpPr>
            <p:grpSpPr>
              <a:xfrm>
                <a:off x="39199557" y="2953381"/>
                <a:ext cx="6749043" cy="4166091"/>
                <a:chOff x="39199557" y="2953381"/>
                <a:chExt cx="6749043" cy="4166091"/>
              </a:xfrm>
            </p:grpSpPr>
            <p:grpSp>
              <p:nvGrpSpPr>
                <p:cNvPr id="875" name="Group 874"/>
                <p:cNvGrpSpPr/>
                <p:nvPr/>
              </p:nvGrpSpPr>
              <p:grpSpPr>
                <a:xfrm>
                  <a:off x="39199557" y="3184635"/>
                  <a:ext cx="6749043" cy="3934837"/>
                  <a:chOff x="37320631" y="4154767"/>
                  <a:chExt cx="6749043" cy="3934837"/>
                </a:xfrm>
                <a:effectLst>
                  <a:outerShdw blurRad="50800" dist="38100" dir="2700000" algn="tl" rotWithShape="0">
                    <a:prstClr val="black">
                      <a:alpha val="40000"/>
                    </a:prstClr>
                  </a:outerShdw>
                </a:effectLst>
              </p:grpSpPr>
              <p:grpSp>
                <p:nvGrpSpPr>
                  <p:cNvPr id="879" name="Group 878"/>
                  <p:cNvGrpSpPr/>
                  <p:nvPr/>
                </p:nvGrpSpPr>
                <p:grpSpPr>
                  <a:xfrm>
                    <a:off x="37320631" y="4981061"/>
                    <a:ext cx="6749043" cy="3108543"/>
                    <a:chOff x="38235031" y="2514600"/>
                    <a:chExt cx="6749043" cy="3108543"/>
                  </a:xfrm>
                  <a:effectLst>
                    <a:outerShdw blurRad="50800" dist="38100" dir="2700000" algn="tl" rotWithShape="0">
                      <a:prstClr val="black">
                        <a:alpha val="40000"/>
                      </a:prstClr>
                    </a:outerShdw>
                  </a:effectLst>
                </p:grpSpPr>
                <p:sp>
                  <p:nvSpPr>
                    <p:cNvPr id="881" name="TextBox 880"/>
                    <p:cNvSpPr txBox="1"/>
                    <p:nvPr/>
                  </p:nvSpPr>
                  <p:spPr>
                    <a:xfrm>
                      <a:off x="38235031" y="2514600"/>
                      <a:ext cx="6113369" cy="3108543"/>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Weather &amp; Climate</a:t>
                      </a:r>
                      <a:endParaRPr lang="en-US" sz="2000" dirty="0" smtClean="0"/>
                    </a:p>
                    <a:p>
                      <a:endParaRPr lang="en-US" sz="1600" dirty="0" smtClean="0"/>
                    </a:p>
                    <a:p>
                      <a:endParaRPr lang="en-US" sz="1600" dirty="0" smtClean="0"/>
                    </a:p>
                    <a:p>
                      <a:endParaRPr lang="en-US" sz="1600" dirty="0" smtClean="0"/>
                    </a:p>
                    <a:p>
                      <a:r>
                        <a:rPr lang="en-US" sz="1600" b="1" dirty="0" err="1"/>
                        <a:t>CoCoRaHS</a:t>
                      </a:r>
                      <a:r>
                        <a:rPr lang="en-US" sz="1600" dirty="0"/>
                        <a:t> (</a:t>
                      </a:r>
                      <a:r>
                        <a:rPr lang="en-US" sz="1600" u="sng" dirty="0">
                          <a:hlinkClick r:id="rId58"/>
                        </a:rPr>
                        <a:t>http://www.cocorahs.org/</a:t>
                      </a:r>
                      <a:r>
                        <a:rPr lang="en-US" sz="1600" dirty="0"/>
                        <a:t>)</a:t>
                      </a:r>
                    </a:p>
                    <a:p>
                      <a:pPr marL="111125"/>
                      <a:r>
                        <a:rPr lang="en-US" sz="1600" dirty="0"/>
                        <a:t>The </a:t>
                      </a:r>
                      <a:r>
                        <a:rPr lang="en-US" sz="1600" dirty="0" smtClean="0"/>
                        <a:t>Community </a:t>
                      </a:r>
                      <a:r>
                        <a:rPr lang="en-US" sz="1600" dirty="0"/>
                        <a:t>Collaborative Rain, Hail &amp; Snow Network </a:t>
                      </a:r>
                      <a:r>
                        <a:rPr lang="en-US" sz="1600" dirty="0" smtClean="0"/>
                        <a:t>relies on volunteers  provide accurate precipitation data.</a:t>
                      </a:r>
                      <a:endParaRPr lang="en-US" sz="1600" dirty="0"/>
                    </a:p>
                    <a:p>
                      <a:endParaRPr lang="en-US" sz="1600" b="1" dirty="0"/>
                    </a:p>
                    <a:p>
                      <a:endParaRPr lang="en-US" sz="1600" b="1" dirty="0"/>
                    </a:p>
                    <a:p>
                      <a:r>
                        <a:rPr lang="en-US" sz="1600" b="1" dirty="0" smtClean="0"/>
                        <a:t>Old Weather</a:t>
                      </a:r>
                      <a:r>
                        <a:rPr lang="en-US" sz="1600" dirty="0" smtClean="0"/>
                        <a:t> (</a:t>
                      </a:r>
                      <a:r>
                        <a:rPr lang="en-US" sz="1600" u="sng" dirty="0">
                          <a:hlinkClick r:id="rId59"/>
                        </a:rPr>
                        <a:t>http://www.oldweather.org</a:t>
                      </a:r>
                      <a:r>
                        <a:rPr lang="en-US" sz="1600" u="sng" dirty="0" smtClean="0">
                          <a:hlinkClick r:id="rId59"/>
                        </a:rPr>
                        <a:t>/</a:t>
                      </a:r>
                      <a:r>
                        <a:rPr lang="en-US" sz="1600" dirty="0" smtClean="0"/>
                        <a:t>)</a:t>
                      </a:r>
                    </a:p>
                    <a:p>
                      <a:pPr marL="114300"/>
                      <a:r>
                        <a:rPr lang="en-US" sz="1600" dirty="0" smtClean="0"/>
                        <a:t>Old Weather  aims to transcribes ships’ logs to determine historical weather conditions.</a:t>
                      </a:r>
                    </a:p>
                  </p:txBody>
                </p:sp>
                <p:pic>
                  <p:nvPicPr>
                    <p:cNvPr id="882" name="Picture 4" descr="C:\Users\monica.pereira\Desktop\oldWeather.JPG"/>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43136224" y="4562989"/>
                      <a:ext cx="1847850" cy="428625"/>
                    </a:xfrm>
                    <a:prstGeom prst="rect">
                      <a:avLst/>
                    </a:prstGeom>
                    <a:ln w="12700"/>
                    <a:extLst/>
                  </p:spPr>
                  <p:style>
                    <a:lnRef idx="2">
                      <a:schemeClr val="accent1"/>
                    </a:lnRef>
                    <a:fillRef idx="1">
                      <a:schemeClr val="lt1"/>
                    </a:fillRef>
                    <a:effectRef idx="0">
                      <a:schemeClr val="accent1"/>
                    </a:effectRef>
                    <a:fontRef idx="minor">
                      <a:schemeClr val="dk1"/>
                    </a:fontRef>
                  </p:style>
                </p:pic>
              </p:grpSp>
              <p:pic>
                <p:nvPicPr>
                  <p:cNvPr id="880" name="Picture 879" descr="C:\Users\monica.pereira\Desktop\images22.jpg"/>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7947600" y="4154767"/>
                    <a:ext cx="1244226" cy="1652588"/>
                  </a:xfrm>
                  <a:prstGeom prst="rect">
                    <a:avLst/>
                  </a:prstGeom>
                  <a:ln w="12700"/>
                </p:spPr>
                <p:style>
                  <a:lnRef idx="2">
                    <a:schemeClr val="accent1"/>
                  </a:lnRef>
                  <a:fillRef idx="1">
                    <a:schemeClr val="lt1"/>
                  </a:fillRef>
                  <a:effectRef idx="0">
                    <a:schemeClr val="accent1"/>
                  </a:effectRef>
                  <a:fontRef idx="minor">
                    <a:schemeClr val="dk1"/>
                  </a:fontRef>
                </p:style>
              </p:pic>
            </p:grpSp>
            <p:grpSp>
              <p:nvGrpSpPr>
                <p:cNvPr id="876" name="Group 875"/>
                <p:cNvGrpSpPr/>
                <p:nvPr/>
              </p:nvGrpSpPr>
              <p:grpSpPr>
                <a:xfrm>
                  <a:off x="40786336" y="2953381"/>
                  <a:ext cx="443440" cy="434675"/>
                  <a:chOff x="36957000" y="2994325"/>
                  <a:chExt cx="443440" cy="434675"/>
                </a:xfrm>
              </p:grpSpPr>
              <p:sp>
                <p:nvSpPr>
                  <p:cNvPr id="877" name="Oval 876"/>
                  <p:cNvSpPr/>
                  <p:nvPr/>
                </p:nvSpPr>
                <p:spPr>
                  <a:xfrm>
                    <a:off x="36957000" y="2994325"/>
                    <a:ext cx="434675" cy="434675"/>
                  </a:xfrm>
                  <a:prstGeom prst="ellipse">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8" name="TextBox 877"/>
                  <p:cNvSpPr txBox="1"/>
                  <p:nvPr/>
                </p:nvSpPr>
                <p:spPr>
                  <a:xfrm>
                    <a:off x="36975324" y="3064513"/>
                    <a:ext cx="425116" cy="307777"/>
                  </a:xfrm>
                  <a:prstGeom prst="rect">
                    <a:avLst/>
                  </a:prstGeom>
                  <a:noFill/>
                </p:spPr>
                <p:txBody>
                  <a:bodyPr wrap="none" rtlCol="0">
                    <a:spAutoFit/>
                  </a:bodyPr>
                  <a:lstStyle/>
                  <a:p>
                    <a:r>
                      <a:rPr lang="en-US" sz="1400" dirty="0" smtClean="0">
                        <a:latin typeface="Arial Black" pitchFamily="34" charset="0"/>
                      </a:rPr>
                      <a:t>33</a:t>
                    </a:r>
                    <a:endParaRPr lang="en-US" sz="1400" dirty="0">
                      <a:latin typeface="Arial Black" pitchFamily="34" charset="0"/>
                    </a:endParaRPr>
                  </a:p>
                </p:txBody>
              </p:sp>
            </p:grpSp>
          </p:grpSp>
        </p:grpSp>
        <p:pic>
          <p:nvPicPr>
            <p:cNvPr id="870" name="Picture 7" descr="F:\users_20131020\CSUCI\_CSUCI_rtp\_RTP\ip2013-2014\2013_1028_GSA\phonemtg_20130928\graphics\images11.jpg"/>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44691300" y="4310555"/>
              <a:ext cx="923925" cy="917372"/>
            </a:xfrm>
            <a:prstGeom prst="rect">
              <a:avLst/>
            </a:prstGeom>
            <a:ln w="127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grpSp>
      <p:grpSp>
        <p:nvGrpSpPr>
          <p:cNvPr id="3" name="Group 2"/>
          <p:cNvGrpSpPr/>
          <p:nvPr/>
        </p:nvGrpSpPr>
        <p:grpSpPr>
          <a:xfrm>
            <a:off x="32974376" y="29188946"/>
            <a:ext cx="13951326" cy="338554"/>
            <a:chOff x="33598648" y="28807946"/>
            <a:chExt cx="13473902" cy="338554"/>
          </a:xfrm>
        </p:grpSpPr>
        <p:sp>
          <p:nvSpPr>
            <p:cNvPr id="686" name="Text Box 42"/>
            <p:cNvSpPr txBox="1">
              <a:spLocks noChangeArrowheads="1"/>
            </p:cNvSpPr>
            <p:nvPr/>
          </p:nvSpPr>
          <p:spPr bwMode="auto">
            <a:xfrm>
              <a:off x="44507823" y="28807946"/>
              <a:ext cx="25647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76275" eaLnBrk="0" hangingPunct="0">
                <a:defRPr sz="7900">
                  <a:solidFill>
                    <a:schemeClr val="tx1"/>
                  </a:solidFill>
                  <a:latin typeface="Arial" charset="0"/>
                  <a:cs typeface="Arial" charset="0"/>
                </a:defRPr>
              </a:lvl1pPr>
              <a:lvl2pPr marL="742950" indent="-285750" defTabSz="676275" eaLnBrk="0" hangingPunct="0">
                <a:defRPr sz="7900">
                  <a:solidFill>
                    <a:schemeClr val="tx1"/>
                  </a:solidFill>
                  <a:latin typeface="Arial" charset="0"/>
                  <a:cs typeface="Arial" charset="0"/>
                </a:defRPr>
              </a:lvl2pPr>
              <a:lvl3pPr marL="1143000" indent="-228600" defTabSz="676275" eaLnBrk="0" hangingPunct="0">
                <a:defRPr sz="7900">
                  <a:solidFill>
                    <a:schemeClr val="tx1"/>
                  </a:solidFill>
                  <a:latin typeface="Arial" charset="0"/>
                  <a:cs typeface="Arial" charset="0"/>
                </a:defRPr>
              </a:lvl3pPr>
              <a:lvl4pPr marL="1600200" indent="-228600" defTabSz="676275" eaLnBrk="0" hangingPunct="0">
                <a:defRPr sz="7900">
                  <a:solidFill>
                    <a:schemeClr val="tx1"/>
                  </a:solidFill>
                  <a:latin typeface="Arial" charset="0"/>
                  <a:cs typeface="Arial" charset="0"/>
                </a:defRPr>
              </a:lvl4pPr>
              <a:lvl5pPr marL="2057400" indent="-228600" defTabSz="676275" eaLnBrk="0" hangingPunct="0">
                <a:defRPr sz="7900">
                  <a:solidFill>
                    <a:schemeClr val="tx1"/>
                  </a:solidFill>
                  <a:latin typeface="Arial" charset="0"/>
                  <a:cs typeface="Arial" charset="0"/>
                </a:defRPr>
              </a:lvl5pPr>
              <a:lvl6pPr marL="2514600" indent="-228600" defTabSz="676275" eaLnBrk="0" fontAlgn="base" hangingPunct="0">
                <a:spcBef>
                  <a:spcPct val="0"/>
                </a:spcBef>
                <a:spcAft>
                  <a:spcPct val="0"/>
                </a:spcAft>
                <a:defRPr sz="7900">
                  <a:solidFill>
                    <a:schemeClr val="tx1"/>
                  </a:solidFill>
                  <a:latin typeface="Arial" charset="0"/>
                  <a:cs typeface="Arial" charset="0"/>
                </a:defRPr>
              </a:lvl6pPr>
              <a:lvl7pPr marL="2971800" indent="-228600" defTabSz="676275" eaLnBrk="0" fontAlgn="base" hangingPunct="0">
                <a:spcBef>
                  <a:spcPct val="0"/>
                </a:spcBef>
                <a:spcAft>
                  <a:spcPct val="0"/>
                </a:spcAft>
                <a:defRPr sz="7900">
                  <a:solidFill>
                    <a:schemeClr val="tx1"/>
                  </a:solidFill>
                  <a:latin typeface="Arial" charset="0"/>
                  <a:cs typeface="Arial" charset="0"/>
                </a:defRPr>
              </a:lvl7pPr>
              <a:lvl8pPr marL="3429000" indent="-228600" defTabSz="676275" eaLnBrk="0" fontAlgn="base" hangingPunct="0">
                <a:spcBef>
                  <a:spcPct val="0"/>
                </a:spcBef>
                <a:spcAft>
                  <a:spcPct val="0"/>
                </a:spcAft>
                <a:defRPr sz="7900">
                  <a:solidFill>
                    <a:schemeClr val="tx1"/>
                  </a:solidFill>
                  <a:latin typeface="Arial" charset="0"/>
                  <a:cs typeface="Arial" charset="0"/>
                </a:defRPr>
              </a:lvl8pPr>
              <a:lvl9pPr marL="3886200" indent="-228600" defTabSz="676275" eaLnBrk="0" fontAlgn="base" hangingPunct="0">
                <a:spcBef>
                  <a:spcPct val="0"/>
                </a:spcBef>
                <a:spcAft>
                  <a:spcPct val="0"/>
                </a:spcAft>
                <a:defRPr sz="7900">
                  <a:solidFill>
                    <a:schemeClr val="tx1"/>
                  </a:solidFill>
                  <a:latin typeface="Arial" charset="0"/>
                  <a:cs typeface="Arial" charset="0"/>
                </a:defRPr>
              </a:lvl9pPr>
            </a:lstStyle>
            <a:p>
              <a:pPr eaLnBrk="1" hangingPunct="1"/>
              <a:r>
                <a:rPr lang="en-US" sz="1600" b="1" dirty="0" smtClean="0"/>
                <a:t>© 2013 Prosser &amp; Pereira</a:t>
              </a:r>
              <a:endParaRPr lang="en-US" sz="1600" b="1" dirty="0"/>
            </a:p>
          </p:txBody>
        </p:sp>
        <p:sp>
          <p:nvSpPr>
            <p:cNvPr id="2" name="TextBox 1"/>
            <p:cNvSpPr txBox="1"/>
            <p:nvPr/>
          </p:nvSpPr>
          <p:spPr>
            <a:xfrm>
              <a:off x="33598648" y="28807946"/>
              <a:ext cx="10730702" cy="338554"/>
            </a:xfrm>
            <a:prstGeom prst="rect">
              <a:avLst/>
            </a:prstGeom>
            <a:noFill/>
          </p:spPr>
          <p:txBody>
            <a:bodyPr wrap="square" rtlCol="0">
              <a:spAutoFit/>
            </a:bodyPr>
            <a:lstStyle/>
            <a:p>
              <a:r>
                <a:rPr lang="en-US" sz="1600" b="1" i="1" dirty="0" smtClean="0"/>
                <a:t>125</a:t>
              </a:r>
              <a:r>
                <a:rPr lang="en-US" sz="1600" b="1" i="1" baseline="30000" dirty="0" smtClean="0"/>
                <a:t>th</a:t>
              </a:r>
              <a:r>
                <a:rPr lang="en-US" sz="1600" b="1" i="1" dirty="0" smtClean="0"/>
                <a:t> Annual Meeting and Exposition of the </a:t>
              </a:r>
              <a:r>
                <a:rPr lang="en-US" sz="1600" b="1" i="1" smtClean="0"/>
                <a:t>Geological Society of </a:t>
              </a:r>
              <a:r>
                <a:rPr lang="en-US" sz="1600" b="1" i="1" dirty="0" smtClean="0"/>
                <a:t>America, </a:t>
              </a:r>
              <a:r>
                <a:rPr lang="en-US" sz="1600" b="1" i="1" dirty="0"/>
                <a:t>Denver, </a:t>
              </a:r>
              <a:r>
                <a:rPr lang="en-US" sz="1600" b="1" i="1" dirty="0" smtClean="0"/>
                <a:t>CO (October 28, 2013)</a:t>
              </a:r>
              <a:endParaRPr lang="en-US" sz="1600" b="1" i="1"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1640</TotalTime>
  <Words>1478</Words>
  <Application>Microsoft Office PowerPoint</Application>
  <PresentationFormat>Custom</PresentationFormat>
  <Paragraphs>192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Cynthia L. Prosser</cp:lastModifiedBy>
  <cp:revision>381</cp:revision>
  <dcterms:created xsi:type="dcterms:W3CDTF">2010-10-21T02:59:21Z</dcterms:created>
  <dcterms:modified xsi:type="dcterms:W3CDTF">2013-11-14T22:29:24Z</dcterms:modified>
</cp:coreProperties>
</file>