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14"/>
  </p:notesMasterIdLst>
  <p:sldIdLst>
    <p:sldId id="273" r:id="rId2"/>
    <p:sldId id="256" r:id="rId3"/>
    <p:sldId id="283" r:id="rId4"/>
    <p:sldId id="267" r:id="rId5"/>
    <p:sldId id="289" r:id="rId6"/>
    <p:sldId id="275" r:id="rId7"/>
    <p:sldId id="280" r:id="rId8"/>
    <p:sldId id="290" r:id="rId9"/>
    <p:sldId id="274" r:id="rId10"/>
    <p:sldId id="266" r:id="rId11"/>
    <p:sldId id="271" r:id="rId12"/>
    <p:sldId id="291" r:id="rId1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50D64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>
        <p:scale>
          <a:sx n="150" d="100"/>
          <a:sy n="150" d="100"/>
        </p:scale>
        <p:origin x="-8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28829-59BB-6742-B961-47BA7BF23013}" type="datetimeFigureOut">
              <a:rPr lang="fr-FR" smtClean="0"/>
              <a:pPr/>
              <a:t>2/12/13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Cliquez pour modifier les styles du texte du masque</a:t>
            </a:r>
          </a:p>
          <a:p>
            <a:pPr lvl="1"/>
            <a:r>
              <a:rPr lang="en-GB" smtClean="0"/>
              <a:t>Deuxième niveau</a:t>
            </a:r>
          </a:p>
          <a:p>
            <a:pPr lvl="2"/>
            <a:r>
              <a:rPr lang="en-GB" smtClean="0"/>
              <a:t>Troisième niveau</a:t>
            </a:r>
          </a:p>
          <a:p>
            <a:pPr lvl="3"/>
            <a:r>
              <a:rPr lang="en-GB" smtClean="0"/>
              <a:t>Quatrième niveau</a:t>
            </a:r>
          </a:p>
          <a:p>
            <a:pPr lvl="4"/>
            <a:r>
              <a:rPr lang="en-GB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0E16A-86EC-BF4C-BC13-14E0180F622D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0E16A-86EC-BF4C-BC13-14E0180F622D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Parler aussi </a:t>
            </a:r>
            <a:r>
              <a:rPr lang="fr-FR" dirty="0" err="1" smtClean="0"/>
              <a:t>Clumped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0E16A-86EC-BF4C-BC13-14E0180F622D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7A2F-5514-6847-AA4E-CCEDD6BD1450}" type="datetimeFigureOut">
              <a:rPr lang="fr-FR" smtClean="0"/>
              <a:pPr/>
              <a:t>2/12/13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7209-2002-8549-9245-69A44CBB54E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Cliquez pour modifier les styles du texte du masque</a:t>
            </a:r>
          </a:p>
          <a:p>
            <a:pPr lvl="1"/>
            <a:r>
              <a:rPr lang="en-GB" smtClean="0"/>
              <a:t>Deuxième niveau</a:t>
            </a:r>
          </a:p>
          <a:p>
            <a:pPr lvl="2"/>
            <a:r>
              <a:rPr lang="en-GB" smtClean="0"/>
              <a:t>Troisième niveau</a:t>
            </a:r>
          </a:p>
          <a:p>
            <a:pPr lvl="3"/>
            <a:r>
              <a:rPr lang="en-GB" smtClean="0"/>
              <a:t>Quatrième niveau</a:t>
            </a:r>
          </a:p>
          <a:p>
            <a:pPr lvl="4"/>
            <a:r>
              <a:rPr lang="en-GB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7A2F-5514-6847-AA4E-CCEDD6BD1450}" type="datetimeFigureOut">
              <a:rPr lang="fr-FR" smtClean="0"/>
              <a:pPr/>
              <a:t>2/12/13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7209-2002-8549-9245-69A44CBB54E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Cliquez pour modifier les styles du texte du masque</a:t>
            </a:r>
          </a:p>
          <a:p>
            <a:pPr lvl="1"/>
            <a:r>
              <a:rPr lang="en-GB" smtClean="0"/>
              <a:t>Deuxième niveau</a:t>
            </a:r>
          </a:p>
          <a:p>
            <a:pPr lvl="2"/>
            <a:r>
              <a:rPr lang="en-GB" smtClean="0"/>
              <a:t>Troisième niveau</a:t>
            </a:r>
          </a:p>
          <a:p>
            <a:pPr lvl="3"/>
            <a:r>
              <a:rPr lang="en-GB" smtClean="0"/>
              <a:t>Quatrième niveau</a:t>
            </a:r>
          </a:p>
          <a:p>
            <a:pPr lvl="4"/>
            <a:r>
              <a:rPr lang="en-GB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7A2F-5514-6847-AA4E-CCEDD6BD1450}" type="datetimeFigureOut">
              <a:rPr lang="fr-FR" smtClean="0"/>
              <a:pPr/>
              <a:t>2/12/13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7209-2002-8549-9245-69A44CBB54E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Cliquez pour modifier les styles du texte du masque</a:t>
            </a:r>
          </a:p>
          <a:p>
            <a:pPr lvl="1"/>
            <a:r>
              <a:rPr lang="en-GB" smtClean="0"/>
              <a:t>Deuxième niveau</a:t>
            </a:r>
          </a:p>
          <a:p>
            <a:pPr lvl="2"/>
            <a:r>
              <a:rPr lang="en-GB" smtClean="0"/>
              <a:t>Troisième niveau</a:t>
            </a:r>
          </a:p>
          <a:p>
            <a:pPr lvl="3"/>
            <a:r>
              <a:rPr lang="en-GB" smtClean="0"/>
              <a:t>Quatrième niveau</a:t>
            </a:r>
          </a:p>
          <a:p>
            <a:pPr lvl="4"/>
            <a:r>
              <a:rPr lang="en-GB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7A2F-5514-6847-AA4E-CCEDD6BD1450}" type="datetimeFigureOut">
              <a:rPr lang="fr-FR" smtClean="0"/>
              <a:pPr/>
              <a:t>2/12/13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7209-2002-8549-9245-69A44CBB54E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7A2F-5514-6847-AA4E-CCEDD6BD1450}" type="datetimeFigureOut">
              <a:rPr lang="fr-FR" smtClean="0"/>
              <a:pPr/>
              <a:t>2/12/13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7209-2002-8549-9245-69A44CBB54E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Cliquez pour modifier les styles du texte du masque</a:t>
            </a:r>
          </a:p>
          <a:p>
            <a:pPr lvl="1"/>
            <a:r>
              <a:rPr lang="en-GB" smtClean="0"/>
              <a:t>Deuxième niveau</a:t>
            </a:r>
          </a:p>
          <a:p>
            <a:pPr lvl="2"/>
            <a:r>
              <a:rPr lang="en-GB" smtClean="0"/>
              <a:t>Troisième niveau</a:t>
            </a:r>
          </a:p>
          <a:p>
            <a:pPr lvl="3"/>
            <a:r>
              <a:rPr lang="en-GB" smtClean="0"/>
              <a:t>Quatrième niveau</a:t>
            </a:r>
          </a:p>
          <a:p>
            <a:pPr lvl="4"/>
            <a:r>
              <a:rPr lang="en-GB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Cliquez pour modifier les styles du texte du masque</a:t>
            </a:r>
          </a:p>
          <a:p>
            <a:pPr lvl="1"/>
            <a:r>
              <a:rPr lang="en-GB" smtClean="0"/>
              <a:t>Deuxième niveau</a:t>
            </a:r>
          </a:p>
          <a:p>
            <a:pPr lvl="2"/>
            <a:r>
              <a:rPr lang="en-GB" smtClean="0"/>
              <a:t>Troisième niveau</a:t>
            </a:r>
          </a:p>
          <a:p>
            <a:pPr lvl="3"/>
            <a:r>
              <a:rPr lang="en-GB" smtClean="0"/>
              <a:t>Quatrième niveau</a:t>
            </a:r>
          </a:p>
          <a:p>
            <a:pPr lvl="4"/>
            <a:r>
              <a:rPr lang="en-GB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7A2F-5514-6847-AA4E-CCEDD6BD1450}" type="datetimeFigureOut">
              <a:rPr lang="fr-FR" smtClean="0"/>
              <a:pPr/>
              <a:t>2/12/13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7209-2002-8549-9245-69A44CBB54E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Cliquez pour modifier les styles du texte du masque</a:t>
            </a:r>
          </a:p>
          <a:p>
            <a:pPr lvl="1"/>
            <a:r>
              <a:rPr lang="en-GB" smtClean="0"/>
              <a:t>Deuxième niveau</a:t>
            </a:r>
          </a:p>
          <a:p>
            <a:pPr lvl="2"/>
            <a:r>
              <a:rPr lang="en-GB" smtClean="0"/>
              <a:t>Troisième niveau</a:t>
            </a:r>
          </a:p>
          <a:p>
            <a:pPr lvl="3"/>
            <a:r>
              <a:rPr lang="en-GB" smtClean="0"/>
              <a:t>Quatrième niveau</a:t>
            </a:r>
          </a:p>
          <a:p>
            <a:pPr lvl="4"/>
            <a:r>
              <a:rPr lang="en-GB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Cliquez pour modifier les styles du texte du masque</a:t>
            </a:r>
          </a:p>
          <a:p>
            <a:pPr lvl="1"/>
            <a:r>
              <a:rPr lang="en-GB" smtClean="0"/>
              <a:t>Deuxième niveau</a:t>
            </a:r>
          </a:p>
          <a:p>
            <a:pPr lvl="2"/>
            <a:r>
              <a:rPr lang="en-GB" smtClean="0"/>
              <a:t>Troisième niveau</a:t>
            </a:r>
          </a:p>
          <a:p>
            <a:pPr lvl="3"/>
            <a:r>
              <a:rPr lang="en-GB" smtClean="0"/>
              <a:t>Quatrième niveau</a:t>
            </a:r>
          </a:p>
          <a:p>
            <a:pPr lvl="4"/>
            <a:r>
              <a:rPr lang="en-GB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7A2F-5514-6847-AA4E-CCEDD6BD1450}" type="datetimeFigureOut">
              <a:rPr lang="fr-FR" smtClean="0"/>
              <a:pPr/>
              <a:t>2/12/13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7209-2002-8549-9245-69A44CBB54E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7A2F-5514-6847-AA4E-CCEDD6BD1450}" type="datetimeFigureOut">
              <a:rPr lang="fr-FR" smtClean="0"/>
              <a:pPr/>
              <a:t>2/12/13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7209-2002-8549-9245-69A44CBB54E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7A2F-5514-6847-AA4E-CCEDD6BD1450}" type="datetimeFigureOut">
              <a:rPr lang="fr-FR" smtClean="0"/>
              <a:pPr/>
              <a:t>2/12/13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7209-2002-8549-9245-69A44CBB54E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Cliquez pour modifier les styles du texte du masque</a:t>
            </a:r>
          </a:p>
          <a:p>
            <a:pPr lvl="1"/>
            <a:r>
              <a:rPr lang="en-GB" smtClean="0"/>
              <a:t>Deuxième niveau</a:t>
            </a:r>
          </a:p>
          <a:p>
            <a:pPr lvl="2"/>
            <a:r>
              <a:rPr lang="en-GB" smtClean="0"/>
              <a:t>Troisième niveau</a:t>
            </a:r>
          </a:p>
          <a:p>
            <a:pPr lvl="3"/>
            <a:r>
              <a:rPr lang="en-GB" smtClean="0"/>
              <a:t>Quatrième niveau</a:t>
            </a:r>
          </a:p>
          <a:p>
            <a:pPr lvl="4"/>
            <a:r>
              <a:rPr lang="en-GB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7A2F-5514-6847-AA4E-CCEDD6BD1450}" type="datetimeFigureOut">
              <a:rPr lang="fr-FR" smtClean="0"/>
              <a:pPr/>
              <a:t>2/12/13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7209-2002-8549-9245-69A44CBB54E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7A2F-5514-6847-AA4E-CCEDD6BD1450}" type="datetimeFigureOut">
              <a:rPr lang="fr-FR" smtClean="0"/>
              <a:pPr/>
              <a:t>2/12/13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7209-2002-8549-9245-69A44CBB54E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Cliquez pour modifier les styles du texte du masque</a:t>
            </a:r>
          </a:p>
          <a:p>
            <a:pPr lvl="1"/>
            <a:r>
              <a:rPr lang="en-GB" smtClean="0"/>
              <a:t>Deuxième niveau</a:t>
            </a:r>
          </a:p>
          <a:p>
            <a:pPr lvl="2"/>
            <a:r>
              <a:rPr lang="en-GB" smtClean="0"/>
              <a:t>Troisième niveau</a:t>
            </a:r>
          </a:p>
          <a:p>
            <a:pPr lvl="3"/>
            <a:r>
              <a:rPr lang="en-GB" smtClean="0"/>
              <a:t>Quatrième niveau</a:t>
            </a:r>
          </a:p>
          <a:p>
            <a:pPr lvl="4"/>
            <a:r>
              <a:rPr lang="en-GB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57A2F-5514-6847-AA4E-CCEDD6BD1450}" type="datetimeFigureOut">
              <a:rPr lang="fr-FR" smtClean="0"/>
              <a:pPr/>
              <a:t>2/12/13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97209-2002-8549-9245-69A44CBB54E6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gif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gif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Syn-tectonic</a:t>
            </a:r>
            <a:r>
              <a:rPr lang="fr-FR" sz="2400" b="1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2400" b="1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meteoric-water</a:t>
            </a:r>
            <a:r>
              <a:rPr lang="fr-FR" sz="2400" b="1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2400" b="1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derived</a:t>
            </a:r>
            <a:r>
              <a:rPr lang="fr-FR" sz="2400" b="1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2400" b="1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carbonation</a:t>
            </a:r>
            <a:r>
              <a:rPr lang="fr-FR" sz="2400" b="1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of the New </a:t>
            </a:r>
            <a:r>
              <a:rPr lang="fr-FR" sz="2400" b="1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Caledonian</a:t>
            </a:r>
            <a:r>
              <a:rPr lang="fr-FR" sz="2400" b="1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2400" b="1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peridotite</a:t>
            </a:r>
            <a:r>
              <a:rPr lang="fr-FR" sz="2400" b="1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nappe</a:t>
            </a:r>
            <a:endParaRPr lang="fr-FR" sz="2400" b="1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438400" y="1600201"/>
            <a:ext cx="6477000" cy="392675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fr-FR" sz="1882" b="1" dirty="0" smtClean="0">
                <a:solidFill>
                  <a:schemeClr val="bg1"/>
                </a:solidFill>
              </a:rPr>
              <a:t>Quesnel Benoît, </a:t>
            </a:r>
            <a:r>
              <a:rPr lang="fr-FR" sz="1882" i="1" dirty="0" smtClean="0">
                <a:solidFill>
                  <a:schemeClr val="bg1"/>
                </a:solidFill>
              </a:rPr>
              <a:t>Géosciences Rennes, Université de Rennes1</a:t>
            </a:r>
            <a:endParaRPr lang="fr-FR" sz="1882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FR" sz="1882" b="1" dirty="0" smtClean="0">
                <a:solidFill>
                  <a:schemeClr val="bg1"/>
                </a:solidFill>
              </a:rPr>
              <a:t>Gautier Pierre,</a:t>
            </a:r>
            <a:r>
              <a:rPr lang="fr-FR" sz="1882" i="1" dirty="0" smtClean="0">
                <a:solidFill>
                  <a:schemeClr val="bg1"/>
                </a:solidFill>
              </a:rPr>
              <a:t> Géosciences Rennes, Université de Rennes1</a:t>
            </a:r>
          </a:p>
          <a:p>
            <a:pPr>
              <a:buNone/>
            </a:pPr>
            <a:r>
              <a:rPr lang="fr-FR" sz="1882" b="1" dirty="0" err="1" smtClean="0">
                <a:solidFill>
                  <a:schemeClr val="bg1"/>
                </a:solidFill>
              </a:rPr>
              <a:t>Boulvais</a:t>
            </a:r>
            <a:r>
              <a:rPr lang="fr-FR" sz="1882" b="1" dirty="0" smtClean="0">
                <a:solidFill>
                  <a:schemeClr val="bg1"/>
                </a:solidFill>
              </a:rPr>
              <a:t> Philippe, </a:t>
            </a:r>
            <a:r>
              <a:rPr lang="fr-FR" sz="1882" i="1" dirty="0" smtClean="0">
                <a:solidFill>
                  <a:schemeClr val="bg1"/>
                </a:solidFill>
              </a:rPr>
              <a:t>Géosciences Rennes, Université de Rennes1</a:t>
            </a:r>
            <a:endParaRPr lang="fr-FR" sz="1882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FR" sz="1882" b="1" dirty="0" smtClean="0">
                <a:solidFill>
                  <a:schemeClr val="bg1"/>
                </a:solidFill>
              </a:rPr>
              <a:t>Cathelineau Michel, </a:t>
            </a:r>
            <a:r>
              <a:rPr lang="fr-FR" sz="1882" i="1" dirty="0" smtClean="0">
                <a:solidFill>
                  <a:schemeClr val="bg1"/>
                </a:solidFill>
              </a:rPr>
              <a:t>G2R, Université de Lorraine, Nancy</a:t>
            </a:r>
          </a:p>
          <a:p>
            <a:pPr>
              <a:buNone/>
            </a:pPr>
            <a:r>
              <a:rPr lang="fr-FR" sz="1882" b="1" dirty="0" err="1" smtClean="0">
                <a:solidFill>
                  <a:schemeClr val="bg1"/>
                </a:solidFill>
              </a:rPr>
              <a:t>Maurizot</a:t>
            </a:r>
            <a:r>
              <a:rPr lang="fr-FR" sz="1882" b="1" dirty="0" smtClean="0">
                <a:solidFill>
                  <a:schemeClr val="bg1"/>
                </a:solidFill>
              </a:rPr>
              <a:t> Pierre, </a:t>
            </a:r>
            <a:r>
              <a:rPr lang="fr-FR" sz="1882" i="1" dirty="0" smtClean="0">
                <a:solidFill>
                  <a:schemeClr val="bg1"/>
                </a:solidFill>
              </a:rPr>
              <a:t>BRGM, DIMENC / SGNC, Nouméa, Nouvelle-Calédonie</a:t>
            </a:r>
          </a:p>
          <a:p>
            <a:pPr>
              <a:buNone/>
            </a:pPr>
            <a:r>
              <a:rPr lang="fr-FR" sz="1882" b="1" dirty="0" err="1" smtClean="0">
                <a:solidFill>
                  <a:schemeClr val="bg1"/>
                </a:solidFill>
              </a:rPr>
              <a:t>Cluzel</a:t>
            </a:r>
            <a:r>
              <a:rPr lang="fr-FR" sz="1882" b="1" dirty="0" smtClean="0">
                <a:solidFill>
                  <a:schemeClr val="bg1"/>
                </a:solidFill>
              </a:rPr>
              <a:t> Dominique, </a:t>
            </a:r>
            <a:r>
              <a:rPr lang="fr-FR" sz="1882" i="1" dirty="0" smtClean="0">
                <a:solidFill>
                  <a:schemeClr val="bg1"/>
                </a:solidFill>
              </a:rPr>
              <a:t>PPME, Université de la Nouvelle-Calédonie</a:t>
            </a:r>
          </a:p>
          <a:p>
            <a:pPr>
              <a:buNone/>
            </a:pPr>
            <a:r>
              <a:rPr lang="fr-FR" sz="1882" b="1" dirty="0" smtClean="0">
                <a:solidFill>
                  <a:schemeClr val="bg1"/>
                </a:solidFill>
              </a:rPr>
              <a:t>Ulrich Marc, </a:t>
            </a:r>
            <a:r>
              <a:rPr lang="fr-FR" sz="1882" i="1" dirty="0" err="1" smtClean="0">
                <a:solidFill>
                  <a:schemeClr val="bg1"/>
                </a:solidFill>
              </a:rPr>
              <a:t>ISTerre</a:t>
            </a:r>
            <a:r>
              <a:rPr lang="fr-FR" sz="1882" i="1" dirty="0" smtClean="0">
                <a:solidFill>
                  <a:schemeClr val="bg1"/>
                </a:solidFill>
              </a:rPr>
              <a:t>, Université Joseph Fourrier, Grenoble</a:t>
            </a:r>
            <a:endParaRPr lang="fr-FR" sz="1882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FR" sz="1882" b="1" dirty="0" smtClean="0">
                <a:solidFill>
                  <a:schemeClr val="bg1"/>
                </a:solidFill>
              </a:rPr>
              <a:t>Guillot Stéphane, </a:t>
            </a:r>
            <a:r>
              <a:rPr lang="fr-FR" sz="1882" i="1" dirty="0" err="1" smtClean="0">
                <a:solidFill>
                  <a:schemeClr val="bg1"/>
                </a:solidFill>
              </a:rPr>
              <a:t>ISTerre</a:t>
            </a:r>
            <a:r>
              <a:rPr lang="fr-FR" sz="1882" i="1" dirty="0" smtClean="0">
                <a:solidFill>
                  <a:schemeClr val="bg1"/>
                </a:solidFill>
              </a:rPr>
              <a:t>, Université Joseph Fourrier, Grenoble</a:t>
            </a:r>
          </a:p>
          <a:p>
            <a:pPr>
              <a:buNone/>
            </a:pPr>
            <a:r>
              <a:rPr lang="fr-FR" sz="1882" b="1" dirty="0" err="1" smtClean="0">
                <a:solidFill>
                  <a:schemeClr val="bg1"/>
                </a:solidFill>
              </a:rPr>
              <a:t>Lesimple</a:t>
            </a:r>
            <a:r>
              <a:rPr lang="fr-FR" sz="1882" b="1" dirty="0" smtClean="0">
                <a:solidFill>
                  <a:schemeClr val="bg1"/>
                </a:solidFill>
              </a:rPr>
              <a:t> Stéphane, </a:t>
            </a:r>
            <a:r>
              <a:rPr lang="fr-FR" sz="1882" i="1" dirty="0" smtClean="0">
                <a:solidFill>
                  <a:schemeClr val="bg1"/>
                </a:solidFill>
              </a:rPr>
              <a:t>BRGM, DIMENC / SGNC, Nouméa, Nouvelle-Calédonie</a:t>
            </a:r>
          </a:p>
          <a:p>
            <a:pPr>
              <a:buNone/>
            </a:pPr>
            <a:r>
              <a:rPr lang="fr-FR" sz="1882" b="1" dirty="0" smtClean="0">
                <a:solidFill>
                  <a:schemeClr val="bg1"/>
                </a:solidFill>
              </a:rPr>
              <a:t>Couteau Clément, </a:t>
            </a:r>
            <a:r>
              <a:rPr lang="fr-FR" sz="1882" i="1" dirty="0" err="1" smtClean="0">
                <a:solidFill>
                  <a:schemeClr val="bg1"/>
                </a:solidFill>
              </a:rPr>
              <a:t>Koniambo</a:t>
            </a:r>
            <a:r>
              <a:rPr lang="fr-FR" sz="1882" i="1" dirty="0" smtClean="0">
                <a:solidFill>
                  <a:schemeClr val="bg1"/>
                </a:solidFill>
              </a:rPr>
              <a:t> Nickel SAS, </a:t>
            </a:r>
            <a:r>
              <a:rPr lang="fr-FR" sz="1882" i="1" dirty="0" err="1" smtClean="0">
                <a:solidFill>
                  <a:schemeClr val="bg1"/>
                </a:solidFill>
              </a:rPr>
              <a:t>Voh</a:t>
            </a:r>
            <a:r>
              <a:rPr lang="fr-FR" sz="1882" i="1" dirty="0" smtClean="0">
                <a:solidFill>
                  <a:schemeClr val="bg1"/>
                </a:solidFill>
              </a:rPr>
              <a:t>, Nouvelle-Calédonie</a:t>
            </a:r>
          </a:p>
          <a:p>
            <a:pPr>
              <a:buNone/>
            </a:pPr>
            <a:r>
              <a:rPr lang="fr-FR" sz="1882" b="1" dirty="0" smtClean="0">
                <a:solidFill>
                  <a:schemeClr val="bg1"/>
                </a:solidFill>
              </a:rPr>
              <a:t> </a:t>
            </a:r>
            <a:endParaRPr lang="fr-FR" sz="1882" i="1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fr-FR" sz="1882" dirty="0" smtClean="0">
              <a:solidFill>
                <a:schemeClr val="bg1"/>
              </a:solidFill>
            </a:endParaRPr>
          </a:p>
        </p:txBody>
      </p:sp>
      <p:pic>
        <p:nvPicPr>
          <p:cNvPr id="6" name="Image 5" descr="C:\Users\Benoît\Documents\Benoît\géosciences\geosciences\2011_2012\MASTER2\RENNES\STAGE\BIBLIO\rapport biblio\renn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622" y="1780166"/>
            <a:ext cx="2003589" cy="67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http://w3ird.prod.kaliop.net/var/ird/storage/images/media/ird.fr/images/sans-lightbox/logos/ird-et-structures-ird/ird/96700-1-fre-FR/i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817" y="4123923"/>
            <a:ext cx="1665732" cy="899160"/>
          </a:xfrm>
          <a:prstGeom prst="rect">
            <a:avLst/>
          </a:prstGeom>
          <a:noFill/>
        </p:spPr>
      </p:pic>
      <p:pic>
        <p:nvPicPr>
          <p:cNvPr id="9" name="Picture 6" descr="http://englishblazere.free.fr/img/UJF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5526956"/>
            <a:ext cx="1764983" cy="810578"/>
          </a:xfrm>
          <a:prstGeom prst="rect">
            <a:avLst/>
          </a:prstGeom>
          <a:noFill/>
        </p:spPr>
      </p:pic>
      <p:pic>
        <p:nvPicPr>
          <p:cNvPr id="10" name="Picture 4" descr="http://t0.gstatic.com/images?q=tbn:ANd9GcTm2qN4VQZeN2ha2J9PNLeINev-isbF0-G1E7-ubPMKDitC7OlFDg&amp;t=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2918" y="5334000"/>
            <a:ext cx="1143000" cy="1314451"/>
          </a:xfrm>
          <a:prstGeom prst="rect">
            <a:avLst/>
          </a:prstGeom>
          <a:noFill/>
        </p:spPr>
      </p:pic>
      <p:pic>
        <p:nvPicPr>
          <p:cNvPr id="11" name="Picture 8" descr="http://www.symbiose-nc.com/fds/images/logoDIMEN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5788149"/>
            <a:ext cx="2459091" cy="860302"/>
          </a:xfrm>
          <a:prstGeom prst="rect">
            <a:avLst/>
          </a:prstGeom>
          <a:noFill/>
        </p:spPr>
      </p:pic>
      <p:pic>
        <p:nvPicPr>
          <p:cNvPr id="12" name="Image 11" descr="C:\Users\Benoît\Desktop\stage caledo\Rapport\logoKNS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5457826"/>
            <a:ext cx="1428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 descr="Université_de_Lorraine_-_log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817" y="2941830"/>
            <a:ext cx="1590178" cy="703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ans tit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971800"/>
            <a:ext cx="4434840" cy="2286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04800" y="2209800"/>
            <a:ext cx="3810000" cy="304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“</a:t>
            </a:r>
            <a:r>
              <a:rPr sz="1600" dirty="0" smtClean="0">
                <a:solidFill>
                  <a:schemeClr val="bg1"/>
                </a:solidFill>
              </a:rPr>
              <a:t>Fractures, faults and shear zones in bedrock and regolith can strongly influence the thickness, grade and, in places, type of Ni laterite deposit.</a:t>
            </a:r>
            <a:endParaRPr lang="en-GB" sz="1600" dirty="0" smtClean="0">
              <a:solidFill>
                <a:schemeClr val="bg1"/>
              </a:solidFill>
            </a:endParaRPr>
          </a:p>
          <a:p>
            <a:endParaRPr lang="en-GB" sz="1600" dirty="0" smtClean="0">
              <a:solidFill>
                <a:schemeClr val="bg1"/>
              </a:solidFill>
            </a:endParaRPr>
          </a:p>
          <a:p>
            <a:r>
              <a:rPr sz="1600" dirty="0" smtClean="0">
                <a:solidFill>
                  <a:schemeClr val="bg1"/>
                </a:solidFill>
              </a:rPr>
              <a:t> Mostly, these effects are passive, with pre</a:t>
            </a:r>
            <a:r>
              <a:rPr sz="1600" dirty="0" smtClean="0">
                <a:solidFill>
                  <a:schemeClr val="bg1"/>
                </a:solidFill>
                <a:cs typeface=""/>
              </a:rPr>
              <a:t>-existing structures affecting drainage characteristics either </a:t>
            </a:r>
            <a:r>
              <a:rPr sz="1600" dirty="0" smtClean="0">
                <a:solidFill>
                  <a:schemeClr val="bg1"/>
                </a:solidFill>
              </a:rPr>
              <a:t>by forming barriers to water flow or, more commonly, by increasing permeability and promoting deeper weathering and preferential concentration of Ni along the fracture zone. </a:t>
            </a:r>
            <a:endParaRPr lang="en-GB" sz="1600" dirty="0" smtClean="0">
              <a:solidFill>
                <a:schemeClr val="bg1"/>
              </a:solidFill>
            </a:endParaRPr>
          </a:p>
          <a:p>
            <a:endParaRPr lang="en-GB" sz="1600" dirty="0" smtClean="0">
              <a:solidFill>
                <a:schemeClr val="bg1"/>
              </a:solidFill>
            </a:endParaRPr>
          </a:p>
          <a:p>
            <a:r>
              <a:rPr sz="1600" dirty="0" smtClean="0">
                <a:solidFill>
                  <a:schemeClr val="bg1"/>
                </a:solidFill>
              </a:rPr>
              <a:t>Similarly, movement contemporaneous with weathering on existing faults in bedrock and new low-angle shears in the regolith formed by slope failure may be the focus of Ni concentration.</a:t>
            </a:r>
            <a:r>
              <a:rPr lang="en-GB" sz="1600" dirty="0" smtClean="0">
                <a:solidFill>
                  <a:schemeClr val="bg1"/>
                </a:solidFill>
              </a:rPr>
              <a:t>"</a:t>
            </a:r>
            <a:r>
              <a:rPr dirty="0" smtClean="0">
                <a:solidFill>
                  <a:schemeClr val="bg1"/>
                </a:solidFill>
              </a:rPr>
              <a:t> 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 descr="but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" y="228600"/>
            <a:ext cx="4843463" cy="1524000"/>
          </a:xfrm>
          <a:prstGeom prst="rect">
            <a:avLst/>
          </a:prstGeom>
        </p:spPr>
      </p:pic>
      <p:cxnSp>
        <p:nvCxnSpPr>
          <p:cNvPr id="8" name="Connecteur en arc 7"/>
          <p:cNvCxnSpPr/>
          <p:nvPr/>
        </p:nvCxnSpPr>
        <p:spPr>
          <a:xfrm flipV="1">
            <a:off x="4114800" y="4572000"/>
            <a:ext cx="4495800" cy="18288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you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for </a:t>
            </a:r>
            <a:r>
              <a:rPr kumimoji="0" lang="fr-F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your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attention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C:\Users\Benoît\Desktop\stage caledo\TERRAIN_Nouvelle Calédonie fevrier 2012\Photos\photos Djéolojaï\11 02 12\P1010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8778240" cy="4941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QUESNEL_FigD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306" y="46482"/>
            <a:ext cx="4247388" cy="676503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858000" y="62600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FFFFFF"/>
                </a:solidFill>
              </a:rPr>
              <a:t>Quesnel et al.; 2013</a:t>
            </a:r>
            <a:endParaRPr lang="fr-FR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QUESNEL_Fig2_223%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09600"/>
            <a:ext cx="8015654" cy="5276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lrich_figure_2-01.jpg"/>
          <p:cNvPicPr>
            <a:picLocks noChangeAspect="1"/>
          </p:cNvPicPr>
          <p:nvPr/>
        </p:nvPicPr>
        <p:blipFill>
          <a:blip r:embed="rId2"/>
          <a:srcRect b="16183"/>
          <a:stretch>
            <a:fillRect/>
          </a:stretch>
        </p:blipFill>
        <p:spPr>
          <a:xfrm>
            <a:off x="457200" y="113414"/>
            <a:ext cx="4800600" cy="483471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206613" y="2609702"/>
            <a:ext cx="2480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>
                <a:solidFill>
                  <a:srgbClr val="FFFFFF"/>
                </a:solidFill>
              </a:rPr>
              <a:t>Adapted</a:t>
            </a:r>
            <a:r>
              <a:rPr lang="fr-FR" i="1" dirty="0" smtClean="0">
                <a:solidFill>
                  <a:srgbClr val="FFFFFF"/>
                </a:solidFill>
              </a:rPr>
              <a:t> </a:t>
            </a:r>
            <a:r>
              <a:rPr lang="fr-FR" i="1" dirty="0" err="1" smtClean="0">
                <a:solidFill>
                  <a:srgbClr val="FFFFFF"/>
                </a:solidFill>
              </a:rPr>
              <a:t>from</a:t>
            </a:r>
            <a:r>
              <a:rPr lang="fr-FR" i="1" dirty="0" smtClean="0">
                <a:solidFill>
                  <a:srgbClr val="FFFFFF"/>
                </a:solidFill>
              </a:rPr>
              <a:t> </a:t>
            </a:r>
            <a:r>
              <a:rPr lang="fr-FR" i="1" dirty="0" err="1" smtClean="0">
                <a:solidFill>
                  <a:srgbClr val="FFFFFF"/>
                </a:solidFill>
              </a:rPr>
              <a:t>Cluzel</a:t>
            </a:r>
            <a:r>
              <a:rPr lang="fr-FR" i="1" dirty="0" smtClean="0">
                <a:solidFill>
                  <a:srgbClr val="FFFFFF"/>
                </a:solidFill>
              </a:rPr>
              <a:t> et al, 2001.</a:t>
            </a:r>
          </a:p>
          <a:p>
            <a:r>
              <a:rPr lang="fr-FR" i="1" dirty="0" err="1" smtClean="0">
                <a:solidFill>
                  <a:srgbClr val="FFFFFF"/>
                </a:solidFill>
              </a:rPr>
              <a:t>Laterite</a:t>
            </a:r>
            <a:r>
              <a:rPr lang="fr-FR" i="1" dirty="0" smtClean="0">
                <a:solidFill>
                  <a:srgbClr val="FFFFFF"/>
                </a:solidFill>
              </a:rPr>
              <a:t> are </a:t>
            </a:r>
            <a:r>
              <a:rPr lang="fr-FR" i="1" dirty="0" err="1" smtClean="0">
                <a:solidFill>
                  <a:srgbClr val="FFFFFF"/>
                </a:solidFill>
              </a:rPr>
              <a:t>compiled</a:t>
            </a:r>
            <a:r>
              <a:rPr lang="fr-FR" i="1" dirty="0" smtClean="0">
                <a:solidFill>
                  <a:srgbClr val="FFFFFF"/>
                </a:solidFill>
              </a:rPr>
              <a:t> </a:t>
            </a:r>
            <a:r>
              <a:rPr lang="fr-FR" i="1" dirty="0" err="1" smtClean="0">
                <a:solidFill>
                  <a:srgbClr val="FFFFFF"/>
                </a:solidFill>
              </a:rPr>
              <a:t>after</a:t>
            </a:r>
            <a:r>
              <a:rPr lang="fr-FR" i="1" dirty="0" smtClean="0">
                <a:solidFill>
                  <a:srgbClr val="FFFFFF"/>
                </a:solidFill>
              </a:rPr>
              <a:t> Paris,1981</a:t>
            </a:r>
            <a:endParaRPr lang="fr-FR" i="1" dirty="0">
              <a:solidFill>
                <a:srgbClr val="FFFFFF"/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 rot="10800000">
            <a:off x="1524000" y="2014954"/>
            <a:ext cx="152402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95153" y="1981200"/>
            <a:ext cx="1028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Koniambo</a:t>
            </a:r>
            <a:endParaRPr lang="fr-FR" sz="1600" dirty="0"/>
          </a:p>
        </p:txBody>
      </p:sp>
      <p:sp>
        <p:nvSpPr>
          <p:cNvPr id="9" name="Rectangle 8"/>
          <p:cNvSpPr/>
          <p:nvPr/>
        </p:nvSpPr>
        <p:spPr>
          <a:xfrm>
            <a:off x="495153" y="1981200"/>
            <a:ext cx="102884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lrich_figure_2-01.jpg"/>
          <p:cNvPicPr>
            <a:picLocks noChangeAspect="1"/>
          </p:cNvPicPr>
          <p:nvPr/>
        </p:nvPicPr>
        <p:blipFill>
          <a:blip r:embed="rId2"/>
          <a:srcRect t="84382"/>
          <a:stretch>
            <a:fillRect/>
          </a:stretch>
        </p:blipFill>
        <p:spPr>
          <a:xfrm>
            <a:off x="457200" y="5105400"/>
            <a:ext cx="7912989" cy="1484937"/>
          </a:xfrm>
          <a:prstGeom prst="rect">
            <a:avLst/>
          </a:prstGeom>
        </p:spPr>
      </p:pic>
      <p:sp>
        <p:nvSpPr>
          <p:cNvPr id="13" name="Forme libre 12"/>
          <p:cNvSpPr/>
          <p:nvPr/>
        </p:nvSpPr>
        <p:spPr>
          <a:xfrm>
            <a:off x="3623733" y="5952067"/>
            <a:ext cx="1849967" cy="214489"/>
          </a:xfrm>
          <a:custGeom>
            <a:avLst/>
            <a:gdLst>
              <a:gd name="connsiteX0" fmla="*/ 0 w 1849967"/>
              <a:gd name="connsiteY0" fmla="*/ 0 h 214489"/>
              <a:gd name="connsiteX1" fmla="*/ 241300 w 1849967"/>
              <a:gd name="connsiteY1" fmla="*/ 88900 h 214489"/>
              <a:gd name="connsiteX2" fmla="*/ 503767 w 1849967"/>
              <a:gd name="connsiteY2" fmla="*/ 156633 h 214489"/>
              <a:gd name="connsiteX3" fmla="*/ 812800 w 1849967"/>
              <a:gd name="connsiteY3" fmla="*/ 207433 h 214489"/>
              <a:gd name="connsiteX4" fmla="*/ 1104900 w 1849967"/>
              <a:gd name="connsiteY4" fmla="*/ 198966 h 214489"/>
              <a:gd name="connsiteX5" fmla="*/ 1358900 w 1849967"/>
              <a:gd name="connsiteY5" fmla="*/ 148166 h 214489"/>
              <a:gd name="connsiteX6" fmla="*/ 1524000 w 1849967"/>
              <a:gd name="connsiteY6" fmla="*/ 93133 h 214489"/>
              <a:gd name="connsiteX7" fmla="*/ 1617134 w 1849967"/>
              <a:gd name="connsiteY7" fmla="*/ 50800 h 214489"/>
              <a:gd name="connsiteX8" fmla="*/ 1752600 w 1849967"/>
              <a:gd name="connsiteY8" fmla="*/ 33866 h 214489"/>
              <a:gd name="connsiteX9" fmla="*/ 1849967 w 1849967"/>
              <a:gd name="connsiteY9" fmla="*/ 29633 h 21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9967" h="214489">
                <a:moveTo>
                  <a:pt x="0" y="0"/>
                </a:moveTo>
                <a:cubicBezTo>
                  <a:pt x="78669" y="31397"/>
                  <a:pt x="157339" y="62794"/>
                  <a:pt x="241300" y="88900"/>
                </a:cubicBezTo>
                <a:cubicBezTo>
                  <a:pt x="325261" y="115006"/>
                  <a:pt x="408517" y="136878"/>
                  <a:pt x="503767" y="156633"/>
                </a:cubicBezTo>
                <a:cubicBezTo>
                  <a:pt x="599017" y="176388"/>
                  <a:pt x="712611" y="200377"/>
                  <a:pt x="812800" y="207433"/>
                </a:cubicBezTo>
                <a:cubicBezTo>
                  <a:pt x="912989" y="214489"/>
                  <a:pt x="1013883" y="208844"/>
                  <a:pt x="1104900" y="198966"/>
                </a:cubicBezTo>
                <a:cubicBezTo>
                  <a:pt x="1195917" y="189088"/>
                  <a:pt x="1289050" y="165805"/>
                  <a:pt x="1358900" y="148166"/>
                </a:cubicBezTo>
                <a:cubicBezTo>
                  <a:pt x="1428750" y="130527"/>
                  <a:pt x="1480961" y="109361"/>
                  <a:pt x="1524000" y="93133"/>
                </a:cubicBezTo>
                <a:cubicBezTo>
                  <a:pt x="1567039" y="76905"/>
                  <a:pt x="1579034" y="60678"/>
                  <a:pt x="1617134" y="50800"/>
                </a:cubicBezTo>
                <a:cubicBezTo>
                  <a:pt x="1655234" y="40922"/>
                  <a:pt x="1713795" y="37394"/>
                  <a:pt x="1752600" y="33866"/>
                </a:cubicBezTo>
                <a:cubicBezTo>
                  <a:pt x="1791406" y="30338"/>
                  <a:pt x="1820686" y="29985"/>
                  <a:pt x="1849967" y="29633"/>
                </a:cubicBezTo>
              </a:path>
            </a:pathLst>
          </a:custGeom>
          <a:ln>
            <a:solidFill>
              <a:srgbClr val="50D6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>
            <a:off x="5503333" y="6012745"/>
            <a:ext cx="508000" cy="23988"/>
          </a:xfrm>
          <a:custGeom>
            <a:avLst/>
            <a:gdLst>
              <a:gd name="connsiteX0" fmla="*/ 0 w 508000"/>
              <a:gd name="connsiteY0" fmla="*/ 15522 h 23988"/>
              <a:gd name="connsiteX1" fmla="*/ 169334 w 508000"/>
              <a:gd name="connsiteY1" fmla="*/ 7055 h 23988"/>
              <a:gd name="connsiteX2" fmla="*/ 347134 w 508000"/>
              <a:gd name="connsiteY2" fmla="*/ 2822 h 23988"/>
              <a:gd name="connsiteX3" fmla="*/ 508000 w 508000"/>
              <a:gd name="connsiteY3" fmla="*/ 23988 h 23988"/>
              <a:gd name="connsiteX4" fmla="*/ 508000 w 508000"/>
              <a:gd name="connsiteY4" fmla="*/ 23988 h 2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0" h="23988">
                <a:moveTo>
                  <a:pt x="0" y="15522"/>
                </a:moveTo>
                <a:lnTo>
                  <a:pt x="169334" y="7055"/>
                </a:lnTo>
                <a:cubicBezTo>
                  <a:pt x="227190" y="4938"/>
                  <a:pt x="290690" y="0"/>
                  <a:pt x="347134" y="2822"/>
                </a:cubicBezTo>
                <a:cubicBezTo>
                  <a:pt x="403578" y="5644"/>
                  <a:pt x="508000" y="23988"/>
                  <a:pt x="508000" y="23988"/>
                </a:cubicBezTo>
                <a:lnTo>
                  <a:pt x="508000" y="23988"/>
                </a:lnTo>
              </a:path>
            </a:pathLst>
          </a:custGeom>
          <a:ln>
            <a:solidFill>
              <a:srgbClr val="50D6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/>
          <p:cNvSpPr/>
          <p:nvPr/>
        </p:nvSpPr>
        <p:spPr>
          <a:xfrm>
            <a:off x="6032500" y="6074833"/>
            <a:ext cx="258233" cy="80434"/>
          </a:xfrm>
          <a:custGeom>
            <a:avLst/>
            <a:gdLst>
              <a:gd name="connsiteX0" fmla="*/ 0 w 258233"/>
              <a:gd name="connsiteY0" fmla="*/ 0 h 80434"/>
              <a:gd name="connsiteX1" fmla="*/ 88900 w 258233"/>
              <a:gd name="connsiteY1" fmla="*/ 16934 h 80434"/>
              <a:gd name="connsiteX2" fmla="*/ 169333 w 258233"/>
              <a:gd name="connsiteY2" fmla="*/ 29634 h 80434"/>
              <a:gd name="connsiteX3" fmla="*/ 215900 w 258233"/>
              <a:gd name="connsiteY3" fmla="*/ 55034 h 80434"/>
              <a:gd name="connsiteX4" fmla="*/ 258233 w 258233"/>
              <a:gd name="connsiteY4" fmla="*/ 80434 h 80434"/>
              <a:gd name="connsiteX5" fmla="*/ 258233 w 258233"/>
              <a:gd name="connsiteY5" fmla="*/ 80434 h 80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233" h="80434">
                <a:moveTo>
                  <a:pt x="0" y="0"/>
                </a:moveTo>
                <a:lnTo>
                  <a:pt x="88900" y="16934"/>
                </a:lnTo>
                <a:cubicBezTo>
                  <a:pt x="117122" y="21873"/>
                  <a:pt x="148166" y="23284"/>
                  <a:pt x="169333" y="29634"/>
                </a:cubicBezTo>
                <a:cubicBezTo>
                  <a:pt x="190500" y="35984"/>
                  <a:pt x="201083" y="46567"/>
                  <a:pt x="215900" y="55034"/>
                </a:cubicBezTo>
                <a:cubicBezTo>
                  <a:pt x="230717" y="63501"/>
                  <a:pt x="258233" y="80434"/>
                  <a:pt x="258233" y="80434"/>
                </a:cubicBezTo>
                <a:lnTo>
                  <a:pt x="258233" y="80434"/>
                </a:lnTo>
              </a:path>
            </a:pathLst>
          </a:custGeom>
          <a:ln>
            <a:solidFill>
              <a:srgbClr val="50D6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5"/>
          <p:cNvSpPr/>
          <p:nvPr/>
        </p:nvSpPr>
        <p:spPr>
          <a:xfrm>
            <a:off x="6324600" y="6227233"/>
            <a:ext cx="287867" cy="14817"/>
          </a:xfrm>
          <a:custGeom>
            <a:avLst/>
            <a:gdLst>
              <a:gd name="connsiteX0" fmla="*/ 0 w 287867"/>
              <a:gd name="connsiteY0" fmla="*/ 12700 h 14817"/>
              <a:gd name="connsiteX1" fmla="*/ 127000 w 287867"/>
              <a:gd name="connsiteY1" fmla="*/ 12700 h 14817"/>
              <a:gd name="connsiteX2" fmla="*/ 287867 w 287867"/>
              <a:gd name="connsiteY2" fmla="*/ 0 h 14817"/>
              <a:gd name="connsiteX3" fmla="*/ 287867 w 287867"/>
              <a:gd name="connsiteY3" fmla="*/ 0 h 1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67" h="14817">
                <a:moveTo>
                  <a:pt x="0" y="12700"/>
                </a:moveTo>
                <a:cubicBezTo>
                  <a:pt x="39511" y="13758"/>
                  <a:pt x="79022" y="14817"/>
                  <a:pt x="127000" y="12700"/>
                </a:cubicBezTo>
                <a:cubicBezTo>
                  <a:pt x="174978" y="10583"/>
                  <a:pt x="287867" y="0"/>
                  <a:pt x="287867" y="0"/>
                </a:cubicBezTo>
                <a:lnTo>
                  <a:pt x="287867" y="0"/>
                </a:lnTo>
              </a:path>
            </a:pathLst>
          </a:custGeom>
          <a:ln>
            <a:solidFill>
              <a:srgbClr val="50D6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/>
          <p:cNvSpPr/>
          <p:nvPr/>
        </p:nvSpPr>
        <p:spPr>
          <a:xfrm>
            <a:off x="6646333" y="6256867"/>
            <a:ext cx="355600" cy="33866"/>
          </a:xfrm>
          <a:custGeom>
            <a:avLst/>
            <a:gdLst>
              <a:gd name="connsiteX0" fmla="*/ 0 w 355600"/>
              <a:gd name="connsiteY0" fmla="*/ 33866 h 33866"/>
              <a:gd name="connsiteX1" fmla="*/ 355600 w 355600"/>
              <a:gd name="connsiteY1" fmla="*/ 0 h 3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5600" h="33866">
                <a:moveTo>
                  <a:pt x="0" y="33866"/>
                </a:moveTo>
                <a:lnTo>
                  <a:pt x="355600" y="0"/>
                </a:lnTo>
              </a:path>
            </a:pathLst>
          </a:custGeom>
          <a:ln>
            <a:solidFill>
              <a:srgbClr val="50D6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 17"/>
          <p:cNvSpPr/>
          <p:nvPr/>
        </p:nvSpPr>
        <p:spPr>
          <a:xfrm>
            <a:off x="7056967" y="6396567"/>
            <a:ext cx="461433" cy="0"/>
          </a:xfrm>
          <a:custGeom>
            <a:avLst/>
            <a:gdLst>
              <a:gd name="connsiteX0" fmla="*/ 0 w 461433"/>
              <a:gd name="connsiteY0" fmla="*/ 0 h 0"/>
              <a:gd name="connsiteX1" fmla="*/ 461433 w 46143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1433">
                <a:moveTo>
                  <a:pt x="0" y="0"/>
                </a:moveTo>
                <a:lnTo>
                  <a:pt x="461433" y="0"/>
                </a:lnTo>
              </a:path>
            </a:pathLst>
          </a:custGeom>
          <a:ln>
            <a:solidFill>
              <a:srgbClr val="50D6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/>
          <p:cNvSpPr/>
          <p:nvPr/>
        </p:nvSpPr>
        <p:spPr>
          <a:xfrm>
            <a:off x="7556500" y="6451600"/>
            <a:ext cx="287867" cy="42333"/>
          </a:xfrm>
          <a:custGeom>
            <a:avLst/>
            <a:gdLst>
              <a:gd name="connsiteX0" fmla="*/ 0 w 287867"/>
              <a:gd name="connsiteY0" fmla="*/ 0 h 42333"/>
              <a:gd name="connsiteX1" fmla="*/ 287867 w 287867"/>
              <a:gd name="connsiteY1" fmla="*/ 42333 h 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7867" h="42333">
                <a:moveTo>
                  <a:pt x="0" y="0"/>
                </a:moveTo>
                <a:lnTo>
                  <a:pt x="287867" y="42333"/>
                </a:lnTo>
              </a:path>
            </a:pathLst>
          </a:custGeom>
          <a:ln>
            <a:solidFill>
              <a:srgbClr val="50D6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30" descr="Ulrich1"/>
          <p:cNvPicPr>
            <a:picLocks noChangeAspect="1" noChangeArrowheads="1"/>
          </p:cNvPicPr>
          <p:nvPr/>
        </p:nvPicPr>
        <p:blipFill>
          <a:blip r:embed="rId2" cstate="print"/>
          <a:srcRect r="44726"/>
          <a:stretch>
            <a:fillRect/>
          </a:stretch>
        </p:blipFill>
        <p:spPr bwMode="auto">
          <a:xfrm>
            <a:off x="76200" y="140677"/>
            <a:ext cx="2502453" cy="664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ProposalCoverGeology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914400"/>
            <a:ext cx="2514600" cy="3318134"/>
          </a:xfrm>
          <a:prstGeom prst="rect">
            <a:avLst/>
          </a:prstGeom>
        </p:spPr>
      </p:pic>
      <p:pic>
        <p:nvPicPr>
          <p:cNvPr id="10" name="Image 9" descr="2013_0515B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4152900"/>
            <a:ext cx="3505200" cy="2628900"/>
          </a:xfrm>
          <a:prstGeom prst="rect">
            <a:avLst/>
          </a:prstGeom>
        </p:spPr>
      </p:pic>
      <p:pic>
        <p:nvPicPr>
          <p:cNvPr id="11" name="Image 10" descr="A-A (412).JPG"/>
          <p:cNvPicPr>
            <a:picLocks noChangeAspect="1"/>
          </p:cNvPicPr>
          <p:nvPr/>
        </p:nvPicPr>
        <p:blipFill>
          <a:blip r:embed="rId5"/>
          <a:srcRect b="25000"/>
          <a:stretch>
            <a:fillRect/>
          </a:stretch>
        </p:blipFill>
        <p:spPr>
          <a:xfrm>
            <a:off x="2667000" y="152400"/>
            <a:ext cx="3657600" cy="2057400"/>
          </a:xfrm>
          <a:prstGeom prst="rect">
            <a:avLst/>
          </a:prstGeom>
        </p:spPr>
      </p:pic>
      <p:cxnSp>
        <p:nvCxnSpPr>
          <p:cNvPr id="13" name="Connecteur droit avec flèche 12"/>
          <p:cNvCxnSpPr/>
          <p:nvPr/>
        </p:nvCxnSpPr>
        <p:spPr>
          <a:xfrm rot="10800000">
            <a:off x="2133600" y="1524001"/>
            <a:ext cx="60960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rot="10800000">
            <a:off x="2362200" y="3200401"/>
            <a:ext cx="411480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rot="10800000">
            <a:off x="2209800" y="58674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7924800" y="4152900"/>
            <a:ext cx="9906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8124544" y="3783568"/>
            <a:ext cx="486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1m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4876800" y="6249988"/>
            <a:ext cx="14478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5405359" y="5911334"/>
            <a:ext cx="53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5 m</a:t>
            </a:r>
            <a:endParaRPr lang="fr-FR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30" descr="Ulrich1"/>
          <p:cNvPicPr>
            <a:picLocks noChangeAspect="1" noChangeArrowheads="1"/>
          </p:cNvPicPr>
          <p:nvPr/>
        </p:nvPicPr>
        <p:blipFill>
          <a:blip r:embed="rId3" cstate="print"/>
          <a:srcRect r="44726"/>
          <a:stretch>
            <a:fillRect/>
          </a:stretch>
        </p:blipFill>
        <p:spPr bwMode="auto">
          <a:xfrm>
            <a:off x="76200" y="140677"/>
            <a:ext cx="2502453" cy="664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731053" y="762000"/>
            <a:ext cx="6412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</a:rPr>
              <a:t>Laterization</a:t>
            </a:r>
            <a:endParaRPr lang="fr-FR" sz="2400" b="1" dirty="0" smtClean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Olivine + </a:t>
            </a:r>
            <a:r>
              <a:rPr lang="fr-FR" dirty="0" err="1" smtClean="0">
                <a:solidFill>
                  <a:schemeClr val="bg1"/>
                </a:solidFill>
              </a:rPr>
              <a:t>pyroxene</a:t>
            </a:r>
            <a:r>
              <a:rPr lang="fr-FR" dirty="0" smtClean="0">
                <a:solidFill>
                  <a:schemeClr val="bg1"/>
                </a:solidFill>
              </a:rPr>
              <a:t> + </a:t>
            </a:r>
            <a:r>
              <a:rPr lang="fr-FR" dirty="0" err="1" smtClean="0">
                <a:solidFill>
                  <a:schemeClr val="bg1"/>
                </a:solidFill>
              </a:rPr>
              <a:t>meteoric</a:t>
            </a:r>
            <a:r>
              <a:rPr lang="fr-FR" dirty="0" smtClean="0">
                <a:solidFill>
                  <a:schemeClr val="bg1"/>
                </a:solidFill>
              </a:rPr>
              <a:t> water(H</a:t>
            </a:r>
            <a:r>
              <a:rPr lang="fr-FR" baseline="-25000" dirty="0" smtClean="0">
                <a:solidFill>
                  <a:schemeClr val="bg1"/>
                </a:solidFill>
              </a:rPr>
              <a:t>2</a:t>
            </a:r>
            <a:r>
              <a:rPr lang="fr-FR" dirty="0" smtClean="0">
                <a:solidFill>
                  <a:schemeClr val="bg1"/>
                </a:solidFill>
              </a:rPr>
              <a:t>O+CO</a:t>
            </a:r>
            <a:r>
              <a:rPr lang="fr-FR" baseline="-25000" dirty="0" smtClean="0">
                <a:solidFill>
                  <a:schemeClr val="bg1"/>
                </a:solidFill>
              </a:rPr>
              <a:t>2</a:t>
            </a:r>
            <a:r>
              <a:rPr lang="fr-FR" dirty="0" smtClean="0">
                <a:solidFill>
                  <a:schemeClr val="bg1"/>
                </a:solidFill>
              </a:rPr>
              <a:t>)</a:t>
            </a: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err="1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fr-FR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sym typeface="Wingdings"/>
              </a:rPr>
              <a:t>FeO</a:t>
            </a:r>
            <a:r>
              <a:rPr lang="fr-FR" dirty="0" smtClean="0">
                <a:solidFill>
                  <a:schemeClr val="bg1"/>
                </a:solidFill>
                <a:sym typeface="Wingdings"/>
              </a:rPr>
              <a:t>(OH) + </a:t>
            </a:r>
            <a:r>
              <a:rPr lang="fr-FR" dirty="0" err="1" smtClean="0">
                <a:solidFill>
                  <a:schemeClr val="bg1"/>
                </a:solidFill>
                <a:sym typeface="Wingdings"/>
              </a:rPr>
              <a:t>meteoric</a:t>
            </a:r>
            <a:r>
              <a:rPr lang="fr-FR" dirty="0" smtClean="0">
                <a:solidFill>
                  <a:schemeClr val="bg1"/>
                </a:solidFill>
                <a:sym typeface="Wingdings"/>
              </a:rPr>
              <a:t> water(H</a:t>
            </a:r>
            <a:r>
              <a:rPr lang="fr-FR" baseline="-25000" dirty="0" smtClean="0">
                <a:solidFill>
                  <a:schemeClr val="bg1"/>
                </a:solidFill>
                <a:sym typeface="Wingdings"/>
              </a:rPr>
              <a:t>2</a:t>
            </a:r>
            <a:r>
              <a:rPr lang="fr-FR" dirty="0" smtClean="0">
                <a:solidFill>
                  <a:schemeClr val="bg1"/>
                </a:solidFill>
                <a:sym typeface="Wingdings"/>
              </a:rPr>
              <a:t>O, CO</a:t>
            </a:r>
            <a:r>
              <a:rPr lang="fr-FR" baseline="-25000" dirty="0" smtClean="0">
                <a:solidFill>
                  <a:schemeClr val="bg1"/>
                </a:solidFill>
                <a:sym typeface="Wingdings"/>
              </a:rPr>
              <a:t>2</a:t>
            </a:r>
            <a:r>
              <a:rPr lang="fr-FR" dirty="0" smtClean="0">
                <a:solidFill>
                  <a:schemeClr val="bg1"/>
                </a:solidFill>
                <a:sym typeface="Wingdings"/>
              </a:rPr>
              <a:t>,Mg</a:t>
            </a:r>
            <a:r>
              <a:rPr lang="fr-FR" baseline="30000" dirty="0" smtClean="0">
                <a:solidFill>
                  <a:schemeClr val="bg1"/>
                </a:solidFill>
                <a:sym typeface="Wingdings"/>
              </a:rPr>
              <a:t>2+</a:t>
            </a:r>
            <a:r>
              <a:rPr lang="fr-FR" dirty="0" smtClean="0">
                <a:solidFill>
                  <a:schemeClr val="bg1"/>
                </a:solidFill>
                <a:sym typeface="Wingdings"/>
              </a:rPr>
              <a:t>, Ni</a:t>
            </a:r>
            <a:r>
              <a:rPr lang="fr-FR" baseline="30000" dirty="0" smtClean="0">
                <a:solidFill>
                  <a:schemeClr val="bg1"/>
                </a:solidFill>
                <a:sym typeface="Wingdings"/>
              </a:rPr>
              <a:t>2+</a:t>
            </a:r>
            <a:r>
              <a:rPr lang="fr-FR" dirty="0" smtClean="0">
                <a:solidFill>
                  <a:schemeClr val="bg1"/>
                </a:solidFill>
                <a:sym typeface="Wingdings"/>
              </a:rPr>
              <a:t> , Si</a:t>
            </a:r>
            <a:r>
              <a:rPr lang="fr-FR" baseline="30000" dirty="0" smtClean="0">
                <a:solidFill>
                  <a:schemeClr val="bg1"/>
                </a:solidFill>
                <a:sym typeface="Wingdings"/>
              </a:rPr>
              <a:t>4+ </a:t>
            </a:r>
            <a:r>
              <a:rPr lang="fr-FR" dirty="0" smtClean="0">
                <a:solidFill>
                  <a:schemeClr val="bg1"/>
                </a:solidFill>
                <a:sym typeface="Wingdings"/>
              </a:rPr>
              <a:t>)</a:t>
            </a:r>
            <a:endParaRPr lang="fr-FR" baseline="-250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578653" y="5414665"/>
            <a:ext cx="6412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</a:rPr>
              <a:t>Carbonation</a:t>
            </a:r>
            <a:endParaRPr lang="fr-FR" sz="2400" b="1" dirty="0" smtClean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Serpentine + </a:t>
            </a:r>
            <a:r>
              <a:rPr lang="fr-FR" dirty="0" err="1" smtClean="0">
                <a:solidFill>
                  <a:schemeClr val="bg1"/>
                </a:solidFill>
              </a:rPr>
              <a:t>fluid</a:t>
            </a:r>
            <a:r>
              <a:rPr lang="fr-FR" dirty="0" smtClean="0">
                <a:solidFill>
                  <a:schemeClr val="bg1"/>
                </a:solidFill>
              </a:rPr>
              <a:t> (H</a:t>
            </a:r>
            <a:r>
              <a:rPr lang="fr-FR" baseline="-25000" dirty="0" smtClean="0">
                <a:solidFill>
                  <a:schemeClr val="bg1"/>
                </a:solidFill>
              </a:rPr>
              <a:t>2</a:t>
            </a:r>
            <a:r>
              <a:rPr lang="fr-FR" dirty="0" smtClean="0">
                <a:solidFill>
                  <a:schemeClr val="bg1"/>
                </a:solidFill>
              </a:rPr>
              <a:t>O, CO</a:t>
            </a:r>
            <a:r>
              <a:rPr lang="fr-FR" baseline="-25000" dirty="0" smtClean="0">
                <a:solidFill>
                  <a:schemeClr val="bg1"/>
                </a:solidFill>
              </a:rPr>
              <a:t>2</a:t>
            </a:r>
            <a:r>
              <a:rPr lang="fr-FR" dirty="0" smtClean="0">
                <a:solidFill>
                  <a:schemeClr val="bg1"/>
                </a:solidFill>
              </a:rPr>
              <a:t>, Mg</a:t>
            </a:r>
            <a:r>
              <a:rPr lang="fr-FR" baseline="30000" dirty="0" smtClean="0">
                <a:solidFill>
                  <a:schemeClr val="bg1"/>
                </a:solidFill>
              </a:rPr>
              <a:t>2+</a:t>
            </a:r>
            <a:r>
              <a:rPr lang="fr-FR" dirty="0" smtClean="0">
                <a:solidFill>
                  <a:schemeClr val="bg1"/>
                </a:solidFill>
              </a:rPr>
              <a:t>)</a:t>
            </a:r>
            <a:r>
              <a:rPr lang="fr-FR" dirty="0" smtClean="0">
                <a:solidFill>
                  <a:schemeClr val="bg1"/>
                </a:solidFill>
                <a:sym typeface="Wingdings"/>
              </a:rPr>
              <a:t> </a:t>
            </a:r>
            <a:r>
              <a:rPr lang="fr-FR" dirty="0" err="1" smtClean="0">
                <a:solidFill>
                  <a:schemeClr val="bg1"/>
                </a:solidFill>
                <a:sym typeface="Wingdings"/>
              </a:rPr>
              <a:t>Magnesite</a:t>
            </a:r>
            <a:r>
              <a:rPr lang="fr-FR" dirty="0" smtClean="0">
                <a:solidFill>
                  <a:schemeClr val="bg1"/>
                </a:solidFill>
                <a:sym typeface="Wingdings"/>
              </a:rPr>
              <a:t> + Silica+H</a:t>
            </a:r>
            <a:r>
              <a:rPr lang="fr-FR" baseline="-25000" dirty="0" smtClean="0">
                <a:solidFill>
                  <a:schemeClr val="bg1"/>
                </a:solidFill>
                <a:sym typeface="Wingdings"/>
              </a:rPr>
              <a:t>2</a:t>
            </a:r>
            <a:r>
              <a:rPr lang="fr-FR" dirty="0" smtClean="0">
                <a:solidFill>
                  <a:schemeClr val="bg1"/>
                </a:solidFill>
                <a:sym typeface="Wingdings"/>
              </a:rPr>
              <a:t>O</a:t>
            </a:r>
            <a:endParaRPr lang="fr-FR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QUESNEL_Fig4_sans dech-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04800"/>
            <a:ext cx="6781799" cy="624386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086600" y="617933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FFFFFF"/>
                </a:solidFill>
              </a:rPr>
              <a:t>Quesnel et al., 2013</a:t>
            </a:r>
            <a:endParaRPr lang="fr-FR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QUESNEL_Fig3_1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62000"/>
            <a:ext cx="6390268" cy="524228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076068" y="5711157"/>
            <a:ext cx="2093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FFFFFF"/>
                </a:solidFill>
              </a:rPr>
              <a:t>Quesnel et al., 2013</a:t>
            </a:r>
            <a:endParaRPr lang="fr-FR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6" descr="Ulrich2"/>
          <p:cNvPicPr>
            <a:picLocks noChangeAspect="1" noChangeArrowheads="1"/>
          </p:cNvPicPr>
          <p:nvPr/>
        </p:nvPicPr>
        <p:blipFill>
          <a:blip r:embed="rId2" cstate="print"/>
          <a:srcRect l="25243" r="55340"/>
          <a:stretch>
            <a:fillRect/>
          </a:stretch>
        </p:blipFill>
        <p:spPr bwMode="auto">
          <a:xfrm>
            <a:off x="1600200" y="230103"/>
            <a:ext cx="1524000" cy="6454441"/>
          </a:xfrm>
          <a:prstGeom prst="rect">
            <a:avLst/>
          </a:prstGeom>
          <a:noFill/>
        </p:spPr>
      </p:pic>
      <p:cxnSp>
        <p:nvCxnSpPr>
          <p:cNvPr id="15" name="Connecteur droit 14"/>
          <p:cNvCxnSpPr/>
          <p:nvPr/>
        </p:nvCxnSpPr>
        <p:spPr>
          <a:xfrm rot="5400000" flipH="1" flipV="1">
            <a:off x="2019300" y="4229100"/>
            <a:ext cx="838200" cy="609600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flech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55495">
            <a:off x="2620280" y="4061629"/>
            <a:ext cx="476105" cy="106342"/>
          </a:xfrm>
          <a:prstGeom prst="rect">
            <a:avLst/>
          </a:prstGeom>
        </p:spPr>
      </p:pic>
      <p:pic>
        <p:nvPicPr>
          <p:cNvPr id="18" name="Image 17" descr="flech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56944">
            <a:off x="2159164" y="4343400"/>
            <a:ext cx="476105" cy="106342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3733800" y="2175808"/>
            <a:ext cx="4558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FFFFFF"/>
                </a:solidFill>
              </a:rPr>
              <a:t>Meteoric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origin</a:t>
            </a:r>
            <a:r>
              <a:rPr lang="fr-FR" sz="2000" dirty="0" smtClean="0">
                <a:solidFill>
                  <a:srgbClr val="FFFFFF"/>
                </a:solidFill>
              </a:rPr>
              <a:t> of the </a:t>
            </a:r>
            <a:r>
              <a:rPr lang="fr-FR" sz="2000" dirty="0" err="1" smtClean="0">
                <a:solidFill>
                  <a:srgbClr val="FFFFFF"/>
                </a:solidFill>
              </a:rPr>
              <a:t>fluid</a:t>
            </a:r>
            <a:endParaRPr lang="fr-FR" sz="2000" dirty="0" smtClean="0">
              <a:solidFill>
                <a:srgbClr val="FFFFFF"/>
              </a:solidFill>
            </a:endParaRPr>
          </a:p>
          <a:p>
            <a:pPr algn="ctr"/>
            <a:endParaRPr lang="fr-FR" sz="2000" dirty="0" smtClean="0">
              <a:solidFill>
                <a:srgbClr val="FFFFFF"/>
              </a:solidFill>
            </a:endParaRPr>
          </a:p>
          <a:p>
            <a:pPr algn="ctr"/>
            <a:endParaRPr lang="fr-FR" sz="2000" dirty="0" smtClean="0">
              <a:solidFill>
                <a:srgbClr val="FFFFFF"/>
              </a:solidFill>
            </a:endParaRPr>
          </a:p>
          <a:p>
            <a:pPr algn="ctr"/>
            <a:endParaRPr lang="fr-FR" sz="2000" dirty="0" smtClean="0">
              <a:solidFill>
                <a:srgbClr val="FFFFFF"/>
              </a:solidFill>
            </a:endParaRPr>
          </a:p>
          <a:p>
            <a:pPr algn="ctr"/>
            <a:r>
              <a:rPr lang="fr-FR" sz="2000" dirty="0" err="1" smtClean="0">
                <a:solidFill>
                  <a:srgbClr val="FFFFFF"/>
                </a:solidFill>
              </a:rPr>
              <a:t>Syn-tectonic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carbonation</a:t>
            </a:r>
            <a:r>
              <a:rPr lang="fr-FR" sz="2000" dirty="0" smtClean="0">
                <a:solidFill>
                  <a:srgbClr val="FFFFFF"/>
                </a:solidFill>
              </a:rPr>
              <a:t> of the serpentine sole</a:t>
            </a:r>
            <a:endParaRPr lang="fr-FR" sz="2000" dirty="0">
              <a:solidFill>
                <a:srgbClr val="FFFFFF"/>
              </a:solidFill>
            </a:endParaRPr>
          </a:p>
        </p:txBody>
      </p:sp>
      <p:pic>
        <p:nvPicPr>
          <p:cNvPr id="7" name="Picture 1030" descr="Ulrich1"/>
          <p:cNvPicPr>
            <a:picLocks noChangeAspect="1" noChangeArrowheads="1"/>
          </p:cNvPicPr>
          <p:nvPr/>
        </p:nvPicPr>
        <p:blipFill>
          <a:blip r:embed="rId4" cstate="print"/>
          <a:srcRect t="2472" r="79803" b="317"/>
          <a:stretch>
            <a:fillRect/>
          </a:stretch>
        </p:blipFill>
        <p:spPr bwMode="auto">
          <a:xfrm>
            <a:off x="685800" y="228600"/>
            <a:ext cx="914400" cy="645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283968" y="1149896"/>
            <a:ext cx="3126904" cy="51747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23" descr="Kel1"/>
          <p:cNvPicPr>
            <a:picLocks noChangeAspect="1" noChangeArrowheads="1"/>
          </p:cNvPicPr>
          <p:nvPr/>
        </p:nvPicPr>
        <p:blipFill>
          <a:blip r:embed="rId2" cstate="print"/>
          <a:srcRect b="47241"/>
          <a:stretch>
            <a:fillRect/>
          </a:stretch>
        </p:blipFill>
        <p:spPr bwMode="auto">
          <a:xfrm>
            <a:off x="457200" y="838200"/>
            <a:ext cx="4114799" cy="2814297"/>
          </a:xfrm>
          <a:prstGeom prst="rect">
            <a:avLst/>
          </a:prstGeom>
          <a:noFill/>
        </p:spPr>
      </p:pic>
      <p:pic>
        <p:nvPicPr>
          <p:cNvPr id="18" name="Picture 25" descr="Kel3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 l="50616"/>
          <a:stretch>
            <a:fillRect/>
          </a:stretch>
        </p:blipFill>
        <p:spPr bwMode="auto">
          <a:xfrm>
            <a:off x="5715000" y="3531847"/>
            <a:ext cx="3124200" cy="2516187"/>
          </a:xfrm>
          <a:prstGeom prst="rect">
            <a:avLst/>
          </a:prstGeom>
          <a:noFill/>
        </p:spPr>
      </p:pic>
      <p:pic>
        <p:nvPicPr>
          <p:cNvPr id="20" name="Picture 26" descr="Kel3"/>
          <p:cNvPicPr>
            <a:picLocks noChangeAspect="1" noChangeArrowheads="1"/>
          </p:cNvPicPr>
          <p:nvPr/>
        </p:nvPicPr>
        <p:blipFill>
          <a:blip r:embed="rId3" cstate="print">
            <a:lum contrast="-6000"/>
          </a:blip>
          <a:srcRect r="50616"/>
          <a:stretch>
            <a:fillRect/>
          </a:stretch>
        </p:blipFill>
        <p:spPr bwMode="auto">
          <a:xfrm>
            <a:off x="5715000" y="864847"/>
            <a:ext cx="3124200" cy="2516188"/>
          </a:xfrm>
          <a:prstGeom prst="rect">
            <a:avLst/>
          </a:prstGeom>
          <a:noFill/>
        </p:spPr>
      </p:pic>
      <p:sp>
        <p:nvSpPr>
          <p:cNvPr id="21" name="ZoneTexte 20"/>
          <p:cNvSpPr txBox="1"/>
          <p:nvPr/>
        </p:nvSpPr>
        <p:spPr>
          <a:xfrm>
            <a:off x="304800" y="4114800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FFFF"/>
                </a:solidFill>
              </a:rPr>
              <a:t>« Carbonate </a:t>
            </a:r>
            <a:r>
              <a:rPr lang="fr-FR" sz="1600" dirty="0" err="1" smtClean="0">
                <a:solidFill>
                  <a:srgbClr val="FFFFFF"/>
                </a:solidFill>
              </a:rPr>
              <a:t>veins</a:t>
            </a:r>
            <a:r>
              <a:rPr lang="fr-FR" sz="1600" dirty="0" smtClean="0">
                <a:solidFill>
                  <a:srgbClr val="FFFFFF"/>
                </a:solidFill>
              </a:rPr>
              <a:t> in Oman </a:t>
            </a:r>
            <a:r>
              <a:rPr lang="fr-FR" sz="1600" dirty="0" err="1" smtClean="0">
                <a:solidFill>
                  <a:srgbClr val="FFFFFF"/>
                </a:solidFill>
              </a:rPr>
              <a:t>peridotites</a:t>
            </a:r>
            <a:r>
              <a:rPr lang="fr-FR" sz="1600" dirty="0" smtClean="0">
                <a:solidFill>
                  <a:srgbClr val="FFFFFF"/>
                </a:solidFill>
              </a:rPr>
              <a:t> </a:t>
            </a:r>
            <a:r>
              <a:rPr lang="fr-FR" sz="1600" dirty="0" err="1" smtClean="0">
                <a:solidFill>
                  <a:srgbClr val="FFFFFF"/>
                </a:solidFill>
              </a:rPr>
              <a:t>commonly</a:t>
            </a:r>
            <a:r>
              <a:rPr lang="fr-FR" sz="1600" dirty="0" smtClean="0">
                <a:solidFill>
                  <a:srgbClr val="FFFFFF"/>
                </a:solidFill>
              </a:rPr>
              <a:t> </a:t>
            </a:r>
            <a:r>
              <a:rPr lang="fr-FR" sz="1600" dirty="0" err="1" smtClean="0">
                <a:solidFill>
                  <a:srgbClr val="FFFFFF"/>
                </a:solidFill>
              </a:rPr>
              <a:t>occur</a:t>
            </a:r>
            <a:r>
              <a:rPr lang="fr-FR" sz="1600" dirty="0" smtClean="0">
                <a:solidFill>
                  <a:srgbClr val="FFFFFF"/>
                </a:solidFill>
              </a:rPr>
              <a:t> in </a:t>
            </a:r>
            <a:r>
              <a:rPr lang="fr-FR" sz="1600" dirty="0" err="1" smtClean="0">
                <a:solidFill>
                  <a:srgbClr val="FFFFFF"/>
                </a:solidFill>
              </a:rPr>
              <a:t>three</a:t>
            </a:r>
            <a:r>
              <a:rPr lang="fr-FR" sz="1600" dirty="0" smtClean="0">
                <a:solidFill>
                  <a:srgbClr val="FFFFFF"/>
                </a:solidFill>
              </a:rPr>
              <a:t> </a:t>
            </a:r>
            <a:r>
              <a:rPr lang="fr-FR" sz="1600" dirty="0" err="1" smtClean="0">
                <a:solidFill>
                  <a:srgbClr val="FFFFFF"/>
                </a:solidFill>
              </a:rPr>
              <a:t>mutually</a:t>
            </a:r>
            <a:r>
              <a:rPr lang="fr-FR" sz="1600" dirty="0" smtClean="0">
                <a:solidFill>
                  <a:srgbClr val="FFFFFF"/>
                </a:solidFill>
              </a:rPr>
              <a:t> </a:t>
            </a:r>
            <a:r>
              <a:rPr lang="fr-FR" sz="1600" dirty="0" err="1">
                <a:solidFill>
                  <a:srgbClr val="FFFFFF"/>
                </a:solidFill>
              </a:rPr>
              <a:t>p</a:t>
            </a:r>
            <a:r>
              <a:rPr lang="fr-FR" sz="1600" dirty="0" err="1" smtClean="0">
                <a:solidFill>
                  <a:srgbClr val="FFFFFF"/>
                </a:solidFill>
              </a:rPr>
              <a:t>erpendicular</a:t>
            </a:r>
            <a:r>
              <a:rPr lang="fr-FR" sz="1600" dirty="0" smtClean="0">
                <a:solidFill>
                  <a:srgbClr val="FFFFFF"/>
                </a:solidFill>
              </a:rPr>
              <a:t> </a:t>
            </a:r>
            <a:r>
              <a:rPr lang="fr-FR" sz="1600" dirty="0" err="1" smtClean="0">
                <a:solidFill>
                  <a:srgbClr val="FFFFFF"/>
                </a:solidFill>
              </a:rPr>
              <a:t>vein</a:t>
            </a:r>
            <a:r>
              <a:rPr lang="fr-FR" sz="1600" dirty="0" smtClean="0">
                <a:solidFill>
                  <a:srgbClr val="FFFFFF"/>
                </a:solidFill>
              </a:rPr>
              <a:t> sets, </a:t>
            </a:r>
            <a:r>
              <a:rPr lang="fr-FR" sz="1600" dirty="0" err="1" smtClean="0">
                <a:solidFill>
                  <a:srgbClr val="FFFFFF"/>
                </a:solidFill>
              </a:rPr>
              <a:t>suggesting</a:t>
            </a:r>
            <a:r>
              <a:rPr lang="fr-FR" sz="1600" dirty="0" smtClean="0">
                <a:solidFill>
                  <a:srgbClr val="FFFFFF"/>
                </a:solidFill>
              </a:rPr>
              <a:t> </a:t>
            </a:r>
            <a:r>
              <a:rPr lang="fr-FR" sz="1600" dirty="0" err="1" smtClean="0">
                <a:solidFill>
                  <a:srgbClr val="FFFFFF"/>
                </a:solidFill>
              </a:rPr>
              <a:t>that</a:t>
            </a:r>
            <a:r>
              <a:rPr lang="fr-FR" sz="1600" dirty="0" smtClean="0">
                <a:solidFill>
                  <a:srgbClr val="FFFFFF"/>
                </a:solidFill>
              </a:rPr>
              <a:t> </a:t>
            </a:r>
            <a:r>
              <a:rPr lang="fr-FR" sz="1600" dirty="0" err="1" smtClean="0">
                <a:solidFill>
                  <a:srgbClr val="FFFFFF"/>
                </a:solidFill>
              </a:rPr>
              <a:t>they</a:t>
            </a:r>
            <a:r>
              <a:rPr lang="fr-FR" sz="1600" dirty="0" smtClean="0">
                <a:solidFill>
                  <a:srgbClr val="FFFFFF"/>
                </a:solidFill>
              </a:rPr>
              <a:t> </a:t>
            </a:r>
            <a:r>
              <a:rPr lang="fr-FR" sz="1600" dirty="0" err="1" smtClean="0">
                <a:solidFill>
                  <a:srgbClr val="FFFFFF"/>
                </a:solidFill>
              </a:rPr>
              <a:t>formed</a:t>
            </a:r>
            <a:r>
              <a:rPr lang="fr-FR" sz="1600" dirty="0" smtClean="0">
                <a:solidFill>
                  <a:srgbClr val="FFFFFF"/>
                </a:solidFill>
              </a:rPr>
              <a:t> in a </a:t>
            </a:r>
            <a:r>
              <a:rPr lang="fr-FR" sz="1600" dirty="0" err="1" smtClean="0">
                <a:solidFill>
                  <a:srgbClr val="FFFFFF"/>
                </a:solidFill>
              </a:rPr>
              <a:t>nearly</a:t>
            </a:r>
            <a:r>
              <a:rPr lang="fr-FR" sz="1600" dirty="0" smtClean="0">
                <a:solidFill>
                  <a:srgbClr val="FFFFFF"/>
                </a:solidFill>
              </a:rPr>
              <a:t> </a:t>
            </a:r>
            <a:r>
              <a:rPr lang="fr-FR" sz="1600" dirty="0" err="1" smtClean="0">
                <a:solidFill>
                  <a:srgbClr val="FFFFFF"/>
                </a:solidFill>
              </a:rPr>
              <a:t>isotropic</a:t>
            </a:r>
            <a:r>
              <a:rPr lang="fr-FR" sz="1600" dirty="0" smtClean="0">
                <a:solidFill>
                  <a:srgbClr val="FFFFFF"/>
                </a:solidFill>
              </a:rPr>
              <a:t> stress </a:t>
            </a:r>
            <a:r>
              <a:rPr lang="fr-FR" sz="1600" dirty="0" err="1" smtClean="0">
                <a:solidFill>
                  <a:srgbClr val="FFFFFF"/>
                </a:solidFill>
              </a:rPr>
              <a:t>regime</a:t>
            </a:r>
            <a:r>
              <a:rPr lang="fr-FR" sz="1600" dirty="0" smtClean="0">
                <a:solidFill>
                  <a:srgbClr val="FFFFFF"/>
                </a:solidFill>
              </a:rPr>
              <a:t> and not </a:t>
            </a:r>
            <a:r>
              <a:rPr lang="fr-FR" sz="1600" dirty="0" err="1" smtClean="0">
                <a:solidFill>
                  <a:srgbClr val="FFFFFF"/>
                </a:solidFill>
              </a:rPr>
              <a:t>because</a:t>
            </a:r>
            <a:r>
              <a:rPr lang="fr-FR" sz="1600" dirty="0" smtClean="0">
                <a:solidFill>
                  <a:srgbClr val="FFFFFF"/>
                </a:solidFill>
              </a:rPr>
              <a:t> of </a:t>
            </a:r>
            <a:r>
              <a:rPr lang="fr-FR" sz="1600" dirty="0" err="1" smtClean="0">
                <a:solidFill>
                  <a:srgbClr val="FFFFFF"/>
                </a:solidFill>
              </a:rPr>
              <a:t>tectonic</a:t>
            </a:r>
            <a:r>
              <a:rPr lang="fr-FR" sz="1600" dirty="0" smtClean="0">
                <a:solidFill>
                  <a:srgbClr val="FFFFFF"/>
                </a:solidFill>
              </a:rPr>
              <a:t> compression or extension »</a:t>
            </a:r>
            <a:endParaRPr lang="fr-FR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9515</TotalTime>
  <Words>379</Words>
  <Application>Microsoft Macintosh PowerPoint</Application>
  <PresentationFormat>Présentation à l'écran (4:3)</PresentationFormat>
  <Paragraphs>43</Paragraphs>
  <Slides>12</Slides>
  <Notes>2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Thème Office</vt:lpstr>
      <vt:lpstr>Syn-tectonic, meteoric-water derived carbonation of the New Caledonian peridotite nappe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Benoit Q</dc:creator>
  <cp:lastModifiedBy>Benoit Q</cp:lastModifiedBy>
  <cp:revision>241</cp:revision>
  <dcterms:created xsi:type="dcterms:W3CDTF">2013-12-02T10:15:07Z</dcterms:created>
  <dcterms:modified xsi:type="dcterms:W3CDTF">2013-12-02T10:16:02Z</dcterms:modified>
</cp:coreProperties>
</file>