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xlsx" ContentType="application/vnd.openxmlformats-officedocument.spreadsheetml.sheet"/>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media/image34.jpg" ContentType="image/pn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1"/>
  </p:sldMasterIdLst>
  <p:notesMasterIdLst>
    <p:notesMasterId r:id="rId30"/>
  </p:notesMasterIdLst>
  <p:handoutMasterIdLst>
    <p:handoutMasterId r:id="rId31"/>
  </p:handoutMasterIdLst>
  <p:sldIdLst>
    <p:sldId id="287" r:id="rId2"/>
    <p:sldId id="291" r:id="rId3"/>
    <p:sldId id="314" r:id="rId4"/>
    <p:sldId id="315" r:id="rId5"/>
    <p:sldId id="313" r:id="rId6"/>
    <p:sldId id="308" r:id="rId7"/>
    <p:sldId id="319" r:id="rId8"/>
    <p:sldId id="320" r:id="rId9"/>
    <p:sldId id="321" r:id="rId10"/>
    <p:sldId id="322" r:id="rId11"/>
    <p:sldId id="323" r:id="rId12"/>
    <p:sldId id="324" r:id="rId13"/>
    <p:sldId id="326" r:id="rId14"/>
    <p:sldId id="327" r:id="rId15"/>
    <p:sldId id="330" r:id="rId16"/>
    <p:sldId id="331" r:id="rId17"/>
    <p:sldId id="337" r:id="rId18"/>
    <p:sldId id="338" r:id="rId19"/>
    <p:sldId id="340" r:id="rId20"/>
    <p:sldId id="353" r:id="rId21"/>
    <p:sldId id="341" r:id="rId22"/>
    <p:sldId id="343" r:id="rId23"/>
    <p:sldId id="344" r:id="rId24"/>
    <p:sldId id="348" r:id="rId25"/>
    <p:sldId id="349" r:id="rId26"/>
    <p:sldId id="350" r:id="rId27"/>
    <p:sldId id="351" r:id="rId28"/>
    <p:sldId id="352" r:id="rId29"/>
  </p:sldIdLst>
  <p:sldSz cx="9144000" cy="6858000" type="screen4x3"/>
  <p:notesSz cx="6985000" cy="9271000"/>
  <p:defaultTextStyle>
    <a:defPPr>
      <a:defRPr lang="en-US"/>
    </a:defPPr>
    <a:lvl1pPr algn="l" rtl="0" fontAlgn="base">
      <a:spcBef>
        <a:spcPct val="0"/>
      </a:spcBef>
      <a:spcAft>
        <a:spcPct val="0"/>
      </a:spcAft>
      <a:defRPr sz="2400" b="1"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mn-cs"/>
      </a:defRPr>
    </a:lvl5pPr>
    <a:lvl6pPr marL="2286000" algn="l" defTabSz="457200" rtl="0" eaLnBrk="1" latinLnBrk="0" hangingPunct="1">
      <a:defRPr sz="2400" b="1" kern="1200">
        <a:solidFill>
          <a:schemeClr val="tx1"/>
        </a:solidFill>
        <a:latin typeface="Times New Roman" charset="0"/>
        <a:ea typeface="ＭＳ Ｐゴシック" charset="0"/>
        <a:cs typeface="+mn-cs"/>
      </a:defRPr>
    </a:lvl6pPr>
    <a:lvl7pPr marL="2743200" algn="l" defTabSz="457200" rtl="0" eaLnBrk="1" latinLnBrk="0" hangingPunct="1">
      <a:defRPr sz="2400" b="1" kern="1200">
        <a:solidFill>
          <a:schemeClr val="tx1"/>
        </a:solidFill>
        <a:latin typeface="Times New Roman" charset="0"/>
        <a:ea typeface="ＭＳ Ｐゴシック" charset="0"/>
        <a:cs typeface="+mn-cs"/>
      </a:defRPr>
    </a:lvl7pPr>
    <a:lvl8pPr marL="3200400" algn="l" defTabSz="457200" rtl="0" eaLnBrk="1" latinLnBrk="0" hangingPunct="1">
      <a:defRPr sz="2400" b="1" kern="1200">
        <a:solidFill>
          <a:schemeClr val="tx1"/>
        </a:solidFill>
        <a:latin typeface="Times New Roman" charset="0"/>
        <a:ea typeface="ＭＳ Ｐゴシック" charset="0"/>
        <a:cs typeface="+mn-cs"/>
      </a:defRPr>
    </a:lvl8pPr>
    <a:lvl9pPr marL="3657600" algn="l" defTabSz="457200" rtl="0" eaLnBrk="1" latinLnBrk="0" hangingPunct="1">
      <a:defRPr sz="2400" b="1" kern="1200">
        <a:solidFill>
          <a:schemeClr val="tx1"/>
        </a:solidFill>
        <a:latin typeface="Times New Roman" charset="0"/>
        <a:ea typeface="ＭＳ Ｐゴシック" charset="0"/>
        <a:cs typeface="+mn-cs"/>
      </a:defRPr>
    </a:lvl9pPr>
  </p:defaultTextStyle>
  <p:extLst>
    <p:ext uri="{521415D9-36F7-43E2-AB2F-B90AF26B5E84}">
      <p14:sectionLst xmlns:p14="http://schemas.microsoft.com/office/powerpoint/2010/main">
        <p14:section name="Default Section" id="{26105C2E-DA68-4D42-A254-207D7ED04DCC}">
          <p14:sldIdLst>
            <p14:sldId id="287"/>
            <p14:sldId id="291"/>
            <p14:sldId id="314"/>
            <p14:sldId id="315"/>
            <p14:sldId id="313"/>
            <p14:sldId id="308"/>
            <p14:sldId id="319"/>
            <p14:sldId id="320"/>
            <p14:sldId id="321"/>
            <p14:sldId id="322"/>
            <p14:sldId id="323"/>
            <p14:sldId id="324"/>
            <p14:sldId id="326"/>
            <p14:sldId id="327"/>
            <p14:sldId id="330"/>
            <p14:sldId id="331"/>
            <p14:sldId id="337"/>
            <p14:sldId id="338"/>
            <p14:sldId id="340"/>
            <p14:sldId id="353"/>
            <p14:sldId id="341"/>
            <p14:sldId id="343"/>
            <p14:sldId id="344"/>
            <p14:sldId id="348"/>
            <p14:sldId id="349"/>
            <p14:sldId id="350"/>
            <p14:sldId id="351"/>
            <p14:sldId id="35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clrMru>
    <a:srgbClr val="027BBE"/>
    <a:srgbClr val="FFFF00"/>
    <a:srgbClr val="EFA105"/>
    <a:srgbClr val="2D6EAF"/>
    <a:srgbClr val="DCCFC2"/>
    <a:srgbClr val="EDE6DF"/>
    <a:srgbClr val="A50021"/>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15" autoAdjust="0"/>
    <p:restoredTop sz="75373" autoAdjust="0"/>
  </p:normalViewPr>
  <p:slideViewPr>
    <p:cSldViewPr>
      <p:cViewPr>
        <p:scale>
          <a:sx n="66" d="100"/>
          <a:sy n="66" d="100"/>
        </p:scale>
        <p:origin x="-560" y="-80"/>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208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BEO PEST Time </a:t>
            </a:r>
            <a:r>
              <a:rPr lang="en-US" dirty="0"/>
              <a:t>(sec)</a:t>
            </a:r>
          </a:p>
        </c:rich>
      </c:tx>
      <c:layout/>
      <c:overlay val="0"/>
    </c:title>
    <c:autoTitleDeleted val="0"/>
    <c:plotArea>
      <c:layout/>
      <c:barChart>
        <c:barDir val="col"/>
        <c:grouping val="clustered"/>
        <c:varyColors val="0"/>
        <c:ser>
          <c:idx val="0"/>
          <c:order val="0"/>
          <c:tx>
            <c:strRef>
              <c:f>Sheet1!$B$1</c:f>
              <c:strCache>
                <c:ptCount val="1"/>
                <c:pt idx="0">
                  <c:v>Time (sec)</c:v>
                </c:pt>
              </c:strCache>
            </c:strRef>
          </c:tx>
          <c:invertIfNegative val="0"/>
          <c:cat>
            <c:strRef>
              <c:f>Sheet1!$A$2:$A$7</c:f>
              <c:strCache>
                <c:ptCount val="6"/>
                <c:pt idx="0">
                  <c:v>200 Cores, FL Cluster</c:v>
                </c:pt>
                <c:pt idx="1">
                  <c:v>176 Cores, CSAS Cluster</c:v>
                </c:pt>
                <c:pt idx="2">
                  <c:v>208 Cores, OIC Cluster</c:v>
                </c:pt>
                <c:pt idx="3">
                  <c:v>372 Cores, CSAS Cluster</c:v>
                </c:pt>
                <c:pt idx="4">
                  <c:v>416 Cores, OIC Cluster</c:v>
                </c:pt>
                <c:pt idx="5">
                  <c:v>832 Cores, OIC Cluster</c:v>
                </c:pt>
              </c:strCache>
            </c:strRef>
          </c:cat>
          <c:val>
            <c:numRef>
              <c:f>Sheet1!$B$2:$B$7</c:f>
              <c:numCache>
                <c:formatCode>General</c:formatCode>
                <c:ptCount val="6"/>
                <c:pt idx="0">
                  <c:v>95181.0</c:v>
                </c:pt>
                <c:pt idx="1">
                  <c:v>76700.0</c:v>
                </c:pt>
                <c:pt idx="2">
                  <c:v>85018.0</c:v>
                </c:pt>
                <c:pt idx="3">
                  <c:v>42952.0</c:v>
                </c:pt>
                <c:pt idx="4">
                  <c:v>49003.0</c:v>
                </c:pt>
                <c:pt idx="5">
                  <c:v>35959.0</c:v>
                </c:pt>
              </c:numCache>
            </c:numRef>
          </c:val>
        </c:ser>
        <c:dLbls>
          <c:showLegendKey val="0"/>
          <c:showVal val="0"/>
          <c:showCatName val="0"/>
          <c:showSerName val="0"/>
          <c:showPercent val="0"/>
          <c:showBubbleSize val="0"/>
        </c:dLbls>
        <c:gapWidth val="150"/>
        <c:axId val="549484120"/>
        <c:axId val="549487128"/>
      </c:barChart>
      <c:catAx>
        <c:axId val="549484120"/>
        <c:scaling>
          <c:orientation val="minMax"/>
        </c:scaling>
        <c:delete val="0"/>
        <c:axPos val="b"/>
        <c:majorTickMark val="out"/>
        <c:minorTickMark val="none"/>
        <c:tickLblPos val="nextTo"/>
        <c:crossAx val="549487128"/>
        <c:crosses val="autoZero"/>
        <c:auto val="1"/>
        <c:lblAlgn val="ctr"/>
        <c:lblOffset val="100"/>
        <c:noMultiLvlLbl val="0"/>
      </c:catAx>
      <c:valAx>
        <c:axId val="549487128"/>
        <c:scaling>
          <c:orientation val="minMax"/>
        </c:scaling>
        <c:delete val="0"/>
        <c:axPos val="l"/>
        <c:majorGridlines/>
        <c:numFmt formatCode="General" sourceLinked="1"/>
        <c:majorTickMark val="out"/>
        <c:minorTickMark val="none"/>
        <c:tickLblPos val="nextTo"/>
        <c:crossAx val="549484120"/>
        <c:crosses val="autoZero"/>
        <c:crossBetween val="between"/>
      </c:valAx>
    </c:plotArea>
    <c:legend>
      <c:legendPos val="r"/>
      <c:layout/>
      <c:overlay val="0"/>
    </c:legend>
    <c:plotVisOnly val="1"/>
    <c:dispBlanksAs val="gap"/>
    <c:showDLblsOverMax val="0"/>
  </c:chart>
  <c:spPr>
    <a:solidFill>
      <a:schemeClr val="bg1"/>
    </a:solidFill>
  </c:spPr>
  <c:txPr>
    <a:bodyPr/>
    <a:lstStyle/>
    <a:p>
      <a:pPr>
        <a:defRPr sz="12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9A6E1A-9504-E546-8D3E-4936FB90C7E9}"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BA2B5A13-D3D0-FB47-AE7C-CAB884AC473D}">
      <dgm:prSet phldrT="[Text]"/>
      <dgm:spPr/>
      <dgm:t>
        <a:bodyPr/>
        <a:lstStyle/>
        <a:p>
          <a:r>
            <a:rPr lang="en-US" dirty="0" smtClean="0"/>
            <a:t>Time</a:t>
          </a:r>
          <a:endParaRPr lang="en-US" dirty="0"/>
        </a:p>
      </dgm:t>
    </dgm:pt>
    <dgm:pt modelId="{F6BFE38E-2052-704E-9F5F-332B041F3217}" type="parTrans" cxnId="{2A7C24FE-B7ED-F948-BB39-545CB0D4B586}">
      <dgm:prSet/>
      <dgm:spPr/>
      <dgm:t>
        <a:bodyPr/>
        <a:lstStyle/>
        <a:p>
          <a:endParaRPr lang="en-US"/>
        </a:p>
      </dgm:t>
    </dgm:pt>
    <dgm:pt modelId="{EFF72939-5A87-9241-A6A6-AE67B6698045}" type="sibTrans" cxnId="{2A7C24FE-B7ED-F948-BB39-545CB0D4B586}">
      <dgm:prSet/>
      <dgm:spPr/>
      <dgm:t>
        <a:bodyPr/>
        <a:lstStyle/>
        <a:p>
          <a:endParaRPr lang="en-US"/>
        </a:p>
      </dgm:t>
    </dgm:pt>
    <dgm:pt modelId="{C51B7517-E0FD-F24D-B547-A7EA69627212}">
      <dgm:prSet phldrT="[Text]"/>
      <dgm:spPr/>
      <dgm:t>
        <a:bodyPr/>
        <a:lstStyle/>
        <a:p>
          <a:r>
            <a:rPr lang="en-US" dirty="0" smtClean="0"/>
            <a:t>Data</a:t>
          </a:r>
          <a:endParaRPr lang="en-US" dirty="0"/>
        </a:p>
      </dgm:t>
    </dgm:pt>
    <dgm:pt modelId="{EAE379F8-7C13-2940-A35C-418411C1AD4C}" type="parTrans" cxnId="{F4FE8AB7-4AAA-DC44-AFB0-03FEF7F36224}">
      <dgm:prSet/>
      <dgm:spPr/>
      <dgm:t>
        <a:bodyPr/>
        <a:lstStyle/>
        <a:p>
          <a:endParaRPr lang="en-US"/>
        </a:p>
      </dgm:t>
    </dgm:pt>
    <dgm:pt modelId="{B0F05947-EDFC-1647-959F-EA1EC6B00000}" type="sibTrans" cxnId="{F4FE8AB7-4AAA-DC44-AFB0-03FEF7F36224}">
      <dgm:prSet/>
      <dgm:spPr/>
      <dgm:t>
        <a:bodyPr/>
        <a:lstStyle/>
        <a:p>
          <a:endParaRPr lang="en-US"/>
        </a:p>
      </dgm:t>
    </dgm:pt>
    <dgm:pt modelId="{4F282CBD-8321-764F-8E5D-553435DF8124}">
      <dgm:prSet phldrT="[Text]"/>
      <dgm:spPr/>
      <dgm:t>
        <a:bodyPr/>
        <a:lstStyle/>
        <a:p>
          <a:r>
            <a:rPr lang="en-US" dirty="0" smtClean="0"/>
            <a:t>Scale</a:t>
          </a:r>
          <a:endParaRPr lang="en-US" dirty="0"/>
        </a:p>
      </dgm:t>
    </dgm:pt>
    <dgm:pt modelId="{ED4A35D2-8DA2-8945-8FBD-D9D4618C449E}" type="parTrans" cxnId="{83079460-FDD3-1246-A04D-6A3A883FD4BF}">
      <dgm:prSet/>
      <dgm:spPr/>
      <dgm:t>
        <a:bodyPr/>
        <a:lstStyle/>
        <a:p>
          <a:endParaRPr lang="en-US"/>
        </a:p>
      </dgm:t>
    </dgm:pt>
    <dgm:pt modelId="{B49E7DDD-6FAB-E049-8FB9-B75243578890}" type="sibTrans" cxnId="{83079460-FDD3-1246-A04D-6A3A883FD4BF}">
      <dgm:prSet/>
      <dgm:spPr/>
      <dgm:t>
        <a:bodyPr/>
        <a:lstStyle/>
        <a:p>
          <a:endParaRPr lang="en-US"/>
        </a:p>
      </dgm:t>
    </dgm:pt>
    <dgm:pt modelId="{71A1AA02-371D-5A43-814C-A9354C09CA21}">
      <dgm:prSet phldrT="[Text]"/>
      <dgm:spPr/>
      <dgm:t>
        <a:bodyPr/>
        <a:lstStyle/>
        <a:p>
          <a:r>
            <a:rPr lang="en-US" dirty="0" smtClean="0"/>
            <a:t>Access</a:t>
          </a:r>
          <a:endParaRPr lang="en-US" dirty="0"/>
        </a:p>
      </dgm:t>
    </dgm:pt>
    <dgm:pt modelId="{B708C740-0498-A34E-81DE-FB942B6FFD9E}" type="parTrans" cxnId="{BF2B783D-A51A-0540-B57A-0672D3777DBC}">
      <dgm:prSet/>
      <dgm:spPr/>
      <dgm:t>
        <a:bodyPr/>
        <a:lstStyle/>
        <a:p>
          <a:endParaRPr lang="en-US"/>
        </a:p>
      </dgm:t>
    </dgm:pt>
    <dgm:pt modelId="{462655D7-1F87-5647-AB5A-5AD2FFFAFAD3}" type="sibTrans" cxnId="{BF2B783D-A51A-0540-B57A-0672D3777DBC}">
      <dgm:prSet/>
      <dgm:spPr/>
      <dgm:t>
        <a:bodyPr/>
        <a:lstStyle/>
        <a:p>
          <a:endParaRPr lang="en-US"/>
        </a:p>
      </dgm:t>
    </dgm:pt>
    <dgm:pt modelId="{E3A4BD2D-4B15-104C-9A3A-7F42493436BC}" type="pres">
      <dgm:prSet presAssocID="{0B9A6E1A-9504-E546-8D3E-4936FB90C7E9}" presName="matrix" presStyleCnt="0">
        <dgm:presLayoutVars>
          <dgm:chMax val="1"/>
          <dgm:dir/>
          <dgm:resizeHandles val="exact"/>
        </dgm:presLayoutVars>
      </dgm:prSet>
      <dgm:spPr/>
      <dgm:t>
        <a:bodyPr/>
        <a:lstStyle/>
        <a:p>
          <a:endParaRPr lang="en-US"/>
        </a:p>
      </dgm:t>
    </dgm:pt>
    <dgm:pt modelId="{5DA5B29D-694D-0D4B-9D26-6AE5FE606A59}" type="pres">
      <dgm:prSet presAssocID="{0B9A6E1A-9504-E546-8D3E-4936FB90C7E9}" presName="diamond" presStyleLbl="bgShp" presStyleIdx="0" presStyleCnt="1"/>
      <dgm:spPr/>
    </dgm:pt>
    <dgm:pt modelId="{75452BF2-592D-8548-AEEC-CBC3F236590B}" type="pres">
      <dgm:prSet presAssocID="{0B9A6E1A-9504-E546-8D3E-4936FB90C7E9}" presName="quad1" presStyleLbl="node1" presStyleIdx="0" presStyleCnt="4">
        <dgm:presLayoutVars>
          <dgm:chMax val="0"/>
          <dgm:chPref val="0"/>
          <dgm:bulletEnabled val="1"/>
        </dgm:presLayoutVars>
      </dgm:prSet>
      <dgm:spPr/>
      <dgm:t>
        <a:bodyPr/>
        <a:lstStyle/>
        <a:p>
          <a:endParaRPr lang="en-US"/>
        </a:p>
      </dgm:t>
    </dgm:pt>
    <dgm:pt modelId="{C0C81C5C-3EB0-E64B-99DB-41E380B43F75}" type="pres">
      <dgm:prSet presAssocID="{0B9A6E1A-9504-E546-8D3E-4936FB90C7E9}" presName="quad2" presStyleLbl="node1" presStyleIdx="1" presStyleCnt="4">
        <dgm:presLayoutVars>
          <dgm:chMax val="0"/>
          <dgm:chPref val="0"/>
          <dgm:bulletEnabled val="1"/>
        </dgm:presLayoutVars>
      </dgm:prSet>
      <dgm:spPr/>
      <dgm:t>
        <a:bodyPr/>
        <a:lstStyle/>
        <a:p>
          <a:endParaRPr lang="en-US"/>
        </a:p>
      </dgm:t>
    </dgm:pt>
    <dgm:pt modelId="{F6806BEC-6433-2A4B-A873-1BC3C6F2546C}" type="pres">
      <dgm:prSet presAssocID="{0B9A6E1A-9504-E546-8D3E-4936FB90C7E9}" presName="quad3" presStyleLbl="node1" presStyleIdx="2" presStyleCnt="4">
        <dgm:presLayoutVars>
          <dgm:chMax val="0"/>
          <dgm:chPref val="0"/>
          <dgm:bulletEnabled val="1"/>
        </dgm:presLayoutVars>
      </dgm:prSet>
      <dgm:spPr/>
      <dgm:t>
        <a:bodyPr/>
        <a:lstStyle/>
        <a:p>
          <a:endParaRPr lang="en-US"/>
        </a:p>
      </dgm:t>
    </dgm:pt>
    <dgm:pt modelId="{966E0675-DD8F-4D41-9A62-AF23A04F0F14}" type="pres">
      <dgm:prSet presAssocID="{0B9A6E1A-9504-E546-8D3E-4936FB90C7E9}" presName="quad4" presStyleLbl="node1" presStyleIdx="3" presStyleCnt="4">
        <dgm:presLayoutVars>
          <dgm:chMax val="0"/>
          <dgm:chPref val="0"/>
          <dgm:bulletEnabled val="1"/>
        </dgm:presLayoutVars>
      </dgm:prSet>
      <dgm:spPr/>
      <dgm:t>
        <a:bodyPr/>
        <a:lstStyle/>
        <a:p>
          <a:endParaRPr lang="en-US"/>
        </a:p>
      </dgm:t>
    </dgm:pt>
  </dgm:ptLst>
  <dgm:cxnLst>
    <dgm:cxn modelId="{F7F90707-06E6-6744-96CA-3A45062AD459}" type="presOf" srcId="{C51B7517-E0FD-F24D-B547-A7EA69627212}" destId="{C0C81C5C-3EB0-E64B-99DB-41E380B43F75}" srcOrd="0" destOrd="0" presId="urn:microsoft.com/office/officeart/2005/8/layout/matrix3"/>
    <dgm:cxn modelId="{83079460-FDD3-1246-A04D-6A3A883FD4BF}" srcId="{0B9A6E1A-9504-E546-8D3E-4936FB90C7E9}" destId="{4F282CBD-8321-764F-8E5D-553435DF8124}" srcOrd="2" destOrd="0" parTransId="{ED4A35D2-8DA2-8945-8FBD-D9D4618C449E}" sibTransId="{B49E7DDD-6FAB-E049-8FB9-B75243578890}"/>
    <dgm:cxn modelId="{BF2B783D-A51A-0540-B57A-0672D3777DBC}" srcId="{0B9A6E1A-9504-E546-8D3E-4936FB90C7E9}" destId="{71A1AA02-371D-5A43-814C-A9354C09CA21}" srcOrd="3" destOrd="0" parTransId="{B708C740-0498-A34E-81DE-FB942B6FFD9E}" sibTransId="{462655D7-1F87-5647-AB5A-5AD2FFFAFAD3}"/>
    <dgm:cxn modelId="{3EF1AF72-84AA-EB4C-928E-CE8488B87948}" type="presOf" srcId="{71A1AA02-371D-5A43-814C-A9354C09CA21}" destId="{966E0675-DD8F-4D41-9A62-AF23A04F0F14}" srcOrd="0" destOrd="0" presId="urn:microsoft.com/office/officeart/2005/8/layout/matrix3"/>
    <dgm:cxn modelId="{2A7C24FE-B7ED-F948-BB39-545CB0D4B586}" srcId="{0B9A6E1A-9504-E546-8D3E-4936FB90C7E9}" destId="{BA2B5A13-D3D0-FB47-AE7C-CAB884AC473D}" srcOrd="0" destOrd="0" parTransId="{F6BFE38E-2052-704E-9F5F-332B041F3217}" sibTransId="{EFF72939-5A87-9241-A6A6-AE67B6698045}"/>
    <dgm:cxn modelId="{83878861-0167-3D40-9018-4B519AA387F3}" type="presOf" srcId="{4F282CBD-8321-764F-8E5D-553435DF8124}" destId="{F6806BEC-6433-2A4B-A873-1BC3C6F2546C}" srcOrd="0" destOrd="0" presId="urn:microsoft.com/office/officeart/2005/8/layout/matrix3"/>
    <dgm:cxn modelId="{F4FE8AB7-4AAA-DC44-AFB0-03FEF7F36224}" srcId="{0B9A6E1A-9504-E546-8D3E-4936FB90C7E9}" destId="{C51B7517-E0FD-F24D-B547-A7EA69627212}" srcOrd="1" destOrd="0" parTransId="{EAE379F8-7C13-2940-A35C-418411C1AD4C}" sibTransId="{B0F05947-EDFC-1647-959F-EA1EC6B00000}"/>
    <dgm:cxn modelId="{1EA68F4E-A607-2043-B7C9-EDF5D82A2277}" type="presOf" srcId="{0B9A6E1A-9504-E546-8D3E-4936FB90C7E9}" destId="{E3A4BD2D-4B15-104C-9A3A-7F42493436BC}" srcOrd="0" destOrd="0" presId="urn:microsoft.com/office/officeart/2005/8/layout/matrix3"/>
    <dgm:cxn modelId="{AEBB5DA8-517B-C64F-B011-0CAE1CF19FA6}" type="presOf" srcId="{BA2B5A13-D3D0-FB47-AE7C-CAB884AC473D}" destId="{75452BF2-592D-8548-AEEC-CBC3F236590B}" srcOrd="0" destOrd="0" presId="urn:microsoft.com/office/officeart/2005/8/layout/matrix3"/>
    <dgm:cxn modelId="{08D629FB-A66C-2649-9D17-F64E9AC4A9D3}" type="presParOf" srcId="{E3A4BD2D-4B15-104C-9A3A-7F42493436BC}" destId="{5DA5B29D-694D-0D4B-9D26-6AE5FE606A59}" srcOrd="0" destOrd="0" presId="urn:microsoft.com/office/officeart/2005/8/layout/matrix3"/>
    <dgm:cxn modelId="{D09849AE-B3C9-A240-8E67-23A280B9DE0D}" type="presParOf" srcId="{E3A4BD2D-4B15-104C-9A3A-7F42493436BC}" destId="{75452BF2-592D-8548-AEEC-CBC3F236590B}" srcOrd="1" destOrd="0" presId="urn:microsoft.com/office/officeart/2005/8/layout/matrix3"/>
    <dgm:cxn modelId="{1A5B7014-B946-2440-A966-80D47B3CB855}" type="presParOf" srcId="{E3A4BD2D-4B15-104C-9A3A-7F42493436BC}" destId="{C0C81C5C-3EB0-E64B-99DB-41E380B43F75}" srcOrd="2" destOrd="0" presId="urn:microsoft.com/office/officeart/2005/8/layout/matrix3"/>
    <dgm:cxn modelId="{83B9B81E-3B18-4C45-A639-6334439C0B29}" type="presParOf" srcId="{E3A4BD2D-4B15-104C-9A3A-7F42493436BC}" destId="{F6806BEC-6433-2A4B-A873-1BC3C6F2546C}" srcOrd="3" destOrd="0" presId="urn:microsoft.com/office/officeart/2005/8/layout/matrix3"/>
    <dgm:cxn modelId="{29698204-B1D1-A142-BC6A-610A6FBDF108}" type="presParOf" srcId="{E3A4BD2D-4B15-104C-9A3A-7F42493436BC}" destId="{966E0675-DD8F-4D41-9A62-AF23A04F0F1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5B29D-694D-0D4B-9D26-6AE5FE606A59}">
      <dsp:nvSpPr>
        <dsp:cNvPr id="0" name=""/>
        <dsp:cNvSpPr/>
      </dsp:nvSpPr>
      <dsp:spPr>
        <a:xfrm>
          <a:off x="228599" y="0"/>
          <a:ext cx="3200400" cy="3200400"/>
        </a:xfrm>
        <a:prstGeom prst="diamond">
          <a:avLst/>
        </a:prstGeom>
        <a:solidFill>
          <a:schemeClr val="accent1">
            <a:tint val="40000"/>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1">
          <a:scrgbClr r="0" g="0" b="0"/>
        </a:fillRef>
        <a:effectRef idx="2">
          <a:scrgbClr r="0" g="0" b="0"/>
        </a:effectRef>
        <a:fontRef idx="minor"/>
      </dsp:style>
    </dsp:sp>
    <dsp:sp modelId="{75452BF2-592D-8548-AEEC-CBC3F236590B}">
      <dsp:nvSpPr>
        <dsp:cNvPr id="0" name=""/>
        <dsp:cNvSpPr/>
      </dsp:nvSpPr>
      <dsp:spPr>
        <a:xfrm>
          <a:off x="532637" y="304038"/>
          <a:ext cx="1248156" cy="1248156"/>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Time</a:t>
          </a:r>
          <a:endParaRPr lang="en-US" sz="2500" kern="1200" dirty="0"/>
        </a:p>
      </dsp:txBody>
      <dsp:txXfrm>
        <a:off x="593567" y="364968"/>
        <a:ext cx="1126296" cy="1126296"/>
      </dsp:txXfrm>
    </dsp:sp>
    <dsp:sp modelId="{C0C81C5C-3EB0-E64B-99DB-41E380B43F75}">
      <dsp:nvSpPr>
        <dsp:cNvPr id="0" name=""/>
        <dsp:cNvSpPr/>
      </dsp:nvSpPr>
      <dsp:spPr>
        <a:xfrm>
          <a:off x="1876806" y="304038"/>
          <a:ext cx="1248156" cy="1248156"/>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Data</a:t>
          </a:r>
          <a:endParaRPr lang="en-US" sz="2500" kern="1200" dirty="0"/>
        </a:p>
      </dsp:txBody>
      <dsp:txXfrm>
        <a:off x="1937736" y="364968"/>
        <a:ext cx="1126296" cy="1126296"/>
      </dsp:txXfrm>
    </dsp:sp>
    <dsp:sp modelId="{F6806BEC-6433-2A4B-A873-1BC3C6F2546C}">
      <dsp:nvSpPr>
        <dsp:cNvPr id="0" name=""/>
        <dsp:cNvSpPr/>
      </dsp:nvSpPr>
      <dsp:spPr>
        <a:xfrm>
          <a:off x="532637" y="1648206"/>
          <a:ext cx="1248156" cy="1248156"/>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Scale</a:t>
          </a:r>
          <a:endParaRPr lang="en-US" sz="2500" kern="1200" dirty="0"/>
        </a:p>
      </dsp:txBody>
      <dsp:txXfrm>
        <a:off x="593567" y="1709136"/>
        <a:ext cx="1126296" cy="1126296"/>
      </dsp:txXfrm>
    </dsp:sp>
    <dsp:sp modelId="{966E0675-DD8F-4D41-9A62-AF23A04F0F14}">
      <dsp:nvSpPr>
        <dsp:cNvPr id="0" name=""/>
        <dsp:cNvSpPr/>
      </dsp:nvSpPr>
      <dsp:spPr>
        <a:xfrm>
          <a:off x="1876806" y="1648206"/>
          <a:ext cx="1248156" cy="1248156"/>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Access</a:t>
          </a:r>
          <a:endParaRPr lang="en-US" sz="2500" kern="1200" dirty="0"/>
        </a:p>
      </dsp:txBody>
      <dsp:txXfrm>
        <a:off x="1937736" y="1709136"/>
        <a:ext cx="1126296" cy="112629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5" tIns="46442" rIns="92885" bIns="46442" numCol="1" anchor="t" anchorCtr="0" compatLnSpc="1">
            <a:prstTxWarp prst="textNoShape">
              <a:avLst/>
            </a:prstTxWarp>
          </a:bodyPr>
          <a:lstStyle>
            <a:lvl1pPr defTabSz="928688">
              <a:defRPr sz="1200">
                <a:latin typeface="Times New Roman" pitchFamily="18" charset="0"/>
                <a:ea typeface="+mn-ea"/>
              </a:defRPr>
            </a:lvl1pPr>
          </a:lstStyle>
          <a:p>
            <a:pPr>
              <a:defRPr/>
            </a:pPr>
            <a:endParaRPr lang="en-US"/>
          </a:p>
        </p:txBody>
      </p:sp>
      <p:sp>
        <p:nvSpPr>
          <p:cNvPr id="20483" name="Rectangle 3"/>
          <p:cNvSpPr>
            <a:spLocks noGrp="1" noChangeArrowheads="1"/>
          </p:cNvSpPr>
          <p:nvPr>
            <p:ph type="dt" sz="quarter" idx="1"/>
          </p:nvPr>
        </p:nvSpPr>
        <p:spPr bwMode="auto">
          <a:xfrm>
            <a:off x="3957638" y="0"/>
            <a:ext cx="302736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5" tIns="46442" rIns="92885" bIns="46442" numCol="1" anchor="t" anchorCtr="0" compatLnSpc="1">
            <a:prstTxWarp prst="textNoShape">
              <a:avLst/>
            </a:prstTxWarp>
          </a:bodyPr>
          <a:lstStyle>
            <a:lvl1pPr algn="r" defTabSz="928688">
              <a:defRPr sz="1200">
                <a:latin typeface="Times New Roman" pitchFamily="18" charset="0"/>
                <a:ea typeface="+mn-ea"/>
              </a:defRPr>
            </a:lvl1pPr>
          </a:lstStyle>
          <a:p>
            <a:pPr>
              <a:defRPr/>
            </a:pPr>
            <a:endParaRPr lang="en-US"/>
          </a:p>
        </p:txBody>
      </p:sp>
      <p:sp>
        <p:nvSpPr>
          <p:cNvPr id="20484" name="Rectangle 4"/>
          <p:cNvSpPr>
            <a:spLocks noGrp="1" noChangeArrowheads="1"/>
          </p:cNvSpPr>
          <p:nvPr>
            <p:ph type="ftr" sz="quarter" idx="2"/>
          </p:nvPr>
        </p:nvSpPr>
        <p:spPr bwMode="auto">
          <a:xfrm>
            <a:off x="0" y="880745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5" tIns="46442" rIns="92885" bIns="46442" numCol="1" anchor="b" anchorCtr="0" compatLnSpc="1">
            <a:prstTxWarp prst="textNoShape">
              <a:avLst/>
            </a:prstTxWarp>
          </a:bodyPr>
          <a:lstStyle>
            <a:lvl1pPr defTabSz="928688">
              <a:defRPr sz="1200">
                <a:latin typeface="Times New Roman" pitchFamily="18" charset="0"/>
                <a:ea typeface="+mn-ea"/>
              </a:defRPr>
            </a:lvl1pPr>
          </a:lstStyle>
          <a:p>
            <a:pPr>
              <a:defRPr/>
            </a:pPr>
            <a:endParaRPr lang="en-US"/>
          </a:p>
        </p:txBody>
      </p:sp>
      <p:sp>
        <p:nvSpPr>
          <p:cNvPr id="20485" name="Rectangle 5"/>
          <p:cNvSpPr>
            <a:spLocks noGrp="1" noChangeArrowheads="1"/>
          </p:cNvSpPr>
          <p:nvPr>
            <p:ph type="sldNum" sz="quarter" idx="3"/>
          </p:nvPr>
        </p:nvSpPr>
        <p:spPr bwMode="auto">
          <a:xfrm>
            <a:off x="3957638" y="8807450"/>
            <a:ext cx="302736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5" tIns="46442" rIns="92885" bIns="46442" numCol="1" anchor="b" anchorCtr="0" compatLnSpc="1">
            <a:prstTxWarp prst="textNoShape">
              <a:avLst/>
            </a:prstTxWarp>
          </a:bodyPr>
          <a:lstStyle>
            <a:lvl1pPr algn="r" defTabSz="928688">
              <a:defRPr sz="1200"/>
            </a:lvl1pPr>
          </a:lstStyle>
          <a:p>
            <a:fld id="{2EF66815-1B3F-E946-9897-F0E98BDB661F}" type="slidenum">
              <a:rPr lang="en-US"/>
              <a:pPr/>
              <a:t>‹#›</a:t>
            </a:fld>
            <a:endParaRPr lang="en-US"/>
          </a:p>
        </p:txBody>
      </p:sp>
    </p:spTree>
    <p:extLst>
      <p:ext uri="{BB962C8B-B14F-4D97-AF65-F5344CB8AC3E}">
        <p14:creationId xmlns:p14="http://schemas.microsoft.com/office/powerpoint/2010/main" val="3028120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Times New Roman" pitchFamily="18" charset="0"/>
                <a:ea typeface="+mn-ea"/>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DC6A056-74BD-5E48-8FAA-E206767E064C}" type="datetimeFigureOut">
              <a:rPr lang="en-US"/>
              <a:pPr/>
              <a:t>10/29/13</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5863"/>
            <a:ext cx="3027363" cy="463550"/>
          </a:xfrm>
          <a:prstGeom prst="rect">
            <a:avLst/>
          </a:prstGeom>
        </p:spPr>
        <p:txBody>
          <a:bodyPr vert="horz" lIns="91440" tIns="45720" rIns="91440" bIns="45720" rtlCol="0" anchor="b"/>
          <a:lstStyle>
            <a:lvl1pPr algn="l">
              <a:defRPr sz="1200">
                <a:latin typeface="Times New Roman" pitchFamily="18" charset="0"/>
                <a:ea typeface="+mn-ea"/>
              </a:defRPr>
            </a:lvl1pPr>
          </a:lstStyle>
          <a:p>
            <a:pPr>
              <a:defRPr/>
            </a:pPr>
            <a:endParaRPr lang="en-US"/>
          </a:p>
        </p:txBody>
      </p:sp>
      <p:sp>
        <p:nvSpPr>
          <p:cNvPr id="7" name="Slide Number Placeholder 6"/>
          <p:cNvSpPr>
            <a:spLocks noGrp="1"/>
          </p:cNvSpPr>
          <p:nvPr>
            <p:ph type="sldNum" sz="quarter" idx="5"/>
          </p:nvPr>
        </p:nvSpPr>
        <p:spPr>
          <a:xfrm>
            <a:off x="3956050" y="88058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68E795D-3BBD-534F-BD04-2DF7D557CACA}" type="slidenum">
              <a:rPr lang="en-US"/>
              <a:pPr/>
              <a:t>‹#›</a:t>
            </a:fld>
            <a:endParaRPr lang="en-US"/>
          </a:p>
        </p:txBody>
      </p:sp>
    </p:spTree>
    <p:extLst>
      <p:ext uri="{BB962C8B-B14F-4D97-AF65-F5344CB8AC3E}">
        <p14:creationId xmlns:p14="http://schemas.microsoft.com/office/powerpoint/2010/main" val="2680465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pubs.usgs.gov/sim/3155/"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E795D-3BBD-534F-BD04-2DF7D557CACA}" type="slidenum">
              <a:rPr lang="en-US" smtClean="0"/>
              <a:pPr/>
              <a:t>1</a:t>
            </a:fld>
            <a:endParaRPr lang="en-US"/>
          </a:p>
        </p:txBody>
      </p:sp>
    </p:spTree>
    <p:extLst>
      <p:ext uri="{BB962C8B-B14F-4D97-AF65-F5344CB8AC3E}">
        <p14:creationId xmlns:p14="http://schemas.microsoft.com/office/powerpoint/2010/main" val="3337817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E795D-3BBD-534F-BD04-2DF7D557CACA}" type="slidenum">
              <a:rPr lang="en-US" smtClean="0"/>
              <a:pPr/>
              <a:t>10</a:t>
            </a:fld>
            <a:endParaRPr lang="en-US"/>
          </a:p>
        </p:txBody>
      </p:sp>
    </p:spTree>
    <p:extLst>
      <p:ext uri="{BB962C8B-B14F-4D97-AF65-F5344CB8AC3E}">
        <p14:creationId xmlns:p14="http://schemas.microsoft.com/office/powerpoint/2010/main" val="1146931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CSAS benchmark</a:t>
            </a:r>
            <a:r>
              <a:rPr lang="en-US" baseline="0" dirty="0" smtClean="0"/>
              <a:t> is projected because the cluster has been in use since we’ve had it working. We need sole access to the cluster to run the benchmark to get accurate </a:t>
            </a:r>
            <a:r>
              <a:rPr lang="en-US" baseline="0" dirty="0" err="1" smtClean="0"/>
              <a:t>acc</a:t>
            </a:r>
            <a:endParaRPr lang="en-US" dirty="0"/>
          </a:p>
        </p:txBody>
      </p:sp>
      <p:sp>
        <p:nvSpPr>
          <p:cNvPr id="4" name="Slide Number Placeholder 3"/>
          <p:cNvSpPr>
            <a:spLocks noGrp="1"/>
          </p:cNvSpPr>
          <p:nvPr>
            <p:ph type="sldNum" sz="quarter" idx="10"/>
          </p:nvPr>
        </p:nvSpPr>
        <p:spPr/>
        <p:txBody>
          <a:bodyPr/>
          <a:lstStyle/>
          <a:p>
            <a:fld id="{1A8D8FD5-CD37-2A48-A865-5B86B785829B}" type="slidenum">
              <a:rPr lang="en-US" smtClean="0"/>
              <a:t>11</a:t>
            </a:fld>
            <a:endParaRPr lang="en-US"/>
          </a:p>
        </p:txBody>
      </p:sp>
    </p:spTree>
    <p:extLst>
      <p:ext uri="{BB962C8B-B14F-4D97-AF65-F5344CB8AC3E}">
        <p14:creationId xmlns:p14="http://schemas.microsoft.com/office/powerpoint/2010/main" val="1363523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E795D-3BBD-534F-BD04-2DF7D557CACA}" type="slidenum">
              <a:rPr lang="en-US" smtClean="0"/>
              <a:pPr/>
              <a:t>12</a:t>
            </a:fld>
            <a:endParaRPr lang="en-US"/>
          </a:p>
        </p:txBody>
      </p:sp>
    </p:spTree>
    <p:extLst>
      <p:ext uri="{BB962C8B-B14F-4D97-AF65-F5344CB8AC3E}">
        <p14:creationId xmlns:p14="http://schemas.microsoft.com/office/powerpoint/2010/main" val="2323446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E795D-3BBD-534F-BD04-2DF7D557CACA}" type="slidenum">
              <a:rPr lang="en-US" smtClean="0"/>
              <a:pPr/>
              <a:t>13</a:t>
            </a:fld>
            <a:endParaRPr lang="en-US"/>
          </a:p>
        </p:txBody>
      </p:sp>
    </p:spTree>
    <p:extLst>
      <p:ext uri="{BB962C8B-B14F-4D97-AF65-F5344CB8AC3E}">
        <p14:creationId xmlns:p14="http://schemas.microsoft.com/office/powerpoint/2010/main" val="4181411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E795D-3BBD-534F-BD04-2DF7D557CACA}" type="slidenum">
              <a:rPr lang="en-US" smtClean="0"/>
              <a:pPr/>
              <a:t>14</a:t>
            </a:fld>
            <a:endParaRPr lang="en-US"/>
          </a:p>
        </p:txBody>
      </p:sp>
    </p:spTree>
    <p:extLst>
      <p:ext uri="{BB962C8B-B14F-4D97-AF65-F5344CB8AC3E}">
        <p14:creationId xmlns:p14="http://schemas.microsoft.com/office/powerpoint/2010/main" val="3986154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ＭＳ Ｐゴシック" charset="0"/>
                <a:cs typeface="+mn-cs"/>
              </a:rPr>
              <a:t>Just another Gibbs sampler</a:t>
            </a:r>
            <a:r>
              <a:rPr lang="en-US" sz="1200" b="0" kern="1200" dirty="0" smtClean="0">
                <a:solidFill>
                  <a:schemeClr val="tx1"/>
                </a:solidFill>
                <a:latin typeface="+mn-lt"/>
                <a:ea typeface="ＭＳ Ｐゴシック" charset="0"/>
                <a:cs typeface="+mn-cs"/>
              </a:rPr>
              <a:t> (</a:t>
            </a:r>
            <a:r>
              <a:rPr lang="en-US" sz="1200" b="1" kern="1200" dirty="0" smtClean="0">
                <a:solidFill>
                  <a:schemeClr val="tx1"/>
                </a:solidFill>
                <a:latin typeface="+mn-lt"/>
                <a:ea typeface="ＭＳ Ｐゴシック" charset="0"/>
                <a:cs typeface="+mn-cs"/>
              </a:rPr>
              <a:t>JAGS</a:t>
            </a:r>
            <a:r>
              <a:rPr lang="en-US" sz="1200" b="0" kern="1200" dirty="0" smtClean="0">
                <a:solidFill>
                  <a:schemeClr val="tx1"/>
                </a:solidFill>
                <a:latin typeface="+mn-lt"/>
                <a:ea typeface="ＭＳ Ｐゴシック" charset="0"/>
                <a:cs typeface="+mn-cs"/>
              </a:rPr>
              <a:t>) is a program for analysis of Bayesian hierarchical </a:t>
            </a:r>
            <a:r>
              <a:rPr lang="en-US" sz="1200" b="1" kern="1200" dirty="0" smtClean="0">
                <a:solidFill>
                  <a:schemeClr val="tx1"/>
                </a:solidFill>
                <a:latin typeface="+mn-lt"/>
                <a:ea typeface="ＭＳ Ｐゴシック" charset="0"/>
                <a:cs typeface="+mn-cs"/>
              </a:rPr>
              <a:t>models</a:t>
            </a:r>
            <a:r>
              <a:rPr lang="en-US" sz="1200" b="0" kern="1200" dirty="0" smtClean="0">
                <a:solidFill>
                  <a:schemeClr val="tx1"/>
                </a:solidFill>
                <a:latin typeface="+mn-lt"/>
                <a:ea typeface="ＭＳ Ｐゴシック" charset="0"/>
                <a:cs typeface="+mn-cs"/>
              </a:rPr>
              <a:t> using Markov chain Monte Carlo (MCMC) </a:t>
            </a:r>
            <a:endParaRPr lang="en-US" dirty="0"/>
          </a:p>
        </p:txBody>
      </p:sp>
      <p:sp>
        <p:nvSpPr>
          <p:cNvPr id="4" name="Slide Number Placeholder 3"/>
          <p:cNvSpPr>
            <a:spLocks noGrp="1"/>
          </p:cNvSpPr>
          <p:nvPr>
            <p:ph type="sldNum" sz="quarter" idx="10"/>
          </p:nvPr>
        </p:nvSpPr>
        <p:spPr/>
        <p:txBody>
          <a:bodyPr/>
          <a:lstStyle/>
          <a:p>
            <a:fld id="{268E795D-3BBD-534F-BD04-2DF7D557CACA}" type="slidenum">
              <a:rPr lang="en-US" smtClean="0"/>
              <a:pPr/>
              <a:t>15</a:t>
            </a:fld>
            <a:endParaRPr lang="en-US"/>
          </a:p>
        </p:txBody>
      </p:sp>
    </p:spTree>
    <p:extLst>
      <p:ext uri="{BB962C8B-B14F-4D97-AF65-F5344CB8AC3E}">
        <p14:creationId xmlns:p14="http://schemas.microsoft.com/office/powerpoint/2010/main" val="1278825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E795D-3BBD-534F-BD04-2DF7D557CACA}" type="slidenum">
              <a:rPr lang="en-US" smtClean="0"/>
              <a:pPr/>
              <a:t>16</a:t>
            </a:fld>
            <a:endParaRPr lang="en-US"/>
          </a:p>
        </p:txBody>
      </p:sp>
    </p:spTree>
    <p:extLst>
      <p:ext uri="{BB962C8B-B14F-4D97-AF65-F5344CB8AC3E}">
        <p14:creationId xmlns:p14="http://schemas.microsoft.com/office/powerpoint/2010/main" val="313781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424" eaLnBrk="1" fontAlgn="auto" hangingPunct="1">
              <a:spcBef>
                <a:spcPts val="0"/>
              </a:spcBef>
              <a:spcAft>
                <a:spcPts val="0"/>
              </a:spcAft>
              <a:defRPr/>
            </a:pPr>
            <a:r>
              <a:rPr lang="en-US" dirty="0" smtClean="0"/>
              <a:t>Essential Climate Variables project</a:t>
            </a:r>
            <a:r>
              <a:rPr lang="en-US" baseline="0" dirty="0" smtClean="0"/>
              <a:t> – </a:t>
            </a:r>
            <a:r>
              <a:rPr lang="en-US" baseline="0" dirty="0" err="1" smtClean="0"/>
              <a:t>Stitt</a:t>
            </a:r>
            <a:r>
              <a:rPr lang="en-US" baseline="0" dirty="0" smtClean="0"/>
              <a:t>  </a:t>
            </a:r>
            <a:r>
              <a:rPr lang="en-US" dirty="0" smtClean="0">
                <a:hlinkClick r:id="rId3"/>
              </a:rPr>
              <a:t>http://pubs.usgs.gov/sim/3155/</a:t>
            </a:r>
            <a:endParaRPr lang="en-US" dirty="0" smtClean="0"/>
          </a:p>
          <a:p>
            <a:pPr defTabSz="464424" eaLnBrk="1" fontAlgn="auto" hangingPunct="1">
              <a:spcBef>
                <a:spcPts val="0"/>
              </a:spcBef>
              <a:spcAft>
                <a:spcPts val="0"/>
              </a:spcAft>
              <a:defRPr/>
            </a:pPr>
            <a:endParaRPr lang="en-US" dirty="0" smtClean="0"/>
          </a:p>
          <a:p>
            <a:pPr defTabSz="464424" eaLnBrk="1" fontAlgn="auto" hangingPunct="1">
              <a:spcBef>
                <a:spcPts val="0"/>
              </a:spcBef>
              <a:spcAft>
                <a:spcPts val="0"/>
              </a:spcAft>
              <a:defRPr/>
            </a:pPr>
            <a:r>
              <a:rPr lang="en-US" dirty="0" smtClean="0"/>
              <a:t>On my workstation (3.2 GHz Xeon W3670 w/ 24 GB RAM, writing across the</a:t>
            </a:r>
          </a:p>
          <a:p>
            <a:pPr defTabSz="464424" eaLnBrk="1" fontAlgn="auto" hangingPunct="1">
              <a:spcBef>
                <a:spcPts val="0"/>
              </a:spcBef>
              <a:spcAft>
                <a:spcPts val="0"/>
              </a:spcAft>
              <a:defRPr/>
            </a:pPr>
            <a:r>
              <a:rPr lang="en-US" dirty="0" smtClean="0"/>
              <a:t>network), it takes about 55 minutes for R to processing 1 </a:t>
            </a:r>
            <a:r>
              <a:rPr lang="en-US" dirty="0" err="1" smtClean="0"/>
              <a:t>landsat</a:t>
            </a:r>
            <a:r>
              <a:rPr lang="en-US" dirty="0" smtClean="0"/>
              <a:t> scene.</a:t>
            </a:r>
          </a:p>
          <a:p>
            <a:pPr defTabSz="464424" eaLnBrk="1" fontAlgn="auto" hangingPunct="1">
              <a:spcBef>
                <a:spcPts val="0"/>
              </a:spcBef>
              <a:spcAft>
                <a:spcPts val="0"/>
              </a:spcAft>
              <a:defRPr/>
            </a:pPr>
            <a:r>
              <a:rPr lang="en-US" dirty="0" smtClean="0"/>
              <a:t>There are 410 scenes in our test site, so with 1 thread, it will take about</a:t>
            </a:r>
          </a:p>
          <a:p>
            <a:pPr defTabSz="464424" eaLnBrk="1" fontAlgn="auto" hangingPunct="1">
              <a:spcBef>
                <a:spcPts val="0"/>
              </a:spcBef>
              <a:spcAft>
                <a:spcPts val="0"/>
              </a:spcAft>
              <a:defRPr/>
            </a:pPr>
            <a:r>
              <a:rPr lang="en-US" dirty="0" smtClean="0"/>
              <a:t>15.66 days to process all 410 images!  That makes your 2 hour processing</a:t>
            </a:r>
          </a:p>
          <a:p>
            <a:pPr defTabSz="464424" eaLnBrk="1" fontAlgn="auto" hangingPunct="1">
              <a:spcBef>
                <a:spcPts val="0"/>
              </a:spcBef>
              <a:spcAft>
                <a:spcPts val="0"/>
              </a:spcAft>
              <a:defRPr/>
            </a:pPr>
            <a:r>
              <a:rPr lang="en-US" dirty="0" smtClean="0"/>
              <a:t>time look awesome!</a:t>
            </a:r>
          </a:p>
          <a:p>
            <a:pPr defTabSz="464424" eaLnBrk="1" fontAlgn="auto" hangingPunct="1">
              <a:spcBef>
                <a:spcPts val="0"/>
              </a:spcBef>
              <a:spcAft>
                <a:spcPts val="0"/>
              </a:spcAft>
              <a:defRPr/>
            </a:pPr>
            <a:endParaRPr lang="en-US" dirty="0" smtClean="0"/>
          </a:p>
          <a:p>
            <a:pPr defTabSz="464424" eaLnBrk="1" fontAlgn="auto" hangingPunct="1">
              <a:spcBef>
                <a:spcPts val="0"/>
              </a:spcBef>
              <a:spcAft>
                <a:spcPts val="0"/>
              </a:spcAft>
              <a:defRPr/>
            </a:pPr>
            <a:r>
              <a:rPr lang="en-US" dirty="0" smtClean="0"/>
              <a:t>There are about 184,275 </a:t>
            </a:r>
            <a:r>
              <a:rPr lang="en-US" dirty="0" err="1" smtClean="0"/>
              <a:t>landsat</a:t>
            </a:r>
            <a:r>
              <a:rPr lang="en-US" dirty="0" smtClean="0"/>
              <a:t> scenes covering the lower 48 states for</a:t>
            </a:r>
          </a:p>
          <a:p>
            <a:pPr defTabSz="464424" eaLnBrk="1" fontAlgn="auto" hangingPunct="1">
              <a:spcBef>
                <a:spcPts val="0"/>
              </a:spcBef>
              <a:spcAft>
                <a:spcPts val="0"/>
              </a:spcAft>
              <a:defRPr/>
            </a:pPr>
            <a:r>
              <a:rPr lang="en-US" dirty="0" smtClean="0"/>
              <a:t>1984-2010.  Using just my workstation, that would take 19.28 years to</a:t>
            </a:r>
          </a:p>
          <a:p>
            <a:pPr defTabSz="464424" eaLnBrk="1" fontAlgn="auto" hangingPunct="1">
              <a:spcBef>
                <a:spcPts val="0"/>
              </a:spcBef>
              <a:spcAft>
                <a:spcPts val="0"/>
              </a:spcAft>
              <a:defRPr/>
            </a:pPr>
            <a:r>
              <a:rPr lang="en-US" dirty="0" smtClean="0"/>
              <a:t>crunch them all with 1 thread, or 2.41 years with 8 threads.  Obviously,</a:t>
            </a:r>
          </a:p>
          <a:p>
            <a:pPr defTabSz="464424" eaLnBrk="1" fontAlgn="auto" hangingPunct="1">
              <a:spcBef>
                <a:spcPts val="0"/>
              </a:spcBef>
              <a:spcAft>
                <a:spcPts val="0"/>
              </a:spcAft>
              <a:defRPr/>
            </a:pPr>
            <a:r>
              <a:rPr lang="en-US" dirty="0" smtClean="0"/>
              <a:t>this isn’t a good solution and we need more processing power!</a:t>
            </a:r>
          </a:p>
          <a:p>
            <a:pPr defTabSz="464424" eaLnBrk="1" fontAlgn="auto" hangingPunct="1">
              <a:spcBef>
                <a:spcPts val="0"/>
              </a:spcBef>
              <a:spcAft>
                <a:spcPts val="0"/>
              </a:spcAft>
              <a:defRPr/>
            </a:pPr>
            <a:endParaRPr lang="en-US" dirty="0" smtClean="0"/>
          </a:p>
          <a:p>
            <a:pPr defTabSz="464424" eaLnBrk="1" fontAlgn="auto" hangingPunct="1">
              <a:spcBef>
                <a:spcPts val="0"/>
              </a:spcBef>
              <a:spcAft>
                <a:spcPts val="0"/>
              </a:spcAft>
              <a:defRPr/>
            </a:pPr>
            <a:r>
              <a:rPr lang="en-US" dirty="0" smtClean="0"/>
              <a:t>The R code is just the first step of the algorithm, the second step takes R</a:t>
            </a:r>
          </a:p>
          <a:p>
            <a:pPr defTabSz="464424" eaLnBrk="1" fontAlgn="auto" hangingPunct="1">
              <a:spcBef>
                <a:spcPts val="0"/>
              </a:spcBef>
              <a:spcAft>
                <a:spcPts val="0"/>
              </a:spcAft>
              <a:defRPr/>
            </a:pPr>
            <a:r>
              <a:rPr lang="en-US" dirty="0" smtClean="0"/>
              <a:t>output (burn probabilities) and filters it to produce a binary </a:t>
            </a:r>
            <a:r>
              <a:rPr lang="en-US" dirty="0" err="1" smtClean="0"/>
              <a:t>burn|noburn</a:t>
            </a:r>
            <a:endParaRPr lang="en-US" dirty="0" smtClean="0"/>
          </a:p>
          <a:p>
            <a:pPr defTabSz="464424" eaLnBrk="1" fontAlgn="auto" hangingPunct="1">
              <a:spcBef>
                <a:spcPts val="0"/>
              </a:spcBef>
              <a:spcAft>
                <a:spcPts val="0"/>
              </a:spcAft>
              <a:defRPr/>
            </a:pPr>
            <a:r>
              <a:rPr lang="en-US" dirty="0" smtClean="0"/>
              <a:t>image.  Currently, we have a python script (attached) to complete that</a:t>
            </a:r>
          </a:p>
          <a:p>
            <a:pPr defTabSz="464424" eaLnBrk="1" fontAlgn="auto" hangingPunct="1">
              <a:spcBef>
                <a:spcPts val="0"/>
              </a:spcBef>
              <a:spcAft>
                <a:spcPts val="0"/>
              </a:spcAft>
              <a:defRPr/>
            </a:pPr>
            <a:r>
              <a:rPr lang="en-US" dirty="0" smtClean="0"/>
              <a:t>step, but ultimately we will port it to C++.</a:t>
            </a:r>
          </a:p>
          <a:p>
            <a:pPr defTabSz="464424" eaLnBrk="1" fontAlgn="auto" hangingPunct="1">
              <a:spcBef>
                <a:spcPts val="0"/>
              </a:spcBef>
              <a:spcAft>
                <a:spcPts val="0"/>
              </a:spcAft>
              <a:defRPr/>
            </a:pPr>
            <a:endParaRPr lang="en-US" dirty="0" smtClean="0"/>
          </a:p>
          <a:p>
            <a:pPr defTabSz="464424"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1A8D8FD5-CD37-2A48-A865-5B86B785829B}" type="slidenum">
              <a:rPr lang="en-US" smtClean="0"/>
              <a:t>17</a:t>
            </a:fld>
            <a:endParaRPr lang="en-US"/>
          </a:p>
        </p:txBody>
      </p:sp>
    </p:spTree>
    <p:extLst>
      <p:ext uri="{BB962C8B-B14F-4D97-AF65-F5344CB8AC3E}">
        <p14:creationId xmlns:p14="http://schemas.microsoft.com/office/powerpoint/2010/main" val="1252497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E795D-3BBD-534F-BD04-2DF7D557CACA}" type="slidenum">
              <a:rPr lang="en-US" smtClean="0"/>
              <a:pPr/>
              <a:t>18</a:t>
            </a:fld>
            <a:endParaRPr lang="en-US"/>
          </a:p>
        </p:txBody>
      </p:sp>
    </p:spTree>
    <p:extLst>
      <p:ext uri="{BB962C8B-B14F-4D97-AF65-F5344CB8AC3E}">
        <p14:creationId xmlns:p14="http://schemas.microsoft.com/office/powerpoint/2010/main" val="387937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charset="0"/>
                <a:cs typeface="+mn-cs"/>
              </a:rPr>
              <a:t>MPI stands for Message Passing Interface. The MPI specification is basically an API, providing useful routines for communication between the nodes. Normally Fortran or C++</a:t>
            </a:r>
            <a:endParaRPr lang="en-US" dirty="0"/>
          </a:p>
        </p:txBody>
      </p:sp>
      <p:sp>
        <p:nvSpPr>
          <p:cNvPr id="4" name="Slide Number Placeholder 3"/>
          <p:cNvSpPr>
            <a:spLocks noGrp="1"/>
          </p:cNvSpPr>
          <p:nvPr>
            <p:ph type="sldNum" sz="quarter" idx="10"/>
          </p:nvPr>
        </p:nvSpPr>
        <p:spPr/>
        <p:txBody>
          <a:bodyPr/>
          <a:lstStyle/>
          <a:p>
            <a:fld id="{268E795D-3BBD-534F-BD04-2DF7D557CACA}" type="slidenum">
              <a:rPr lang="en-US" smtClean="0"/>
              <a:pPr/>
              <a:t>19</a:t>
            </a:fld>
            <a:endParaRPr lang="en-US"/>
          </a:p>
        </p:txBody>
      </p:sp>
    </p:spTree>
    <p:extLst>
      <p:ext uri="{BB962C8B-B14F-4D97-AF65-F5344CB8AC3E}">
        <p14:creationId xmlns:p14="http://schemas.microsoft.com/office/powerpoint/2010/main" val="1221164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E795D-3BBD-534F-BD04-2DF7D557CACA}" type="slidenum">
              <a:rPr lang="en-US" smtClean="0"/>
              <a:pPr/>
              <a:t>2</a:t>
            </a:fld>
            <a:endParaRPr lang="en-US"/>
          </a:p>
        </p:txBody>
      </p:sp>
    </p:spTree>
    <p:extLst>
      <p:ext uri="{BB962C8B-B14F-4D97-AF65-F5344CB8AC3E}">
        <p14:creationId xmlns:p14="http://schemas.microsoft.com/office/powerpoint/2010/main" val="3172323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E795D-3BBD-534F-BD04-2DF7D557CACA}" type="slidenum">
              <a:rPr lang="en-US" smtClean="0"/>
              <a:pPr/>
              <a:t>21</a:t>
            </a:fld>
            <a:endParaRPr lang="en-US"/>
          </a:p>
        </p:txBody>
      </p:sp>
    </p:spTree>
    <p:extLst>
      <p:ext uri="{BB962C8B-B14F-4D97-AF65-F5344CB8AC3E}">
        <p14:creationId xmlns:p14="http://schemas.microsoft.com/office/powerpoint/2010/main" val="2729165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USGS Cooperative:</a:t>
            </a:r>
          </a:p>
          <a:p>
            <a:endParaRPr lang="en-US" dirty="0" smtClean="0"/>
          </a:p>
          <a:p>
            <a:r>
              <a:rPr lang="en-US" dirty="0" smtClean="0"/>
              <a:t>Compile and maintain a list of available HPC resources within USGS</a:t>
            </a:r>
          </a:p>
          <a:p>
            <a:r>
              <a:rPr lang="en-US" dirty="0" smtClean="0"/>
              <a:t>Establish resource access workflows</a:t>
            </a:r>
          </a:p>
          <a:p>
            <a:pPr lvl="1"/>
            <a:r>
              <a:rPr lang="en-US" dirty="0" smtClean="0"/>
              <a:t>Connect the researcher to the appropriate resources</a:t>
            </a:r>
          </a:p>
          <a:p>
            <a:r>
              <a:rPr lang="en-US" dirty="0" smtClean="0"/>
              <a:t>Develop governance, usage, and resource allocation policies</a:t>
            </a:r>
          </a:p>
          <a:p>
            <a:r>
              <a:rPr lang="en-US" dirty="0" smtClean="0"/>
              <a:t>Technical collaboration and assistance</a:t>
            </a:r>
          </a:p>
          <a:p>
            <a:r>
              <a:rPr lang="en-US" dirty="0" smtClean="0"/>
              <a:t>Procurement planning</a:t>
            </a:r>
          </a:p>
          <a:p>
            <a:endParaRPr lang="en-US" dirty="0" smtClean="0"/>
          </a:p>
          <a:p>
            <a:endParaRPr lang="en-US" dirty="0" smtClean="0"/>
          </a:p>
          <a:p>
            <a:r>
              <a:rPr lang="en-US" dirty="0" smtClean="0"/>
              <a:t>ORNL:</a:t>
            </a:r>
          </a:p>
          <a:p>
            <a:r>
              <a:rPr lang="en-US" sz="1200" dirty="0" smtClean="0"/>
              <a:t>Established access to institutional cluster (OIC)</a:t>
            </a:r>
          </a:p>
          <a:p>
            <a:r>
              <a:rPr lang="en-US" sz="1200" dirty="0" smtClean="0"/>
              <a:t>Developing process for receiving allocations on supercomputing resources</a:t>
            </a:r>
          </a:p>
          <a:p>
            <a:r>
              <a:rPr lang="en-US" sz="1200" dirty="0" smtClean="0"/>
              <a:t>Formalizing relationships for technical assistance through existing Interagency Agreement</a:t>
            </a:r>
          </a:p>
          <a:p>
            <a:endParaRPr lang="en-US" dirty="0" smtClean="0"/>
          </a:p>
          <a:p>
            <a:endParaRPr lang="en-US" dirty="0" smtClean="0"/>
          </a:p>
          <a:p>
            <a:r>
              <a:rPr lang="en-US" dirty="0" smtClean="0"/>
              <a:t>Volcanic ash cloud dispersal and fallout model forecasts</a:t>
            </a:r>
          </a:p>
          <a:p>
            <a:r>
              <a:rPr lang="en-US" dirty="0" smtClean="0"/>
              <a:t>3-D </a:t>
            </a:r>
            <a:r>
              <a:rPr lang="en-US" dirty="0" err="1" smtClean="0"/>
              <a:t>Eulerian</a:t>
            </a:r>
            <a:r>
              <a:rPr lang="en-US" dirty="0" smtClean="0"/>
              <a:t> model built in Fortran</a:t>
            </a:r>
          </a:p>
          <a:p>
            <a:r>
              <a:rPr lang="en-US" dirty="0" smtClean="0"/>
              <a:t>Excellent candidate for parallelization and GPU processing </a:t>
            </a:r>
          </a:p>
          <a:p>
            <a:r>
              <a:rPr lang="en-US" dirty="0" smtClean="0"/>
              <a:t>Possible OLCF Director’s Discretion project</a:t>
            </a:r>
          </a:p>
          <a:p>
            <a:endParaRPr lang="en-US" dirty="0"/>
          </a:p>
        </p:txBody>
      </p:sp>
      <p:sp>
        <p:nvSpPr>
          <p:cNvPr id="4" name="Slide Number Placeholder 3"/>
          <p:cNvSpPr>
            <a:spLocks noGrp="1"/>
          </p:cNvSpPr>
          <p:nvPr>
            <p:ph type="sldNum" sz="quarter" idx="10"/>
          </p:nvPr>
        </p:nvSpPr>
        <p:spPr/>
        <p:txBody>
          <a:bodyPr/>
          <a:lstStyle/>
          <a:p>
            <a:fld id="{268E795D-3BBD-534F-BD04-2DF7D557CACA}" type="slidenum">
              <a:rPr lang="en-US" smtClean="0"/>
              <a:pPr/>
              <a:t>22</a:t>
            </a:fld>
            <a:endParaRPr lang="en-US"/>
          </a:p>
        </p:txBody>
      </p:sp>
    </p:spTree>
    <p:extLst>
      <p:ext uri="{BB962C8B-B14F-4D97-AF65-F5344CB8AC3E}">
        <p14:creationId xmlns:p14="http://schemas.microsoft.com/office/powerpoint/2010/main" val="2392284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USGS Cooperative:</a:t>
            </a:r>
          </a:p>
          <a:p>
            <a:endParaRPr lang="en-US" dirty="0" smtClean="0"/>
          </a:p>
          <a:p>
            <a:r>
              <a:rPr lang="en-US" dirty="0" smtClean="0"/>
              <a:t>Compile and maintain a list of available HPC resources within USGS</a:t>
            </a:r>
          </a:p>
          <a:p>
            <a:r>
              <a:rPr lang="en-US" dirty="0" smtClean="0"/>
              <a:t>Establish resource access workflows</a:t>
            </a:r>
          </a:p>
          <a:p>
            <a:pPr lvl="1"/>
            <a:r>
              <a:rPr lang="en-US" dirty="0" smtClean="0"/>
              <a:t>Connect the researcher to the appropriate resources</a:t>
            </a:r>
          </a:p>
          <a:p>
            <a:r>
              <a:rPr lang="en-US" dirty="0" smtClean="0"/>
              <a:t>Develop governance, usage, and resource allocation policies</a:t>
            </a:r>
          </a:p>
          <a:p>
            <a:r>
              <a:rPr lang="en-US" dirty="0" smtClean="0"/>
              <a:t>Technical collaboration and assistance</a:t>
            </a:r>
          </a:p>
          <a:p>
            <a:r>
              <a:rPr lang="en-US" dirty="0" smtClean="0"/>
              <a:t>Procurement planning</a:t>
            </a:r>
          </a:p>
          <a:p>
            <a:endParaRPr lang="en-US" dirty="0"/>
          </a:p>
        </p:txBody>
      </p:sp>
      <p:sp>
        <p:nvSpPr>
          <p:cNvPr id="4" name="Slide Number Placeholder 3"/>
          <p:cNvSpPr>
            <a:spLocks noGrp="1"/>
          </p:cNvSpPr>
          <p:nvPr>
            <p:ph type="sldNum" sz="quarter" idx="10"/>
          </p:nvPr>
        </p:nvSpPr>
        <p:spPr/>
        <p:txBody>
          <a:bodyPr/>
          <a:lstStyle/>
          <a:p>
            <a:fld id="{268E795D-3BBD-534F-BD04-2DF7D557CACA}" type="slidenum">
              <a:rPr lang="en-US" smtClean="0"/>
              <a:pPr/>
              <a:t>23</a:t>
            </a:fld>
            <a:endParaRPr lang="en-US"/>
          </a:p>
        </p:txBody>
      </p:sp>
    </p:spTree>
    <p:extLst>
      <p:ext uri="{BB962C8B-B14F-4D97-AF65-F5344CB8AC3E}">
        <p14:creationId xmlns:p14="http://schemas.microsoft.com/office/powerpoint/2010/main" val="2673254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E795D-3BBD-534F-BD04-2DF7D557CACA}" type="slidenum">
              <a:rPr lang="en-US" smtClean="0"/>
              <a:pPr/>
              <a:t>24</a:t>
            </a:fld>
            <a:endParaRPr lang="en-US"/>
          </a:p>
        </p:txBody>
      </p:sp>
    </p:spTree>
    <p:extLst>
      <p:ext uri="{BB962C8B-B14F-4D97-AF65-F5344CB8AC3E}">
        <p14:creationId xmlns:p14="http://schemas.microsoft.com/office/powerpoint/2010/main" val="694446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E795D-3BBD-534F-BD04-2DF7D557CACA}" type="slidenum">
              <a:rPr lang="en-US" smtClean="0"/>
              <a:pPr/>
              <a:t>25</a:t>
            </a:fld>
            <a:endParaRPr lang="en-US"/>
          </a:p>
        </p:txBody>
      </p:sp>
    </p:spTree>
    <p:extLst>
      <p:ext uri="{BB962C8B-B14F-4D97-AF65-F5344CB8AC3E}">
        <p14:creationId xmlns:p14="http://schemas.microsoft.com/office/powerpoint/2010/main" val="1089466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 work</a:t>
            </a:r>
            <a:endParaRPr lang="en-US" dirty="0"/>
          </a:p>
        </p:txBody>
      </p:sp>
      <p:sp>
        <p:nvSpPr>
          <p:cNvPr id="4" name="Slide Number Placeholder 3"/>
          <p:cNvSpPr>
            <a:spLocks noGrp="1"/>
          </p:cNvSpPr>
          <p:nvPr>
            <p:ph type="sldNum" sz="quarter" idx="10"/>
          </p:nvPr>
        </p:nvSpPr>
        <p:spPr/>
        <p:txBody>
          <a:bodyPr/>
          <a:lstStyle/>
          <a:p>
            <a:fld id="{1A8D8FD5-CD37-2A48-A865-5B86B785829B}" type="slidenum">
              <a:rPr lang="en-US" smtClean="0"/>
              <a:t>26</a:t>
            </a:fld>
            <a:endParaRPr lang="en-US"/>
          </a:p>
        </p:txBody>
      </p:sp>
    </p:spTree>
    <p:extLst>
      <p:ext uri="{BB962C8B-B14F-4D97-AF65-F5344CB8AC3E}">
        <p14:creationId xmlns:p14="http://schemas.microsoft.com/office/powerpoint/2010/main" val="3937106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8D8FD5-CD37-2A48-A865-5B86B785829B}" type="slidenum">
              <a:rPr lang="en-US" smtClean="0"/>
              <a:t>27</a:t>
            </a:fld>
            <a:endParaRPr lang="en-US"/>
          </a:p>
        </p:txBody>
      </p:sp>
    </p:spTree>
    <p:extLst>
      <p:ext uri="{BB962C8B-B14F-4D97-AF65-F5344CB8AC3E}">
        <p14:creationId xmlns:p14="http://schemas.microsoft.com/office/powerpoint/2010/main" val="3719385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E795D-3BBD-534F-BD04-2DF7D557CACA}" type="slidenum">
              <a:rPr lang="en-US" smtClean="0"/>
              <a:pPr/>
              <a:t>28</a:t>
            </a:fld>
            <a:endParaRPr lang="en-US"/>
          </a:p>
        </p:txBody>
      </p:sp>
    </p:spTree>
    <p:extLst>
      <p:ext uri="{BB962C8B-B14F-4D97-AF65-F5344CB8AC3E}">
        <p14:creationId xmlns:p14="http://schemas.microsoft.com/office/powerpoint/2010/main" val="560913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Vision:</a:t>
            </a:r>
          </a:p>
          <a:p>
            <a:pPr marL="174149" indent="-174149">
              <a:buFont typeface="Arial" pitchFamily="34" charset="0"/>
              <a:buChar char="•"/>
            </a:pPr>
            <a:r>
              <a:rPr lang="en-US" dirty="0" smtClean="0"/>
              <a:t>Develop </a:t>
            </a:r>
            <a:r>
              <a:rPr lang="en-US" u="sng" dirty="0" smtClean="0"/>
              <a:t>national data products</a:t>
            </a:r>
            <a:r>
              <a:rPr lang="en-US" dirty="0" smtClean="0"/>
              <a:t> through </a:t>
            </a:r>
            <a:r>
              <a:rPr lang="en-US" u="sng" dirty="0" smtClean="0"/>
              <a:t>analysis and synthesis</a:t>
            </a:r>
            <a:r>
              <a:rPr lang="en-US" dirty="0" smtClean="0"/>
              <a:t> to enable USGS science. </a:t>
            </a:r>
          </a:p>
          <a:p>
            <a:pPr marL="174149" indent="-174149">
              <a:buFont typeface="Arial" pitchFamily="34" charset="0"/>
              <a:buChar char="•"/>
            </a:pPr>
            <a:r>
              <a:rPr lang="en-US" dirty="0" smtClean="0"/>
              <a:t>Lead </a:t>
            </a:r>
            <a:r>
              <a:rPr lang="en-US" u="sng" dirty="0" smtClean="0"/>
              <a:t>strategic research</a:t>
            </a:r>
            <a:r>
              <a:rPr lang="en-US" dirty="0" smtClean="0"/>
              <a:t> and </a:t>
            </a:r>
            <a:r>
              <a:rPr lang="en-US" u="sng" dirty="0" smtClean="0"/>
              <a:t>informatics partnerships.</a:t>
            </a:r>
            <a:r>
              <a:rPr lang="en-US" dirty="0" smtClean="0"/>
              <a:t> </a:t>
            </a:r>
          </a:p>
          <a:p>
            <a:pPr marL="174149" indent="-174149">
              <a:buFont typeface="Arial" pitchFamily="34" charset="0"/>
              <a:buChar char="•"/>
            </a:pPr>
            <a:r>
              <a:rPr lang="en-US" u="sng" dirty="0" smtClean="0"/>
              <a:t>Mobilize data</a:t>
            </a:r>
            <a:r>
              <a:rPr lang="en-US" dirty="0" smtClean="0"/>
              <a:t> and </a:t>
            </a:r>
            <a:r>
              <a:rPr lang="en-US" u="sng" dirty="0" smtClean="0"/>
              <a:t>create innovative tools and technologies</a:t>
            </a:r>
            <a:r>
              <a:rPr lang="en-US" dirty="0" smtClean="0"/>
              <a:t> for scientific discovery and rapid response to societal issues. </a:t>
            </a:r>
          </a:p>
          <a:p>
            <a:pPr marL="174149" indent="-174149">
              <a:buFont typeface="Arial" pitchFamily="34" charset="0"/>
              <a:buChar char="•"/>
            </a:pPr>
            <a:r>
              <a:rPr lang="en-US" dirty="0" smtClean="0"/>
              <a:t>Provide </a:t>
            </a:r>
            <a:r>
              <a:rPr lang="en-US" u="sng" dirty="0" smtClean="0"/>
              <a:t>biodiversity informatics</a:t>
            </a:r>
            <a:r>
              <a:rPr lang="en-US" dirty="0" smtClean="0"/>
              <a:t> and </a:t>
            </a:r>
            <a:r>
              <a:rPr lang="en-US" u="sng" dirty="0" smtClean="0"/>
              <a:t>biogeographic characterization</a:t>
            </a:r>
            <a:r>
              <a:rPr lang="en-US" dirty="0" smtClean="0"/>
              <a:t> for the Nation.</a:t>
            </a:r>
          </a:p>
          <a:p>
            <a:endParaRPr lang="en-US" dirty="0"/>
          </a:p>
        </p:txBody>
      </p:sp>
      <p:sp>
        <p:nvSpPr>
          <p:cNvPr id="4" name="Slide Number Placeholder 3"/>
          <p:cNvSpPr>
            <a:spLocks noGrp="1"/>
          </p:cNvSpPr>
          <p:nvPr>
            <p:ph type="sldNum" sz="quarter" idx="10"/>
          </p:nvPr>
        </p:nvSpPr>
        <p:spPr/>
        <p:txBody>
          <a:bodyPr/>
          <a:lstStyle/>
          <a:p>
            <a:fld id="{E53C8148-1AFF-F44D-89C5-1DD2368E4159}" type="slidenum">
              <a:rPr lang="en-US" smtClean="0"/>
              <a:t>3</a:t>
            </a:fld>
            <a:endParaRPr lang="en-US"/>
          </a:p>
        </p:txBody>
      </p:sp>
    </p:spTree>
    <p:extLst>
      <p:ext uri="{BB962C8B-B14F-4D97-AF65-F5344CB8AC3E}">
        <p14:creationId xmlns:p14="http://schemas.microsoft.com/office/powerpoint/2010/main" val="173969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CSAS combines fundamental and applied research, and integrates scientific data</a:t>
            </a:r>
            <a:r>
              <a:rPr lang="en-US" baseline="0" dirty="0" smtClean="0"/>
              <a:t> with information analysis and synthesis. We do this by </a:t>
            </a:r>
            <a:r>
              <a:rPr lang="en-US" dirty="0" smtClean="0"/>
              <a:t>conducting</a:t>
            </a:r>
            <a:r>
              <a:rPr lang="en-US" baseline="0" dirty="0" smtClean="0"/>
              <a:t> </a:t>
            </a:r>
            <a:r>
              <a:rPr lang="en-US" dirty="0" smtClean="0"/>
              <a:t> biological occurrence data acquisition, biological taxonomic analysis and interpretation, performing</a:t>
            </a:r>
            <a:r>
              <a:rPr lang="en-US" baseline="0" dirty="0" smtClean="0"/>
              <a:t> </a:t>
            </a:r>
            <a:r>
              <a:rPr lang="en-US" dirty="0" smtClean="0"/>
              <a:t>computational analytics, and informational synthesis. </a:t>
            </a:r>
          </a:p>
          <a:p>
            <a:endParaRPr lang="en-US" dirty="0" smtClean="0"/>
          </a:p>
          <a:p>
            <a:r>
              <a:rPr lang="en-US" dirty="0" smtClean="0"/>
              <a:t>The USGS Science Strategy emphasizes applied Earth systems information research with a focus on data integration and new methods of investigation.  In 2012, CSAS worked closely with other mission areas to leverage expertise and apply it to the computing and information needs of science research projects.  To help respond to complex and sometimes perplexing science questions, CSAS collaborates with other USGS Mission Areas, and partners with institutions, programmers, modelers, application developers, and others. </a:t>
            </a:r>
          </a:p>
          <a:p>
            <a:endParaRPr lang="en-US" dirty="0"/>
          </a:p>
        </p:txBody>
      </p:sp>
      <p:sp>
        <p:nvSpPr>
          <p:cNvPr id="4" name="Slide Number Placeholder 3"/>
          <p:cNvSpPr>
            <a:spLocks noGrp="1"/>
          </p:cNvSpPr>
          <p:nvPr>
            <p:ph type="sldNum" sz="quarter" idx="10"/>
          </p:nvPr>
        </p:nvSpPr>
        <p:spPr/>
        <p:txBody>
          <a:bodyPr/>
          <a:lstStyle/>
          <a:p>
            <a:fld id="{E53C8148-1AFF-F44D-89C5-1DD2368E4159}" type="slidenum">
              <a:rPr lang="en-US" smtClean="0"/>
              <a:t>4</a:t>
            </a:fld>
            <a:endParaRPr lang="en-US"/>
          </a:p>
        </p:txBody>
      </p:sp>
    </p:spTree>
    <p:extLst>
      <p:ext uri="{BB962C8B-B14F-4D97-AF65-F5344CB8AC3E}">
        <p14:creationId xmlns:p14="http://schemas.microsoft.com/office/powerpoint/2010/main" val="70111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Already being used as teaching/reference tool</a:t>
            </a:r>
          </a:p>
          <a:p>
            <a:pPr lvl="1"/>
            <a:r>
              <a:rPr lang="en-US" dirty="0" smtClean="0"/>
              <a:t>Midwest Region using it extensively</a:t>
            </a:r>
          </a:p>
          <a:p>
            <a:pPr lvl="1"/>
            <a:r>
              <a:rPr lang="en-US" dirty="0" smtClean="0"/>
              <a:t>Chesapeake Bay OFR</a:t>
            </a:r>
          </a:p>
          <a:p>
            <a:endParaRPr lang="en-US" dirty="0"/>
          </a:p>
        </p:txBody>
      </p:sp>
    </p:spTree>
    <p:extLst>
      <p:ext uri="{BB962C8B-B14F-4D97-AF65-F5344CB8AC3E}">
        <p14:creationId xmlns:p14="http://schemas.microsoft.com/office/powerpoint/2010/main" val="1650875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E795D-3BBD-534F-BD04-2DF7D557CACA}" type="slidenum">
              <a:rPr lang="en-US" smtClean="0"/>
              <a:pPr/>
              <a:t>6</a:t>
            </a:fld>
            <a:endParaRPr lang="en-US"/>
          </a:p>
        </p:txBody>
      </p:sp>
    </p:spTree>
    <p:extLst>
      <p:ext uri="{BB962C8B-B14F-4D97-AF65-F5344CB8AC3E}">
        <p14:creationId xmlns:p14="http://schemas.microsoft.com/office/powerpoint/2010/main" val="772274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E795D-3BBD-534F-BD04-2DF7D557CACA}" type="slidenum">
              <a:rPr lang="en-US" smtClean="0"/>
              <a:pPr/>
              <a:t>7</a:t>
            </a:fld>
            <a:endParaRPr lang="en-US"/>
          </a:p>
        </p:txBody>
      </p:sp>
    </p:spTree>
    <p:extLst>
      <p:ext uri="{BB962C8B-B14F-4D97-AF65-F5344CB8AC3E}">
        <p14:creationId xmlns:p14="http://schemas.microsoft.com/office/powerpoint/2010/main" val="4025250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E795D-3BBD-534F-BD04-2DF7D557CACA}" type="slidenum">
              <a:rPr lang="en-US" smtClean="0"/>
              <a:pPr/>
              <a:t>8</a:t>
            </a:fld>
            <a:endParaRPr lang="en-US"/>
          </a:p>
        </p:txBody>
      </p:sp>
    </p:spTree>
    <p:extLst>
      <p:ext uri="{BB962C8B-B14F-4D97-AF65-F5344CB8AC3E}">
        <p14:creationId xmlns:p14="http://schemas.microsoft.com/office/powerpoint/2010/main" val="4090120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E795D-3BBD-534F-BD04-2DF7D557CACA}" type="slidenum">
              <a:rPr lang="en-US" smtClean="0"/>
              <a:pPr/>
              <a:t>9</a:t>
            </a:fld>
            <a:endParaRPr lang="en-US"/>
          </a:p>
        </p:txBody>
      </p:sp>
    </p:spTree>
    <p:extLst>
      <p:ext uri="{BB962C8B-B14F-4D97-AF65-F5344CB8AC3E}">
        <p14:creationId xmlns:p14="http://schemas.microsoft.com/office/powerpoint/2010/main" val="3619232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dent_4_onscreen_png"/>
          <p:cNvPicPr>
            <a:picLocks noChangeAspect="1" noChangeArrowheads="1"/>
          </p:cNvPicPr>
          <p:nvPr userDrawn="1"/>
        </p:nvPicPr>
        <p:blipFill>
          <a:blip r:embed="rId3" cstate="screen">
            <a:duotone>
              <a:prstClr val="black"/>
              <a:schemeClr val="bg1">
                <a:tint val="45000"/>
                <a:satMod val="400000"/>
              </a:schemeClr>
            </a:duotone>
            <a:extLst>
              <a:ext uri="{28A0092B-C50C-407E-A947-70E740481C1C}">
                <a14:useLocalDpi xmlns:a14="http://schemas.microsoft.com/office/drawing/2010/main"/>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404813" y="6083300"/>
            <a:ext cx="2016125" cy="39370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8900" tIns="44450" rIns="88900" bIns="44450">
            <a:spAutoFit/>
          </a:bodyPr>
          <a:lstStyle/>
          <a:p>
            <a:pPr defTabSz="885825" eaLnBrk="0" hangingPunct="0"/>
            <a:r>
              <a:rPr lang="en-US" sz="1000">
                <a:solidFill>
                  <a:schemeClr val="bg1"/>
                </a:solidFill>
                <a:latin typeface="Arial" charset="0"/>
                <a:cs typeface="Arial" charset="0"/>
              </a:rPr>
              <a:t>U.S. Department of the Interior</a:t>
            </a:r>
          </a:p>
          <a:p>
            <a:pPr defTabSz="885825" eaLnBrk="0" hangingPunct="0"/>
            <a:r>
              <a:rPr lang="en-US" sz="1000">
                <a:solidFill>
                  <a:schemeClr val="bg1"/>
                </a:solidFill>
                <a:latin typeface="Arial" charset="0"/>
                <a:cs typeface="Arial" charset="0"/>
              </a:rPr>
              <a:t>U.S. Geological Survey</a:t>
            </a:r>
          </a:p>
        </p:txBody>
      </p:sp>
      <p:sp>
        <p:nvSpPr>
          <p:cNvPr id="2" name="Title 1"/>
          <p:cNvSpPr>
            <a:spLocks noGrp="1"/>
          </p:cNvSpPr>
          <p:nvPr>
            <p:ph type="ctrTitle"/>
          </p:nvPr>
        </p:nvSpPr>
        <p:spPr>
          <a:xfrm>
            <a:off x="404813" y="1828800"/>
            <a:ext cx="7772400" cy="685800"/>
          </a:xfrm>
        </p:spPr>
        <p:txBody>
          <a:bodyPr anchor="b">
            <a:normAutofit/>
          </a:bodyPr>
          <a:lstStyle>
            <a:lvl1pPr>
              <a:defRPr sz="4200" baseline="0">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4813" y="2870200"/>
            <a:ext cx="6400800" cy="1473200"/>
          </a:xfrm>
        </p:spPr>
        <p:txBody>
          <a:bodyPr>
            <a:normAutofit/>
          </a:bodyPr>
          <a:lstStyle>
            <a:lvl1pPr marL="0" indent="0" algn="l">
              <a:buNone/>
              <a:defRPr sz="2800" baseline="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fld id="{54139263-73F8-BB46-AD1B-9063B93CED70}" type="datetimeFigureOut">
              <a:rPr lang="en-US"/>
              <a:pPr/>
              <a:t>10/29/13</a:t>
            </a:fld>
            <a:endParaRPr lang="en-US"/>
          </a:p>
        </p:txBody>
      </p:sp>
      <p:sp>
        <p:nvSpPr>
          <p:cNvPr id="8" name="Footer Placeholder 4"/>
          <p:cNvSpPr>
            <a:spLocks noGrp="1"/>
          </p:cNvSpPr>
          <p:nvPr>
            <p:ph type="ftr" sz="quarter" idx="11"/>
          </p:nvPr>
        </p:nvSpPr>
        <p:spPr/>
        <p:txBody>
          <a:bodyPr/>
          <a:lstStyle>
            <a:lvl1pPr>
              <a:defRPr>
                <a:solidFill>
                  <a:schemeClr val="bg1"/>
                </a:solidFill>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DEB772C-00DF-0D4A-AA4A-6DEDE61E7CC2}" type="slidenum">
              <a:rPr lang="en-US"/>
              <a:pPr/>
              <a:t>‹#›</a:t>
            </a:fld>
            <a:endParaRPr lang="en-US" dirty="0"/>
          </a:p>
        </p:txBody>
      </p:sp>
    </p:spTree>
    <p:extLst>
      <p:ext uri="{BB962C8B-B14F-4D97-AF65-F5344CB8AC3E}">
        <p14:creationId xmlns:p14="http://schemas.microsoft.com/office/powerpoint/2010/main" val="614891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ident-small_4_onscreen_png"/>
          <p:cNvPicPr>
            <a:picLocks noChangeAspect="1" noChangeArrowheads="1"/>
          </p:cNvPicPr>
          <p:nvPr userDrawn="1"/>
        </p:nvPicPr>
        <p:blipFill>
          <a:blip r:embed="rId3" cstate="screen">
            <a:grayscl/>
            <a:biLevel thresh="50000"/>
            <a:extLst>
              <a:ext uri="{28A0092B-C50C-407E-A947-70E740481C1C}">
                <a14:useLocalDpi xmlns:a14="http://schemas.microsoft.com/office/drawing/2010/main"/>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91400" y="5815013"/>
            <a:ext cx="1371600" cy="9159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userDrawn="1"/>
        </p:nvCxnSpPr>
        <p:spPr bwMode="auto">
          <a:xfrm>
            <a:off x="457200" y="5715000"/>
            <a:ext cx="8305800" cy="0"/>
          </a:xfrm>
          <a:prstGeom prst="line">
            <a:avLst/>
          </a:prstGeom>
          <a:noFill/>
          <a:ln w="57150">
            <a:solidFill>
              <a:srgbClr val="5BBAF6"/>
            </a:solidFill>
            <a:round/>
            <a:headEnd/>
            <a:tailEnd/>
          </a:ln>
          <a:effectLst>
            <a:outerShdw blurRad="50800" dist="38100" dir="5400000" algn="t" rotWithShape="0">
              <a:srgbClr val="000000">
                <a:alpha val="39999"/>
              </a:srgbClr>
            </a:outerShdw>
          </a:effectLst>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userDrawn="1"/>
        </p:nvCxnSpPr>
        <p:spPr bwMode="auto">
          <a:xfrm>
            <a:off x="457200" y="1295400"/>
            <a:ext cx="8305800" cy="0"/>
          </a:xfrm>
          <a:prstGeom prst="line">
            <a:avLst/>
          </a:prstGeom>
          <a:noFill/>
          <a:ln w="57150">
            <a:solidFill>
              <a:srgbClr val="5BBAF6"/>
            </a:solidFill>
            <a:round/>
            <a:headEnd/>
            <a:tailEnd/>
          </a:ln>
          <a:effectLst>
            <a:outerShdw blurRad="50800" dist="38100" dir="5400000" algn="t" rotWithShape="0">
              <a:srgbClr val="000000">
                <a:alpha val="39999"/>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457200" y="1600200"/>
            <a:ext cx="8229600" cy="4114800"/>
          </a:xfrm>
        </p:spPr>
        <p:txBody>
          <a:bodyPr/>
          <a:lstStyle>
            <a:lvl1pPr>
              <a:defRPr>
                <a:solidFill>
                  <a:schemeClr val="bg1"/>
                </a:solidFill>
                <a:effectLst>
                  <a:outerShdw blurRad="38100" dist="38100" dir="2700000" algn="tl">
                    <a:srgbClr val="000000">
                      <a:alpha val="43137"/>
                    </a:srgbClr>
                  </a:outerShdw>
                </a:effectLst>
                <a:latin typeface="Arial" pitchFamily="34" charset="0"/>
                <a:cs typeface="Arial" pitchFamily="34" charset="0"/>
              </a:defRPr>
            </a:lvl1pPr>
            <a:lvl2pPr>
              <a:defRPr>
                <a:solidFill>
                  <a:schemeClr val="bg1"/>
                </a:solidFill>
                <a:effectLst>
                  <a:outerShdw blurRad="38100" dist="38100" dir="2700000" algn="tl">
                    <a:srgbClr val="000000">
                      <a:alpha val="43137"/>
                    </a:srgbClr>
                  </a:outerShdw>
                </a:effectLst>
                <a:latin typeface="Arial" pitchFamily="34" charset="0"/>
                <a:cs typeface="Arial" pitchFamily="34" charset="0"/>
              </a:defRPr>
            </a:lvl2pPr>
            <a:lvl3pPr>
              <a:defRPr>
                <a:solidFill>
                  <a:schemeClr val="bg1"/>
                </a:solidFill>
                <a:effectLst>
                  <a:outerShdw blurRad="38100" dist="38100" dir="2700000" algn="tl">
                    <a:srgbClr val="000000">
                      <a:alpha val="43137"/>
                    </a:srgbClr>
                  </a:outerShdw>
                </a:effectLst>
                <a:latin typeface="Arial" pitchFamily="34" charset="0"/>
                <a:cs typeface="Arial" pitchFamily="34" charset="0"/>
              </a:defRPr>
            </a:lvl3pPr>
            <a:lvl4pPr>
              <a:defRPr>
                <a:solidFill>
                  <a:schemeClr val="bg1"/>
                </a:solidFill>
                <a:effectLst>
                  <a:outerShdw blurRad="38100" dist="38100" dir="2700000" algn="tl">
                    <a:srgbClr val="000000">
                      <a:alpha val="43137"/>
                    </a:srgbClr>
                  </a:outerShdw>
                </a:effectLst>
                <a:latin typeface="Arial" pitchFamily="34" charset="0"/>
                <a:cs typeface="Arial" pitchFamily="34" charset="0"/>
              </a:defRPr>
            </a:lvl4pPr>
            <a:lvl5pPr>
              <a:defRPr>
                <a:solidFill>
                  <a:schemeClr val="bg1"/>
                </a:solidFill>
                <a:effectLst>
                  <a:outerShdw blurRad="38100" dist="38100" dir="2700000" algn="tl">
                    <a:srgbClr val="000000">
                      <a:alpha val="43137"/>
                    </a:srgbClr>
                  </a:outerShdw>
                </a:effectLst>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57200" y="338139"/>
            <a:ext cx="8229600" cy="957262"/>
          </a:xfrm>
        </p:spPr>
        <p:txBody>
          <a:bodyPr>
            <a:normAutofit/>
          </a:bodyPr>
          <a:lstStyle>
            <a:lvl1pPr algn="l">
              <a:defRPr sz="36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sp>
        <p:nvSpPr>
          <p:cNvPr id="10" name="Date Placeholder 3"/>
          <p:cNvSpPr>
            <a:spLocks noGrp="1"/>
          </p:cNvSpPr>
          <p:nvPr>
            <p:ph type="dt" sz="half" idx="10"/>
          </p:nvPr>
        </p:nvSpPr>
        <p:spPr/>
        <p:txBody>
          <a:bodyPr/>
          <a:lstStyle>
            <a:lvl1pPr>
              <a:defRPr/>
            </a:lvl1pPr>
          </a:lstStyle>
          <a:p>
            <a:fld id="{BC87D147-97FE-EA44-A01B-0423F2922AFD}" type="datetimeFigureOut">
              <a:rPr lang="en-US"/>
              <a:pPr/>
              <a:t>10/29/13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fld id="{9F40FC46-EB16-8142-B3E0-3796C143F7EB}" type="slidenum">
              <a:rPr lang="en-US"/>
              <a:pPr/>
              <a:t>‹#›</a:t>
            </a:fld>
            <a:endParaRPr lang="en-US"/>
          </a:p>
        </p:txBody>
      </p:sp>
    </p:spTree>
    <p:extLst>
      <p:ext uri="{BB962C8B-B14F-4D97-AF65-F5344CB8AC3E}">
        <p14:creationId xmlns:p14="http://schemas.microsoft.com/office/powerpoint/2010/main" val="82437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ident-small_4_onscreen_png"/>
          <p:cNvPicPr>
            <a:picLocks noChangeAspect="1" noChangeArrowheads="1"/>
          </p:cNvPicPr>
          <p:nvPr userDrawn="1"/>
        </p:nvPicPr>
        <p:blipFill>
          <a:blip r:embed="rId3" cstate="screen">
            <a:grayscl/>
            <a:biLevel thresh="50000"/>
            <a:extLst>
              <a:ext uri="{28A0092B-C50C-407E-A947-70E740481C1C}">
                <a14:useLocalDpi xmlns:a14="http://schemas.microsoft.com/office/drawing/2010/main"/>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91400" y="5815013"/>
            <a:ext cx="1371600" cy="9159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457200" y="5715000"/>
            <a:ext cx="83058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90032" y="2463560"/>
            <a:ext cx="7772400" cy="1524000"/>
          </a:xfrm>
        </p:spPr>
        <p:txBody>
          <a:bodyPr anchor="t">
            <a:normAutofit/>
          </a:bodyPr>
          <a:lstStyle>
            <a:lvl1pPr algn="ctr">
              <a:defRPr sz="4000" b="1" cap="none">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Date Placeholder 3"/>
          <p:cNvSpPr>
            <a:spLocks noGrp="1"/>
          </p:cNvSpPr>
          <p:nvPr>
            <p:ph type="dt" sz="half" idx="10"/>
          </p:nvPr>
        </p:nvSpPr>
        <p:spPr/>
        <p:txBody>
          <a:bodyPr/>
          <a:lstStyle>
            <a:lvl1pPr>
              <a:defRPr/>
            </a:lvl1pPr>
          </a:lstStyle>
          <a:p>
            <a:fld id="{1037FEF2-D77B-CE43-91FC-0AEF800BB4CE}" type="datetimeFigureOut">
              <a:rPr lang="en-US"/>
              <a:pPr/>
              <a:t>10/29/13</a:t>
            </a:fld>
            <a:endParaRPr lang="en-US"/>
          </a:p>
        </p:txBody>
      </p:sp>
      <p:sp>
        <p:nvSpPr>
          <p:cNvPr id="9" name="Footer Placeholder 4"/>
          <p:cNvSpPr>
            <a:spLocks noGrp="1"/>
          </p:cNvSpPr>
          <p:nvPr>
            <p:ph type="ftr" sz="quarter" idx="11"/>
          </p:nvPr>
        </p:nvSpPr>
        <p:spPr/>
        <p:txBody>
          <a:bodyPr/>
          <a:lstStyle>
            <a:lvl1pPr>
              <a:defRPr>
                <a:solidFill>
                  <a:schemeClr val="bg1"/>
                </a:solidFill>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BD517438-DFC2-3647-B117-3AF5A0DDBA30}" type="slidenum">
              <a:rPr lang="en-US"/>
              <a:pPr/>
              <a:t>‹#›</a:t>
            </a:fld>
            <a:endParaRPr lang="en-US"/>
          </a:p>
        </p:txBody>
      </p:sp>
    </p:spTree>
    <p:extLst>
      <p:ext uri="{BB962C8B-B14F-4D97-AF65-F5344CB8AC3E}">
        <p14:creationId xmlns:p14="http://schemas.microsoft.com/office/powerpoint/2010/main" val="30931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ident-small_4_onscreen_png"/>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91400" y="5815013"/>
            <a:ext cx="1371600" cy="9159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457200" y="5715000"/>
            <a:ext cx="83058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1295400"/>
            <a:ext cx="83058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9" name="Content Placeholder 8"/>
          <p:cNvSpPr>
            <a:spLocks noGrp="1"/>
          </p:cNvSpPr>
          <p:nvPr>
            <p:ph sz="quarter" idx="13"/>
          </p:nvPr>
        </p:nvSpPr>
        <p:spPr>
          <a:xfrm>
            <a:off x="457200" y="1752600"/>
            <a:ext cx="4041647" cy="3886200"/>
          </a:xfrm>
        </p:spPr>
        <p:txBody>
          <a:bodyPr/>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724400" y="1752600"/>
            <a:ext cx="3962400" cy="3886200"/>
          </a:xfrm>
        </p:spPr>
        <p:txBody>
          <a:bodyPr/>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4"/>
          <p:cNvSpPr>
            <a:spLocks noGrp="1"/>
          </p:cNvSpPr>
          <p:nvPr>
            <p:ph type="dt" sz="half" idx="15"/>
          </p:nvPr>
        </p:nvSpPr>
        <p:spPr/>
        <p:txBody>
          <a:bodyPr/>
          <a:lstStyle>
            <a:lvl1pPr>
              <a:defRPr/>
            </a:lvl1pPr>
          </a:lstStyle>
          <a:p>
            <a:fld id="{43FD6F23-1572-DF4E-9081-13128517EB95}" type="datetimeFigureOut">
              <a:rPr lang="en-US"/>
              <a:pPr/>
              <a:t>10/29/13</a:t>
            </a:fld>
            <a:endParaRPr lang="en-US"/>
          </a:p>
        </p:txBody>
      </p:sp>
      <p:sp>
        <p:nvSpPr>
          <p:cNvPr id="13" name="Footer Placeholder 5"/>
          <p:cNvSpPr>
            <a:spLocks noGrp="1"/>
          </p:cNvSpPr>
          <p:nvPr>
            <p:ph type="ftr" sz="quarter" idx="16"/>
          </p:nvPr>
        </p:nvSpPr>
        <p:spPr/>
        <p:txBody>
          <a:bodyPr/>
          <a:lstStyle>
            <a:lvl1pPr>
              <a:defRPr/>
            </a:lvl1pPr>
          </a:lstStyle>
          <a:p>
            <a:pPr>
              <a:defRPr/>
            </a:pPr>
            <a:endParaRPr lang="en-US"/>
          </a:p>
        </p:txBody>
      </p:sp>
      <p:sp>
        <p:nvSpPr>
          <p:cNvPr id="14" name="Slide Number Placeholder 6"/>
          <p:cNvSpPr>
            <a:spLocks noGrp="1"/>
          </p:cNvSpPr>
          <p:nvPr>
            <p:ph type="sldNum" sz="quarter" idx="17"/>
          </p:nvPr>
        </p:nvSpPr>
        <p:spPr/>
        <p:txBody>
          <a:bodyPr/>
          <a:lstStyle>
            <a:lvl1pPr>
              <a:defRPr/>
            </a:lvl1pPr>
          </a:lstStyle>
          <a:p>
            <a:fld id="{976B32E7-3FEA-0A4A-B0E6-EEC4B12DBDC9}" type="slidenum">
              <a:rPr lang="en-US"/>
              <a:pPr/>
              <a:t>‹#›</a:t>
            </a:fld>
            <a:endParaRPr lang="en-US"/>
          </a:p>
        </p:txBody>
      </p:sp>
    </p:spTree>
    <p:extLst>
      <p:ext uri="{BB962C8B-B14F-4D97-AF65-F5344CB8AC3E}">
        <p14:creationId xmlns:p14="http://schemas.microsoft.com/office/powerpoint/2010/main" val="264737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ident-small_4_onscreen_png"/>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91400" y="5815013"/>
            <a:ext cx="1371600" cy="9159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457200" y="5715000"/>
            <a:ext cx="83058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1295400"/>
            <a:ext cx="83058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9" name="Content Placeholder 8"/>
          <p:cNvSpPr>
            <a:spLocks noGrp="1"/>
          </p:cNvSpPr>
          <p:nvPr>
            <p:ph sz="quarter" idx="13"/>
          </p:nvPr>
        </p:nvSpPr>
        <p:spPr>
          <a:xfrm>
            <a:off x="457200" y="1752600"/>
            <a:ext cx="4041647" cy="3886200"/>
          </a:xfrm>
        </p:spPr>
        <p:txBody>
          <a:bodyPr/>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724400" y="1752600"/>
            <a:ext cx="3962400" cy="3886200"/>
          </a:xfrm>
        </p:spPr>
        <p:txBody>
          <a:bodyPr/>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4"/>
          <p:cNvSpPr>
            <a:spLocks noGrp="1"/>
          </p:cNvSpPr>
          <p:nvPr>
            <p:ph type="dt" sz="half" idx="15"/>
          </p:nvPr>
        </p:nvSpPr>
        <p:spPr/>
        <p:txBody>
          <a:bodyPr/>
          <a:lstStyle>
            <a:lvl1pPr>
              <a:defRPr/>
            </a:lvl1pPr>
          </a:lstStyle>
          <a:p>
            <a:fld id="{BEE22F11-31E1-FB48-AAAA-371A25FD4338}" type="datetimeFigureOut">
              <a:rPr lang="en-US"/>
              <a:pPr/>
              <a:t>10/29/13</a:t>
            </a:fld>
            <a:endParaRPr lang="en-US"/>
          </a:p>
        </p:txBody>
      </p:sp>
      <p:sp>
        <p:nvSpPr>
          <p:cNvPr id="13" name="Footer Placeholder 5"/>
          <p:cNvSpPr>
            <a:spLocks noGrp="1"/>
          </p:cNvSpPr>
          <p:nvPr>
            <p:ph type="ftr" sz="quarter" idx="16"/>
          </p:nvPr>
        </p:nvSpPr>
        <p:spPr/>
        <p:txBody>
          <a:bodyPr/>
          <a:lstStyle>
            <a:lvl1pPr>
              <a:defRPr/>
            </a:lvl1pPr>
          </a:lstStyle>
          <a:p>
            <a:pPr>
              <a:defRPr/>
            </a:pPr>
            <a:endParaRPr lang="en-US"/>
          </a:p>
        </p:txBody>
      </p:sp>
      <p:sp>
        <p:nvSpPr>
          <p:cNvPr id="14" name="Slide Number Placeholder 6"/>
          <p:cNvSpPr>
            <a:spLocks noGrp="1"/>
          </p:cNvSpPr>
          <p:nvPr>
            <p:ph type="sldNum" sz="quarter" idx="17"/>
          </p:nvPr>
        </p:nvSpPr>
        <p:spPr/>
        <p:txBody>
          <a:bodyPr/>
          <a:lstStyle>
            <a:lvl1pPr>
              <a:defRPr/>
            </a:lvl1pPr>
          </a:lstStyle>
          <a:p>
            <a:fld id="{7F2AAC4E-1C45-C24D-AFB3-F6B1D10A3A18}" type="slidenum">
              <a:rPr lang="en-US"/>
              <a:pPr/>
              <a:t>‹#›</a:t>
            </a:fld>
            <a:endParaRPr lang="en-US"/>
          </a:p>
        </p:txBody>
      </p:sp>
    </p:spTree>
    <p:extLst>
      <p:ext uri="{BB962C8B-B14F-4D97-AF65-F5344CB8AC3E}">
        <p14:creationId xmlns:p14="http://schemas.microsoft.com/office/powerpoint/2010/main" val="117373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8"/>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dent-small_4_onscreen_png"/>
          <p:cNvPicPr>
            <a:picLocks noChangeAspect="1" noChangeArrowheads="1"/>
          </p:cNvPicPr>
          <p:nvPr userDrawn="1"/>
        </p:nvPicPr>
        <p:blipFill>
          <a:blip r:embed="rId3" cstate="screen">
            <a:grayscl/>
            <a:biLevel thresh="50000"/>
            <a:extLst>
              <a:ext uri="{28A0092B-C50C-407E-A947-70E740481C1C}">
                <a14:useLocalDpi xmlns:a14="http://schemas.microsoft.com/office/drawing/2010/main"/>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91400" y="5815013"/>
            <a:ext cx="1371600" cy="9159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457200" y="5715000"/>
            <a:ext cx="83058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1295400"/>
            <a:ext cx="83058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512064" y="1371601"/>
            <a:ext cx="3907536" cy="639762"/>
          </a:xfrm>
        </p:spPr>
        <p:txBody>
          <a:bodyPr anchor="ctr"/>
          <a:lstStyle>
            <a:lvl1pPr marL="0" indent="0" algn="ctr">
              <a:buNone/>
              <a:defRPr sz="2400" b="0">
                <a:solidFill>
                  <a:schemeClr val="bg1"/>
                </a:solidFill>
                <a:effectLst>
                  <a:outerShdw blurRad="38100" dist="38100" dir="2700000" algn="tl">
                    <a:srgbClr val="000000">
                      <a:alpha val="43137"/>
                    </a:srgbClr>
                  </a:outerShdw>
                </a:effectLst>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12740" y="2122487"/>
            <a:ext cx="3906860" cy="3440113"/>
          </a:xfrm>
        </p:spPr>
        <p:txBody>
          <a:bodyPr/>
          <a:lstStyle>
            <a:lvl1pPr>
              <a:defRPr sz="2000">
                <a:solidFill>
                  <a:schemeClr val="bg1"/>
                </a:solidFill>
                <a:effectLst>
                  <a:outerShdw blurRad="38100" dist="38100" dir="2700000" algn="tl">
                    <a:srgbClr val="000000">
                      <a:alpha val="43137"/>
                    </a:srgbClr>
                  </a:outerShdw>
                </a:effectLst>
              </a:defRPr>
            </a:lvl1pPr>
            <a:lvl2pPr>
              <a:defRPr sz="1800">
                <a:solidFill>
                  <a:schemeClr val="bg1"/>
                </a:solidFill>
                <a:effectLst>
                  <a:outerShdw blurRad="38100" dist="38100" dir="2700000" algn="tl">
                    <a:srgbClr val="000000">
                      <a:alpha val="43137"/>
                    </a:srgbClr>
                  </a:outerShdw>
                </a:effectLst>
              </a:defRPr>
            </a:lvl2pPr>
            <a:lvl3pPr>
              <a:defRPr sz="1600">
                <a:solidFill>
                  <a:schemeClr val="bg1"/>
                </a:solidFill>
                <a:effectLst>
                  <a:outerShdw blurRad="38100" dist="38100" dir="2700000" algn="tl">
                    <a:srgbClr val="000000">
                      <a:alpha val="43137"/>
                    </a:srgbClr>
                  </a:outerShdw>
                </a:effectLst>
              </a:defRPr>
            </a:lvl3pPr>
            <a:lvl4pPr>
              <a:defRPr sz="1400">
                <a:solidFill>
                  <a:schemeClr val="bg1"/>
                </a:solidFill>
                <a:effectLst>
                  <a:outerShdw blurRad="38100" dist="38100" dir="2700000" algn="tl">
                    <a:srgbClr val="000000">
                      <a:alpha val="43137"/>
                    </a:srgbClr>
                  </a:outerShdw>
                </a:effectLst>
              </a:defRPr>
            </a:lvl4pPr>
            <a:lvl5pPr>
              <a:defRPr sz="1400">
                <a:solidFill>
                  <a:schemeClr val="bg1"/>
                </a:solidFill>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371600"/>
            <a:ext cx="4038600" cy="639762"/>
          </a:xfrm>
        </p:spPr>
        <p:txBody>
          <a:bodyPr anchor="ctr"/>
          <a:lstStyle>
            <a:lvl1pPr marL="0" indent="0" algn="ctr">
              <a:buNone/>
              <a:defRPr sz="2400" b="0" i="0">
                <a:solidFill>
                  <a:schemeClr val="bg1"/>
                </a:solidFill>
                <a:effectLst>
                  <a:outerShdw blurRad="38100" dist="38100" dir="2700000" algn="tl">
                    <a:srgbClr val="000000">
                      <a:alpha val="43137"/>
                    </a:srgbClr>
                  </a:outerShdw>
                </a:effectLst>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2122487"/>
            <a:ext cx="4035425" cy="3440113"/>
          </a:xfrm>
        </p:spPr>
        <p:txBody>
          <a:bodyPr/>
          <a:lstStyle>
            <a:lvl1pPr>
              <a:defRPr sz="2000">
                <a:solidFill>
                  <a:schemeClr val="bg1"/>
                </a:solidFill>
                <a:effectLst>
                  <a:outerShdw blurRad="38100" dist="38100" dir="2700000" algn="tl">
                    <a:srgbClr val="000000">
                      <a:alpha val="43137"/>
                    </a:srgbClr>
                  </a:outerShdw>
                </a:effectLst>
              </a:defRPr>
            </a:lvl1pPr>
            <a:lvl2pPr>
              <a:defRPr sz="1800">
                <a:solidFill>
                  <a:schemeClr val="bg1"/>
                </a:solidFill>
                <a:effectLst>
                  <a:outerShdw blurRad="38100" dist="38100" dir="2700000" algn="tl">
                    <a:srgbClr val="000000">
                      <a:alpha val="43137"/>
                    </a:srgbClr>
                  </a:outerShdw>
                </a:effectLst>
              </a:defRPr>
            </a:lvl2pPr>
            <a:lvl3pPr>
              <a:defRPr sz="1600">
                <a:solidFill>
                  <a:schemeClr val="bg1"/>
                </a:solidFill>
                <a:effectLst>
                  <a:outerShdw blurRad="38100" dist="38100" dir="2700000" algn="tl">
                    <a:srgbClr val="000000">
                      <a:alpha val="43137"/>
                    </a:srgbClr>
                  </a:outerShdw>
                </a:effectLst>
              </a:defRPr>
            </a:lvl3pPr>
            <a:lvl4pPr>
              <a:defRPr sz="1400">
                <a:solidFill>
                  <a:schemeClr val="bg1"/>
                </a:solidFill>
                <a:effectLst>
                  <a:outerShdw blurRad="38100" dist="38100" dir="2700000" algn="tl">
                    <a:srgbClr val="000000">
                      <a:alpha val="43137"/>
                    </a:srgbClr>
                  </a:outerShdw>
                </a:effectLst>
              </a:defRPr>
            </a:lvl4pPr>
            <a:lvl5pPr>
              <a:defRPr sz="1400">
                <a:solidFill>
                  <a:schemeClr val="bg1"/>
                </a:solidFill>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6"/>
          <p:cNvSpPr>
            <a:spLocks noGrp="1"/>
          </p:cNvSpPr>
          <p:nvPr>
            <p:ph type="dt" sz="half" idx="10"/>
          </p:nvPr>
        </p:nvSpPr>
        <p:spPr/>
        <p:txBody>
          <a:bodyPr/>
          <a:lstStyle>
            <a:lvl1pPr>
              <a:defRPr/>
            </a:lvl1pPr>
          </a:lstStyle>
          <a:p>
            <a:fld id="{D817DAAA-2679-8349-A19D-ACCA86F45798}" type="datetimeFigureOut">
              <a:rPr lang="en-US"/>
              <a:pPr/>
              <a:t>10/29/13</a:t>
            </a:fld>
            <a:endParaRPr lang="en-US"/>
          </a:p>
        </p:txBody>
      </p:sp>
      <p:sp>
        <p:nvSpPr>
          <p:cNvPr id="13" name="Footer Placeholder 7"/>
          <p:cNvSpPr>
            <a:spLocks noGrp="1"/>
          </p:cNvSpPr>
          <p:nvPr>
            <p:ph type="ftr" sz="quarter" idx="11"/>
          </p:nvPr>
        </p:nvSpPr>
        <p:spPr/>
        <p:txBody>
          <a:bodyPr/>
          <a:lstStyle>
            <a:lvl1pPr>
              <a:defRPr>
                <a:solidFill>
                  <a:schemeClr val="bg1"/>
                </a:solidFill>
              </a:defRPr>
            </a:lvl1pPr>
          </a:lstStyle>
          <a:p>
            <a:pPr>
              <a:defRPr/>
            </a:pPr>
            <a:endParaRPr lang="en-US"/>
          </a:p>
        </p:txBody>
      </p:sp>
      <p:sp>
        <p:nvSpPr>
          <p:cNvPr id="14" name="Slide Number Placeholder 8"/>
          <p:cNvSpPr>
            <a:spLocks noGrp="1"/>
          </p:cNvSpPr>
          <p:nvPr>
            <p:ph type="sldNum" sz="quarter" idx="12"/>
          </p:nvPr>
        </p:nvSpPr>
        <p:spPr/>
        <p:txBody>
          <a:bodyPr/>
          <a:lstStyle>
            <a:lvl1pPr>
              <a:defRPr/>
            </a:lvl1pPr>
          </a:lstStyle>
          <a:p>
            <a:fld id="{0622B845-F84F-5043-A5DE-085D494D5963}" type="slidenum">
              <a:rPr lang="en-US"/>
              <a:pPr/>
              <a:t>‹#›</a:t>
            </a:fld>
            <a:endParaRPr lang="en-US"/>
          </a:p>
        </p:txBody>
      </p:sp>
    </p:spTree>
    <p:extLst>
      <p:ext uri="{BB962C8B-B14F-4D97-AF65-F5344CB8AC3E}">
        <p14:creationId xmlns:p14="http://schemas.microsoft.com/office/powerpoint/2010/main" val="418964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3"/>
          <p:cNvSpPr>
            <a:spLocks noChangeArrowheads="1"/>
          </p:cNvSpPr>
          <p:nvPr userDrawn="1"/>
        </p:nvSpPr>
        <p:spPr bwMode="auto">
          <a:xfrm>
            <a:off x="404813" y="6083300"/>
            <a:ext cx="2016125" cy="39370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8900" tIns="44450" rIns="88900" bIns="44450">
            <a:spAutoFit/>
          </a:bodyPr>
          <a:lstStyle/>
          <a:p>
            <a:pPr defTabSz="885825" eaLnBrk="0" hangingPunct="0"/>
            <a:r>
              <a:rPr lang="en-US" sz="1000">
                <a:solidFill>
                  <a:schemeClr val="bg1"/>
                </a:solidFill>
                <a:latin typeface="Arial" charset="0"/>
                <a:cs typeface="Arial" charset="0"/>
              </a:rPr>
              <a:t>U.S. Department of the Interior</a:t>
            </a:r>
          </a:p>
          <a:p>
            <a:pPr defTabSz="885825" eaLnBrk="0" hangingPunct="0"/>
            <a:r>
              <a:rPr lang="en-US" sz="1000">
                <a:solidFill>
                  <a:schemeClr val="bg1"/>
                </a:solidFill>
                <a:latin typeface="Arial" charset="0"/>
                <a:cs typeface="Arial" charset="0"/>
              </a:rPr>
              <a:t>U.S. Geological Survey</a:t>
            </a:r>
          </a:p>
        </p:txBody>
      </p:sp>
      <p:cxnSp>
        <p:nvCxnSpPr>
          <p:cNvPr id="5" name="Straight Connector 4"/>
          <p:cNvCxnSpPr/>
          <p:nvPr userDrawn="1"/>
        </p:nvCxnSpPr>
        <p:spPr>
          <a:xfrm>
            <a:off x="457200" y="1295400"/>
            <a:ext cx="83058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fld id="{6B330373-DE03-074A-855A-ACCE68B75184}" type="datetimeFigureOut">
              <a:rPr lang="en-US"/>
              <a:pPr/>
              <a:t>10/29/13</a:t>
            </a:fld>
            <a:endParaRPr lang="en-US"/>
          </a:p>
        </p:txBody>
      </p:sp>
      <p:sp>
        <p:nvSpPr>
          <p:cNvPr id="7" name="Footer Placeholder 3"/>
          <p:cNvSpPr>
            <a:spLocks noGrp="1"/>
          </p:cNvSpPr>
          <p:nvPr>
            <p:ph type="ftr" sz="quarter" idx="11"/>
          </p:nvPr>
        </p:nvSpPr>
        <p:spPr/>
        <p:txBody>
          <a:bodyPr/>
          <a:lstStyle>
            <a:lvl1pPr>
              <a:defRPr>
                <a:solidFill>
                  <a:schemeClr val="bg1"/>
                </a:solidFill>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fld id="{B16F65EF-A0DF-0340-9614-EC738C00B721}" type="slidenum">
              <a:rPr lang="en-US"/>
              <a:pPr/>
              <a:t>‹#›</a:t>
            </a:fld>
            <a:endParaRPr lang="en-US"/>
          </a:p>
        </p:txBody>
      </p:sp>
    </p:spTree>
    <p:extLst>
      <p:ext uri="{BB962C8B-B14F-4D97-AF65-F5344CB8AC3E}">
        <p14:creationId xmlns:p14="http://schemas.microsoft.com/office/powerpoint/2010/main" val="2313980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dent-small_4_onscreen_png"/>
          <p:cNvPicPr>
            <a:picLocks noChangeAspect="1" noChangeArrowheads="1"/>
          </p:cNvPicPr>
          <p:nvPr userDrawn="1"/>
        </p:nvPicPr>
        <p:blipFill>
          <a:blip r:embed="rId3" cstate="screen">
            <a:grayscl/>
            <a:biLevel thresh="50000"/>
            <a:extLst>
              <a:ext uri="{28A0092B-C50C-407E-A947-70E740481C1C}">
                <a14:useLocalDpi xmlns:a14="http://schemas.microsoft.com/office/drawing/2010/main"/>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91400" y="5815013"/>
            <a:ext cx="1371600" cy="9159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457200" y="5715000"/>
            <a:ext cx="83058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8229600" cy="4343400"/>
          </a:xfrm>
        </p:spPr>
        <p:txBody>
          <a:bodyPr vert="eaVert" anchor="ctr"/>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068FC05A-50BA-3543-BABD-3640E54CF8A8}" type="datetimeFigureOut">
              <a:rPr lang="en-US"/>
              <a:pPr/>
              <a:t>10/29/13</a:t>
            </a:fld>
            <a:endParaRPr lang="en-US"/>
          </a:p>
        </p:txBody>
      </p:sp>
      <p:sp>
        <p:nvSpPr>
          <p:cNvPr id="9" name="Footer Placeholder 4"/>
          <p:cNvSpPr>
            <a:spLocks noGrp="1"/>
          </p:cNvSpPr>
          <p:nvPr>
            <p:ph type="ftr" sz="quarter" idx="11"/>
          </p:nvPr>
        </p:nvSpPr>
        <p:spPr/>
        <p:txBody>
          <a:bodyPr/>
          <a:lstStyle>
            <a:lvl1pPr>
              <a:defRPr>
                <a:solidFill>
                  <a:schemeClr val="bg1"/>
                </a:solidFill>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DE41D4E8-0D1E-9947-9EF0-0E2FCFCAB0F0}" type="slidenum">
              <a:rPr lang="en-US"/>
              <a:pPr/>
              <a:t>‹#›</a:t>
            </a:fld>
            <a:endParaRPr lang="en-US"/>
          </a:p>
        </p:txBody>
      </p:sp>
    </p:spTree>
    <p:extLst>
      <p:ext uri="{BB962C8B-B14F-4D97-AF65-F5344CB8AC3E}">
        <p14:creationId xmlns:p14="http://schemas.microsoft.com/office/powerpoint/2010/main" val="1039906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D6EAF"/>
        </a:solidFill>
        <a:effectLst/>
      </p:bgPr>
    </p:bg>
    <p:spTree>
      <p:nvGrpSpPr>
        <p:cNvPr id="1" name=""/>
        <p:cNvGrpSpPr/>
        <p:nvPr/>
      </p:nvGrpSpPr>
      <p:grpSpPr>
        <a:xfrm>
          <a:off x="0" y="0"/>
          <a:ext cx="0" cy="0"/>
          <a:chOff x="0" y="0"/>
          <a:chExt cx="0" cy="0"/>
        </a:xfrm>
      </p:grpSpPr>
      <p:pic>
        <p:nvPicPr>
          <p:cNvPr id="1026" name="Picture 13"/>
          <p:cNvPicPr>
            <a:picLocks noChangeAspect="1"/>
          </p:cNvPicPr>
          <p:nvPr userDrawn="1"/>
        </p:nvPicPr>
        <p:blipFill>
          <a:blip r:embed="rId10">
            <a:extLst>
              <a:ext uri="{28A0092B-C50C-407E-A947-70E740481C1C}">
                <a14:useLocalDpi xmlns:a14="http://schemas.microsoft.com/office/drawing/2010/main"/>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338138"/>
            <a:ext cx="82296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fld id="{4CB2FB48-B4D7-5A4F-8576-92E68F060295}" type="datetimeFigureOut">
              <a:rPr lang="en-US"/>
              <a:pPr/>
              <a:t>10/29/13</a:t>
            </a:fld>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bg1"/>
                </a:solidFill>
                <a:latin typeface="Times New Roman" pitchFamily="18" charset="0"/>
                <a:ea typeface="+mn-ea"/>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bg1"/>
                </a:solidFill>
              </a:defRPr>
            </a:lvl1pPr>
          </a:lstStyle>
          <a:p>
            <a:fld id="{957AC1AA-D607-7A47-9FBF-31685AD09A42}" type="slidenum">
              <a:rPr lang="en-US"/>
              <a:pPr/>
              <a:t>‹#›</a:t>
            </a:fld>
            <a:endParaRPr lang="en-US"/>
          </a:p>
        </p:txBody>
      </p:sp>
      <p:sp>
        <p:nvSpPr>
          <p:cNvPr id="1031" name="Text Placeholder 2"/>
          <p:cNvSpPr>
            <a:spLocks noGrp="1"/>
          </p:cNvSpPr>
          <p:nvPr>
            <p:ph type="body" idx="1"/>
          </p:nvPr>
        </p:nvSpPr>
        <p:spPr bwMode="auto">
          <a:xfrm>
            <a:off x="457200" y="1219200"/>
            <a:ext cx="82296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15" name="Straight Connector 14"/>
          <p:cNvCxnSpPr/>
          <p:nvPr userDrawn="1"/>
        </p:nvCxnSpPr>
        <p:spPr>
          <a:xfrm>
            <a:off x="457200" y="5715000"/>
            <a:ext cx="83058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600" b="1" kern="1200">
          <a:solidFill>
            <a:schemeClr val="bg1"/>
          </a:solidFill>
          <a:effectLst>
            <a:outerShdw blurRad="38100" dist="38100" dir="2700000" algn="tl">
              <a:srgbClr val="000000">
                <a:alpha val="43137"/>
              </a:srgbClr>
            </a:outerShdw>
          </a:effectLst>
          <a:latin typeface="Arial" pitchFamily="34" charset="0"/>
          <a:ea typeface="ＭＳ Ｐゴシック" charset="0"/>
          <a:cs typeface="Arial" pitchFamily="34" charset="0"/>
        </a:defRPr>
      </a:lvl1pPr>
      <a:lvl2pPr algn="l" rtl="0" eaLnBrk="0" fontAlgn="base" hangingPunct="0">
        <a:spcBef>
          <a:spcPct val="0"/>
        </a:spcBef>
        <a:spcAft>
          <a:spcPct val="0"/>
        </a:spcAft>
        <a:defRPr sz="3600" b="1">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bg1"/>
          </a:solidFill>
          <a:latin typeface="Arial" charset="0"/>
          <a:ea typeface="ＭＳ Ｐゴシック" charset="0"/>
          <a:cs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charset="0"/>
        <a:buChar char=""/>
        <a:defRPr sz="3200" b="1" kern="1200">
          <a:solidFill>
            <a:schemeClr val="bg1"/>
          </a:solidFill>
          <a:effectLst>
            <a:outerShdw blurRad="38100" dist="38100" dir="2700000" algn="tl">
              <a:srgbClr val="000000">
                <a:alpha val="43137"/>
              </a:srgbClr>
            </a:outerShdw>
          </a:effectLst>
          <a:latin typeface="Arial" pitchFamily="34" charset="0"/>
          <a:ea typeface="ＭＳ Ｐゴシック" charset="0"/>
          <a:cs typeface="Arial" pitchFamily="34" charset="0"/>
        </a:defRPr>
      </a:lvl1pPr>
      <a:lvl2pPr marL="576263" indent="-273050" algn="l" rtl="0" eaLnBrk="0" fontAlgn="base" hangingPunct="0">
        <a:spcBef>
          <a:spcPct val="20000"/>
        </a:spcBef>
        <a:spcAft>
          <a:spcPct val="0"/>
        </a:spcAft>
        <a:buClr>
          <a:schemeClr val="accent1"/>
        </a:buClr>
        <a:buSzPct val="100000"/>
        <a:buFont typeface="Symbol" charset="0"/>
        <a:buChar char=""/>
        <a:defRPr sz="2800" b="1" kern="1200">
          <a:solidFill>
            <a:schemeClr val="bg1"/>
          </a:solidFill>
          <a:effectLst>
            <a:outerShdw blurRad="38100" dist="38100" dir="2700000" algn="tl">
              <a:srgbClr val="000000">
                <a:alpha val="43137"/>
              </a:srgbClr>
            </a:outerShdw>
          </a:effectLst>
          <a:latin typeface="Arial" pitchFamily="34" charset="0"/>
          <a:ea typeface="Arial" charset="0"/>
          <a:cs typeface="Arial" pitchFamily="34" charset="0"/>
        </a:defRPr>
      </a:lvl2pPr>
      <a:lvl3pPr marL="855663" indent="-228600" algn="l" rtl="0" eaLnBrk="0" fontAlgn="base" hangingPunct="0">
        <a:spcBef>
          <a:spcPct val="20000"/>
        </a:spcBef>
        <a:spcAft>
          <a:spcPct val="0"/>
        </a:spcAft>
        <a:buClr>
          <a:schemeClr val="accent1"/>
        </a:buClr>
        <a:buSzPct val="100000"/>
        <a:buFont typeface="Symbol" charset="0"/>
        <a:buChar char=""/>
        <a:defRPr sz="2400" b="1" kern="1200">
          <a:solidFill>
            <a:schemeClr val="bg1"/>
          </a:solidFill>
          <a:effectLst>
            <a:outerShdw blurRad="38100" dist="38100" dir="2700000" algn="tl">
              <a:srgbClr val="000000">
                <a:alpha val="43137"/>
              </a:srgbClr>
            </a:outerShdw>
          </a:effectLst>
          <a:latin typeface="Arial" pitchFamily="34" charset="0"/>
          <a:ea typeface="Arial" charset="0"/>
          <a:cs typeface="Arial" pitchFamily="34" charset="0"/>
        </a:defRPr>
      </a:lvl3pPr>
      <a:lvl4pPr marL="1143000" indent="-228600" algn="l" rtl="0" eaLnBrk="0" fontAlgn="base" hangingPunct="0">
        <a:spcBef>
          <a:spcPct val="20000"/>
        </a:spcBef>
        <a:spcAft>
          <a:spcPct val="0"/>
        </a:spcAft>
        <a:buClr>
          <a:schemeClr val="accent1"/>
        </a:buClr>
        <a:buSzPct val="100000"/>
        <a:buFont typeface="Symbol" charset="0"/>
        <a:buChar char=""/>
        <a:defRPr sz="2000" b="1" kern="1200">
          <a:solidFill>
            <a:schemeClr val="bg1"/>
          </a:solidFill>
          <a:effectLst>
            <a:outerShdw blurRad="38100" dist="38100" dir="2700000" algn="tl">
              <a:srgbClr val="000000">
                <a:alpha val="43137"/>
              </a:srgbClr>
            </a:outerShdw>
          </a:effectLst>
          <a:latin typeface="Arial" pitchFamily="34" charset="0"/>
          <a:ea typeface="Arial" charset="0"/>
          <a:cs typeface="Arial" pitchFamily="34" charset="0"/>
        </a:defRPr>
      </a:lvl4pPr>
      <a:lvl5pPr marL="1462088" indent="-228600" algn="l" rtl="0" eaLnBrk="0" fontAlgn="base" hangingPunct="0">
        <a:spcBef>
          <a:spcPct val="20000"/>
        </a:spcBef>
        <a:spcAft>
          <a:spcPct val="0"/>
        </a:spcAft>
        <a:buClr>
          <a:schemeClr val="accent1"/>
        </a:buClr>
        <a:buSzPct val="100000"/>
        <a:buFont typeface="Symbol" charset="0"/>
        <a:buChar char=""/>
        <a:defRPr sz="1400" b="1" kern="1200">
          <a:solidFill>
            <a:schemeClr val="bg1"/>
          </a:solidFill>
          <a:effectLst>
            <a:outerShdw blurRad="38100" dist="38100" dir="2700000" algn="tl">
              <a:srgbClr val="000000">
                <a:alpha val="43137"/>
              </a:srgbClr>
            </a:outerShdw>
          </a:effectLst>
          <a:latin typeface="Arial" pitchFamily="34" charset="0"/>
          <a:ea typeface="Arial" charset="0"/>
          <a:cs typeface="Arial" pitchFamily="34" charset="0"/>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0.jpg"/><Relationship Id="rId5" Type="http://schemas.openxmlformats.org/officeDocument/2006/relationships/image" Target="../media/image33.jpg"/><Relationship Id="rId6" Type="http://schemas.openxmlformats.org/officeDocument/2006/relationships/image" Target="../media/image34.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hyperlink" Target="mailto:Mike_frame@usgs.gov" TargetMode="External"/><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jpeg"/><Relationship Id="rId13"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gif"/><Relationship Id="rId6" Type="http://schemas.openxmlformats.org/officeDocument/2006/relationships/image" Target="../media/image16.png"/><Relationship Id="rId7" Type="http://schemas.openxmlformats.org/officeDocument/2006/relationships/image" Target="../media/image17.emf"/><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7600" y="228600"/>
            <a:ext cx="4495800" cy="30035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228600" y="3429000"/>
            <a:ext cx="7772400" cy="685800"/>
          </a:xfrm>
        </p:spPr>
        <p:txBody>
          <a:bodyPr>
            <a:normAutofit fontScale="90000"/>
          </a:bodyPr>
          <a:lstStyle/>
          <a:p>
            <a:r>
              <a:rPr lang="en-US" sz="3200" dirty="0" smtClean="0">
                <a:effectLst>
                  <a:outerShdw blurRad="38100" dist="38100" dir="2700000" algn="tl">
                    <a:srgbClr val="000000"/>
                  </a:outerShdw>
                </a:effectLst>
                <a:latin typeface="Arial" charset="0"/>
                <a:cs typeface="Arial" charset="0"/>
              </a:rPr>
              <a:t/>
            </a:r>
            <a:br>
              <a:rPr lang="en-US" sz="3200" dirty="0" smtClean="0">
                <a:effectLst>
                  <a:outerShdw blurRad="38100" dist="38100" dir="2700000" algn="tl">
                    <a:srgbClr val="000000"/>
                  </a:outerShdw>
                </a:effectLst>
                <a:latin typeface="Arial" charset="0"/>
                <a:cs typeface="Arial" charset="0"/>
              </a:rPr>
            </a:br>
            <a:r>
              <a:rPr lang="en-US" sz="2400" dirty="0">
                <a:effectLst/>
              </a:rPr>
              <a:t>“High-performance Computing Cooperative in support of inter-disciplinary research at the U.S Geological Survey (USGS)”</a:t>
            </a:r>
          </a:p>
        </p:txBody>
      </p:sp>
      <p:sp>
        <p:nvSpPr>
          <p:cNvPr id="11268" name="TextBox 10"/>
          <p:cNvSpPr txBox="1">
            <a:spLocks noChangeArrowheads="1"/>
          </p:cNvSpPr>
          <p:nvPr/>
        </p:nvSpPr>
        <p:spPr bwMode="auto">
          <a:xfrm>
            <a:off x="76200" y="1771472"/>
            <a:ext cx="617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endParaRPr lang="en-US" u="sng" dirty="0">
              <a:solidFill>
                <a:schemeClr val="bg1"/>
              </a:solidFill>
              <a:effectLst>
                <a:outerShdw blurRad="38100" dist="38100" dir="2700000" algn="tl">
                  <a:srgbClr val="000000"/>
                </a:outerShdw>
              </a:effectLst>
              <a:latin typeface="Arial" charset="0"/>
              <a:cs typeface="Arial" charset="0"/>
            </a:endParaRPr>
          </a:p>
          <a:p>
            <a:pPr eaLnBrk="1" hangingPunct="1"/>
            <a:r>
              <a:rPr lang="en-US" u="sng" dirty="0" smtClean="0">
                <a:solidFill>
                  <a:schemeClr val="bg1"/>
                </a:solidFill>
                <a:effectLst>
                  <a:outerShdw blurRad="38100" dist="38100" dir="2700000" algn="tl">
                    <a:srgbClr val="000000"/>
                  </a:outerShdw>
                </a:effectLst>
                <a:latin typeface="Arial" charset="0"/>
                <a:cs typeface="Arial" charset="0"/>
              </a:rPr>
              <a:t>Geological Society of America</a:t>
            </a:r>
          </a:p>
        </p:txBody>
      </p:sp>
      <p:cxnSp>
        <p:nvCxnSpPr>
          <p:cNvPr id="8" name="Straight Connector 7"/>
          <p:cNvCxnSpPr>
            <a:cxnSpLocks noChangeShapeType="1"/>
          </p:cNvCxnSpPr>
          <p:nvPr/>
        </p:nvCxnSpPr>
        <p:spPr bwMode="auto">
          <a:xfrm>
            <a:off x="457200" y="4419600"/>
            <a:ext cx="8305800" cy="0"/>
          </a:xfrm>
          <a:prstGeom prst="line">
            <a:avLst/>
          </a:prstGeom>
          <a:noFill/>
          <a:ln w="57150">
            <a:solidFill>
              <a:srgbClr val="5BBAF6"/>
            </a:solidFill>
            <a:round/>
            <a:headEnd/>
            <a:tailEnd/>
          </a:ln>
          <a:effectLst>
            <a:outerShdw blurRad="50800" dist="38100" dir="5400000" algn="t" rotWithShape="0">
              <a:srgbClr val="000000">
                <a:alpha val="39999"/>
              </a:srgbClr>
            </a:outerShdw>
          </a:effectLst>
          <a:extLst>
            <a:ext uri="{909E8E84-426E-40dd-AFC4-6F175D3DCCD1}">
              <a14:hiddenFill xmlns:a14="http://schemas.microsoft.com/office/drawing/2010/main">
                <a:noFill/>
              </a14:hiddenFill>
            </a:ext>
          </a:extLst>
        </p:spPr>
      </p:cxnSp>
      <p:sp>
        <p:nvSpPr>
          <p:cNvPr id="2" name="Rectangle 1"/>
          <p:cNvSpPr/>
          <p:nvPr/>
        </p:nvSpPr>
        <p:spPr>
          <a:xfrm>
            <a:off x="609600" y="4942582"/>
            <a:ext cx="9906000" cy="1077218"/>
          </a:xfrm>
          <a:prstGeom prst="rect">
            <a:avLst/>
          </a:prstGeom>
        </p:spPr>
        <p:txBody>
          <a:bodyPr wrap="square">
            <a:spAutoFit/>
          </a:bodyPr>
          <a:lstStyle/>
          <a:p>
            <a:r>
              <a:rPr lang="en-US" sz="1600" dirty="0">
                <a:solidFill>
                  <a:schemeClr val="bg1"/>
                </a:solidFill>
              </a:rPr>
              <a:t>Michael Frame,</a:t>
            </a:r>
            <a:r>
              <a:rPr lang="en-US" sz="1600" baseline="30000" dirty="0">
                <a:solidFill>
                  <a:schemeClr val="bg1"/>
                </a:solidFill>
              </a:rPr>
              <a:t>1</a:t>
            </a:r>
            <a:r>
              <a:rPr lang="en-US" sz="1600" dirty="0">
                <a:solidFill>
                  <a:schemeClr val="bg1"/>
                </a:solidFill>
              </a:rPr>
              <a:t> Jeff Falgout,</a:t>
            </a:r>
            <a:r>
              <a:rPr lang="en-US" sz="1600" baseline="30000" dirty="0">
                <a:solidFill>
                  <a:schemeClr val="bg1"/>
                </a:solidFill>
              </a:rPr>
              <a:t>2</a:t>
            </a:r>
            <a:r>
              <a:rPr lang="en-US" sz="1600" dirty="0">
                <a:solidFill>
                  <a:schemeClr val="bg1"/>
                </a:solidFill>
              </a:rPr>
              <a:t> and </a:t>
            </a:r>
            <a:r>
              <a:rPr lang="en-US" sz="1600" dirty="0" err="1">
                <a:solidFill>
                  <a:schemeClr val="bg1"/>
                </a:solidFill>
              </a:rPr>
              <a:t>Giri</a:t>
            </a:r>
            <a:r>
              <a:rPr lang="en-US" sz="1600" dirty="0">
                <a:solidFill>
                  <a:schemeClr val="bg1"/>
                </a:solidFill>
              </a:rPr>
              <a:t> Palanisamy</a:t>
            </a:r>
            <a:r>
              <a:rPr lang="en-US" sz="1600" baseline="30000" dirty="0">
                <a:solidFill>
                  <a:schemeClr val="bg1"/>
                </a:solidFill>
              </a:rPr>
              <a:t>3</a:t>
            </a:r>
          </a:p>
          <a:p>
            <a:r>
              <a:rPr lang="en-US" sz="1600" baseline="30000" dirty="0" smtClean="0">
                <a:solidFill>
                  <a:schemeClr val="bg1"/>
                </a:solidFill>
              </a:rPr>
              <a:t>1</a:t>
            </a:r>
            <a:r>
              <a:rPr lang="en-US" sz="1600" dirty="0" smtClean="0">
                <a:solidFill>
                  <a:schemeClr val="bg1"/>
                </a:solidFill>
              </a:rPr>
              <a:t> Core </a:t>
            </a:r>
            <a:r>
              <a:rPr lang="en-US" sz="1600" dirty="0">
                <a:solidFill>
                  <a:schemeClr val="bg1"/>
                </a:solidFill>
              </a:rPr>
              <a:t>Science Systems, U.S Geological Survey, </a:t>
            </a:r>
            <a:r>
              <a:rPr lang="en-US" sz="1600" dirty="0" err="1" smtClean="0">
                <a:solidFill>
                  <a:schemeClr val="bg1"/>
                </a:solidFill>
              </a:rPr>
              <a:t>mike_frame</a:t>
            </a:r>
            <a:r>
              <a:rPr lang="en-US" sz="1600" dirty="0" err="1">
                <a:solidFill>
                  <a:schemeClr val="bg1"/>
                </a:solidFill>
              </a:rPr>
              <a:t>@usgs.gov</a:t>
            </a:r>
            <a:r>
              <a:rPr lang="en-US" sz="1600" dirty="0">
                <a:solidFill>
                  <a:schemeClr val="bg1"/>
                </a:solidFill>
              </a:rPr>
              <a:t>; </a:t>
            </a:r>
            <a:endParaRPr lang="en-US" sz="1600" dirty="0" smtClean="0">
              <a:solidFill>
                <a:schemeClr val="bg1"/>
              </a:solidFill>
            </a:endParaRPr>
          </a:p>
          <a:p>
            <a:r>
              <a:rPr lang="en-US" sz="1600" baseline="30000" dirty="0" smtClean="0">
                <a:solidFill>
                  <a:schemeClr val="bg1"/>
                </a:solidFill>
              </a:rPr>
              <a:t>2</a:t>
            </a:r>
            <a:r>
              <a:rPr lang="en-US" sz="1600" dirty="0" smtClean="0">
                <a:solidFill>
                  <a:schemeClr val="bg1"/>
                </a:solidFill>
              </a:rPr>
              <a:t>Core </a:t>
            </a:r>
            <a:r>
              <a:rPr lang="en-US" sz="1600" dirty="0">
                <a:solidFill>
                  <a:schemeClr val="bg1"/>
                </a:solidFill>
              </a:rPr>
              <a:t>Science Systems, U.S Geological Survey</a:t>
            </a:r>
            <a:r>
              <a:rPr lang="en-US" sz="1600" dirty="0" smtClean="0">
                <a:solidFill>
                  <a:schemeClr val="bg1"/>
                </a:solidFill>
              </a:rPr>
              <a:t>,  </a:t>
            </a:r>
            <a:r>
              <a:rPr lang="en-US" sz="1600" dirty="0" err="1">
                <a:solidFill>
                  <a:schemeClr val="bg1"/>
                </a:solidFill>
              </a:rPr>
              <a:t>jfalgout@usgs.gov</a:t>
            </a:r>
            <a:r>
              <a:rPr lang="en-US" sz="1600" dirty="0">
                <a:solidFill>
                  <a:schemeClr val="bg1"/>
                </a:solidFill>
              </a:rPr>
              <a:t>; </a:t>
            </a:r>
            <a:endParaRPr lang="en-US" sz="1600" dirty="0" smtClean="0">
              <a:solidFill>
                <a:schemeClr val="bg1"/>
              </a:solidFill>
            </a:endParaRPr>
          </a:p>
          <a:p>
            <a:r>
              <a:rPr lang="en-US" sz="1600" baseline="30000" dirty="0" smtClean="0">
                <a:solidFill>
                  <a:schemeClr val="bg1"/>
                </a:solidFill>
              </a:rPr>
              <a:t>3</a:t>
            </a:r>
            <a:r>
              <a:rPr lang="en-US" sz="1600" dirty="0" smtClean="0">
                <a:solidFill>
                  <a:schemeClr val="bg1"/>
                </a:solidFill>
              </a:rPr>
              <a:t>Environmental </a:t>
            </a:r>
            <a:r>
              <a:rPr lang="en-US" sz="1600" dirty="0">
                <a:solidFill>
                  <a:schemeClr val="bg1"/>
                </a:solidFill>
              </a:rPr>
              <a:t>Science Division, Oak Ridge National Laboratory</a:t>
            </a:r>
            <a:r>
              <a:rPr lang="en-US" sz="1600" dirty="0" smtClean="0">
                <a:solidFill>
                  <a:schemeClr val="bg1"/>
                </a:solidFill>
              </a:rPr>
              <a:t>, </a:t>
            </a:r>
            <a:r>
              <a:rPr lang="en-US" sz="1600" dirty="0" err="1">
                <a:solidFill>
                  <a:schemeClr val="bg1"/>
                </a:solidFill>
              </a:rPr>
              <a:t>palanisamyg@ornl.gov</a:t>
            </a:r>
            <a:r>
              <a:rPr lang="en-US" sz="1600" dirty="0">
                <a:solidFill>
                  <a:schemeClr val="bg1"/>
                </a:solidFill>
              </a:rPr>
              <a:t> </a:t>
            </a:r>
          </a:p>
        </p:txBody>
      </p:sp>
      <p:sp>
        <p:nvSpPr>
          <p:cNvPr id="4" name="Rectangle 3"/>
          <p:cNvSpPr/>
          <p:nvPr/>
        </p:nvSpPr>
        <p:spPr>
          <a:xfrm>
            <a:off x="7008830" y="3886200"/>
            <a:ext cx="2135170" cy="461665"/>
          </a:xfrm>
          <a:prstGeom prst="rect">
            <a:avLst/>
          </a:prstGeom>
        </p:spPr>
        <p:txBody>
          <a:bodyPr wrap="none">
            <a:spAutoFit/>
          </a:bodyPr>
          <a:lstStyle/>
          <a:p>
            <a:pPr eaLnBrk="1" hangingPunct="1"/>
            <a:r>
              <a:rPr lang="en-US" b="0" dirty="0">
                <a:solidFill>
                  <a:schemeClr val="bg1"/>
                </a:solidFill>
                <a:effectLst>
                  <a:outerShdw blurRad="38100" dist="38100" dir="2700000" algn="tl">
                    <a:srgbClr val="000000"/>
                  </a:outerShdw>
                </a:effectLst>
                <a:latin typeface="Arial" charset="0"/>
                <a:cs typeface="Arial" charset="0"/>
              </a:rPr>
              <a:t>October  2013</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8" y="14947"/>
            <a:ext cx="6859787" cy="1229659"/>
          </a:xfrm>
        </p:spPr>
        <p:txBody>
          <a:bodyPr anchor="ctr">
            <a:normAutofit/>
          </a:bodyPr>
          <a:lstStyle/>
          <a:p>
            <a:pPr algn="ctr"/>
            <a:r>
              <a:rPr lang="en-US" dirty="0" smtClean="0"/>
              <a:t>Where are we now?</a:t>
            </a:r>
            <a:br>
              <a:rPr lang="en-US" dirty="0" smtClean="0"/>
            </a:br>
            <a:r>
              <a:rPr lang="en-US" dirty="0" smtClean="0"/>
              <a:t>Hardware</a:t>
            </a:r>
            <a:endParaRPr lang="en-US" dirty="0"/>
          </a:p>
        </p:txBody>
      </p:sp>
      <p:sp>
        <p:nvSpPr>
          <p:cNvPr id="3" name="Content Placeholder 2"/>
          <p:cNvSpPr>
            <a:spLocks noGrp="1"/>
          </p:cNvSpPr>
          <p:nvPr>
            <p:ph idx="1"/>
          </p:nvPr>
        </p:nvSpPr>
        <p:spPr>
          <a:xfrm>
            <a:off x="5676427" y="1854197"/>
            <a:ext cx="4305773" cy="4525963"/>
          </a:xfrm>
        </p:spPr>
        <p:txBody>
          <a:bodyPr>
            <a:normAutofit/>
          </a:bodyPr>
          <a:lstStyle/>
          <a:p>
            <a:r>
              <a:rPr lang="en-US" sz="2800" dirty="0" smtClean="0"/>
              <a:t>560 Core Linux Cluster</a:t>
            </a:r>
          </a:p>
          <a:p>
            <a:pPr lvl="1"/>
            <a:r>
              <a:rPr lang="en-US" sz="2400" dirty="0" smtClean="0"/>
              <a:t>52nodes</a:t>
            </a:r>
          </a:p>
          <a:p>
            <a:r>
              <a:rPr lang="en-US" sz="2800" dirty="0" smtClean="0"/>
              <a:t>2.3 TBs Memory</a:t>
            </a:r>
          </a:p>
          <a:p>
            <a:r>
              <a:rPr lang="en-US" sz="2800" dirty="0" smtClean="0"/>
              <a:t>32 TBs Storage</a:t>
            </a:r>
          </a:p>
          <a:p>
            <a:r>
              <a:rPr lang="en-US" sz="2800" dirty="0" smtClean="0"/>
              <a:t>1 Gb/s Ethernet Interconnect</a:t>
            </a:r>
          </a:p>
        </p:txBody>
      </p:sp>
      <p:pic>
        <p:nvPicPr>
          <p:cNvPr id="5" name="Picture 4"/>
          <p:cNvPicPr>
            <a:picLocks noChangeAspect="1"/>
          </p:cNvPicPr>
          <p:nvPr/>
        </p:nvPicPr>
        <p:blipFill>
          <a:blip r:embed="rId3"/>
          <a:stretch>
            <a:fillRect/>
          </a:stretch>
        </p:blipFill>
        <p:spPr>
          <a:xfrm>
            <a:off x="-1676400" y="2128925"/>
            <a:ext cx="9067800" cy="3433675"/>
          </a:xfrm>
          <a:prstGeom prst="rect">
            <a:avLst/>
          </a:prstGeom>
          <a:scene3d>
            <a:camera prst="obliqueTopLeft">
              <a:rot lat="0" lon="19199983" rev="0"/>
            </a:camera>
            <a:lightRig rig="threePt" dir="t"/>
          </a:scene3d>
        </p:spPr>
      </p:pic>
    </p:spTree>
    <p:extLst>
      <p:ext uri="{BB962C8B-B14F-4D97-AF65-F5344CB8AC3E}">
        <p14:creationId xmlns:p14="http://schemas.microsoft.com/office/powerpoint/2010/main" val="82640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Hardware Comparison</a:t>
            </a:r>
            <a:br>
              <a:rPr lang="en-US" dirty="0" smtClean="0"/>
            </a:br>
            <a:r>
              <a:rPr lang="en-US" dirty="0" smtClean="0"/>
              <a:t>Laptop, CSAS, Titan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7283297"/>
              </p:ext>
            </p:extLst>
          </p:nvPr>
        </p:nvGraphicFramePr>
        <p:xfrm>
          <a:off x="457200" y="2133600"/>
          <a:ext cx="8229600" cy="3831768"/>
        </p:xfrm>
        <a:graphic>
          <a:graphicData uri="http://schemas.openxmlformats.org/drawingml/2006/table">
            <a:tbl>
              <a:tblPr firstRow="1" bandRow="1">
                <a:tableStyleId>{5C22544A-7EE6-4342-B048-85BDC9FD1C3A}</a:tableStyleId>
              </a:tblPr>
              <a:tblGrid>
                <a:gridCol w="2185089"/>
                <a:gridCol w="1929711"/>
                <a:gridCol w="2057400"/>
                <a:gridCol w="2057400"/>
              </a:tblGrid>
              <a:tr h="478971">
                <a:tc>
                  <a:txBody>
                    <a:bodyPr/>
                    <a:lstStyle/>
                    <a:p>
                      <a:pPr algn="r"/>
                      <a:endParaRPr lang="en-US" dirty="0"/>
                    </a:p>
                  </a:txBody>
                  <a:tcPr/>
                </a:tc>
                <a:tc>
                  <a:txBody>
                    <a:bodyPr/>
                    <a:lstStyle/>
                    <a:p>
                      <a:pPr algn="ctr"/>
                      <a:r>
                        <a:rPr lang="en-US" dirty="0" smtClean="0"/>
                        <a:t>My Laptop</a:t>
                      </a:r>
                      <a:endParaRPr lang="en-US" dirty="0"/>
                    </a:p>
                  </a:txBody>
                  <a:tcPr/>
                </a:tc>
                <a:tc>
                  <a:txBody>
                    <a:bodyPr/>
                    <a:lstStyle/>
                    <a:p>
                      <a:pPr algn="ctr"/>
                      <a:r>
                        <a:rPr lang="en-US" dirty="0" smtClean="0"/>
                        <a:t>CSAS Cluster</a:t>
                      </a:r>
                      <a:endParaRPr lang="en-US" dirty="0"/>
                    </a:p>
                  </a:txBody>
                  <a:tcPr/>
                </a:tc>
                <a:tc>
                  <a:txBody>
                    <a:bodyPr/>
                    <a:lstStyle/>
                    <a:p>
                      <a:pPr algn="ctr"/>
                      <a:r>
                        <a:rPr lang="en-US" dirty="0" smtClean="0"/>
                        <a:t>ORNL</a:t>
                      </a:r>
                      <a:r>
                        <a:rPr lang="en-US" baseline="0" dirty="0" smtClean="0"/>
                        <a:t> Titan</a:t>
                      </a:r>
                      <a:endParaRPr lang="en-US" dirty="0"/>
                    </a:p>
                  </a:txBody>
                  <a:tcPr/>
                </a:tc>
              </a:tr>
              <a:tr h="478971">
                <a:tc>
                  <a:txBody>
                    <a:bodyPr/>
                    <a:lstStyle/>
                    <a:p>
                      <a:pPr algn="r"/>
                      <a:r>
                        <a:rPr lang="en-US" dirty="0" smtClean="0"/>
                        <a:t>CPU</a:t>
                      </a:r>
                      <a:r>
                        <a:rPr lang="en-US" baseline="0" dirty="0" smtClean="0"/>
                        <a:t> Cores</a:t>
                      </a:r>
                      <a:endParaRPr lang="en-US" dirty="0"/>
                    </a:p>
                  </a:txBody>
                  <a:tcPr/>
                </a:tc>
                <a:tc>
                  <a:txBody>
                    <a:bodyPr/>
                    <a:lstStyle/>
                    <a:p>
                      <a:pPr algn="ctr"/>
                      <a:r>
                        <a:rPr lang="en-US" dirty="0" smtClean="0"/>
                        <a:t>4</a:t>
                      </a:r>
                      <a:endParaRPr lang="en-US" dirty="0"/>
                    </a:p>
                  </a:txBody>
                  <a:tcPr/>
                </a:tc>
                <a:tc>
                  <a:txBody>
                    <a:bodyPr/>
                    <a:lstStyle/>
                    <a:p>
                      <a:pPr algn="ctr"/>
                      <a:r>
                        <a:rPr lang="en-US" dirty="0" smtClean="0"/>
                        <a:t>560</a:t>
                      </a:r>
                      <a:endParaRPr lang="en-US" dirty="0"/>
                    </a:p>
                  </a:txBody>
                  <a:tcPr/>
                </a:tc>
                <a:tc>
                  <a:txBody>
                    <a:bodyPr/>
                    <a:lstStyle/>
                    <a:p>
                      <a:pPr algn="ctr"/>
                      <a:r>
                        <a:rPr lang="en-US" dirty="0" smtClean="0"/>
                        <a:t>299,008</a:t>
                      </a:r>
                      <a:endParaRPr lang="en-US" dirty="0"/>
                    </a:p>
                  </a:txBody>
                  <a:tcPr/>
                </a:tc>
              </a:tr>
              <a:tr h="478971">
                <a:tc>
                  <a:txBody>
                    <a:bodyPr/>
                    <a:lstStyle/>
                    <a:p>
                      <a:pPr algn="r"/>
                      <a:r>
                        <a:rPr lang="en-US" dirty="0" smtClean="0"/>
                        <a:t>GPUs</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18,688</a:t>
                      </a:r>
                      <a:endParaRPr lang="en-US" dirty="0"/>
                    </a:p>
                  </a:txBody>
                  <a:tcPr/>
                </a:tc>
              </a:tr>
              <a:tr h="478971">
                <a:tc>
                  <a:txBody>
                    <a:bodyPr/>
                    <a:lstStyle/>
                    <a:p>
                      <a:pPr algn="r"/>
                      <a:r>
                        <a:rPr lang="en-US" dirty="0" smtClean="0"/>
                        <a:t>Memory (GB)</a:t>
                      </a:r>
                      <a:endParaRPr lang="en-US" dirty="0"/>
                    </a:p>
                  </a:txBody>
                  <a:tcPr/>
                </a:tc>
                <a:tc>
                  <a:txBody>
                    <a:bodyPr/>
                    <a:lstStyle/>
                    <a:p>
                      <a:pPr algn="ctr"/>
                      <a:r>
                        <a:rPr lang="en-US" dirty="0" smtClean="0"/>
                        <a:t>8</a:t>
                      </a:r>
                      <a:endParaRPr lang="en-US" dirty="0"/>
                    </a:p>
                  </a:txBody>
                  <a:tcPr/>
                </a:tc>
                <a:tc>
                  <a:txBody>
                    <a:bodyPr/>
                    <a:lstStyle/>
                    <a:p>
                      <a:pPr algn="ctr"/>
                      <a:r>
                        <a:rPr lang="en-US" dirty="0" smtClean="0"/>
                        <a:t>1,951</a:t>
                      </a:r>
                      <a:endParaRPr lang="en-US" dirty="0"/>
                    </a:p>
                  </a:txBody>
                  <a:tcPr/>
                </a:tc>
                <a:tc>
                  <a:txBody>
                    <a:bodyPr/>
                    <a:lstStyle/>
                    <a:p>
                      <a:pPr algn="ctr"/>
                      <a:r>
                        <a:rPr lang="en-US" dirty="0" smtClean="0"/>
                        <a:t>710,144</a:t>
                      </a:r>
                      <a:endParaRPr lang="en-US" dirty="0"/>
                    </a:p>
                  </a:txBody>
                  <a:tcPr/>
                </a:tc>
              </a:tr>
              <a:tr h="478971">
                <a:tc>
                  <a:txBody>
                    <a:bodyPr/>
                    <a:lstStyle/>
                    <a:p>
                      <a:pPr algn="r"/>
                      <a:r>
                        <a:rPr lang="en-US" dirty="0" smtClean="0"/>
                        <a:t>Disk</a:t>
                      </a:r>
                      <a:r>
                        <a:rPr lang="en-US" baseline="0" dirty="0" smtClean="0"/>
                        <a:t> Storage (TB)</a:t>
                      </a:r>
                      <a:endParaRPr lang="en-US" dirty="0"/>
                    </a:p>
                  </a:txBody>
                  <a:tcPr/>
                </a:tc>
                <a:tc>
                  <a:txBody>
                    <a:bodyPr/>
                    <a:lstStyle/>
                    <a:p>
                      <a:pPr algn="ctr"/>
                      <a:r>
                        <a:rPr lang="en-US" dirty="0" smtClean="0"/>
                        <a:t>0.5</a:t>
                      </a:r>
                      <a:endParaRPr lang="en-US" dirty="0"/>
                    </a:p>
                  </a:txBody>
                  <a:tcPr/>
                </a:tc>
                <a:tc>
                  <a:txBody>
                    <a:bodyPr/>
                    <a:lstStyle/>
                    <a:p>
                      <a:pPr algn="ctr"/>
                      <a:r>
                        <a:rPr lang="en-US" dirty="0" smtClean="0"/>
                        <a:t>32</a:t>
                      </a:r>
                      <a:endParaRPr lang="en-US" dirty="0"/>
                    </a:p>
                  </a:txBody>
                  <a:tcPr/>
                </a:tc>
                <a:tc>
                  <a:txBody>
                    <a:bodyPr/>
                    <a:lstStyle/>
                    <a:p>
                      <a:pPr algn="ctr"/>
                      <a:r>
                        <a:rPr lang="en-US" dirty="0" smtClean="0"/>
                        <a:t>10,000</a:t>
                      </a:r>
                      <a:endParaRPr lang="en-US" dirty="0"/>
                    </a:p>
                  </a:txBody>
                  <a:tcPr/>
                </a:tc>
              </a:tr>
              <a:tr h="478971">
                <a:tc>
                  <a:txBody>
                    <a:bodyPr/>
                    <a:lstStyle/>
                    <a:p>
                      <a:pPr algn="r"/>
                      <a:r>
                        <a:rPr lang="en-US" dirty="0" smtClean="0"/>
                        <a:t>TFLOPs</a:t>
                      </a:r>
                      <a:r>
                        <a:rPr lang="en-US" baseline="0" dirty="0" smtClean="0"/>
                        <a:t> (</a:t>
                      </a:r>
                      <a:r>
                        <a:rPr lang="en-US" baseline="0" dirty="0" err="1" smtClean="0"/>
                        <a:t>Linpack</a:t>
                      </a:r>
                      <a:r>
                        <a:rPr lang="en-US" baseline="0" dirty="0" smtClean="0"/>
                        <a:t>)</a:t>
                      </a:r>
                      <a:endParaRPr lang="en-US" dirty="0"/>
                    </a:p>
                  </a:txBody>
                  <a:tcPr/>
                </a:tc>
                <a:tc>
                  <a:txBody>
                    <a:bodyPr/>
                    <a:lstStyle/>
                    <a:p>
                      <a:pPr algn="ctr"/>
                      <a:r>
                        <a:rPr lang="en-US" dirty="0" smtClean="0"/>
                        <a:t>0.33</a:t>
                      </a:r>
                      <a:endParaRPr lang="en-US" dirty="0"/>
                    </a:p>
                  </a:txBody>
                  <a:tcPr/>
                </a:tc>
                <a:tc>
                  <a:txBody>
                    <a:bodyPr/>
                    <a:lstStyle/>
                    <a:p>
                      <a:pPr algn="ctr"/>
                      <a:r>
                        <a:rPr lang="en-US" dirty="0" smtClean="0"/>
                        <a:t>TBD</a:t>
                      </a:r>
                      <a:endParaRPr lang="en-US" dirty="0"/>
                    </a:p>
                  </a:txBody>
                  <a:tcPr/>
                </a:tc>
                <a:tc>
                  <a:txBody>
                    <a:bodyPr/>
                    <a:lstStyle/>
                    <a:p>
                      <a:pPr algn="ctr"/>
                      <a:r>
                        <a:rPr lang="en-US" dirty="0" smtClean="0"/>
                        <a:t>17,590</a:t>
                      </a:r>
                      <a:endParaRPr lang="en-US" dirty="0"/>
                    </a:p>
                  </a:txBody>
                  <a:tcPr/>
                </a:tc>
              </a:tr>
              <a:tr h="478971">
                <a:tc>
                  <a:txBody>
                    <a:bodyPr/>
                    <a:lstStyle/>
                    <a:p>
                      <a:pPr algn="r"/>
                      <a:r>
                        <a:rPr lang="en-US" dirty="0" smtClean="0"/>
                        <a:t>Number of Nodes</a:t>
                      </a:r>
                      <a:endParaRPr lang="en-US" dirty="0"/>
                    </a:p>
                  </a:txBody>
                  <a:tcPr/>
                </a:tc>
                <a:tc>
                  <a:txBody>
                    <a:bodyPr/>
                    <a:lstStyle/>
                    <a:p>
                      <a:pPr algn="ctr"/>
                      <a:r>
                        <a:rPr lang="en-US" dirty="0" smtClean="0"/>
                        <a:t>1</a:t>
                      </a:r>
                      <a:endParaRPr lang="en-US" dirty="0"/>
                    </a:p>
                  </a:txBody>
                  <a:tcPr/>
                </a:tc>
                <a:tc>
                  <a:txBody>
                    <a:bodyPr/>
                    <a:lstStyle/>
                    <a:p>
                      <a:pPr algn="ctr"/>
                      <a:r>
                        <a:rPr lang="en-US" dirty="0" smtClean="0"/>
                        <a:t>52</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18,688</a:t>
                      </a:r>
                      <a:endParaRPr lang="en-US" dirty="0"/>
                    </a:p>
                  </a:txBody>
                  <a:tcPr/>
                </a:tc>
              </a:tr>
              <a:tr h="478971">
                <a:tc>
                  <a:txBody>
                    <a:bodyPr/>
                    <a:lstStyle/>
                    <a:p>
                      <a:pPr algn="r"/>
                      <a:r>
                        <a:rPr lang="en-US" dirty="0" smtClean="0"/>
                        <a:t>Power Consumption</a:t>
                      </a:r>
                      <a:endParaRPr lang="en-US" dirty="0"/>
                    </a:p>
                  </a:txBody>
                  <a:tcPr/>
                </a:tc>
                <a:tc>
                  <a:txBody>
                    <a:bodyPr/>
                    <a:lstStyle/>
                    <a:p>
                      <a:pPr algn="ctr"/>
                      <a:r>
                        <a:rPr lang="en-US" dirty="0" smtClean="0"/>
                        <a:t>&lt; 15W</a:t>
                      </a:r>
                      <a:endParaRPr lang="en-US" dirty="0"/>
                    </a:p>
                  </a:txBody>
                  <a:tcPr/>
                </a:tc>
                <a:tc>
                  <a:txBody>
                    <a:bodyPr/>
                    <a:lstStyle/>
                    <a:p>
                      <a:pPr algn="ctr"/>
                      <a:r>
                        <a:rPr lang="en-US" dirty="0" smtClean="0"/>
                        <a:t>TBD</a:t>
                      </a:r>
                      <a:endParaRPr lang="en-US" dirty="0"/>
                    </a:p>
                  </a:txBody>
                  <a:tcPr/>
                </a:tc>
                <a:tc>
                  <a:txBody>
                    <a:bodyPr/>
                    <a:lstStyle/>
                    <a:p>
                      <a:pPr algn="ctr"/>
                      <a:r>
                        <a:rPr lang="en-US" dirty="0" smtClean="0"/>
                        <a:t>8209 kW</a:t>
                      </a:r>
                      <a:endParaRPr lang="en-US" dirty="0"/>
                    </a:p>
                  </a:txBody>
                  <a:tcPr/>
                </a:tc>
              </a:tr>
            </a:tbl>
          </a:graphicData>
        </a:graphic>
      </p:graphicFrame>
    </p:spTree>
    <p:extLst>
      <p:ext uri="{BB962C8B-B14F-4D97-AF65-F5344CB8AC3E}">
        <p14:creationId xmlns:p14="http://schemas.microsoft.com/office/powerpoint/2010/main" val="111647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triped Right Arrow 8"/>
          <p:cNvSpPr/>
          <p:nvPr/>
        </p:nvSpPr>
        <p:spPr>
          <a:xfrm>
            <a:off x="5486400" y="5257800"/>
            <a:ext cx="3657600" cy="609598"/>
          </a:xfrm>
          <a:prstGeom prst="stripedRightArrow">
            <a:avLst/>
          </a:prstGeom>
          <a:gradFill>
            <a:gsLst>
              <a:gs pos="30000">
                <a:schemeClr val="accent1">
                  <a:tint val="96000"/>
                  <a:satMod val="120000"/>
                  <a:lumMod val="120000"/>
                </a:schemeClr>
              </a:gs>
              <a:gs pos="100000">
                <a:schemeClr val="accent1">
                  <a:shade val="89000"/>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CSAS Computational Science Goals</a:t>
            </a:r>
            <a:endParaRPr lang="en-US" dirty="0"/>
          </a:p>
        </p:txBody>
      </p:sp>
      <p:sp>
        <p:nvSpPr>
          <p:cNvPr id="3" name="Content Placeholder 2"/>
          <p:cNvSpPr>
            <a:spLocks noGrp="1"/>
          </p:cNvSpPr>
          <p:nvPr>
            <p:ph idx="1"/>
          </p:nvPr>
        </p:nvSpPr>
        <p:spPr>
          <a:xfrm>
            <a:off x="304800" y="1295400"/>
            <a:ext cx="8229600" cy="4800600"/>
          </a:xfrm>
        </p:spPr>
        <p:txBody>
          <a:bodyPr>
            <a:normAutofit fontScale="62500" lnSpcReduction="20000"/>
          </a:bodyPr>
          <a:lstStyle/>
          <a:p>
            <a:pPr marL="0" indent="0">
              <a:buNone/>
            </a:pPr>
            <a:r>
              <a:rPr lang="en-US" dirty="0" smtClean="0"/>
              <a:t>Provide scientific </a:t>
            </a:r>
            <a:r>
              <a:rPr lang="en-US" dirty="0"/>
              <a:t>h</a:t>
            </a:r>
            <a:r>
              <a:rPr lang="en-US" dirty="0" smtClean="0"/>
              <a:t>igh </a:t>
            </a:r>
            <a:r>
              <a:rPr lang="en-US" dirty="0"/>
              <a:t>p</a:t>
            </a:r>
            <a:r>
              <a:rPr lang="en-US" dirty="0" smtClean="0"/>
              <a:t>erformance </a:t>
            </a:r>
            <a:r>
              <a:rPr lang="en-US" dirty="0"/>
              <a:t>c</a:t>
            </a:r>
            <a:r>
              <a:rPr lang="en-US" dirty="0" smtClean="0"/>
              <a:t>omputing (HPC), high </a:t>
            </a:r>
            <a:r>
              <a:rPr lang="en-US" dirty="0"/>
              <a:t>p</a:t>
            </a:r>
            <a:r>
              <a:rPr lang="en-US" dirty="0" smtClean="0"/>
              <a:t>erformance </a:t>
            </a:r>
            <a:r>
              <a:rPr lang="en-US" dirty="0"/>
              <a:t>s</a:t>
            </a:r>
            <a:r>
              <a:rPr lang="en-US" dirty="0" smtClean="0"/>
              <a:t>torage (HPS), high </a:t>
            </a:r>
            <a:r>
              <a:rPr lang="en-US" dirty="0"/>
              <a:t>c</a:t>
            </a:r>
            <a:r>
              <a:rPr lang="en-US" dirty="0" smtClean="0"/>
              <a:t>apacity </a:t>
            </a:r>
            <a:r>
              <a:rPr lang="en-US" dirty="0"/>
              <a:t>s</a:t>
            </a:r>
            <a:r>
              <a:rPr lang="en-US" dirty="0" smtClean="0"/>
              <a:t>torage (HCS)</a:t>
            </a:r>
            <a:r>
              <a:rPr lang="en-US" dirty="0"/>
              <a:t> e</a:t>
            </a:r>
            <a:r>
              <a:rPr lang="en-US" dirty="0" smtClean="0"/>
              <a:t>xpertise, education, and resources to scientists, researchers and collaborators.</a:t>
            </a:r>
          </a:p>
          <a:p>
            <a:pPr marL="0" indent="0">
              <a:lnSpc>
                <a:spcPct val="80000"/>
              </a:lnSpc>
              <a:buNone/>
            </a:pPr>
            <a:endParaRPr lang="en-US" dirty="0" smtClean="0"/>
          </a:p>
          <a:p>
            <a:pPr lvl="1"/>
            <a:r>
              <a:rPr lang="en-US" sz="3200" dirty="0" smtClean="0"/>
              <a:t>Decrease </a:t>
            </a:r>
            <a:r>
              <a:rPr lang="en-US" sz="3200" dirty="0"/>
              <a:t>“time to solution</a:t>
            </a:r>
            <a:r>
              <a:rPr lang="en-US" sz="3200" dirty="0" smtClean="0"/>
              <a:t>”</a:t>
            </a:r>
          </a:p>
          <a:p>
            <a:pPr lvl="2"/>
            <a:r>
              <a:rPr lang="en-US" sz="2900" dirty="0" smtClean="0"/>
              <a:t>Faster results</a:t>
            </a:r>
            <a:endParaRPr lang="en-US" sz="2900" dirty="0"/>
          </a:p>
          <a:p>
            <a:pPr lvl="1"/>
            <a:r>
              <a:rPr lang="en-US" sz="3200" dirty="0"/>
              <a:t>Increase </a:t>
            </a:r>
            <a:r>
              <a:rPr lang="en-US" sz="3200" dirty="0" smtClean="0"/>
              <a:t>“scope </a:t>
            </a:r>
            <a:r>
              <a:rPr lang="en-US" sz="3200" dirty="0"/>
              <a:t>of </a:t>
            </a:r>
            <a:r>
              <a:rPr lang="en-US" sz="3200" dirty="0" smtClean="0"/>
              <a:t>question”</a:t>
            </a:r>
          </a:p>
          <a:p>
            <a:pPr lvl="2"/>
            <a:r>
              <a:rPr lang="en-US" sz="2900" dirty="0" smtClean="0"/>
              <a:t>Complex questions</a:t>
            </a:r>
          </a:p>
          <a:p>
            <a:pPr lvl="2"/>
            <a:r>
              <a:rPr lang="en-US" sz="2900" dirty="0" smtClean="0"/>
              <a:t>Higher accuracy</a:t>
            </a:r>
          </a:p>
          <a:p>
            <a:pPr lvl="1"/>
            <a:r>
              <a:rPr lang="en-US" sz="3200" dirty="0" smtClean="0"/>
              <a:t>Address growing “data” issues</a:t>
            </a:r>
          </a:p>
          <a:p>
            <a:pPr lvl="2"/>
            <a:r>
              <a:rPr lang="en-US" sz="2900" dirty="0" smtClean="0"/>
              <a:t>“Big Data” Challenges</a:t>
            </a:r>
          </a:p>
          <a:p>
            <a:pPr lvl="2"/>
            <a:r>
              <a:rPr lang="en-US" sz="2900" dirty="0" smtClean="0"/>
              <a:t>Data transfer</a:t>
            </a:r>
          </a:p>
          <a:p>
            <a:pPr lvl="1"/>
            <a:r>
              <a:rPr lang="en-US" sz="3200" dirty="0" smtClean="0"/>
              <a:t>Access to HPC environment</a:t>
            </a:r>
          </a:p>
          <a:p>
            <a:pPr lvl="2"/>
            <a:r>
              <a:rPr lang="en-US" sz="2900" dirty="0" smtClean="0"/>
              <a:t>People</a:t>
            </a:r>
          </a:p>
          <a:p>
            <a:pPr lvl="2"/>
            <a:r>
              <a:rPr lang="en-US" sz="2900" dirty="0" smtClean="0"/>
              <a:t>Availability </a:t>
            </a:r>
            <a:endParaRPr lang="en-US" sz="2900" dirty="0"/>
          </a:p>
        </p:txBody>
      </p:sp>
      <p:graphicFrame>
        <p:nvGraphicFramePr>
          <p:cNvPr id="7" name="Diagram 6"/>
          <p:cNvGraphicFramePr/>
          <p:nvPr>
            <p:extLst>
              <p:ext uri="{D42A27DB-BD31-4B8C-83A1-F6EECF244321}">
                <p14:modId xmlns:p14="http://schemas.microsoft.com/office/powerpoint/2010/main" val="1289126514"/>
              </p:ext>
            </p:extLst>
          </p:nvPr>
        </p:nvGraphicFramePr>
        <p:xfrm>
          <a:off x="5638800" y="2133600"/>
          <a:ext cx="36576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triped Right Arrow 7"/>
          <p:cNvSpPr/>
          <p:nvPr/>
        </p:nvSpPr>
        <p:spPr>
          <a:xfrm rot="16200000">
            <a:off x="3924300" y="3695701"/>
            <a:ext cx="3429000" cy="609598"/>
          </a:xfrm>
          <a:prstGeom prst="stripedRightArrow">
            <a:avLst/>
          </a:prstGeom>
          <a:gradFill>
            <a:gsLst>
              <a:gs pos="30000">
                <a:schemeClr val="accent1">
                  <a:tint val="96000"/>
                  <a:satMod val="120000"/>
                  <a:lumMod val="120000"/>
                </a:schemeClr>
              </a:gs>
              <a:gs pos="100000">
                <a:schemeClr val="accent1">
                  <a:shade val="89000"/>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345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139"/>
            <a:ext cx="8686800" cy="957262"/>
          </a:xfrm>
        </p:spPr>
        <p:txBody>
          <a:bodyPr>
            <a:normAutofit fontScale="90000"/>
          </a:bodyPr>
          <a:lstStyle/>
          <a:p>
            <a:r>
              <a:rPr lang="en-US" dirty="0" smtClean="0"/>
              <a:t>Established formal DOE ORNL Partnership</a:t>
            </a:r>
            <a:endParaRPr lang="en-US" dirty="0"/>
          </a:p>
        </p:txBody>
      </p:sp>
      <p:sp>
        <p:nvSpPr>
          <p:cNvPr id="3" name="Content Placeholder 2"/>
          <p:cNvSpPr>
            <a:spLocks noGrp="1"/>
          </p:cNvSpPr>
          <p:nvPr>
            <p:ph idx="1"/>
          </p:nvPr>
        </p:nvSpPr>
        <p:spPr>
          <a:xfrm>
            <a:off x="228600" y="1447800"/>
            <a:ext cx="8763000" cy="4495800"/>
          </a:xfrm>
        </p:spPr>
        <p:txBody>
          <a:bodyPr>
            <a:noAutofit/>
          </a:bodyPr>
          <a:lstStyle/>
          <a:p>
            <a:r>
              <a:rPr lang="en-US" sz="2400" dirty="0" smtClean="0"/>
              <a:t>Collaborative group formed between USGS and ORNL</a:t>
            </a:r>
          </a:p>
          <a:p>
            <a:pPr lvl="1"/>
            <a:r>
              <a:rPr lang="en-US" sz="2000" dirty="0"/>
              <a:t>S</a:t>
            </a:r>
            <a:r>
              <a:rPr lang="en-US" sz="2000" dirty="0" smtClean="0"/>
              <a:t>trategic guidance for development of USGS HPC strategy</a:t>
            </a:r>
          </a:p>
          <a:p>
            <a:pPr lvl="1"/>
            <a:r>
              <a:rPr lang="en-US" sz="2000" dirty="0" smtClean="0"/>
              <a:t>Technical expertise with executing compute jobs on HPC </a:t>
            </a:r>
          </a:p>
          <a:p>
            <a:r>
              <a:rPr lang="en-US" sz="2400" dirty="0" smtClean="0"/>
              <a:t>Granted access to ORNL ESD compute block</a:t>
            </a:r>
          </a:p>
          <a:p>
            <a:pPr lvl="1"/>
            <a:r>
              <a:rPr lang="en-US" sz="2000" dirty="0" smtClean="0"/>
              <a:t>Successfully ran first project on 22 node, 176 core cluster (Dec 2012) </a:t>
            </a:r>
          </a:p>
          <a:p>
            <a:pPr lvl="1"/>
            <a:r>
              <a:rPr lang="en-US" sz="2000" dirty="0" smtClean="0"/>
              <a:t>New 832 core cluster completed (Feb 2013)</a:t>
            </a:r>
          </a:p>
          <a:p>
            <a:r>
              <a:rPr lang="en-US" sz="2400" dirty="0" smtClean="0"/>
              <a:t>Recruiting for candidate projects for allocation on ORNL Leadership Computing Facility (OLCF)  - Titan</a:t>
            </a:r>
          </a:p>
          <a:p>
            <a:pPr lvl="1"/>
            <a:r>
              <a:rPr lang="en-US" sz="2000" dirty="0" smtClean="0"/>
              <a:t>Demonstrate what is possible to rest of USGS</a:t>
            </a:r>
            <a:endParaRPr lang="en-US" sz="2000" dirty="0"/>
          </a:p>
        </p:txBody>
      </p:sp>
      <p:pic>
        <p:nvPicPr>
          <p:cNvPr id="4" name="Picture 3" descr="ORNL-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5764579"/>
            <a:ext cx="1822058" cy="1066800"/>
          </a:xfrm>
          <a:prstGeom prst="rect">
            <a:avLst/>
          </a:prstGeom>
        </p:spPr>
      </p:pic>
    </p:spTree>
    <p:extLst>
      <p:ext uri="{BB962C8B-B14F-4D97-AF65-F5344CB8AC3E}">
        <p14:creationId xmlns:p14="http://schemas.microsoft.com/office/powerpoint/2010/main" val="3464465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Pilot Projects:</a:t>
            </a:r>
            <a:endParaRPr lang="en-US" dirty="0"/>
          </a:p>
        </p:txBody>
      </p:sp>
      <p:sp>
        <p:nvSpPr>
          <p:cNvPr id="3" name="Content Placeholder 2"/>
          <p:cNvSpPr>
            <a:spLocks noGrp="1"/>
          </p:cNvSpPr>
          <p:nvPr>
            <p:ph idx="1"/>
          </p:nvPr>
        </p:nvSpPr>
        <p:spPr>
          <a:xfrm>
            <a:off x="457200" y="1371600"/>
            <a:ext cx="8229600" cy="4114800"/>
          </a:xfrm>
        </p:spPr>
        <p:txBody>
          <a:bodyPr/>
          <a:lstStyle/>
          <a:p>
            <a:r>
              <a:rPr lang="en-US" dirty="0" smtClean="0"/>
              <a:t>Four initial pilot projects adopted</a:t>
            </a:r>
          </a:p>
          <a:p>
            <a:pPr marL="817563" lvl="1" indent="-514350">
              <a:buFont typeface="+mj-lt"/>
              <a:buAutoNum type="arabicPeriod"/>
            </a:pPr>
            <a:r>
              <a:rPr lang="en-US" dirty="0" smtClean="0"/>
              <a:t>Daily Century (</a:t>
            </a:r>
            <a:r>
              <a:rPr lang="en-US" dirty="0" err="1" smtClean="0"/>
              <a:t>DayCent</a:t>
            </a:r>
            <a:r>
              <a:rPr lang="en-US" dirty="0" smtClean="0"/>
              <a:t>) Model for C and N exchange (</a:t>
            </a:r>
            <a:r>
              <a:rPr lang="en-US" dirty="0" err="1" smtClean="0"/>
              <a:t>Ojima</a:t>
            </a:r>
            <a:r>
              <a:rPr lang="en-US" dirty="0" smtClean="0"/>
              <a:t>)</a:t>
            </a:r>
          </a:p>
          <a:p>
            <a:pPr marL="817563" lvl="1" indent="-514350">
              <a:buFont typeface="+mj-lt"/>
              <a:buAutoNum type="arabicPeriod"/>
            </a:pPr>
            <a:r>
              <a:rPr lang="en-US" dirty="0"/>
              <a:t>Using R, Jags, Bugs, to build a Bayesian Species Model (Letcher)</a:t>
            </a:r>
          </a:p>
          <a:p>
            <a:pPr marL="817563" lvl="1" indent="-514350">
              <a:buFont typeface="+mj-lt"/>
              <a:buAutoNum type="arabicPeriod"/>
            </a:pPr>
            <a:r>
              <a:rPr lang="en-US" dirty="0" smtClean="0"/>
              <a:t>Using R -&gt; Python/MPI to process Landsat images (</a:t>
            </a:r>
            <a:r>
              <a:rPr lang="en-US" dirty="0" err="1" smtClean="0"/>
              <a:t>Hawbaker</a:t>
            </a:r>
            <a:r>
              <a:rPr lang="en-US" dirty="0" smtClean="0"/>
              <a:t>)</a:t>
            </a:r>
          </a:p>
          <a:p>
            <a:pPr marL="817563" lvl="1" indent="-514350">
              <a:buFont typeface="+mj-lt"/>
              <a:buAutoNum type="arabicPeriod"/>
            </a:pPr>
            <a:r>
              <a:rPr lang="en-US" dirty="0" smtClean="0"/>
              <a:t>PEST Model doing ground water estimations (King)</a:t>
            </a:r>
            <a:endParaRPr lang="en-US" dirty="0"/>
          </a:p>
        </p:txBody>
      </p:sp>
    </p:spTree>
    <p:extLst>
      <p:ext uri="{BB962C8B-B14F-4D97-AF65-F5344CB8AC3E}">
        <p14:creationId xmlns:p14="http://schemas.microsoft.com/office/powerpoint/2010/main" val="896344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Bayesian Species Modeling</a:t>
            </a:r>
            <a:br>
              <a:rPr lang="en-US" dirty="0" smtClean="0"/>
            </a:br>
            <a:r>
              <a:rPr lang="en-US" sz="2800" dirty="0" smtClean="0"/>
              <a:t>Ben Letcher, Research Ecologist</a:t>
            </a:r>
            <a:endParaRPr lang="en-US" sz="2800" dirty="0"/>
          </a:p>
        </p:txBody>
      </p:sp>
      <p:sp>
        <p:nvSpPr>
          <p:cNvPr id="3" name="Content Placeholder 2"/>
          <p:cNvSpPr>
            <a:spLocks noGrp="1"/>
          </p:cNvSpPr>
          <p:nvPr>
            <p:ph idx="1"/>
          </p:nvPr>
        </p:nvSpPr>
        <p:spPr>
          <a:xfrm>
            <a:off x="0" y="1524000"/>
            <a:ext cx="7696200" cy="4114800"/>
          </a:xfrm>
        </p:spPr>
        <p:txBody>
          <a:bodyPr>
            <a:normAutofit fontScale="85000" lnSpcReduction="10000"/>
          </a:bodyPr>
          <a:lstStyle/>
          <a:p>
            <a:r>
              <a:rPr lang="en-US" dirty="0" smtClean="0"/>
              <a:t>JW Powell Center Project</a:t>
            </a:r>
          </a:p>
          <a:p>
            <a:r>
              <a:rPr lang="en-US" dirty="0" smtClean="0"/>
              <a:t>Modeling </a:t>
            </a:r>
            <a:r>
              <a:rPr lang="en-US" dirty="0"/>
              <a:t>species response to environmental change: development of integrated, scalable Bayesian models of population persistence</a:t>
            </a:r>
            <a:endParaRPr lang="en-US" dirty="0" smtClean="0"/>
          </a:p>
          <a:p>
            <a:r>
              <a:rPr lang="en-US" dirty="0" smtClean="0"/>
              <a:t>Running </a:t>
            </a:r>
            <a:r>
              <a:rPr lang="en-US" dirty="0"/>
              <a:t>complex models in a Bayesian context using the program Jags.</a:t>
            </a:r>
          </a:p>
          <a:p>
            <a:r>
              <a:rPr lang="en-US" dirty="0" smtClean="0"/>
              <a:t>Jags </a:t>
            </a:r>
            <a:r>
              <a:rPr lang="en-US" dirty="0"/>
              <a:t>is very memory intensive and slow.</a:t>
            </a:r>
          </a:p>
          <a:p>
            <a:pPr lvl="1"/>
            <a:r>
              <a:rPr lang="en-US" dirty="0" smtClean="0"/>
              <a:t>+ running </a:t>
            </a:r>
            <a:r>
              <a:rPr lang="en-US" dirty="0"/>
              <a:t>chains in </a:t>
            </a:r>
            <a:r>
              <a:rPr lang="en-US" dirty="0" smtClean="0"/>
              <a:t>parallel</a:t>
            </a:r>
          </a:p>
          <a:p>
            <a:pPr lvl="1"/>
            <a:r>
              <a:rPr lang="en-US" dirty="0" smtClean="0"/>
              <a:t>3</a:t>
            </a:r>
            <a:r>
              <a:rPr lang="en-US" dirty="0"/>
              <a:t>-5x </a:t>
            </a:r>
            <a:r>
              <a:rPr lang="en-US" dirty="0" smtClean="0"/>
              <a:t>memory vs. non</a:t>
            </a:r>
            <a:r>
              <a:rPr lang="en-US" dirty="0"/>
              <a:t>-parallel runs</a:t>
            </a:r>
            <a:r>
              <a:rPr lang="en-US" dirty="0" smtClean="0"/>
              <a:t>.</a:t>
            </a:r>
            <a:endParaRPr lang="en-US" dirty="0"/>
          </a:p>
        </p:txBody>
      </p:sp>
      <p:pic>
        <p:nvPicPr>
          <p:cNvPr id="5" name="Picture 4"/>
          <p:cNvPicPr>
            <a:picLocks noChangeAspect="1"/>
          </p:cNvPicPr>
          <p:nvPr/>
        </p:nvPicPr>
        <p:blipFill>
          <a:blip r:embed="rId3"/>
          <a:stretch>
            <a:fillRect/>
          </a:stretch>
        </p:blipFill>
        <p:spPr>
          <a:xfrm>
            <a:off x="7087763" y="1981200"/>
            <a:ext cx="2056237" cy="2667000"/>
          </a:xfrm>
          <a:prstGeom prst="rect">
            <a:avLst/>
          </a:prstGeom>
        </p:spPr>
      </p:pic>
    </p:spTree>
    <p:extLst>
      <p:ext uri="{BB962C8B-B14F-4D97-AF65-F5344CB8AC3E}">
        <p14:creationId xmlns:p14="http://schemas.microsoft.com/office/powerpoint/2010/main" val="3844628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Results – Bayesian Species Modeling</a:t>
            </a:r>
            <a:endParaRPr lang="en-US" dirty="0"/>
          </a:p>
        </p:txBody>
      </p:sp>
      <p:sp>
        <p:nvSpPr>
          <p:cNvPr id="3" name="Content Placeholder 2"/>
          <p:cNvSpPr>
            <a:spLocks noGrp="1"/>
          </p:cNvSpPr>
          <p:nvPr>
            <p:ph idx="1"/>
          </p:nvPr>
        </p:nvSpPr>
        <p:spPr>
          <a:xfrm>
            <a:off x="304800" y="1600200"/>
            <a:ext cx="8839200" cy="4114800"/>
          </a:xfrm>
        </p:spPr>
        <p:txBody>
          <a:bodyPr>
            <a:noAutofit/>
          </a:bodyPr>
          <a:lstStyle/>
          <a:p>
            <a:r>
              <a:rPr lang="en-US" sz="2600" dirty="0"/>
              <a:t>Scope of study (science question) was expanded </a:t>
            </a:r>
            <a:r>
              <a:rPr lang="en-US" sz="2600" dirty="0" smtClean="0"/>
              <a:t>significantly</a:t>
            </a:r>
          </a:p>
          <a:p>
            <a:r>
              <a:rPr lang="en-US" sz="2600" dirty="0" smtClean="0"/>
              <a:t>Project is able </a:t>
            </a:r>
            <a:r>
              <a:rPr lang="en-US" sz="2600" dirty="0"/>
              <a:t>to run many test models at a reasonable </a:t>
            </a:r>
            <a:r>
              <a:rPr lang="en-US" sz="2600" dirty="0" smtClean="0"/>
              <a:t>speed - up to 500 Gigabytes Memory.</a:t>
            </a:r>
            <a:endParaRPr lang="en-US" sz="2600" dirty="0"/>
          </a:p>
          <a:p>
            <a:r>
              <a:rPr lang="en-US" sz="2600" dirty="0"/>
              <a:t>Efficient model testing would have been impossible without access to </a:t>
            </a:r>
            <a:r>
              <a:rPr lang="en-US" sz="2600" dirty="0" smtClean="0"/>
              <a:t>the cluster.</a:t>
            </a:r>
          </a:p>
          <a:p>
            <a:r>
              <a:rPr lang="en-US" sz="2600" dirty="0" smtClean="0"/>
              <a:t>Model runs have been processing for several months (and are still running at this moment)</a:t>
            </a:r>
          </a:p>
          <a:p>
            <a:endParaRPr lang="en-US" sz="2600" dirty="0"/>
          </a:p>
        </p:txBody>
      </p:sp>
    </p:spTree>
    <p:extLst>
      <p:ext uri="{BB962C8B-B14F-4D97-AF65-F5344CB8AC3E}">
        <p14:creationId xmlns:p14="http://schemas.microsoft.com/office/powerpoint/2010/main" val="3861333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Finding Burn Scars in Landsat Images</a:t>
            </a:r>
            <a:br>
              <a:rPr lang="en-US" dirty="0" smtClean="0"/>
            </a:br>
            <a:r>
              <a:rPr lang="en-US" sz="2800" dirty="0" smtClean="0"/>
              <a:t>Todd </a:t>
            </a:r>
            <a:r>
              <a:rPr lang="en-US" sz="2800" dirty="0" err="1" smtClean="0"/>
              <a:t>Hawbaker</a:t>
            </a:r>
            <a:r>
              <a:rPr lang="en-US" sz="2800" dirty="0" smtClean="0"/>
              <a:t>, Research Ecologist</a:t>
            </a:r>
            <a:endParaRPr lang="en-US" sz="2800" dirty="0"/>
          </a:p>
        </p:txBody>
      </p:sp>
      <p:sp>
        <p:nvSpPr>
          <p:cNvPr id="3" name="Content Placeholder 2"/>
          <p:cNvSpPr>
            <a:spLocks noGrp="1"/>
          </p:cNvSpPr>
          <p:nvPr>
            <p:ph idx="1"/>
          </p:nvPr>
        </p:nvSpPr>
        <p:spPr>
          <a:xfrm>
            <a:off x="152400" y="1219200"/>
            <a:ext cx="5486400" cy="4724400"/>
          </a:xfrm>
        </p:spPr>
        <p:txBody>
          <a:bodyPr>
            <a:noAutofit/>
          </a:bodyPr>
          <a:lstStyle/>
          <a:p>
            <a:r>
              <a:rPr lang="en-US" sz="2500" dirty="0" smtClean="0"/>
              <a:t>Identify </a:t>
            </a:r>
            <a:r>
              <a:rPr lang="en-US" sz="2500" dirty="0"/>
              <a:t>fire scars in </a:t>
            </a:r>
            <a:r>
              <a:rPr lang="en-US" sz="2500" dirty="0" smtClean="0"/>
              <a:t>Landsat </a:t>
            </a:r>
            <a:r>
              <a:rPr lang="en-US" sz="2500" dirty="0"/>
              <a:t>scenes across the U.S. </a:t>
            </a:r>
            <a:endParaRPr lang="en-US" sz="2500" dirty="0" smtClean="0"/>
          </a:p>
          <a:p>
            <a:r>
              <a:rPr lang="en-US" sz="2500" dirty="0"/>
              <a:t>Striving to produce the algorithm for the planned burned area product which is part of the Essential Climate Variables project</a:t>
            </a:r>
          </a:p>
          <a:p>
            <a:r>
              <a:rPr lang="en-US" sz="2500" dirty="0" smtClean="0"/>
              <a:t>Using R &amp; </a:t>
            </a:r>
            <a:r>
              <a:rPr lang="en-US" sz="2500" dirty="0" err="1" smtClean="0"/>
              <a:t>Gdal</a:t>
            </a:r>
            <a:r>
              <a:rPr lang="en-US" sz="2500" dirty="0" smtClean="0"/>
              <a:t> to </a:t>
            </a:r>
            <a:r>
              <a:rPr lang="en-US" sz="2500" dirty="0"/>
              <a:t>train the algorithm </a:t>
            </a:r>
            <a:r>
              <a:rPr lang="en-US" sz="2500" dirty="0" smtClean="0"/>
              <a:t>using boosted </a:t>
            </a:r>
            <a:r>
              <a:rPr lang="en-US" sz="2500" dirty="0"/>
              <a:t>regression </a:t>
            </a:r>
            <a:r>
              <a:rPr lang="en-US" sz="2500" dirty="0" smtClean="0"/>
              <a:t>trees to </a:t>
            </a:r>
            <a:r>
              <a:rPr lang="en-US" sz="2500" dirty="0"/>
              <a:t>recognize burn </a:t>
            </a:r>
            <a:r>
              <a:rPr lang="en-US" sz="2500" dirty="0" smtClean="0"/>
              <a:t>scars</a:t>
            </a:r>
          </a:p>
          <a:p>
            <a:endParaRPr lang="en-US" sz="2500" dirty="0"/>
          </a:p>
        </p:txBody>
      </p:sp>
      <p:pic>
        <p:nvPicPr>
          <p:cNvPr id="4" name="Picture 3" descr="geotiff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828800"/>
            <a:ext cx="4572000" cy="4099034"/>
          </a:xfrm>
          <a:prstGeom prst="rect">
            <a:avLst/>
          </a:prstGeom>
          <a:scene3d>
            <a:camera prst="perspectiveFront">
              <a:rot lat="0" lon="2700000" rev="0"/>
            </a:camera>
            <a:lightRig rig="threePt" dir="t"/>
          </a:scene3d>
          <a:sp3d extrusionH="38100">
            <a:bevelT w="165100" prst="coolSlant"/>
            <a:bevelB w="165100" prst="coolSlant"/>
          </a:sp3d>
        </p:spPr>
      </p:pic>
    </p:spTree>
    <p:extLst>
      <p:ext uri="{BB962C8B-B14F-4D97-AF65-F5344CB8AC3E}">
        <p14:creationId xmlns:p14="http://schemas.microsoft.com/office/powerpoint/2010/main" val="2871692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Results – Burn Scars</a:t>
            </a:r>
            <a:endParaRPr lang="en-US" dirty="0"/>
          </a:p>
        </p:txBody>
      </p:sp>
      <p:sp>
        <p:nvSpPr>
          <p:cNvPr id="3" name="Content Placeholder 2"/>
          <p:cNvSpPr>
            <a:spLocks noGrp="1"/>
          </p:cNvSpPr>
          <p:nvPr>
            <p:ph idx="1"/>
          </p:nvPr>
        </p:nvSpPr>
        <p:spPr/>
        <p:txBody>
          <a:bodyPr>
            <a:normAutofit fontScale="92500"/>
          </a:bodyPr>
          <a:lstStyle/>
          <a:p>
            <a:pPr defTabSz="457200" eaLnBrk="1" fontAlgn="auto" hangingPunct="1">
              <a:spcBef>
                <a:spcPts val="0"/>
              </a:spcBef>
              <a:spcAft>
                <a:spcPts val="0"/>
              </a:spcAft>
              <a:buClrTx/>
              <a:buSzTx/>
              <a:defRPr/>
            </a:pPr>
            <a:r>
              <a:rPr lang="en-US" dirty="0" smtClean="0"/>
              <a:t>Single workstation processing 410 scenes</a:t>
            </a:r>
          </a:p>
          <a:p>
            <a:pPr lvl="1" defTabSz="457200" eaLnBrk="1" fontAlgn="auto" hangingPunct="1">
              <a:spcBef>
                <a:spcPts val="0"/>
              </a:spcBef>
              <a:spcAft>
                <a:spcPts val="0"/>
              </a:spcAft>
              <a:buClrTx/>
              <a:buSzTx/>
              <a:defRPr/>
            </a:pPr>
            <a:r>
              <a:rPr lang="en-US" dirty="0" smtClean="0"/>
              <a:t>About 55 minutes for R to process single </a:t>
            </a:r>
            <a:r>
              <a:rPr lang="en-US" dirty="0" err="1" smtClean="0"/>
              <a:t>landsat</a:t>
            </a:r>
            <a:r>
              <a:rPr lang="en-US" dirty="0" smtClean="0"/>
              <a:t> scene</a:t>
            </a:r>
          </a:p>
          <a:p>
            <a:pPr lvl="1" defTabSz="457200" eaLnBrk="1" fontAlgn="auto" hangingPunct="1">
              <a:spcBef>
                <a:spcPts val="0"/>
              </a:spcBef>
              <a:spcAft>
                <a:spcPts val="0"/>
              </a:spcAft>
              <a:buClrTx/>
              <a:buSzTx/>
              <a:defRPr/>
            </a:pPr>
            <a:r>
              <a:rPr lang="en-US" dirty="0" smtClean="0">
                <a:solidFill>
                  <a:schemeClr val="accent1"/>
                </a:solidFill>
              </a:rPr>
              <a:t>15.66</a:t>
            </a:r>
            <a:r>
              <a:rPr lang="en-US" dirty="0" smtClean="0"/>
              <a:t> </a:t>
            </a:r>
            <a:r>
              <a:rPr lang="en-US" dirty="0"/>
              <a:t>days to process all </a:t>
            </a:r>
            <a:r>
              <a:rPr lang="en-US" dirty="0" smtClean="0"/>
              <a:t>410 scenes</a:t>
            </a:r>
            <a:endParaRPr lang="en-US" dirty="0"/>
          </a:p>
          <a:p>
            <a:r>
              <a:rPr lang="en-US" dirty="0" smtClean="0"/>
              <a:t>CSAS Compute Cluster processing 410 scenes</a:t>
            </a:r>
          </a:p>
          <a:p>
            <a:pPr lvl="1"/>
            <a:r>
              <a:rPr lang="en-US" dirty="0" smtClean="0">
                <a:solidFill>
                  <a:schemeClr val="accent1"/>
                </a:solidFill>
              </a:rPr>
              <a:t>2 </a:t>
            </a:r>
            <a:r>
              <a:rPr lang="en-US" dirty="0" err="1" smtClean="0">
                <a:solidFill>
                  <a:schemeClr val="accent1"/>
                </a:solidFill>
              </a:rPr>
              <a:t>hrs</a:t>
            </a:r>
            <a:r>
              <a:rPr lang="en-US" dirty="0" smtClean="0">
                <a:solidFill>
                  <a:schemeClr val="accent1"/>
                </a:solidFill>
              </a:rPr>
              <a:t> 6 </a:t>
            </a:r>
            <a:r>
              <a:rPr lang="en-US" dirty="0" err="1" smtClean="0">
                <a:solidFill>
                  <a:schemeClr val="accent1"/>
                </a:solidFill>
              </a:rPr>
              <a:t>mins</a:t>
            </a:r>
            <a:r>
              <a:rPr lang="en-US" dirty="0" smtClean="0">
                <a:solidFill>
                  <a:schemeClr val="accent1"/>
                </a:solidFill>
              </a:rPr>
              <a:t> </a:t>
            </a:r>
            <a:r>
              <a:rPr lang="en-US" dirty="0" smtClean="0"/>
              <a:t>for R to process 410 scenes</a:t>
            </a:r>
          </a:p>
          <a:p>
            <a:pPr lvl="1"/>
            <a:r>
              <a:rPr lang="en-US" dirty="0" smtClean="0"/>
              <a:t>Added MPI support to R code to enable parallel computation of scene images</a:t>
            </a:r>
            <a:endParaRPr lang="en-US" dirty="0"/>
          </a:p>
        </p:txBody>
      </p:sp>
    </p:spTree>
    <p:extLst>
      <p:ext uri="{BB962C8B-B14F-4D97-AF65-F5344CB8AC3E}">
        <p14:creationId xmlns:p14="http://schemas.microsoft.com/office/powerpoint/2010/main" val="260243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Results – Burn Scars</a:t>
            </a:r>
            <a:br>
              <a:rPr lang="en-US" dirty="0" smtClean="0"/>
            </a:br>
            <a:r>
              <a:rPr lang="en-US" sz="2800" dirty="0" smtClean="0"/>
              <a:t>Updates</a:t>
            </a:r>
            <a:endParaRPr lang="en-US" sz="2800" dirty="0"/>
          </a:p>
        </p:txBody>
      </p:sp>
      <p:sp>
        <p:nvSpPr>
          <p:cNvPr id="3" name="Content Placeholder 2"/>
          <p:cNvSpPr>
            <a:spLocks noGrp="1"/>
          </p:cNvSpPr>
          <p:nvPr>
            <p:ph idx="1"/>
          </p:nvPr>
        </p:nvSpPr>
        <p:spPr>
          <a:xfrm>
            <a:off x="152400" y="1600200"/>
            <a:ext cx="8991600" cy="4114800"/>
          </a:xfrm>
        </p:spPr>
        <p:txBody>
          <a:bodyPr>
            <a:normAutofit/>
          </a:bodyPr>
          <a:lstStyle/>
          <a:p>
            <a:r>
              <a:rPr lang="en-US" sz="1900" dirty="0" smtClean="0"/>
              <a:t>Project abandoned the R code and ported to Python</a:t>
            </a:r>
          </a:p>
          <a:p>
            <a:r>
              <a:rPr lang="en-US" sz="1900" dirty="0" smtClean="0"/>
              <a:t>Significant improvement in processing times and memory footprint but reverted back to single threaded processing</a:t>
            </a:r>
          </a:p>
          <a:p>
            <a:r>
              <a:rPr lang="en-US" sz="1900" dirty="0"/>
              <a:t>R</a:t>
            </a:r>
            <a:r>
              <a:rPr lang="en-US" sz="1900" dirty="0" smtClean="0"/>
              <a:t>eworked logic in processing to leverage more CPUs and limit memory footprint</a:t>
            </a:r>
          </a:p>
          <a:p>
            <a:r>
              <a:rPr lang="en-US" sz="1900" dirty="0" smtClean="0"/>
              <a:t>Implemented MPI for the Python code – substantial improvement in processing time</a:t>
            </a:r>
          </a:p>
          <a:p>
            <a:pPr lvl="1"/>
            <a:r>
              <a:rPr lang="en-US" sz="1900" dirty="0" smtClean="0"/>
              <a:t>134 </a:t>
            </a:r>
            <a:r>
              <a:rPr lang="en-US" sz="1900" dirty="0" err="1" smtClean="0"/>
              <a:t>Mins</a:t>
            </a:r>
            <a:r>
              <a:rPr lang="en-US" sz="1900" dirty="0" smtClean="0"/>
              <a:t> to 3 </a:t>
            </a:r>
            <a:r>
              <a:rPr lang="en-US" sz="1900" dirty="0" err="1" smtClean="0"/>
              <a:t>Mins</a:t>
            </a:r>
            <a:r>
              <a:rPr lang="en-US" sz="1900" dirty="0" smtClean="0"/>
              <a:t> on test scene</a:t>
            </a:r>
          </a:p>
          <a:p>
            <a:pPr lvl="1"/>
            <a:r>
              <a:rPr lang="en-US" sz="1900" dirty="0" smtClean="0"/>
              <a:t>Over 6 days to 14 hours on a single full scene</a:t>
            </a:r>
          </a:p>
          <a:p>
            <a:pPr lvl="1"/>
            <a:r>
              <a:rPr lang="en-US" sz="1900" dirty="0" smtClean="0"/>
              <a:t>300 new Scenes daily to process</a:t>
            </a:r>
          </a:p>
          <a:p>
            <a:pPr lvl="2"/>
            <a:r>
              <a:rPr lang="en-US" sz="1900" dirty="0" smtClean="0"/>
              <a:t>(Network bandwidth is now current limit …)</a:t>
            </a:r>
          </a:p>
          <a:p>
            <a:r>
              <a:rPr lang="en-US" sz="1900" dirty="0" smtClean="0"/>
              <a:t>Code provided to Science Team</a:t>
            </a:r>
          </a:p>
        </p:txBody>
      </p:sp>
      <p:sp>
        <p:nvSpPr>
          <p:cNvPr id="4" name="Slide Number Placeholder 3"/>
          <p:cNvSpPr>
            <a:spLocks noGrp="1"/>
          </p:cNvSpPr>
          <p:nvPr>
            <p:ph type="sldNum" sz="quarter" idx="12"/>
          </p:nvPr>
        </p:nvSpPr>
        <p:spPr/>
        <p:txBody>
          <a:bodyPr/>
          <a:lstStyle/>
          <a:p>
            <a:fld id="{B7BF9B2F-91CB-5B46-86A7-896454BE5EB0}" type="slidenum">
              <a:rPr lang="en-US" smtClean="0"/>
              <a:pPr/>
              <a:t>19</a:t>
            </a:fld>
            <a:endParaRPr lang="en-US"/>
          </a:p>
        </p:txBody>
      </p:sp>
    </p:spTree>
    <p:extLst>
      <p:ext uri="{BB962C8B-B14F-4D97-AF65-F5344CB8AC3E}">
        <p14:creationId xmlns:p14="http://schemas.microsoft.com/office/powerpoint/2010/main" val="2398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600200"/>
            <a:ext cx="9296400" cy="4114800"/>
          </a:xfrm>
        </p:spPr>
        <p:txBody>
          <a:bodyPr/>
          <a:lstStyle/>
          <a:p>
            <a:r>
              <a:rPr lang="en-US" dirty="0" smtClean="0"/>
              <a:t>Who is USGS CSS CSAS</a:t>
            </a:r>
          </a:p>
          <a:p>
            <a:r>
              <a:rPr lang="en-US" dirty="0" smtClean="0"/>
              <a:t>USGS Science Data Life Cycle Concept</a:t>
            </a:r>
          </a:p>
          <a:p>
            <a:r>
              <a:rPr lang="en-US" dirty="0" smtClean="0"/>
              <a:t>Focus on “Analyze” process</a:t>
            </a:r>
          </a:p>
          <a:p>
            <a:pPr lvl="1"/>
            <a:r>
              <a:rPr lang="en-US" dirty="0" smtClean="0"/>
              <a:t>Summary of USGS High Performance Computing activities</a:t>
            </a:r>
          </a:p>
          <a:p>
            <a:r>
              <a:rPr lang="en-US" dirty="0" smtClean="0"/>
              <a:t>Questions, Comments</a:t>
            </a:r>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Topics:</a:t>
            </a:r>
            <a:endParaRPr lang="en-US" dirty="0"/>
          </a:p>
        </p:txBody>
      </p:sp>
    </p:spTree>
    <p:extLst>
      <p:ext uri="{BB962C8B-B14F-4D97-AF65-F5344CB8AC3E}">
        <p14:creationId xmlns:p14="http://schemas.microsoft.com/office/powerpoint/2010/main" val="1764221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957262"/>
          </a:xfrm>
        </p:spPr>
        <p:txBody>
          <a:bodyPr>
            <a:normAutofit fontScale="90000"/>
          </a:bodyPr>
          <a:lstStyle/>
          <a:p>
            <a:r>
              <a:rPr lang="en-US" dirty="0" smtClean="0"/>
              <a:t>Pending Project: Ash3d</a:t>
            </a:r>
            <a:br>
              <a:rPr lang="en-US" dirty="0" smtClean="0"/>
            </a:br>
            <a:r>
              <a:rPr lang="en-US" sz="2800" dirty="0" smtClean="0"/>
              <a:t>Peter </a:t>
            </a:r>
            <a:r>
              <a:rPr lang="en-US" sz="2800" dirty="0" err="1" smtClean="0"/>
              <a:t>Cervelli</a:t>
            </a:r>
            <a:r>
              <a:rPr lang="en-US" sz="2800" dirty="0" smtClean="0"/>
              <a:t>, Larry </a:t>
            </a:r>
            <a:r>
              <a:rPr lang="en-US" sz="2800" dirty="0" err="1" smtClean="0"/>
              <a:t>Mastin</a:t>
            </a:r>
            <a:r>
              <a:rPr lang="en-US" sz="2800" dirty="0" smtClean="0"/>
              <a:t>, Hans </a:t>
            </a:r>
            <a:r>
              <a:rPr lang="en-US" sz="2800" dirty="0" err="1" smtClean="0"/>
              <a:t>Schwaiger</a:t>
            </a:r>
            <a:r>
              <a:rPr lang="en-US" sz="2800" dirty="0" smtClean="0"/>
              <a:t/>
            </a:r>
            <a:br>
              <a:rPr lang="en-US" sz="2800" dirty="0" smtClean="0"/>
            </a:br>
            <a:r>
              <a:rPr lang="en-US" sz="2800" dirty="0" smtClean="0"/>
              <a:t>Alaska and Cascades Volcano Observatories</a:t>
            </a:r>
            <a:endParaRPr lang="en-US" sz="2800" dirty="0"/>
          </a:p>
        </p:txBody>
      </p:sp>
      <p:sp>
        <p:nvSpPr>
          <p:cNvPr id="3" name="Content Placeholder 2"/>
          <p:cNvSpPr>
            <a:spLocks noGrp="1"/>
          </p:cNvSpPr>
          <p:nvPr>
            <p:ph idx="1"/>
          </p:nvPr>
        </p:nvSpPr>
        <p:spPr>
          <a:xfrm>
            <a:off x="457200" y="1524000"/>
            <a:ext cx="5410200" cy="4419600"/>
          </a:xfrm>
        </p:spPr>
        <p:txBody>
          <a:bodyPr>
            <a:normAutofit/>
          </a:bodyPr>
          <a:lstStyle/>
          <a:p>
            <a:r>
              <a:rPr lang="en-US" sz="2400" dirty="0" smtClean="0"/>
              <a:t>Volcanic ash cloud dispersal and fallout model forecasts</a:t>
            </a:r>
          </a:p>
          <a:p>
            <a:r>
              <a:rPr lang="en-US" sz="2400" dirty="0" smtClean="0"/>
              <a:t>3-D </a:t>
            </a:r>
            <a:r>
              <a:rPr lang="en-US" sz="2400" dirty="0" err="1" smtClean="0"/>
              <a:t>Eulerian</a:t>
            </a:r>
            <a:r>
              <a:rPr lang="en-US" sz="2400" dirty="0" smtClean="0"/>
              <a:t> model built in Fortran</a:t>
            </a:r>
          </a:p>
          <a:p>
            <a:r>
              <a:rPr lang="en-US" sz="2400" dirty="0" smtClean="0"/>
              <a:t>Excellent candidate for parallelization and GPU processing </a:t>
            </a:r>
          </a:p>
          <a:p>
            <a:r>
              <a:rPr lang="en-US" sz="2400" dirty="0" smtClean="0"/>
              <a:t>Possible OLCF Director’s Discretion project</a:t>
            </a:r>
            <a:endParaRPr lang="en-US" sz="2400" dirty="0"/>
          </a:p>
        </p:txBody>
      </p:sp>
      <p:sp>
        <p:nvSpPr>
          <p:cNvPr id="4" name="Slide Number Placeholder 3"/>
          <p:cNvSpPr>
            <a:spLocks noGrp="1"/>
          </p:cNvSpPr>
          <p:nvPr>
            <p:ph type="sldNum" sz="quarter" idx="12"/>
          </p:nvPr>
        </p:nvSpPr>
        <p:spPr/>
        <p:txBody>
          <a:bodyPr/>
          <a:lstStyle/>
          <a:p>
            <a:fld id="{B7BF9B2F-91CB-5B46-86A7-896454BE5EB0}" type="slidenum">
              <a:rPr lang="en-US" smtClean="0"/>
              <a:pPr/>
              <a:t>20</a:t>
            </a:fld>
            <a:endParaRPr lang="en-US"/>
          </a:p>
        </p:txBody>
      </p:sp>
      <p:pic>
        <p:nvPicPr>
          <p:cNvPr id="6" name="Picture 5" descr="130626-pavlof-volcano-630a.photoblog6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057400"/>
            <a:ext cx="3810000" cy="3597275"/>
          </a:xfrm>
          <a:prstGeom prst="rect">
            <a:avLst/>
          </a:prstGeom>
        </p:spPr>
      </p:pic>
    </p:spTree>
    <p:extLst>
      <p:ext uri="{BB962C8B-B14F-4D97-AF65-F5344CB8AC3E}">
        <p14:creationId xmlns:p14="http://schemas.microsoft.com/office/powerpoint/2010/main" val="38972303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Projects Results</a:t>
            </a:r>
            <a:endParaRPr lang="en-US" dirty="0"/>
          </a:p>
        </p:txBody>
      </p:sp>
      <p:sp>
        <p:nvSpPr>
          <p:cNvPr id="3" name="Content Placeholder 2"/>
          <p:cNvSpPr>
            <a:spLocks noGrp="1"/>
          </p:cNvSpPr>
          <p:nvPr>
            <p:ph idx="1"/>
          </p:nvPr>
        </p:nvSpPr>
        <p:spPr>
          <a:xfrm>
            <a:off x="0" y="1371600"/>
            <a:ext cx="8229600" cy="4419600"/>
          </a:xfrm>
        </p:spPr>
        <p:txBody>
          <a:bodyPr>
            <a:normAutofit fontScale="85000" lnSpcReduction="20000"/>
          </a:bodyPr>
          <a:lstStyle/>
          <a:p>
            <a:r>
              <a:rPr lang="en-US" dirty="0" smtClean="0"/>
              <a:t>Measuring success</a:t>
            </a:r>
          </a:p>
          <a:p>
            <a:pPr lvl="1"/>
            <a:r>
              <a:rPr lang="en-US" dirty="0" smtClean="0"/>
              <a:t>Decreased “time to solution”</a:t>
            </a:r>
          </a:p>
          <a:p>
            <a:pPr lvl="2"/>
            <a:r>
              <a:rPr lang="en-US" dirty="0" smtClean="0"/>
              <a:t>Burn Scars: </a:t>
            </a:r>
          </a:p>
          <a:p>
            <a:pPr lvl="3"/>
            <a:r>
              <a:rPr lang="en-US" dirty="0" smtClean="0"/>
              <a:t>Single machine takes 2 weeks</a:t>
            </a:r>
          </a:p>
          <a:p>
            <a:pPr lvl="3"/>
            <a:r>
              <a:rPr lang="en-US" dirty="0" smtClean="0"/>
              <a:t>CSAS compute cluster takes 2 hours</a:t>
            </a:r>
          </a:p>
          <a:p>
            <a:pPr lvl="2"/>
            <a:r>
              <a:rPr lang="en-US" dirty="0" smtClean="0"/>
              <a:t>Parameter Estimation: </a:t>
            </a:r>
          </a:p>
          <a:p>
            <a:pPr lvl="3"/>
            <a:r>
              <a:rPr lang="en-US" dirty="0" smtClean="0"/>
              <a:t>26 hours on Windows cluster </a:t>
            </a:r>
          </a:p>
          <a:p>
            <a:pPr lvl="3"/>
            <a:r>
              <a:rPr lang="en-US" dirty="0" smtClean="0"/>
              <a:t>12 hours on CSAS cluster</a:t>
            </a:r>
          </a:p>
          <a:p>
            <a:pPr lvl="3"/>
            <a:r>
              <a:rPr lang="en-US" dirty="0" smtClean="0"/>
              <a:t>10 hours on ORNL Institutional cluster</a:t>
            </a:r>
          </a:p>
          <a:p>
            <a:pPr lvl="1"/>
            <a:r>
              <a:rPr lang="en-US" dirty="0" smtClean="0"/>
              <a:t>Increased “scope of question”</a:t>
            </a:r>
          </a:p>
          <a:p>
            <a:pPr lvl="2"/>
            <a:r>
              <a:rPr lang="en-US" dirty="0" smtClean="0"/>
              <a:t>Daily Century: allowed processing of 7.8 million simulations – up from 185,000</a:t>
            </a:r>
          </a:p>
          <a:p>
            <a:pPr lvl="2"/>
            <a:r>
              <a:rPr lang="en-US" dirty="0" smtClean="0"/>
              <a:t>Bayesian Species Modeling: increased number of simulations able to run.</a:t>
            </a:r>
            <a:endParaRPr lang="en-US" dirty="0"/>
          </a:p>
        </p:txBody>
      </p:sp>
      <p:pic>
        <p:nvPicPr>
          <p:cNvPr id="4" name="Picture 3"/>
          <p:cNvPicPr>
            <a:picLocks noChangeAspect="1"/>
          </p:cNvPicPr>
          <p:nvPr/>
        </p:nvPicPr>
        <p:blipFill>
          <a:blip r:embed="rId3"/>
          <a:stretch>
            <a:fillRect/>
          </a:stretch>
        </p:blipFill>
        <p:spPr>
          <a:xfrm>
            <a:off x="7239000" y="3810000"/>
            <a:ext cx="1661605" cy="1244600"/>
          </a:xfrm>
          <a:prstGeom prst="rect">
            <a:avLst/>
          </a:prstGeom>
        </p:spPr>
      </p:pic>
      <p:graphicFrame>
        <p:nvGraphicFramePr>
          <p:cNvPr id="5" name="Chart 4"/>
          <p:cNvGraphicFramePr/>
          <p:nvPr>
            <p:extLst>
              <p:ext uri="{D42A27DB-BD31-4B8C-83A1-F6EECF244321}">
                <p14:modId xmlns:p14="http://schemas.microsoft.com/office/powerpoint/2010/main" val="1056028850"/>
              </p:ext>
            </p:extLst>
          </p:nvPr>
        </p:nvGraphicFramePr>
        <p:xfrm>
          <a:off x="5587212" y="1371600"/>
          <a:ext cx="3581400" cy="238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0017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going?</a:t>
            </a:r>
            <a:endParaRPr lang="en-US" dirty="0"/>
          </a:p>
        </p:txBody>
      </p:sp>
      <p:sp>
        <p:nvSpPr>
          <p:cNvPr id="3" name="Content Placeholder 2"/>
          <p:cNvSpPr>
            <a:spLocks noGrp="1"/>
          </p:cNvSpPr>
          <p:nvPr>
            <p:ph idx="1"/>
          </p:nvPr>
        </p:nvSpPr>
        <p:spPr>
          <a:xfrm>
            <a:off x="0" y="1447800"/>
            <a:ext cx="9144000" cy="4267200"/>
          </a:xfrm>
        </p:spPr>
        <p:txBody>
          <a:bodyPr>
            <a:normAutofit/>
          </a:bodyPr>
          <a:lstStyle/>
          <a:p>
            <a:r>
              <a:rPr lang="en-US" sz="2400" dirty="0" smtClean="0"/>
              <a:t>USGS HPC Owners Cooperative (CDI Group)</a:t>
            </a:r>
          </a:p>
          <a:p>
            <a:r>
              <a:rPr lang="en-US" sz="2400" dirty="0" smtClean="0"/>
              <a:t>Solidify </a:t>
            </a:r>
            <a:r>
              <a:rPr lang="en-US" sz="2400" dirty="0"/>
              <a:t>partnership with </a:t>
            </a:r>
            <a:r>
              <a:rPr lang="en-US" sz="2400" dirty="0" smtClean="0"/>
              <a:t>ORNL HPC</a:t>
            </a:r>
            <a:endParaRPr lang="en-US" sz="2400" dirty="0"/>
          </a:p>
          <a:p>
            <a:r>
              <a:rPr lang="en-US" sz="2400" dirty="0"/>
              <a:t>CSAS and USGS staff education and training</a:t>
            </a:r>
          </a:p>
          <a:p>
            <a:r>
              <a:rPr lang="en-US" sz="2400" dirty="0" smtClean="0"/>
              <a:t>Powell </a:t>
            </a:r>
            <a:r>
              <a:rPr lang="en-US" sz="2400" dirty="0"/>
              <a:t>Center research </a:t>
            </a:r>
            <a:r>
              <a:rPr lang="en-US" sz="2400" dirty="0" smtClean="0"/>
              <a:t>requirements</a:t>
            </a:r>
          </a:p>
          <a:p>
            <a:r>
              <a:rPr lang="en-US" sz="2400" dirty="0"/>
              <a:t>Broaden usage of HPC in </a:t>
            </a:r>
            <a:r>
              <a:rPr lang="en-US" sz="2400" dirty="0" smtClean="0"/>
              <a:t>USGS – Volcanic Ash </a:t>
            </a:r>
            <a:endParaRPr lang="en-US" sz="2400" dirty="0"/>
          </a:p>
          <a:p>
            <a:r>
              <a:rPr lang="en-US" sz="2400" dirty="0" smtClean="0"/>
              <a:t>XSEDE Campus Champions</a:t>
            </a:r>
          </a:p>
          <a:p>
            <a:r>
              <a:rPr lang="en-US" sz="2400" dirty="0" smtClean="0"/>
              <a:t>USGS HPC Business plan</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5562" y="3940430"/>
            <a:ext cx="387695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130626-pavlof-volcano-630a.photoblog6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4648200"/>
            <a:ext cx="2098358" cy="1981200"/>
          </a:xfrm>
          <a:prstGeom prst="rect">
            <a:avLst/>
          </a:prstGeom>
        </p:spPr>
      </p:pic>
      <p:pic>
        <p:nvPicPr>
          <p:cNvPr id="6" name="Picture 5" descr="IMG_162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7600" y="1752600"/>
            <a:ext cx="1488281" cy="1984375"/>
          </a:xfrm>
          <a:prstGeom prst="rect">
            <a:avLst/>
          </a:prstGeom>
        </p:spPr>
      </p:pic>
      <p:pic>
        <p:nvPicPr>
          <p:cNvPr id="7" name="Picture 6" descr="xsede_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4953000"/>
            <a:ext cx="2209800" cy="672022"/>
          </a:xfrm>
          <a:prstGeom prst="rect">
            <a:avLst/>
          </a:prstGeom>
          <a:solidFill>
            <a:schemeClr val="tx1">
              <a:lumMod val="85000"/>
            </a:schemeClr>
          </a:solidFill>
        </p:spPr>
      </p:pic>
    </p:spTree>
    <p:extLst>
      <p:ext uri="{BB962C8B-B14F-4D97-AF65-F5344CB8AC3E}">
        <p14:creationId xmlns:p14="http://schemas.microsoft.com/office/powerpoint/2010/main" val="3462238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USGS HPC-Owners Cooperative </a:t>
            </a:r>
            <a:br>
              <a:rPr lang="en-US" dirty="0" smtClean="0"/>
            </a:br>
            <a:r>
              <a:rPr lang="en-US" sz="2400" i="1" dirty="0" smtClean="0"/>
              <a:t>Currently Forming</a:t>
            </a:r>
            <a:endParaRPr lang="en-US" sz="2400" i="1" dirty="0"/>
          </a:p>
        </p:txBody>
      </p:sp>
      <p:sp>
        <p:nvSpPr>
          <p:cNvPr id="3" name="Content Placeholder 2"/>
          <p:cNvSpPr>
            <a:spLocks noGrp="1"/>
          </p:cNvSpPr>
          <p:nvPr>
            <p:ph idx="1"/>
          </p:nvPr>
        </p:nvSpPr>
        <p:spPr>
          <a:xfrm>
            <a:off x="-76200" y="1752600"/>
            <a:ext cx="9220200" cy="4419600"/>
          </a:xfrm>
        </p:spPr>
        <p:txBody>
          <a:bodyPr>
            <a:noAutofit/>
          </a:bodyPr>
          <a:lstStyle/>
          <a:p>
            <a:r>
              <a:rPr lang="en-US" sz="2300" dirty="0" smtClean="0"/>
              <a:t>FL Water Science Center</a:t>
            </a:r>
          </a:p>
          <a:p>
            <a:pPr lvl="1"/>
            <a:r>
              <a:rPr lang="en-US" sz="2300" dirty="0" smtClean="0"/>
              <a:t>200+ Core Windows HPC </a:t>
            </a:r>
          </a:p>
          <a:p>
            <a:r>
              <a:rPr lang="en-US" sz="2300" dirty="0" smtClean="0"/>
              <a:t>Astrogeology Science Center</a:t>
            </a:r>
          </a:p>
          <a:p>
            <a:pPr lvl="1"/>
            <a:r>
              <a:rPr lang="en-US" sz="2300" dirty="0" smtClean="0"/>
              <a:t>Linux cluster with fast disk I/O</a:t>
            </a:r>
          </a:p>
          <a:p>
            <a:r>
              <a:rPr lang="en-US" sz="2300" dirty="0" smtClean="0"/>
              <a:t>Center for Integrated Data Analysis </a:t>
            </a:r>
            <a:r>
              <a:rPr lang="en-US" sz="2300" dirty="0"/>
              <a:t>/</a:t>
            </a:r>
            <a:r>
              <a:rPr lang="en-US" sz="2300" dirty="0" smtClean="0"/>
              <a:t> WI Water Center</a:t>
            </a:r>
          </a:p>
          <a:p>
            <a:pPr lvl="1"/>
            <a:r>
              <a:rPr lang="en-US" sz="2300" dirty="0" err="1" smtClean="0"/>
              <a:t>HTCondor</a:t>
            </a:r>
            <a:r>
              <a:rPr lang="en-US" sz="2300" dirty="0" smtClean="0"/>
              <a:t> cluster with Windows / Linux compute nodes</a:t>
            </a:r>
          </a:p>
          <a:p>
            <a:r>
              <a:rPr lang="en-US" sz="2300" dirty="0" smtClean="0"/>
              <a:t>Core Science Analytics and Synthesis</a:t>
            </a:r>
          </a:p>
          <a:p>
            <a:pPr lvl="1"/>
            <a:r>
              <a:rPr lang="en-US" sz="2300" dirty="0" smtClean="0"/>
              <a:t>Linux compute cluster supporting </a:t>
            </a:r>
            <a:r>
              <a:rPr lang="en-US" sz="2300" dirty="0" err="1" smtClean="0"/>
              <a:t>OpenMPI</a:t>
            </a:r>
            <a:r>
              <a:rPr lang="en-US" sz="2300" dirty="0" smtClean="0"/>
              <a:t>, R, and </a:t>
            </a:r>
            <a:r>
              <a:rPr lang="en-US" sz="2300" dirty="0" err="1" smtClean="0"/>
              <a:t>Enthought</a:t>
            </a:r>
            <a:r>
              <a:rPr lang="en-US" sz="2300" dirty="0" smtClean="0"/>
              <a:t> Python Distribution</a:t>
            </a:r>
            <a:endParaRPr lang="en-US" sz="2300" dirty="0"/>
          </a:p>
        </p:txBody>
      </p:sp>
      <p:sp>
        <p:nvSpPr>
          <p:cNvPr id="4" name="Slide Number Placeholder 3"/>
          <p:cNvSpPr>
            <a:spLocks noGrp="1"/>
          </p:cNvSpPr>
          <p:nvPr>
            <p:ph type="sldNum" sz="quarter" idx="12"/>
          </p:nvPr>
        </p:nvSpPr>
        <p:spPr/>
        <p:txBody>
          <a:bodyPr/>
          <a:lstStyle/>
          <a:p>
            <a:fld id="{B7BF9B2F-91CB-5B46-86A7-896454BE5EB0}" type="slidenum">
              <a:rPr lang="en-US" smtClean="0"/>
              <a:pPr/>
              <a:t>23</a:t>
            </a:fld>
            <a:endParaRPr lang="en-US"/>
          </a:p>
        </p:txBody>
      </p:sp>
      <p:pic>
        <p:nvPicPr>
          <p:cNvPr id="7" name="Picture 6"/>
          <p:cNvPicPr>
            <a:picLocks noChangeAspect="1"/>
          </p:cNvPicPr>
          <p:nvPr/>
        </p:nvPicPr>
        <p:blipFill>
          <a:blip r:embed="rId3"/>
          <a:stretch>
            <a:fillRect/>
          </a:stretch>
        </p:blipFill>
        <p:spPr>
          <a:xfrm>
            <a:off x="5867400" y="1498600"/>
            <a:ext cx="3289300" cy="2463800"/>
          </a:xfrm>
          <a:prstGeom prst="rect">
            <a:avLst/>
          </a:prstGeom>
        </p:spPr>
      </p:pic>
    </p:spTree>
    <p:extLst>
      <p:ext uri="{BB962C8B-B14F-4D97-AF65-F5344CB8AC3E}">
        <p14:creationId xmlns:p14="http://schemas.microsoft.com/office/powerpoint/2010/main" val="36105310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J.W. Powell Center for Analysis and Synthesis</a:t>
            </a:r>
            <a:br>
              <a:rPr lang="en-US" sz="2800" dirty="0" smtClean="0"/>
            </a:br>
            <a:r>
              <a:rPr lang="en-US" sz="2800" dirty="0" smtClean="0"/>
              <a:t>Research Computing Support</a:t>
            </a:r>
            <a:endParaRPr lang="en-US" sz="2800" dirty="0"/>
          </a:p>
        </p:txBody>
      </p:sp>
      <p:sp>
        <p:nvSpPr>
          <p:cNvPr id="3" name="Content Placeholder 2"/>
          <p:cNvSpPr>
            <a:spLocks noGrp="1"/>
          </p:cNvSpPr>
          <p:nvPr>
            <p:ph idx="1"/>
          </p:nvPr>
        </p:nvSpPr>
        <p:spPr>
          <a:xfrm>
            <a:off x="457200" y="1676400"/>
            <a:ext cx="8229600" cy="3505200"/>
          </a:xfrm>
        </p:spPr>
        <p:txBody>
          <a:bodyPr>
            <a:normAutofit/>
          </a:bodyPr>
          <a:lstStyle/>
          <a:p>
            <a:r>
              <a:rPr lang="en-US" sz="2400" dirty="0" smtClean="0"/>
              <a:t>Establish priority access to HPC resources for Powell Center projects</a:t>
            </a:r>
          </a:p>
          <a:p>
            <a:r>
              <a:rPr lang="en-US" sz="2400" dirty="0" smtClean="0"/>
              <a:t>Provide guidance and expertise for utilizing computing clusters</a:t>
            </a:r>
          </a:p>
          <a:p>
            <a:r>
              <a:rPr lang="en-US" sz="2400" dirty="0" smtClean="0"/>
              <a:t>Assist with code architecting, profiling, and debugging</a:t>
            </a:r>
          </a:p>
          <a:p>
            <a:pPr lvl="1"/>
            <a:r>
              <a:rPr lang="en-US" sz="2400" dirty="0" smtClean="0"/>
              <a:t>This is a long term goal ….</a:t>
            </a:r>
            <a:endParaRPr lang="en-US" sz="2400" dirty="0"/>
          </a:p>
        </p:txBody>
      </p:sp>
      <p:sp>
        <p:nvSpPr>
          <p:cNvPr id="4" name="Slide Number Placeholder 3"/>
          <p:cNvSpPr>
            <a:spLocks noGrp="1"/>
          </p:cNvSpPr>
          <p:nvPr>
            <p:ph type="sldNum" sz="quarter" idx="12"/>
          </p:nvPr>
        </p:nvSpPr>
        <p:spPr/>
        <p:txBody>
          <a:bodyPr/>
          <a:lstStyle/>
          <a:p>
            <a:fld id="{B7BF9B2F-91CB-5B46-86A7-896454BE5EB0}" type="slidenum">
              <a:rPr lang="en-US" smtClean="0"/>
              <a:pPr/>
              <a:t>24</a:t>
            </a:fld>
            <a:endParaRPr lang="en-US"/>
          </a:p>
        </p:txBody>
      </p:sp>
      <p:pic>
        <p:nvPicPr>
          <p:cNvPr id="5" name="Picture 4" descr="Powell_Center .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16862"/>
            <a:ext cx="9144000" cy="1160138"/>
          </a:xfrm>
          <a:prstGeom prst="rect">
            <a:avLst/>
          </a:prstGeom>
        </p:spPr>
      </p:pic>
    </p:spTree>
    <p:extLst>
      <p:ext uri="{BB962C8B-B14F-4D97-AF65-F5344CB8AC3E}">
        <p14:creationId xmlns:p14="http://schemas.microsoft.com/office/powerpoint/2010/main" val="21295063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Programs</a:t>
            </a:r>
            <a:endParaRPr lang="en-US" dirty="0"/>
          </a:p>
        </p:txBody>
      </p:sp>
      <p:sp>
        <p:nvSpPr>
          <p:cNvPr id="3" name="Content Placeholder 2"/>
          <p:cNvSpPr>
            <a:spLocks noGrp="1"/>
          </p:cNvSpPr>
          <p:nvPr>
            <p:ph idx="1"/>
          </p:nvPr>
        </p:nvSpPr>
        <p:spPr>
          <a:xfrm>
            <a:off x="14671" y="1295400"/>
            <a:ext cx="8229600" cy="4267200"/>
          </a:xfrm>
        </p:spPr>
        <p:txBody>
          <a:bodyPr>
            <a:noAutofit/>
          </a:bodyPr>
          <a:lstStyle/>
          <a:p>
            <a:r>
              <a:rPr lang="en-US" sz="2200" dirty="0" smtClean="0"/>
              <a:t>Geared towards researchers and scientists</a:t>
            </a:r>
          </a:p>
          <a:p>
            <a:pPr lvl="1"/>
            <a:r>
              <a:rPr lang="en-US" sz="2200" dirty="0" smtClean="0"/>
              <a:t>Similar to Software Carpentry</a:t>
            </a:r>
          </a:p>
          <a:p>
            <a:r>
              <a:rPr lang="en-US" sz="2200" dirty="0" smtClean="0"/>
              <a:t>Seminars and Workshops on using HPC technology</a:t>
            </a:r>
          </a:p>
          <a:p>
            <a:pPr lvl="1"/>
            <a:r>
              <a:rPr lang="en-US" sz="2200" dirty="0" smtClean="0"/>
              <a:t>Programming intros, best practices</a:t>
            </a:r>
          </a:p>
          <a:p>
            <a:pPr lvl="1"/>
            <a:r>
              <a:rPr lang="en-US" sz="2200" dirty="0" smtClean="0"/>
              <a:t>Code management</a:t>
            </a:r>
          </a:p>
          <a:p>
            <a:pPr lvl="1"/>
            <a:r>
              <a:rPr lang="en-US" sz="2200" dirty="0" smtClean="0"/>
              <a:t>Job Schedulers</a:t>
            </a:r>
          </a:p>
          <a:p>
            <a:pPr lvl="1"/>
            <a:r>
              <a:rPr lang="en-US" sz="2200" dirty="0" smtClean="0"/>
              <a:t>Parallel Processing</a:t>
            </a:r>
          </a:p>
          <a:p>
            <a:pPr lvl="1"/>
            <a:r>
              <a:rPr lang="en-US" sz="2200" dirty="0" smtClean="0"/>
              <a:t>MPI</a:t>
            </a:r>
          </a:p>
          <a:p>
            <a:r>
              <a:rPr lang="en-US" sz="2200" dirty="0" smtClean="0"/>
              <a:t>Partnerships with Universities</a:t>
            </a:r>
          </a:p>
          <a:p>
            <a:pPr lvl="1"/>
            <a:r>
              <a:rPr lang="en-US" sz="2200" dirty="0" smtClean="0"/>
              <a:t>Student programs, post-masters, post-docs </a:t>
            </a:r>
          </a:p>
        </p:txBody>
      </p:sp>
      <p:sp>
        <p:nvSpPr>
          <p:cNvPr id="4" name="Slide Number Placeholder 3"/>
          <p:cNvSpPr>
            <a:spLocks noGrp="1"/>
          </p:cNvSpPr>
          <p:nvPr>
            <p:ph type="sldNum" sz="quarter" idx="12"/>
          </p:nvPr>
        </p:nvSpPr>
        <p:spPr/>
        <p:txBody>
          <a:bodyPr/>
          <a:lstStyle/>
          <a:p>
            <a:fld id="{B7BF9B2F-91CB-5B46-86A7-896454BE5EB0}" type="slidenum">
              <a:rPr lang="en-US" smtClean="0"/>
              <a:pPr/>
              <a:t>25</a:t>
            </a:fld>
            <a:endParaRPr lang="en-US"/>
          </a:p>
        </p:txBody>
      </p:sp>
      <p:pic>
        <p:nvPicPr>
          <p:cNvPr id="5" name="Picture 4"/>
          <p:cNvPicPr>
            <a:picLocks noChangeAspect="1"/>
          </p:cNvPicPr>
          <p:nvPr/>
        </p:nvPicPr>
        <p:blipFill>
          <a:blip r:embed="rId3"/>
          <a:stretch>
            <a:fillRect/>
          </a:stretch>
        </p:blipFill>
        <p:spPr>
          <a:xfrm>
            <a:off x="5245100" y="2870200"/>
            <a:ext cx="3898900" cy="2082800"/>
          </a:xfrm>
          <a:prstGeom prst="rect">
            <a:avLst/>
          </a:prstGeom>
        </p:spPr>
      </p:pic>
    </p:spTree>
    <p:extLst>
      <p:ext uri="{BB962C8B-B14F-4D97-AF65-F5344CB8AC3E}">
        <p14:creationId xmlns:p14="http://schemas.microsoft.com/office/powerpoint/2010/main" val="3553747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HPC environments require unique skill sets</a:t>
            </a:r>
          </a:p>
          <a:p>
            <a:r>
              <a:rPr lang="en-US" dirty="0" smtClean="0"/>
              <a:t>Long-term Funding</a:t>
            </a:r>
          </a:p>
          <a:p>
            <a:r>
              <a:rPr lang="en-US" dirty="0" smtClean="0"/>
              <a:t>Bandwidth and Network</a:t>
            </a:r>
          </a:p>
          <a:p>
            <a:pPr lvl="1"/>
            <a:r>
              <a:rPr lang="en-US" dirty="0" smtClean="0"/>
              <a:t>Wide Area Networks</a:t>
            </a:r>
          </a:p>
          <a:p>
            <a:pPr lvl="1"/>
            <a:r>
              <a:rPr lang="en-US" dirty="0" smtClean="0"/>
              <a:t>IPv6</a:t>
            </a:r>
          </a:p>
          <a:p>
            <a:r>
              <a:rPr lang="en-US" dirty="0" smtClean="0"/>
              <a:t>Facilities</a:t>
            </a:r>
          </a:p>
          <a:p>
            <a:pPr lvl="1"/>
            <a:r>
              <a:rPr lang="en-US" dirty="0" smtClean="0"/>
              <a:t>Power</a:t>
            </a:r>
          </a:p>
          <a:p>
            <a:pPr lvl="1"/>
            <a:r>
              <a:rPr lang="en-US" dirty="0" smtClean="0"/>
              <a:t>Cooling</a:t>
            </a:r>
          </a:p>
          <a:p>
            <a:pPr lvl="1"/>
            <a:r>
              <a:rPr lang="en-US" dirty="0" smtClean="0"/>
              <a:t>Footprint</a:t>
            </a:r>
          </a:p>
          <a:p>
            <a:r>
              <a:rPr lang="en-US" dirty="0" smtClean="0"/>
              <a:t>Supporting   science needs</a:t>
            </a:r>
            <a:endParaRPr lang="en-US" dirty="0"/>
          </a:p>
          <a:p>
            <a:pPr lvl="1"/>
            <a:endParaRPr lang="en-US" dirty="0" smtClean="0"/>
          </a:p>
          <a:p>
            <a:endParaRPr lang="en-US" dirty="0" smtClean="0"/>
          </a:p>
        </p:txBody>
      </p:sp>
      <p:pic>
        <p:nvPicPr>
          <p:cNvPr id="5" name="Picture 4" descr="turbine_vap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1285" y="2209800"/>
            <a:ext cx="5141315" cy="2895600"/>
          </a:xfrm>
          <a:prstGeom prst="rect">
            <a:avLst/>
          </a:prstGeom>
          <a:effectLst>
            <a:outerShdw blurRad="152400" dist="317500" dir="5400000" sx="90000" sy="-19000" rotWithShape="0">
              <a:prstClr val="black">
                <a:alpha val="15000"/>
              </a:prstClr>
            </a:outerShdw>
          </a:effectLst>
          <a:scene3d>
            <a:camera prst="perspectiveFront">
              <a:rot lat="0" lon="2700000" rev="0"/>
            </a:camera>
            <a:lightRig rig="threePt" dir="t"/>
          </a:scene3d>
          <a:sp3d extrusionH="63500">
            <a:bevelT w="114300" prst="hardEdge"/>
            <a:bevelB w="114300" prst="hardEdge"/>
          </a:sp3d>
        </p:spPr>
      </p:pic>
      <p:sp>
        <p:nvSpPr>
          <p:cNvPr id="4" name="Up Arrow 3"/>
          <p:cNvSpPr/>
          <p:nvPr/>
        </p:nvSpPr>
        <p:spPr>
          <a:xfrm>
            <a:off x="2743200" y="5066912"/>
            <a:ext cx="152400" cy="381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493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 of Characters</a:t>
            </a:r>
            <a:endParaRPr lang="en-US" dirty="0"/>
          </a:p>
        </p:txBody>
      </p:sp>
      <p:sp>
        <p:nvSpPr>
          <p:cNvPr id="3" name="Content Placeholder 2"/>
          <p:cNvSpPr>
            <a:spLocks noGrp="1"/>
          </p:cNvSpPr>
          <p:nvPr>
            <p:ph idx="1"/>
          </p:nvPr>
        </p:nvSpPr>
        <p:spPr>
          <a:xfrm>
            <a:off x="990600" y="1371600"/>
            <a:ext cx="7924800" cy="4419600"/>
          </a:xfrm>
        </p:spPr>
        <p:txBody>
          <a:bodyPr>
            <a:normAutofit fontScale="85000" lnSpcReduction="20000"/>
          </a:bodyPr>
          <a:lstStyle/>
          <a:p>
            <a:r>
              <a:rPr lang="en-US" dirty="0" smtClean="0"/>
              <a:t>Jeff Falgout - USGS</a:t>
            </a:r>
          </a:p>
          <a:p>
            <a:r>
              <a:rPr lang="en-US" dirty="0"/>
              <a:t>Janice Gordon -</a:t>
            </a:r>
            <a:r>
              <a:rPr lang="en-US" dirty="0" smtClean="0"/>
              <a:t> </a:t>
            </a:r>
            <a:r>
              <a:rPr lang="en-US" dirty="0"/>
              <a:t>USGS </a:t>
            </a:r>
          </a:p>
          <a:p>
            <a:r>
              <a:rPr lang="en-US" dirty="0" smtClean="0"/>
              <a:t>James Curry – USGS (Student) (+1)</a:t>
            </a:r>
          </a:p>
          <a:p>
            <a:r>
              <a:rPr lang="en-US" dirty="0" smtClean="0"/>
              <a:t>Mike Frame – USGS</a:t>
            </a:r>
          </a:p>
          <a:p>
            <a:r>
              <a:rPr lang="en-US" dirty="0" smtClean="0"/>
              <a:t>Kevin Gallagher - USGS</a:t>
            </a:r>
          </a:p>
          <a:p>
            <a:r>
              <a:rPr lang="en-US" dirty="0" smtClean="0"/>
              <a:t>John Cobb – ORNL</a:t>
            </a:r>
          </a:p>
          <a:p>
            <a:r>
              <a:rPr lang="en-US" dirty="0" smtClean="0"/>
              <a:t>Pete </a:t>
            </a:r>
            <a:r>
              <a:rPr lang="en-US" dirty="0" err="1" smtClean="0"/>
              <a:t>Eby</a:t>
            </a:r>
            <a:r>
              <a:rPr lang="en-US" dirty="0" smtClean="0"/>
              <a:t> - ORNL</a:t>
            </a:r>
          </a:p>
          <a:p>
            <a:r>
              <a:rPr lang="en-US" dirty="0" err="1" smtClean="0"/>
              <a:t>Giri</a:t>
            </a:r>
            <a:r>
              <a:rPr lang="en-US" dirty="0" smtClean="0"/>
              <a:t> </a:t>
            </a:r>
            <a:r>
              <a:rPr lang="en-US" dirty="0" err="1" smtClean="0"/>
              <a:t>Palanisamy</a:t>
            </a:r>
            <a:r>
              <a:rPr lang="en-US" dirty="0" smtClean="0"/>
              <a:t> – ORNL</a:t>
            </a:r>
          </a:p>
          <a:p>
            <a:r>
              <a:rPr lang="en-US" dirty="0" smtClean="0"/>
              <a:t>Jim Hack - ORNL</a:t>
            </a:r>
          </a:p>
          <a:p>
            <a:r>
              <a:rPr lang="en-US" dirty="0"/>
              <a:t>+</a:t>
            </a:r>
            <a:r>
              <a:rPr lang="en-US" dirty="0" smtClean="0"/>
              <a:t>+</a:t>
            </a:r>
            <a:r>
              <a:rPr lang="en-US" dirty="0"/>
              <a:t>+</a:t>
            </a:r>
            <a:r>
              <a:rPr lang="en-US" dirty="0" smtClean="0"/>
              <a:t> Several Researchers in USGS</a:t>
            </a:r>
          </a:p>
          <a:p>
            <a:endParaRPr lang="en-US" dirty="0"/>
          </a:p>
        </p:txBody>
      </p:sp>
      <p:sp>
        <p:nvSpPr>
          <p:cNvPr id="4" name="Slide Number Placeholder 3"/>
          <p:cNvSpPr>
            <a:spLocks noGrp="1"/>
          </p:cNvSpPr>
          <p:nvPr>
            <p:ph type="sldNum" sz="quarter" idx="12"/>
          </p:nvPr>
        </p:nvSpPr>
        <p:spPr/>
        <p:txBody>
          <a:bodyPr/>
          <a:lstStyle/>
          <a:p>
            <a:fld id="{B7BF9B2F-91CB-5B46-86A7-896454BE5EB0}" type="slidenum">
              <a:rPr lang="en-US" smtClean="0"/>
              <a:pPr/>
              <a:t>27</a:t>
            </a:fld>
            <a:endParaRPr lang="en-US"/>
          </a:p>
        </p:txBody>
      </p:sp>
    </p:spTree>
    <p:extLst>
      <p:ext uri="{BB962C8B-B14F-4D97-AF65-F5344CB8AC3E}">
        <p14:creationId xmlns:p14="http://schemas.microsoft.com/office/powerpoint/2010/main" val="32586324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
        <p:nvSpPr>
          <p:cNvPr id="4" name="Slide Number Placeholder 3"/>
          <p:cNvSpPr>
            <a:spLocks noGrp="1"/>
          </p:cNvSpPr>
          <p:nvPr>
            <p:ph type="sldNum" sz="quarter" idx="12"/>
          </p:nvPr>
        </p:nvSpPr>
        <p:spPr/>
        <p:txBody>
          <a:bodyPr/>
          <a:lstStyle/>
          <a:p>
            <a:fld id="{B7BF9B2F-91CB-5B46-86A7-896454BE5EB0}" type="slidenum">
              <a:rPr lang="en-US" smtClean="0"/>
              <a:pPr/>
              <a:t>28</a:t>
            </a:fld>
            <a:endParaRPr lang="en-US"/>
          </a:p>
        </p:txBody>
      </p:sp>
      <p:pic>
        <p:nvPicPr>
          <p:cNvPr id="6" name="Picture 5"/>
          <p:cNvPicPr>
            <a:picLocks noChangeAspect="1"/>
          </p:cNvPicPr>
          <p:nvPr/>
        </p:nvPicPr>
        <p:blipFill>
          <a:blip r:embed="rId3"/>
          <a:stretch>
            <a:fillRect/>
          </a:stretch>
        </p:blipFill>
        <p:spPr>
          <a:xfrm>
            <a:off x="5257800" y="1600200"/>
            <a:ext cx="3808799" cy="3590460"/>
          </a:xfrm>
          <a:prstGeom prst="rect">
            <a:avLst/>
          </a:prstGeom>
        </p:spPr>
      </p:pic>
      <p:sp>
        <p:nvSpPr>
          <p:cNvPr id="7" name="TextBox 6"/>
          <p:cNvSpPr txBox="1"/>
          <p:nvPr/>
        </p:nvSpPr>
        <p:spPr>
          <a:xfrm>
            <a:off x="609600" y="4572000"/>
            <a:ext cx="3810000" cy="1200328"/>
          </a:xfrm>
          <a:prstGeom prst="rect">
            <a:avLst/>
          </a:prstGeom>
          <a:noFill/>
        </p:spPr>
        <p:txBody>
          <a:bodyPr wrap="square" rtlCol="0">
            <a:spAutoFit/>
          </a:bodyPr>
          <a:lstStyle/>
          <a:p>
            <a:r>
              <a:rPr lang="en-US" dirty="0" smtClean="0">
                <a:solidFill>
                  <a:schemeClr val="bg1"/>
                </a:solidFill>
              </a:rPr>
              <a:t>Mike Frame</a:t>
            </a:r>
          </a:p>
          <a:p>
            <a:r>
              <a:rPr lang="en-US" dirty="0" smtClean="0">
                <a:solidFill>
                  <a:schemeClr val="bg1"/>
                </a:solidFill>
              </a:rPr>
              <a:t>USGS CSAS</a:t>
            </a:r>
          </a:p>
          <a:p>
            <a:r>
              <a:rPr lang="en-US" dirty="0" smtClean="0">
                <a:solidFill>
                  <a:schemeClr val="bg1"/>
                </a:solidFill>
                <a:hlinkClick r:id="rId4"/>
              </a:rPr>
              <a:t>Mike_frame@usgs.gov</a:t>
            </a:r>
            <a:r>
              <a:rPr lang="en-US" dirty="0" smtClean="0">
                <a:solidFill>
                  <a:schemeClr val="bg1"/>
                </a:solidFill>
              </a:rPr>
              <a:t> </a:t>
            </a:r>
            <a:endParaRPr lang="en-US" dirty="0">
              <a:solidFill>
                <a:schemeClr val="bg1"/>
              </a:solidFill>
            </a:endParaRPr>
          </a:p>
        </p:txBody>
      </p:sp>
      <p:pic>
        <p:nvPicPr>
          <p:cNvPr id="8" name="Picture 7" descr="tita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1917700"/>
            <a:ext cx="4842266" cy="2730500"/>
          </a:xfrm>
          <a:prstGeom prst="rect">
            <a:avLst/>
          </a:prstGeom>
        </p:spPr>
      </p:pic>
    </p:spTree>
    <p:extLst>
      <p:ext uri="{BB962C8B-B14F-4D97-AF65-F5344CB8AC3E}">
        <p14:creationId xmlns:p14="http://schemas.microsoft.com/office/powerpoint/2010/main" val="35991399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080" y="304800"/>
            <a:ext cx="8378644" cy="945624"/>
          </a:xfrm>
        </p:spPr>
        <p:txBody>
          <a:bodyPr>
            <a:normAutofit fontScale="90000"/>
          </a:bodyPr>
          <a:lstStyle/>
          <a:p>
            <a:r>
              <a:rPr lang="en-US" sz="3600" dirty="0" smtClean="0"/>
              <a:t>USGS Core Science Systems</a:t>
            </a:r>
            <a:br>
              <a:rPr lang="en-US" sz="3600" dirty="0" smtClean="0"/>
            </a:br>
            <a:r>
              <a:rPr lang="en-US" sz="3600" dirty="0" smtClean="0"/>
              <a:t>Core Science Analytics and Synthesis</a:t>
            </a:r>
            <a:endParaRPr lang="en-US" sz="3600" dirty="0"/>
          </a:p>
        </p:txBody>
      </p:sp>
      <p:sp>
        <p:nvSpPr>
          <p:cNvPr id="3" name="Content Placeholder 2"/>
          <p:cNvSpPr>
            <a:spLocks noGrp="1"/>
          </p:cNvSpPr>
          <p:nvPr>
            <p:ph idx="1"/>
          </p:nvPr>
        </p:nvSpPr>
        <p:spPr>
          <a:xfrm>
            <a:off x="381001" y="1524000"/>
            <a:ext cx="3429000" cy="4182035"/>
          </a:xfrm>
        </p:spPr>
        <p:txBody>
          <a:bodyPr/>
          <a:lstStyle/>
          <a:p>
            <a:pPr marL="0" indent="0">
              <a:buNone/>
            </a:pPr>
            <a:r>
              <a:rPr lang="en-US" sz="2400" dirty="0" smtClean="0"/>
              <a:t>Emerging Mission…..</a:t>
            </a:r>
          </a:p>
          <a:p>
            <a:pPr marL="0" indent="0">
              <a:buNone/>
            </a:pPr>
            <a:r>
              <a:rPr lang="en-US" sz="2400" b="0" dirty="0"/>
              <a:t>Drive innovation in biodiversity, </a:t>
            </a:r>
            <a:r>
              <a:rPr lang="en-US" sz="2400" b="0" u="sng" dirty="0"/>
              <a:t>computational and data science </a:t>
            </a:r>
            <a:r>
              <a:rPr lang="en-US" sz="2400" b="0" dirty="0"/>
              <a:t>to accelerate scientific discovery to anticipate and address societal challenges. </a:t>
            </a:r>
          </a:p>
        </p:txBody>
      </p:sp>
      <p:sp>
        <p:nvSpPr>
          <p:cNvPr id="4" name="Slide Number Placeholder 3"/>
          <p:cNvSpPr>
            <a:spLocks noGrp="1"/>
          </p:cNvSpPr>
          <p:nvPr>
            <p:ph type="sldNum" sz="quarter" idx="12"/>
          </p:nvPr>
        </p:nvSpPr>
        <p:spPr/>
        <p:txBody>
          <a:bodyPr/>
          <a:lstStyle/>
          <a:p>
            <a:fld id="{7B26BF00-A019-9743-869D-778CA5DDC349}" type="slidenum">
              <a:rPr lang="en-US" smtClean="0"/>
              <a:t>3</a:t>
            </a:fld>
            <a:endParaRPr lang="en-US"/>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b="13924"/>
          <a:stretch/>
        </p:blipFill>
        <p:spPr bwMode="auto">
          <a:xfrm>
            <a:off x="4114800" y="1371601"/>
            <a:ext cx="4495048" cy="3352800"/>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a:bevelT/>
          </a:sp3d>
          <a:extLst>
            <a:ext uri="{53640926-AAD7-44d8-BBD7-CCE9431645EC}">
              <a14:shadowObscured xmlns:a14="http://schemas.microsoft.com/office/drawing/2010/main"/>
            </a:ext>
          </a:extLst>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5086565" y="3048000"/>
            <a:ext cx="4057435" cy="2360675"/>
          </a:xfrm>
          <a:prstGeom prst="rect">
            <a:avLst/>
          </a:prstGeom>
          <a:scene3d>
            <a:camera prst="orthographicFront"/>
            <a:lightRig rig="threePt" dir="t"/>
          </a:scene3d>
          <a:sp3d>
            <a:bevelT/>
          </a:sp3d>
        </p:spPr>
      </p:pic>
      <p:pic>
        <p:nvPicPr>
          <p:cNvPr id="7" name="Picture 6" descr="tita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3330" y="4876800"/>
            <a:ext cx="3220670" cy="1816100"/>
          </a:xfrm>
          <a:prstGeom prst="rect">
            <a:avLst/>
          </a:prstGeom>
        </p:spPr>
      </p:pic>
    </p:spTree>
    <p:extLst>
      <p:ext uri="{BB962C8B-B14F-4D97-AF65-F5344CB8AC3E}">
        <p14:creationId xmlns:p14="http://schemas.microsoft.com/office/powerpoint/2010/main" val="39562388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721"/>
            <a:ext cx="8839200" cy="945624"/>
          </a:xfrm>
        </p:spPr>
        <p:txBody>
          <a:bodyPr/>
          <a:lstStyle/>
          <a:p>
            <a:r>
              <a:rPr lang="en-US" sz="3600" dirty="0" smtClean="0"/>
              <a:t>How We </a:t>
            </a:r>
            <a:r>
              <a:rPr lang="en-US" sz="3600" dirty="0"/>
              <a:t>A</a:t>
            </a:r>
            <a:r>
              <a:rPr lang="en-US" sz="3600" dirty="0" smtClean="0"/>
              <a:t>ccomplish Our Mission</a:t>
            </a:r>
            <a:endParaRPr lang="en-US" sz="3600" dirty="0"/>
          </a:p>
        </p:txBody>
      </p:sp>
      <p:sp>
        <p:nvSpPr>
          <p:cNvPr id="4" name="Slide Number Placeholder 3"/>
          <p:cNvSpPr>
            <a:spLocks noGrp="1"/>
          </p:cNvSpPr>
          <p:nvPr>
            <p:ph type="sldNum" sz="quarter" idx="12"/>
          </p:nvPr>
        </p:nvSpPr>
        <p:spPr>
          <a:xfrm>
            <a:off x="4305300" y="6079590"/>
            <a:ext cx="533400" cy="365125"/>
          </a:xfrm>
        </p:spPr>
        <p:txBody>
          <a:bodyPr/>
          <a:lstStyle/>
          <a:p>
            <a:fld id="{7B26BF00-A019-9743-869D-778CA5DDC349}" type="slidenum">
              <a:rPr lang="en-US" smtClean="0"/>
              <a:t>4</a:t>
            </a:fld>
            <a:endParaRPr lang="en-US"/>
          </a:p>
        </p:txBody>
      </p:sp>
      <p:sp>
        <p:nvSpPr>
          <p:cNvPr id="7" name="Oval 6"/>
          <p:cNvSpPr/>
          <p:nvPr/>
        </p:nvSpPr>
        <p:spPr>
          <a:xfrm>
            <a:off x="2558978" y="1246136"/>
            <a:ext cx="3124200" cy="2664759"/>
          </a:xfrm>
          <a:prstGeom prst="ellipse">
            <a:avLst/>
          </a:prstGeom>
          <a:solidFill>
            <a:schemeClr val="accent1">
              <a:lumMod val="40000"/>
              <a:lumOff val="60000"/>
              <a:alpha val="53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752600" y="2924777"/>
            <a:ext cx="3124200" cy="2664759"/>
          </a:xfrm>
          <a:prstGeom prst="ellipse">
            <a:avLst/>
          </a:prstGeom>
          <a:solidFill>
            <a:schemeClr val="accent2">
              <a:lumMod val="40000"/>
              <a:lumOff val="60000"/>
              <a:alpha val="68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304736" y="2426316"/>
            <a:ext cx="3124200" cy="2664759"/>
          </a:xfrm>
          <a:prstGeom prst="ellipse">
            <a:avLst/>
          </a:prstGeom>
          <a:solidFill>
            <a:schemeClr val="accent3">
              <a:lumMod val="40000"/>
              <a:lumOff val="60000"/>
              <a:alpha val="58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435278" y="2056354"/>
            <a:ext cx="1371600" cy="523220"/>
          </a:xfrm>
          <a:prstGeom prst="rect">
            <a:avLst/>
          </a:prstGeom>
          <a:noFill/>
        </p:spPr>
        <p:txBody>
          <a:bodyPr wrap="square" rtlCol="0">
            <a:spAutoFit/>
          </a:bodyPr>
          <a:lstStyle/>
          <a:p>
            <a:pPr algn="ctr"/>
            <a:r>
              <a:rPr lang="en-US" sz="1400" dirty="0" smtClean="0">
                <a:solidFill>
                  <a:srgbClr val="17375E"/>
                </a:solidFill>
              </a:rPr>
              <a:t>Ecological Science</a:t>
            </a:r>
            <a:endParaRPr lang="en-US" sz="1400" dirty="0">
              <a:solidFill>
                <a:srgbClr val="17375E"/>
              </a:solidFill>
            </a:endParaRPr>
          </a:p>
        </p:txBody>
      </p:sp>
      <p:sp>
        <p:nvSpPr>
          <p:cNvPr id="11" name="TextBox 10"/>
          <p:cNvSpPr txBox="1"/>
          <p:nvPr/>
        </p:nvSpPr>
        <p:spPr>
          <a:xfrm>
            <a:off x="2286000" y="4141736"/>
            <a:ext cx="2057400" cy="307777"/>
          </a:xfrm>
          <a:prstGeom prst="rect">
            <a:avLst/>
          </a:prstGeom>
          <a:noFill/>
        </p:spPr>
        <p:txBody>
          <a:bodyPr wrap="square" rtlCol="0">
            <a:spAutoFit/>
          </a:bodyPr>
          <a:lstStyle/>
          <a:p>
            <a:pPr algn="ctr"/>
            <a:r>
              <a:rPr lang="en-US" sz="1400" dirty="0" smtClean="0">
                <a:solidFill>
                  <a:schemeClr val="accent2">
                    <a:lumMod val="75000"/>
                  </a:schemeClr>
                </a:solidFill>
              </a:rPr>
              <a:t>Computational Science</a:t>
            </a:r>
            <a:endParaRPr lang="en-US" sz="1400" dirty="0">
              <a:solidFill>
                <a:schemeClr val="accent2">
                  <a:lumMod val="75000"/>
                </a:schemeClr>
              </a:solidFill>
            </a:endParaRPr>
          </a:p>
        </p:txBody>
      </p:sp>
      <p:sp>
        <p:nvSpPr>
          <p:cNvPr id="12" name="TextBox 11"/>
          <p:cNvSpPr txBox="1"/>
          <p:nvPr/>
        </p:nvSpPr>
        <p:spPr>
          <a:xfrm>
            <a:off x="5212202" y="3624520"/>
            <a:ext cx="1447800" cy="307777"/>
          </a:xfrm>
          <a:prstGeom prst="rect">
            <a:avLst/>
          </a:prstGeom>
          <a:noFill/>
        </p:spPr>
        <p:txBody>
          <a:bodyPr wrap="square" rtlCol="0">
            <a:spAutoFit/>
          </a:bodyPr>
          <a:lstStyle/>
          <a:p>
            <a:pPr algn="ctr"/>
            <a:r>
              <a:rPr lang="en-US" sz="1400" dirty="0" smtClean="0">
                <a:solidFill>
                  <a:schemeClr val="accent3">
                    <a:lumMod val="50000"/>
                  </a:schemeClr>
                </a:solidFill>
              </a:rPr>
              <a:t>Data Science</a:t>
            </a:r>
            <a:endParaRPr lang="en-US" sz="1400" dirty="0">
              <a:solidFill>
                <a:schemeClr val="accent3">
                  <a:lumMod val="50000"/>
                </a:schemeClr>
              </a:solidFill>
            </a:endParaRPr>
          </a:p>
        </p:txBody>
      </p:sp>
      <p:sp>
        <p:nvSpPr>
          <p:cNvPr id="13" name="TextBox 12"/>
          <p:cNvSpPr txBox="1"/>
          <p:nvPr/>
        </p:nvSpPr>
        <p:spPr>
          <a:xfrm>
            <a:off x="1675058" y="5084600"/>
            <a:ext cx="3505200" cy="1600438"/>
          </a:xfrm>
          <a:prstGeom prst="rect">
            <a:avLst/>
          </a:prstGeom>
          <a:solidFill>
            <a:schemeClr val="accent2">
              <a:lumMod val="20000"/>
              <a:lumOff val="80000"/>
            </a:schemeClr>
          </a:solidFill>
          <a:ln>
            <a:noFill/>
          </a:ln>
          <a:effectLst>
            <a:innerShdw blurRad="63500" dist="50800" dir="18900000">
              <a:prstClr val="black">
                <a:alpha val="50000"/>
              </a:prstClr>
            </a:innerShdw>
          </a:effectLst>
        </p:spPr>
        <p:txBody>
          <a:bodyPr wrap="square" rtlCol="0">
            <a:spAutoFit/>
          </a:bodyPr>
          <a:lstStyle/>
          <a:p>
            <a:pPr marL="285750" indent="-285750">
              <a:buFont typeface="Arial"/>
              <a:buChar char="•"/>
            </a:pPr>
            <a:r>
              <a:rPr lang="en-US" sz="1400" dirty="0" smtClean="0">
                <a:solidFill>
                  <a:schemeClr val="accent2">
                    <a:lumMod val="75000"/>
                  </a:schemeClr>
                </a:solidFill>
              </a:rPr>
              <a:t>Modeling and synthesis methods</a:t>
            </a:r>
          </a:p>
          <a:p>
            <a:pPr marL="285750" indent="-285750">
              <a:buFont typeface="Arial"/>
              <a:buChar char="•"/>
            </a:pPr>
            <a:r>
              <a:rPr lang="en-US" sz="1400" dirty="0" smtClean="0">
                <a:solidFill>
                  <a:schemeClr val="accent2">
                    <a:lumMod val="75000"/>
                  </a:schemeClr>
                </a:solidFill>
              </a:rPr>
              <a:t>Computer science research and development</a:t>
            </a:r>
          </a:p>
          <a:p>
            <a:pPr marL="285750" indent="-285750">
              <a:buFont typeface="Arial"/>
              <a:buChar char="•"/>
            </a:pPr>
            <a:r>
              <a:rPr lang="en-US" sz="1400" dirty="0" smtClean="0">
                <a:solidFill>
                  <a:schemeClr val="accent2">
                    <a:lumMod val="75000"/>
                  </a:schemeClr>
                </a:solidFill>
              </a:rPr>
              <a:t>Computer engineering</a:t>
            </a:r>
          </a:p>
          <a:p>
            <a:pPr marL="285750" indent="-285750">
              <a:buFont typeface="Arial"/>
              <a:buChar char="•"/>
            </a:pPr>
            <a:r>
              <a:rPr lang="en-US" sz="1400" dirty="0" smtClean="0">
                <a:solidFill>
                  <a:schemeClr val="accent2">
                    <a:lumMod val="75000"/>
                  </a:schemeClr>
                </a:solidFill>
              </a:rPr>
              <a:t>Technology-enabled science response</a:t>
            </a:r>
          </a:p>
          <a:p>
            <a:pPr marL="285750" indent="-285750">
              <a:buFont typeface="Arial"/>
              <a:buChar char="•"/>
            </a:pPr>
            <a:r>
              <a:rPr lang="en-US" sz="1400" dirty="0" smtClean="0">
                <a:solidFill>
                  <a:schemeClr val="accent2">
                    <a:lumMod val="75000"/>
                  </a:schemeClr>
                </a:solidFill>
              </a:rPr>
              <a:t>High volume, high speed computing for science</a:t>
            </a:r>
            <a:endParaRPr lang="en-US" sz="1400" dirty="0">
              <a:solidFill>
                <a:schemeClr val="accent2">
                  <a:lumMod val="75000"/>
                </a:schemeClr>
              </a:solidFill>
            </a:endParaRPr>
          </a:p>
        </p:txBody>
      </p:sp>
      <p:sp>
        <p:nvSpPr>
          <p:cNvPr id="6" name="TextBox 5"/>
          <p:cNvSpPr txBox="1"/>
          <p:nvPr/>
        </p:nvSpPr>
        <p:spPr>
          <a:xfrm>
            <a:off x="181782" y="1245898"/>
            <a:ext cx="3000728" cy="1600438"/>
          </a:xfrm>
          <a:prstGeom prst="rect">
            <a:avLst/>
          </a:prstGeom>
          <a:solidFill>
            <a:schemeClr val="accent1">
              <a:lumMod val="40000"/>
              <a:lumOff val="60000"/>
              <a:alpha val="96000"/>
            </a:schemeClr>
          </a:solidFill>
          <a:ln>
            <a:noFill/>
          </a:ln>
          <a:effectLst>
            <a:innerShdw blurRad="63500" dist="50800" dir="18900000">
              <a:prstClr val="black">
                <a:alpha val="50000"/>
              </a:prstClr>
            </a:innerShdw>
          </a:effectLst>
        </p:spPr>
        <p:txBody>
          <a:bodyPr wrap="square" rtlCol="0">
            <a:spAutoFit/>
          </a:bodyPr>
          <a:lstStyle/>
          <a:p>
            <a:pPr marL="285750" indent="-285750">
              <a:buFont typeface="Arial"/>
              <a:buChar char="•"/>
            </a:pPr>
            <a:r>
              <a:rPr lang="en-US" sz="1400" dirty="0" smtClean="0">
                <a:solidFill>
                  <a:schemeClr val="tx2">
                    <a:lumMod val="75000"/>
                  </a:schemeClr>
                </a:solidFill>
              </a:rPr>
              <a:t>Characterize species and habitats</a:t>
            </a:r>
          </a:p>
          <a:p>
            <a:pPr marL="285750" indent="-285750">
              <a:buFont typeface="Arial"/>
              <a:buChar char="•"/>
            </a:pPr>
            <a:r>
              <a:rPr lang="en-US" sz="1400" dirty="0" smtClean="0">
                <a:solidFill>
                  <a:schemeClr val="tx2">
                    <a:lumMod val="75000"/>
                  </a:schemeClr>
                </a:solidFill>
              </a:rPr>
              <a:t>Understand relationships among species</a:t>
            </a:r>
          </a:p>
          <a:p>
            <a:pPr marL="285750" indent="-285750">
              <a:buFont typeface="Arial"/>
              <a:buChar char="•"/>
            </a:pPr>
            <a:r>
              <a:rPr lang="en-US" sz="1400" dirty="0" smtClean="0">
                <a:solidFill>
                  <a:schemeClr val="tx2">
                    <a:lumMod val="75000"/>
                  </a:schemeClr>
                </a:solidFill>
              </a:rPr>
              <a:t>Model responses to influences</a:t>
            </a:r>
          </a:p>
          <a:p>
            <a:pPr marL="285750" indent="-285750">
              <a:buFont typeface="Arial"/>
              <a:buChar char="•"/>
            </a:pPr>
            <a:r>
              <a:rPr lang="en-US" sz="1400" dirty="0" smtClean="0">
                <a:solidFill>
                  <a:schemeClr val="tx2">
                    <a:lumMod val="75000"/>
                  </a:schemeClr>
                </a:solidFill>
              </a:rPr>
              <a:t>Facilitate conservation and protections</a:t>
            </a:r>
            <a:endParaRPr lang="en-US" sz="1400" dirty="0">
              <a:solidFill>
                <a:schemeClr val="tx2">
                  <a:lumMod val="75000"/>
                </a:schemeClr>
              </a:solidFill>
            </a:endParaRPr>
          </a:p>
        </p:txBody>
      </p:sp>
      <p:sp>
        <p:nvSpPr>
          <p:cNvPr id="5" name="TextBox 4"/>
          <p:cNvSpPr txBox="1"/>
          <p:nvPr/>
        </p:nvSpPr>
        <p:spPr>
          <a:xfrm>
            <a:off x="6019800" y="1184940"/>
            <a:ext cx="2971800" cy="2246769"/>
          </a:xfrm>
          <a:prstGeom prst="rect">
            <a:avLst/>
          </a:prstGeom>
          <a:solidFill>
            <a:schemeClr val="accent3">
              <a:lumMod val="40000"/>
              <a:lumOff val="60000"/>
            </a:schemeClr>
          </a:solidFill>
          <a:ln>
            <a:noFill/>
          </a:ln>
          <a:effectLst>
            <a:innerShdw blurRad="63500" dist="50800" dir="18900000">
              <a:prstClr val="black">
                <a:alpha val="50000"/>
              </a:prstClr>
            </a:innerShdw>
          </a:effectLst>
        </p:spPr>
        <p:txBody>
          <a:bodyPr wrap="square" rtlCol="0">
            <a:spAutoFit/>
          </a:bodyPr>
          <a:lstStyle/>
          <a:p>
            <a:pPr marL="285750" indent="-285750">
              <a:buFont typeface="Arial"/>
              <a:buChar char="•"/>
            </a:pPr>
            <a:r>
              <a:rPr lang="en-US" sz="1400" dirty="0" smtClean="0">
                <a:solidFill>
                  <a:srgbClr val="4F6228"/>
                </a:solidFill>
              </a:rPr>
              <a:t>Data analysis and synthesis</a:t>
            </a:r>
          </a:p>
          <a:p>
            <a:pPr marL="285750" indent="-285750">
              <a:buFont typeface="Arial"/>
              <a:buChar char="•"/>
            </a:pPr>
            <a:r>
              <a:rPr lang="en-US" sz="1400" dirty="0" smtClean="0">
                <a:solidFill>
                  <a:srgbClr val="4F6228"/>
                </a:solidFill>
              </a:rPr>
              <a:t>Data collection, acquisition, and management</a:t>
            </a:r>
          </a:p>
          <a:p>
            <a:pPr marL="285750" indent="-285750">
              <a:buFont typeface="Arial"/>
              <a:buChar char="•"/>
            </a:pPr>
            <a:r>
              <a:rPr lang="en-US" sz="1400" dirty="0" smtClean="0">
                <a:solidFill>
                  <a:srgbClr val="4F6228"/>
                </a:solidFill>
              </a:rPr>
              <a:t>Data  transformation, and visualization</a:t>
            </a:r>
          </a:p>
          <a:p>
            <a:pPr marL="285750" indent="-285750">
              <a:buFont typeface="Arial"/>
              <a:buChar char="•"/>
            </a:pPr>
            <a:r>
              <a:rPr lang="en-US" sz="1400" dirty="0" smtClean="0">
                <a:solidFill>
                  <a:srgbClr val="4F6228"/>
                </a:solidFill>
              </a:rPr>
              <a:t>Data documentation (fitness for use)</a:t>
            </a:r>
          </a:p>
          <a:p>
            <a:pPr marL="285750" indent="-285750">
              <a:buFont typeface="Arial"/>
              <a:buChar char="•"/>
            </a:pPr>
            <a:r>
              <a:rPr lang="en-US" sz="1400" dirty="0" smtClean="0">
                <a:solidFill>
                  <a:srgbClr val="4F6228"/>
                </a:solidFill>
              </a:rPr>
              <a:t>Derive new knowledge and new products through integration</a:t>
            </a:r>
            <a:endParaRPr lang="en-US" sz="1400" dirty="0">
              <a:solidFill>
                <a:srgbClr val="4F6228"/>
              </a:solidFill>
            </a:endParaRPr>
          </a:p>
        </p:txBody>
      </p:sp>
      <p:sp>
        <p:nvSpPr>
          <p:cNvPr id="14"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26BF00-A019-9743-869D-778CA5DDC349}" type="slidenum">
              <a:rPr lang="en-US" smtClean="0"/>
              <a:pPr/>
              <a:t>4</a:t>
            </a:fld>
            <a:endParaRPr lang="en-US"/>
          </a:p>
        </p:txBody>
      </p:sp>
    </p:spTree>
    <p:extLst>
      <p:ext uri="{BB962C8B-B14F-4D97-AF65-F5344CB8AC3E}">
        <p14:creationId xmlns:p14="http://schemas.microsoft.com/office/powerpoint/2010/main" val="27201660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Science Data Lifecycle Model</a:t>
            </a:r>
            <a:endParaRPr lang="en-US" dirty="0"/>
          </a:p>
        </p:txBody>
      </p:sp>
      <p:sp>
        <p:nvSpPr>
          <p:cNvPr id="3" name="Content Placeholder 2"/>
          <p:cNvSpPr>
            <a:spLocks noGrp="1"/>
          </p:cNvSpPr>
          <p:nvPr>
            <p:ph idx="1"/>
          </p:nvPr>
        </p:nvSpPr>
        <p:spPr>
          <a:xfrm>
            <a:off x="0" y="1295400"/>
            <a:ext cx="8305800" cy="4495800"/>
          </a:xfrm>
        </p:spPr>
        <p:txBody>
          <a:bodyPr/>
          <a:lstStyle/>
          <a:p>
            <a:pPr>
              <a:defRPr/>
            </a:pPr>
            <a:r>
              <a:rPr lang="en-US" dirty="0" smtClean="0"/>
              <a:t>Serves </a:t>
            </a:r>
            <a:r>
              <a:rPr lang="en-US" dirty="0"/>
              <a:t>as a foundation </a:t>
            </a:r>
            <a:r>
              <a:rPr lang="en-US" dirty="0" smtClean="0"/>
              <a:t>and framework for </a:t>
            </a:r>
            <a:r>
              <a:rPr lang="en-US" dirty="0"/>
              <a:t>USGS data management processes </a:t>
            </a:r>
            <a:endParaRPr lang="en-US" dirty="0" smtClean="0"/>
          </a:p>
        </p:txBody>
      </p:sp>
      <p:pic>
        <p:nvPicPr>
          <p:cNvPr id="9219" name="Picture 5" descr="USGS Data Lifecycl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62400"/>
            <a:ext cx="91440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4724400" y="2362200"/>
            <a:ext cx="3886200" cy="1560368"/>
          </a:xfrm>
          <a:prstGeom prst="rect">
            <a:avLst/>
          </a:prstGeom>
        </p:spPr>
      </p:pic>
    </p:spTree>
    <p:extLst>
      <p:ext uri="{BB962C8B-B14F-4D97-AF65-F5344CB8AC3E}">
        <p14:creationId xmlns:p14="http://schemas.microsoft.com/office/powerpoint/2010/main" val="40364397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6037263" y="1214438"/>
            <a:ext cx="2963862" cy="4875212"/>
          </a:xfrm>
          <a:prstGeom prst="roundRect">
            <a:avLst>
              <a:gd name="adj" fmla="val 16667"/>
            </a:avLst>
          </a:prstGeom>
          <a:gradFill rotWithShape="1">
            <a:gsLst>
              <a:gs pos="0">
                <a:schemeClr val="bg1"/>
              </a:gs>
              <a:gs pos="100000">
                <a:schemeClr val="accent1"/>
              </a:gs>
            </a:gsLst>
            <a:lin ang="0" scaled="1"/>
          </a:gradFill>
          <a:ln w="25400" algn="ctr">
            <a:solidFill>
              <a:schemeClr val="accent1"/>
            </a:solidFill>
            <a:round/>
            <a:headEnd/>
            <a:tailEnd/>
          </a:ln>
          <a:effectLst>
            <a:outerShdw dist="38100" dir="18900000" algn="tr" rotWithShape="0">
              <a:srgbClr val="000000">
                <a:alpha val="42999"/>
              </a:srgbClr>
            </a:outerShdw>
          </a:effectLst>
        </p:spPr>
        <p:txBody>
          <a:bodyPr anchor="ctr"/>
          <a:lstStyle/>
          <a:p>
            <a:pPr algn="ctr" fontAlgn="auto">
              <a:spcBef>
                <a:spcPts val="0"/>
              </a:spcBef>
              <a:spcAft>
                <a:spcPts val="0"/>
              </a:spcAft>
              <a:defRPr/>
            </a:pPr>
            <a:endParaRPr lang="en-US">
              <a:solidFill>
                <a:schemeClr val="dk1"/>
              </a:solidFill>
              <a:latin typeface="+mn-lt"/>
              <a:cs typeface="+mn-cs"/>
            </a:endParaRPr>
          </a:p>
        </p:txBody>
      </p:sp>
      <p:sp>
        <p:nvSpPr>
          <p:cNvPr id="5" name="Rectangle 4"/>
          <p:cNvSpPr/>
          <p:nvPr/>
        </p:nvSpPr>
        <p:spPr>
          <a:xfrm>
            <a:off x="1245555" y="1365933"/>
            <a:ext cx="1467356" cy="4761778"/>
          </a:xfrm>
          <a:prstGeom prst="rect">
            <a:avLst/>
          </a:prstGeom>
          <a:gradFill flip="none" rotWithShape="1">
            <a:gsLst>
              <a:gs pos="0">
                <a:schemeClr val="accent1"/>
              </a:gs>
              <a:gs pos="100000">
                <a:srgbClr val="FFFFFF"/>
              </a:gs>
            </a:gsLst>
            <a:lin ang="10560000" scaled="0"/>
            <a:tileRect/>
          </a:gradFill>
          <a:ln>
            <a:noFill/>
          </a:ln>
          <a:effectLst>
            <a:glow rad="101600">
              <a:schemeClr val="bg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178050"/>
            <a:ext cx="1041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5"/>
          <p:cNvSpPr txBox="1">
            <a:spLocks noChangeArrowheads="1"/>
          </p:cNvSpPr>
          <p:nvPr/>
        </p:nvSpPr>
        <p:spPr bwMode="auto">
          <a:xfrm>
            <a:off x="3557588" y="5186363"/>
            <a:ext cx="2362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400">
                <a:solidFill>
                  <a:srgbClr val="FFFFFF"/>
                </a:solidFill>
                <a:latin typeface="Calibri" charset="0"/>
              </a:rPr>
              <a:t>Spatio-Temporal Exploratory Models predict the probability of occurrence of bird species across the United States at a 35 km x 35 km grid.</a:t>
            </a:r>
          </a:p>
          <a:p>
            <a:pPr>
              <a:buFont typeface="Arial" charset="0"/>
              <a:buChar char="•"/>
            </a:pPr>
            <a:endParaRPr lang="en-US" sz="2000">
              <a:solidFill>
                <a:srgbClr val="000000"/>
              </a:solidFill>
              <a:latin typeface="Calibri" charset="0"/>
            </a:endParaRPr>
          </a:p>
        </p:txBody>
      </p:sp>
      <p:pic>
        <p:nvPicPr>
          <p:cNvPr id="8199"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138" y="1584325"/>
            <a:ext cx="11985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pic>
      <p:sp>
        <p:nvSpPr>
          <p:cNvPr id="9" name="Isosceles Triangle 8"/>
          <p:cNvSpPr/>
          <p:nvPr/>
        </p:nvSpPr>
        <p:spPr>
          <a:xfrm rot="5400000">
            <a:off x="762795" y="3332956"/>
            <a:ext cx="4748212" cy="841375"/>
          </a:xfrm>
          <a:prstGeom prst="triangle">
            <a:avLst>
              <a:gd name="adj" fmla="val 50401"/>
            </a:avLst>
          </a:prstGeom>
          <a:gradFill>
            <a:gsLst>
              <a:gs pos="0">
                <a:schemeClr val="tx2">
                  <a:alpha val="74000"/>
                </a:schemeClr>
              </a:gs>
              <a:gs pos="100000">
                <a:schemeClr val="accent1">
                  <a:tint val="50000"/>
                  <a:shade val="100000"/>
                  <a:satMod val="350000"/>
                </a:schemeClr>
              </a:gs>
            </a:gsLst>
            <a:lin ang="9720000" scaled="0"/>
          </a:gradFill>
          <a:ln w="3175"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201" name="Picture 3" descr="indigo.bunting.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2381250"/>
            <a:ext cx="279876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6"/>
          <a:srcRect/>
          <a:stretch>
            <a:fillRect/>
          </a:stretch>
        </p:blipFill>
        <p:spPr bwMode="auto">
          <a:xfrm>
            <a:off x="6167438" y="2401888"/>
            <a:ext cx="577850" cy="481012"/>
          </a:xfrm>
          <a:prstGeom prst="rect">
            <a:avLst/>
          </a:prstGeom>
          <a:ln>
            <a:noFill/>
          </a:ln>
          <a:effectLst>
            <a:outerShdw blurRad="190500" algn="tl" rotWithShape="0">
              <a:srgbClr val="000000">
                <a:alpha val="70000"/>
              </a:srgbClr>
            </a:outerShdw>
          </a:effectLst>
        </p:spPr>
      </p:pic>
      <p:sp>
        <p:nvSpPr>
          <p:cNvPr id="12" name="Title 27"/>
          <p:cNvSpPr txBox="1">
            <a:spLocks/>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nchor="ctr">
            <a:normAutofit fontScale="97500"/>
          </a:bodyPr>
          <a:lstStyle>
            <a:lvl1pPr algn="l" rtl="0" eaLnBrk="0" fontAlgn="base" hangingPunct="0">
              <a:spcBef>
                <a:spcPct val="0"/>
              </a:spcBef>
              <a:spcAft>
                <a:spcPct val="0"/>
              </a:spcAft>
              <a:defRPr sz="3600" b="1">
                <a:solidFill>
                  <a:srgbClr val="FFFF99"/>
                </a:solidFill>
                <a:latin typeface="+mj-lt"/>
                <a:ea typeface="+mj-ea"/>
                <a:cs typeface="ＭＳ Ｐゴシック" charset="0"/>
              </a:defRPr>
            </a:lvl1pPr>
            <a:lvl2pPr algn="l"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2pPr>
            <a:lvl3pPr algn="l"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3pPr>
            <a:lvl4pPr algn="l"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4pPr>
            <a:lvl5pPr algn="l"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600" b="1">
                <a:solidFill>
                  <a:srgbClr val="FFFF99"/>
                </a:solidFill>
                <a:latin typeface="Arial" charset="0"/>
                <a:ea typeface="ＭＳ Ｐゴシック" charset="0"/>
              </a:defRPr>
            </a:lvl6pPr>
            <a:lvl7pPr marL="914400" algn="l" rtl="0" eaLnBrk="0" fontAlgn="base" hangingPunct="0">
              <a:spcBef>
                <a:spcPct val="0"/>
              </a:spcBef>
              <a:spcAft>
                <a:spcPct val="0"/>
              </a:spcAft>
              <a:defRPr sz="3600" b="1">
                <a:solidFill>
                  <a:srgbClr val="FFFF99"/>
                </a:solidFill>
                <a:latin typeface="Arial" charset="0"/>
                <a:ea typeface="ＭＳ Ｐゴシック" charset="0"/>
              </a:defRPr>
            </a:lvl7pPr>
            <a:lvl8pPr marL="1371600" algn="l" rtl="0" eaLnBrk="0" fontAlgn="base" hangingPunct="0">
              <a:spcBef>
                <a:spcPct val="0"/>
              </a:spcBef>
              <a:spcAft>
                <a:spcPct val="0"/>
              </a:spcAft>
              <a:defRPr sz="3600" b="1">
                <a:solidFill>
                  <a:srgbClr val="FFFF99"/>
                </a:solidFill>
                <a:latin typeface="Arial" charset="0"/>
                <a:ea typeface="ＭＳ Ｐゴシック" charset="0"/>
              </a:defRPr>
            </a:lvl8pPr>
            <a:lvl9pPr marL="1828800" algn="l" rtl="0" eaLnBrk="0" fontAlgn="base" hangingPunct="0">
              <a:spcBef>
                <a:spcPct val="0"/>
              </a:spcBef>
              <a:spcAft>
                <a:spcPct val="0"/>
              </a:spcAft>
              <a:defRPr sz="3600" b="1">
                <a:solidFill>
                  <a:srgbClr val="FFFF99"/>
                </a:solidFill>
                <a:latin typeface="Arial" charset="0"/>
                <a:ea typeface="ＭＳ Ｐゴシック" charset="0"/>
              </a:defRPr>
            </a:lvl9pPr>
          </a:lstStyle>
          <a:p>
            <a:pPr algn="ctr">
              <a:defRPr/>
            </a:pPr>
            <a:r>
              <a:rPr lang="en-US" sz="3200" dirty="0" smtClean="0">
                <a:solidFill>
                  <a:srgbClr val="FFFFFF"/>
                </a:solidFill>
                <a:latin typeface="Arial"/>
                <a:cs typeface="Arial"/>
              </a:rPr>
              <a:t>Data Analysis Examples – endless possibilities with science data </a:t>
            </a:r>
            <a:endParaRPr lang="en-US" sz="3200" i="1" dirty="0" smtClean="0">
              <a:solidFill>
                <a:srgbClr val="FFFFFF"/>
              </a:solidFill>
              <a:latin typeface="Arial"/>
              <a:cs typeface="Arial"/>
            </a:endParaRPr>
          </a:p>
        </p:txBody>
      </p:sp>
      <p:sp>
        <p:nvSpPr>
          <p:cNvPr id="8204" name="TextBox 32"/>
          <p:cNvSpPr txBox="1">
            <a:spLocks noChangeArrowheads="1"/>
          </p:cNvSpPr>
          <p:nvPr/>
        </p:nvSpPr>
        <p:spPr bwMode="auto">
          <a:xfrm>
            <a:off x="142875" y="2987675"/>
            <a:ext cx="984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200" b="1">
                <a:solidFill>
                  <a:srgbClr val="FFFFFF"/>
                </a:solidFill>
                <a:latin typeface="Calibri" charset="0"/>
              </a:rPr>
              <a:t>Land Cover</a:t>
            </a:r>
          </a:p>
        </p:txBody>
      </p:sp>
      <p:pic>
        <p:nvPicPr>
          <p:cNvPr id="8205" name="Picture 103" descr="STEM_PPT.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03650" y="4711700"/>
            <a:ext cx="1524000" cy="279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TextBox 35"/>
          <p:cNvSpPr txBox="1">
            <a:spLocks noChangeArrowheads="1"/>
          </p:cNvSpPr>
          <p:nvPr/>
        </p:nvSpPr>
        <p:spPr bwMode="auto">
          <a:xfrm>
            <a:off x="6194425" y="4375150"/>
            <a:ext cx="2633663" cy="1384300"/>
          </a:xfrm>
          <a:prstGeom prst="rect">
            <a:avLst/>
          </a:prstGeom>
          <a:noFill/>
          <a:ln w="9525">
            <a:noFill/>
            <a:miter lim="800000"/>
            <a:headEnd/>
            <a:tailEnd/>
          </a:ln>
        </p:spPr>
        <p:txBody>
          <a:bodyPr>
            <a:spAutoFit/>
          </a:bodyPr>
          <a:lstStyle/>
          <a:p>
            <a:pPr>
              <a:defRPr/>
            </a:pPr>
            <a:r>
              <a:rPr lang="en-US" sz="1400" dirty="0">
                <a:latin typeface="Calibri" pitchFamily="34" charset="0"/>
                <a:cs typeface="+mn-cs"/>
              </a:rPr>
              <a:t>Potential Uses-</a:t>
            </a:r>
          </a:p>
          <a:p>
            <a:pPr marL="177800" indent="-177800">
              <a:buFont typeface="Arial" charset="0"/>
              <a:buChar char="•"/>
              <a:defRPr/>
            </a:pPr>
            <a:r>
              <a:rPr lang="en-US" sz="1400" dirty="0">
                <a:latin typeface="Calibri" pitchFamily="34" charset="0"/>
                <a:cs typeface="+mn-cs"/>
              </a:rPr>
              <a:t>Examine patterns of migration </a:t>
            </a:r>
          </a:p>
          <a:p>
            <a:pPr marL="177800" indent="-177800">
              <a:buFont typeface="Arial" charset="0"/>
              <a:buChar char="•"/>
              <a:defRPr/>
            </a:pPr>
            <a:r>
              <a:rPr lang="en-US" sz="1400" dirty="0">
                <a:latin typeface="Calibri" pitchFamily="34" charset="0"/>
                <a:cs typeface="+mn-cs"/>
              </a:rPr>
              <a:t>Infer impacts  </a:t>
            </a:r>
            <a:r>
              <a:rPr lang="en-US" sz="1400" dirty="0" err="1">
                <a:latin typeface="Calibri" pitchFamily="34" charset="0"/>
                <a:cs typeface="+mn-cs"/>
              </a:rPr>
              <a:t>ofclimate</a:t>
            </a:r>
            <a:r>
              <a:rPr lang="en-US" sz="1400" dirty="0">
                <a:latin typeface="Calibri" pitchFamily="34" charset="0"/>
                <a:cs typeface="+mn-cs"/>
              </a:rPr>
              <a:t> change</a:t>
            </a:r>
          </a:p>
          <a:p>
            <a:pPr marL="177800" indent="-177800">
              <a:buFont typeface="Arial" charset="0"/>
              <a:buChar char="•"/>
              <a:defRPr/>
            </a:pPr>
            <a:r>
              <a:rPr lang="en-US" sz="1400" dirty="0">
                <a:latin typeface="Calibri" pitchFamily="34" charset="0"/>
                <a:cs typeface="+mn-cs"/>
              </a:rPr>
              <a:t>Measure patterns of habitat </a:t>
            </a:r>
            <a:r>
              <a:rPr lang="en-US" sz="1400" dirty="0" err="1">
                <a:latin typeface="Calibri" pitchFamily="34" charset="0"/>
                <a:cs typeface="+mn-cs"/>
              </a:rPr>
              <a:t>useage</a:t>
            </a:r>
            <a:endParaRPr lang="en-US" sz="1400" dirty="0">
              <a:latin typeface="Calibri" pitchFamily="34" charset="0"/>
              <a:cs typeface="+mn-cs"/>
            </a:endParaRPr>
          </a:p>
          <a:p>
            <a:pPr marL="177800" indent="-177800">
              <a:buFont typeface="Arial" charset="0"/>
              <a:buChar char="•"/>
              <a:defRPr/>
            </a:pPr>
            <a:r>
              <a:rPr lang="en-US" sz="1400" dirty="0">
                <a:latin typeface="Calibri" pitchFamily="34" charset="0"/>
                <a:cs typeface="+mn-cs"/>
              </a:rPr>
              <a:t>Measure population trends</a:t>
            </a:r>
          </a:p>
        </p:txBody>
      </p:sp>
      <p:sp>
        <p:nvSpPr>
          <p:cNvPr id="8207" name="TextBox 36"/>
          <p:cNvSpPr txBox="1">
            <a:spLocks noChangeArrowheads="1"/>
          </p:cNvSpPr>
          <p:nvPr/>
        </p:nvSpPr>
        <p:spPr bwMode="auto">
          <a:xfrm>
            <a:off x="6897688" y="15652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800" b="1">
                <a:latin typeface="Calibri" charset="0"/>
              </a:rPr>
              <a:t>Model results</a:t>
            </a:r>
            <a:endParaRPr lang="en-US" sz="1800">
              <a:latin typeface="Calibri" charset="0"/>
            </a:endParaRPr>
          </a:p>
        </p:txBody>
      </p:sp>
      <p:pic>
        <p:nvPicPr>
          <p:cNvPr id="8208" name="Picture 4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54138" y="5049838"/>
            <a:ext cx="1198562"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47"/>
          <p:cNvPicPr>
            <a:picLocks/>
          </p:cNvPicPr>
          <p:nvPr/>
        </p:nvPicPr>
        <p:blipFill>
          <a:blip r:embed="rId9">
            <a:extLst>
              <a:ext uri="{28A0092B-C50C-407E-A947-70E740481C1C}">
                <a14:useLocalDpi xmlns:a14="http://schemas.microsoft.com/office/drawing/2010/main" val="0"/>
              </a:ext>
            </a:extLst>
          </a:blip>
          <a:srcRect l="44640"/>
          <a:stretch>
            <a:fillRect/>
          </a:stretch>
        </p:blipFill>
        <p:spPr bwMode="auto">
          <a:xfrm>
            <a:off x="1354138" y="2755900"/>
            <a:ext cx="1198562"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june29_indigo_bunting_full.png"/>
          <p:cNvPicPr>
            <a:picLocks noChangeAspect="1"/>
          </p:cNvPicPr>
          <p:nvPr/>
        </p:nvPicPr>
        <p:blipFill>
          <a:blip r:embed="rId10"/>
          <a:srcRect l="26943"/>
          <a:stretch>
            <a:fillRect/>
          </a:stretch>
        </p:blipFill>
        <p:spPr>
          <a:xfrm>
            <a:off x="3651631" y="3269231"/>
            <a:ext cx="1275960" cy="9190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pic>
        <p:nvPicPr>
          <p:cNvPr id="20" name="Picture 19" descr="june29_indigo_bunting_full.png"/>
          <p:cNvPicPr>
            <a:picLocks noChangeAspect="1"/>
          </p:cNvPicPr>
          <p:nvPr/>
        </p:nvPicPr>
        <p:blipFill>
          <a:blip r:embed="rId10"/>
          <a:srcRect l="26943"/>
          <a:stretch>
            <a:fillRect/>
          </a:stretch>
        </p:blipFill>
        <p:spPr>
          <a:xfrm>
            <a:off x="3804031" y="3421631"/>
            <a:ext cx="1275960" cy="9190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pic>
        <p:nvPicPr>
          <p:cNvPr id="21" name="Picture 20" descr="june29_indigo_bunting_full.png"/>
          <p:cNvPicPr>
            <a:picLocks noChangeAspect="1"/>
          </p:cNvPicPr>
          <p:nvPr/>
        </p:nvPicPr>
        <p:blipFill>
          <a:blip r:embed="rId10"/>
          <a:srcRect l="26943"/>
          <a:stretch>
            <a:fillRect/>
          </a:stretch>
        </p:blipFill>
        <p:spPr>
          <a:xfrm>
            <a:off x="3956431" y="3574031"/>
            <a:ext cx="1275960" cy="9190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pic>
        <p:nvPicPr>
          <p:cNvPr id="22" name="Picture 21" descr="june29_indigo_bunting_full.png"/>
          <p:cNvPicPr>
            <a:picLocks noChangeAspect="1"/>
          </p:cNvPicPr>
          <p:nvPr/>
        </p:nvPicPr>
        <p:blipFill>
          <a:blip r:embed="rId10"/>
          <a:srcRect l="26943"/>
          <a:stretch>
            <a:fillRect/>
          </a:stretch>
        </p:blipFill>
        <p:spPr>
          <a:xfrm>
            <a:off x="4108831" y="3760705"/>
            <a:ext cx="1275960" cy="9190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
        <p:nvSpPr>
          <p:cNvPr id="8214" name="TextBox 61"/>
          <p:cNvSpPr txBox="1">
            <a:spLocks noChangeArrowheads="1"/>
          </p:cNvSpPr>
          <p:nvPr/>
        </p:nvSpPr>
        <p:spPr bwMode="auto">
          <a:xfrm>
            <a:off x="363538" y="1682750"/>
            <a:ext cx="5111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200">
                <a:solidFill>
                  <a:srgbClr val="FFFFFF"/>
                </a:solidFill>
                <a:latin typeface="Calibri" charset="0"/>
              </a:rPr>
              <a:t>eBird</a:t>
            </a:r>
          </a:p>
        </p:txBody>
      </p:sp>
      <p:sp>
        <p:nvSpPr>
          <p:cNvPr id="8215" name="TextBox 64"/>
          <p:cNvSpPr txBox="1">
            <a:spLocks noChangeArrowheads="1"/>
          </p:cNvSpPr>
          <p:nvPr/>
        </p:nvSpPr>
        <p:spPr bwMode="auto">
          <a:xfrm>
            <a:off x="142875" y="4059238"/>
            <a:ext cx="11033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200" b="1">
                <a:solidFill>
                  <a:srgbClr val="FFFFFF"/>
                </a:solidFill>
                <a:latin typeface="Calibri" charset="0"/>
              </a:rPr>
              <a:t>Meteorology</a:t>
            </a:r>
          </a:p>
        </p:txBody>
      </p:sp>
      <p:sp>
        <p:nvSpPr>
          <p:cNvPr id="8216" name="TextBox 65"/>
          <p:cNvSpPr txBox="1">
            <a:spLocks noChangeArrowheads="1"/>
          </p:cNvSpPr>
          <p:nvPr/>
        </p:nvSpPr>
        <p:spPr bwMode="auto">
          <a:xfrm>
            <a:off x="152400" y="5526088"/>
            <a:ext cx="1103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200" b="1">
                <a:solidFill>
                  <a:srgbClr val="FFFFFF"/>
                </a:solidFill>
                <a:latin typeface="Calibri" charset="0"/>
              </a:rPr>
              <a:t>MODIS – Remote sensing data</a:t>
            </a:r>
          </a:p>
        </p:txBody>
      </p:sp>
      <p:sp>
        <p:nvSpPr>
          <p:cNvPr id="26" name="Striped Right Arrow 25"/>
          <p:cNvSpPr/>
          <p:nvPr/>
        </p:nvSpPr>
        <p:spPr>
          <a:xfrm>
            <a:off x="5384800" y="3449638"/>
            <a:ext cx="652463" cy="406400"/>
          </a:xfrm>
          <a:prstGeom prst="striped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218" name="Picture 7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4916488"/>
            <a:ext cx="6604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74"/>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1354138" y="3897313"/>
            <a:ext cx="11985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6303963" y="3917950"/>
            <a:ext cx="2400300" cy="4603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00" b="1"/>
          </a:p>
        </p:txBody>
      </p:sp>
      <p:sp>
        <p:nvSpPr>
          <p:cNvPr id="8221" name="Text Box 14"/>
          <p:cNvSpPr txBox="1">
            <a:spLocks noChangeArrowheads="1"/>
          </p:cNvSpPr>
          <p:nvPr/>
        </p:nvSpPr>
        <p:spPr bwMode="auto">
          <a:xfrm>
            <a:off x="6156325" y="2043113"/>
            <a:ext cx="398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pPr>
              <a:spcBef>
                <a:spcPct val="50000"/>
              </a:spcBef>
            </a:pPr>
            <a:r>
              <a:rPr lang="en-US" sz="1400" b="1">
                <a:latin typeface="Calibri" charset="0"/>
              </a:rPr>
              <a:t>Occurrence of Indigo Bunting</a:t>
            </a:r>
            <a:r>
              <a:rPr lang="en-US" sz="1400">
                <a:latin typeface="Calibri" charset="0"/>
              </a:rPr>
              <a:t> (2008)</a:t>
            </a:r>
          </a:p>
        </p:txBody>
      </p:sp>
      <p:sp>
        <p:nvSpPr>
          <p:cNvPr id="8222" name="TextBox 37"/>
          <p:cNvSpPr txBox="1">
            <a:spLocks noChangeArrowheads="1"/>
          </p:cNvSpPr>
          <p:nvPr/>
        </p:nvSpPr>
        <p:spPr bwMode="auto">
          <a:xfrm>
            <a:off x="6288088" y="3884613"/>
            <a:ext cx="401637" cy="2460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000" b="1">
                <a:solidFill>
                  <a:schemeClr val="bg1"/>
                </a:solidFill>
                <a:latin typeface="Calibri" charset="0"/>
              </a:rPr>
              <a:t>Jan</a:t>
            </a:r>
          </a:p>
        </p:txBody>
      </p:sp>
      <p:sp>
        <p:nvSpPr>
          <p:cNvPr id="8223" name="TextBox 38"/>
          <p:cNvSpPr txBox="1">
            <a:spLocks noChangeArrowheads="1"/>
          </p:cNvSpPr>
          <p:nvPr/>
        </p:nvSpPr>
        <p:spPr bwMode="auto">
          <a:xfrm>
            <a:off x="7805738" y="3884613"/>
            <a:ext cx="401637" cy="2460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000" b="1">
                <a:solidFill>
                  <a:schemeClr val="bg1"/>
                </a:solidFill>
                <a:latin typeface="Calibri" charset="0"/>
              </a:rPr>
              <a:t>Sep</a:t>
            </a:r>
          </a:p>
        </p:txBody>
      </p:sp>
      <p:sp>
        <p:nvSpPr>
          <p:cNvPr id="8224" name="TextBox 39"/>
          <p:cNvSpPr txBox="1">
            <a:spLocks noChangeArrowheads="1"/>
          </p:cNvSpPr>
          <p:nvPr/>
        </p:nvSpPr>
        <p:spPr bwMode="auto">
          <a:xfrm>
            <a:off x="8372475" y="3884613"/>
            <a:ext cx="403225" cy="2460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000" b="1">
                <a:solidFill>
                  <a:schemeClr val="bg1"/>
                </a:solidFill>
                <a:latin typeface="Calibri" charset="0"/>
              </a:rPr>
              <a:t>Dec</a:t>
            </a:r>
          </a:p>
        </p:txBody>
      </p:sp>
      <p:sp>
        <p:nvSpPr>
          <p:cNvPr id="8225" name="TextBox 40"/>
          <p:cNvSpPr txBox="1">
            <a:spLocks noChangeArrowheads="1"/>
          </p:cNvSpPr>
          <p:nvPr/>
        </p:nvSpPr>
        <p:spPr bwMode="auto">
          <a:xfrm>
            <a:off x="7345363" y="3884613"/>
            <a:ext cx="401637" cy="2460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000" b="1">
                <a:solidFill>
                  <a:schemeClr val="bg1"/>
                </a:solidFill>
                <a:latin typeface="Calibri" charset="0"/>
              </a:rPr>
              <a:t>Jun</a:t>
            </a:r>
          </a:p>
        </p:txBody>
      </p:sp>
      <p:sp>
        <p:nvSpPr>
          <p:cNvPr id="8226" name="TextBox 41"/>
          <p:cNvSpPr txBox="1">
            <a:spLocks noChangeArrowheads="1"/>
          </p:cNvSpPr>
          <p:nvPr/>
        </p:nvSpPr>
        <p:spPr bwMode="auto">
          <a:xfrm>
            <a:off x="6808788" y="3884613"/>
            <a:ext cx="401637" cy="2460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000" b="1">
                <a:solidFill>
                  <a:schemeClr val="bg1"/>
                </a:solidFill>
                <a:latin typeface="Calibri" charset="0"/>
              </a:rPr>
              <a:t>Apr</a:t>
            </a:r>
          </a:p>
        </p:txBody>
      </p:sp>
      <p:pic>
        <p:nvPicPr>
          <p:cNvPr id="2" name="Picture 1" descr="DataONE_Color LOGO.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53200" y="6172200"/>
            <a:ext cx="2133599" cy="509065"/>
          </a:xfrm>
          <a:prstGeom prst="rect">
            <a:avLst/>
          </a:prstGeom>
        </p:spPr>
      </p:pic>
    </p:spTree>
    <p:extLst>
      <p:ext uri="{BB962C8B-B14F-4D97-AF65-F5344CB8AC3E}">
        <p14:creationId xmlns:p14="http://schemas.microsoft.com/office/powerpoint/2010/main" val="2578678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did USGS need HPC capabilities?</a:t>
            </a:r>
            <a:endParaRPr lang="en-US" dirty="0"/>
          </a:p>
        </p:txBody>
      </p:sp>
      <p:sp>
        <p:nvSpPr>
          <p:cNvPr id="3" name="Content Placeholder 2"/>
          <p:cNvSpPr>
            <a:spLocks noGrp="1"/>
          </p:cNvSpPr>
          <p:nvPr>
            <p:ph idx="1"/>
          </p:nvPr>
        </p:nvSpPr>
        <p:spPr>
          <a:xfrm>
            <a:off x="152400" y="1371600"/>
            <a:ext cx="8534400" cy="4114800"/>
          </a:xfrm>
        </p:spPr>
        <p:txBody>
          <a:bodyPr>
            <a:noAutofit/>
          </a:bodyPr>
          <a:lstStyle/>
          <a:p>
            <a:r>
              <a:rPr lang="en-US" sz="2200" dirty="0"/>
              <a:t>Large data sets require </a:t>
            </a:r>
            <a:r>
              <a:rPr lang="en-US" sz="2200" dirty="0" smtClean="0"/>
              <a:t>extensive processing resources</a:t>
            </a:r>
          </a:p>
          <a:p>
            <a:r>
              <a:rPr lang="en-US" sz="2200" dirty="0"/>
              <a:t>Large data sets require </a:t>
            </a:r>
            <a:r>
              <a:rPr lang="en-US" sz="2200" dirty="0" smtClean="0"/>
              <a:t>significant storage capacity</a:t>
            </a:r>
          </a:p>
          <a:p>
            <a:r>
              <a:rPr lang="en-US" sz="2200" dirty="0" smtClean="0"/>
              <a:t>Often a desktop computer or single server just isn’t enough</a:t>
            </a:r>
          </a:p>
          <a:p>
            <a:pPr lvl="1"/>
            <a:r>
              <a:rPr lang="en-US" sz="2200" dirty="0" smtClean="0"/>
              <a:t>CPU speed</a:t>
            </a:r>
          </a:p>
          <a:p>
            <a:pPr lvl="1"/>
            <a:r>
              <a:rPr lang="en-US" sz="2200" dirty="0" smtClean="0"/>
              <a:t>Number of CPUs</a:t>
            </a:r>
          </a:p>
          <a:p>
            <a:pPr lvl="1"/>
            <a:r>
              <a:rPr lang="en-US" sz="2200" dirty="0" smtClean="0"/>
              <a:t>Amount of physical </a:t>
            </a:r>
            <a:r>
              <a:rPr lang="en-US" sz="2200" dirty="0"/>
              <a:t>m</a:t>
            </a:r>
            <a:r>
              <a:rPr lang="en-US" sz="2200" dirty="0" smtClean="0"/>
              <a:t>emory</a:t>
            </a:r>
          </a:p>
          <a:p>
            <a:pPr lvl="1"/>
            <a:r>
              <a:rPr lang="en-US" sz="2200" dirty="0" smtClean="0"/>
              <a:t>Speed of hardware bus</a:t>
            </a:r>
          </a:p>
          <a:p>
            <a:pPr lvl="1"/>
            <a:r>
              <a:rPr lang="en-US" sz="2200" dirty="0" smtClean="0"/>
              <a:t>Disk space, disk </a:t>
            </a:r>
            <a:r>
              <a:rPr lang="en-US" sz="2200" dirty="0"/>
              <a:t>i</a:t>
            </a:r>
            <a:r>
              <a:rPr lang="en-US" sz="2200" dirty="0" smtClean="0"/>
              <a:t>nput/output speed</a:t>
            </a:r>
          </a:p>
          <a:p>
            <a:r>
              <a:rPr lang="en-US" sz="2200" dirty="0" smtClean="0"/>
              <a:t>Decrease time to solution/answer on long computations</a:t>
            </a:r>
          </a:p>
          <a:p>
            <a:r>
              <a:rPr lang="en-US" sz="2200" dirty="0" smtClean="0"/>
              <a:t>Increase the scope of the research question by removing computational limits</a:t>
            </a:r>
          </a:p>
          <a:p>
            <a:endParaRPr lang="en-US" sz="2200" dirty="0"/>
          </a:p>
        </p:txBody>
      </p:sp>
    </p:spTree>
    <p:extLst>
      <p:ext uri="{BB962C8B-B14F-4D97-AF65-F5344CB8AC3E}">
        <p14:creationId xmlns:p14="http://schemas.microsoft.com/office/powerpoint/2010/main" val="3155040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It </a:t>
            </a:r>
            <a:r>
              <a:rPr lang="en-US" dirty="0"/>
              <a:t>A</a:t>
            </a:r>
            <a:r>
              <a:rPr lang="en-US" dirty="0" smtClean="0"/>
              <a:t>ll </a:t>
            </a:r>
            <a:r>
              <a:rPr lang="en-US" dirty="0"/>
              <a:t>G</a:t>
            </a:r>
            <a:r>
              <a:rPr lang="en-US" dirty="0" smtClean="0"/>
              <a:t>ot </a:t>
            </a:r>
            <a:r>
              <a:rPr lang="en-US" dirty="0"/>
              <a:t>S</a:t>
            </a:r>
            <a:r>
              <a:rPr lang="en-US" dirty="0" smtClean="0"/>
              <a:t>tarted</a:t>
            </a:r>
            <a:endParaRPr lang="en-US" dirty="0"/>
          </a:p>
        </p:txBody>
      </p:sp>
      <p:sp>
        <p:nvSpPr>
          <p:cNvPr id="3" name="Content Placeholder 2"/>
          <p:cNvSpPr>
            <a:spLocks noGrp="1"/>
          </p:cNvSpPr>
          <p:nvPr>
            <p:ph idx="1"/>
          </p:nvPr>
        </p:nvSpPr>
        <p:spPr>
          <a:xfrm>
            <a:off x="152400" y="1295400"/>
            <a:ext cx="7467600" cy="4896156"/>
          </a:xfrm>
        </p:spPr>
        <p:txBody>
          <a:bodyPr>
            <a:normAutofit/>
          </a:bodyPr>
          <a:lstStyle/>
          <a:p>
            <a:r>
              <a:rPr lang="en-US" sz="2600" dirty="0" smtClean="0"/>
              <a:t>USGS Powell Center need</a:t>
            </a:r>
          </a:p>
          <a:p>
            <a:r>
              <a:rPr lang="en-US" sz="2600" dirty="0" smtClean="0"/>
              <a:t>Suggestion box / Idea Lab -  </a:t>
            </a:r>
            <a:r>
              <a:rPr lang="en-US" sz="2600" i="1" dirty="0" smtClean="0"/>
              <a:t>“ improved computing capabilities in USGS are needed”</a:t>
            </a:r>
          </a:p>
          <a:p>
            <a:r>
              <a:rPr lang="en-US" sz="2600" dirty="0"/>
              <a:t>National Biological Information Infrastructure (NBII) Program terminated in FY 2012 </a:t>
            </a:r>
            <a:r>
              <a:rPr lang="en-US" sz="2600" dirty="0" smtClean="0"/>
              <a:t>budget – hardware reuse </a:t>
            </a:r>
            <a:endParaRPr lang="en-US" sz="2600" dirty="0"/>
          </a:p>
          <a:p>
            <a:r>
              <a:rPr lang="en-US" sz="2600" dirty="0" smtClean="0"/>
              <a:t>USGS Scientist Assessment currently deploying also targets this need</a:t>
            </a:r>
          </a:p>
        </p:txBody>
      </p:sp>
      <p:pic>
        <p:nvPicPr>
          <p:cNvPr id="4" name="Picture 3" descr="lemona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630" y="2362200"/>
            <a:ext cx="1661556" cy="1599248"/>
          </a:xfrm>
          <a:prstGeom prst="rect">
            <a:avLst/>
          </a:prstGeom>
          <a:effectLst>
            <a:outerShdw blurRad="152400" dist="317500" dir="5400000" sx="90000" sy="-19000" rotWithShape="0">
              <a:prstClr val="black">
                <a:alpha val="15000"/>
              </a:prstClr>
            </a:outerShdw>
          </a:effectLst>
          <a:scene3d>
            <a:camera prst="perspectiveFront">
              <a:rot lat="0" lon="1800000" rev="0"/>
            </a:camera>
            <a:lightRig rig="threePt" dir="t"/>
          </a:scene3d>
          <a:sp3d extrusionH="101600"/>
        </p:spPr>
      </p:pic>
      <p:pic>
        <p:nvPicPr>
          <p:cNvPr id="5" name="Picture 4" descr="Powell_Center .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4876800"/>
            <a:ext cx="6193637" cy="685800"/>
          </a:xfrm>
          <a:prstGeom prst="rect">
            <a:avLst/>
          </a:prstGeom>
        </p:spPr>
      </p:pic>
    </p:spTree>
    <p:extLst>
      <p:ext uri="{BB962C8B-B14F-4D97-AF65-F5344CB8AC3E}">
        <p14:creationId xmlns:p14="http://schemas.microsoft.com/office/powerpoint/2010/main" val="124358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USGS JW Powell Center</a:t>
            </a:r>
            <a:br>
              <a:rPr lang="en-US" dirty="0" smtClean="0"/>
            </a:br>
            <a:r>
              <a:rPr lang="en-US" dirty="0" smtClean="0"/>
              <a:t>How It </a:t>
            </a:r>
            <a:r>
              <a:rPr lang="en-US" dirty="0"/>
              <a:t>A</a:t>
            </a:r>
            <a:r>
              <a:rPr lang="en-US" dirty="0" smtClean="0"/>
              <a:t>ll </a:t>
            </a:r>
            <a:r>
              <a:rPr lang="en-US" dirty="0"/>
              <a:t>G</a:t>
            </a:r>
            <a:r>
              <a:rPr lang="en-US" dirty="0" smtClean="0"/>
              <a:t>ot Started</a:t>
            </a:r>
            <a:endParaRPr lang="en-US" sz="2000" dirty="0"/>
          </a:p>
        </p:txBody>
      </p:sp>
      <p:sp>
        <p:nvSpPr>
          <p:cNvPr id="3" name="Content Placeholder 2"/>
          <p:cNvSpPr>
            <a:spLocks noGrp="1"/>
          </p:cNvSpPr>
          <p:nvPr>
            <p:ph idx="1"/>
          </p:nvPr>
        </p:nvSpPr>
        <p:spPr>
          <a:xfrm>
            <a:off x="94679" y="2209800"/>
            <a:ext cx="8991600" cy="4953000"/>
          </a:xfrm>
        </p:spPr>
        <p:txBody>
          <a:bodyPr>
            <a:noAutofit/>
          </a:bodyPr>
          <a:lstStyle/>
          <a:p>
            <a:r>
              <a:rPr lang="en-US" sz="2200" dirty="0" smtClean="0"/>
              <a:t>JW Powell Center project  - computational needs not satisfied </a:t>
            </a:r>
          </a:p>
          <a:p>
            <a:r>
              <a:rPr lang="en-US" sz="2200" dirty="0" smtClean="0"/>
              <a:t>Each simulation takes about 2.5 minutes to process</a:t>
            </a:r>
          </a:p>
          <a:p>
            <a:r>
              <a:rPr lang="en-US" sz="2200" dirty="0" smtClean="0"/>
              <a:t>Initial project scope was to run 7.8 million simulations</a:t>
            </a:r>
          </a:p>
          <a:p>
            <a:pPr marL="800100" lvl="3" indent="-342900"/>
            <a:r>
              <a:rPr lang="en-US" sz="2200" dirty="0" smtClean="0"/>
              <a:t>7.8M </a:t>
            </a:r>
            <a:r>
              <a:rPr lang="en-US" sz="2200" dirty="0" err="1"/>
              <a:t>sims</a:t>
            </a:r>
            <a:r>
              <a:rPr lang="en-US" sz="2200" dirty="0"/>
              <a:t> on single CPU –&gt; 19.5M minutes = 37.1 </a:t>
            </a:r>
            <a:r>
              <a:rPr lang="en-US" sz="2200" dirty="0" smtClean="0"/>
              <a:t>years</a:t>
            </a:r>
          </a:p>
          <a:p>
            <a:r>
              <a:rPr lang="en-US" sz="2200" dirty="0" smtClean="0"/>
              <a:t>Scaled scope back to 180,000 simulations due to lack of resources</a:t>
            </a:r>
          </a:p>
          <a:p>
            <a:pPr lvl="2"/>
            <a:r>
              <a:rPr lang="en-US" sz="2200" dirty="0" smtClean="0"/>
              <a:t>180K </a:t>
            </a:r>
            <a:r>
              <a:rPr lang="en-US" sz="2200" dirty="0" err="1" smtClean="0"/>
              <a:t>sims</a:t>
            </a:r>
            <a:r>
              <a:rPr lang="en-US" sz="2200" dirty="0" smtClean="0"/>
              <a:t> on single CPU </a:t>
            </a:r>
            <a:r>
              <a:rPr lang="en-US" sz="2200" dirty="0"/>
              <a:t>–&gt; </a:t>
            </a:r>
            <a:r>
              <a:rPr lang="en-US" sz="2200" dirty="0" smtClean="0"/>
              <a:t>450K minutes = 312.5 days</a:t>
            </a:r>
          </a:p>
          <a:p>
            <a:r>
              <a:rPr lang="en-US" sz="2200" dirty="0" smtClean="0"/>
              <a:t>Perfect candidates for parallel processing </a:t>
            </a:r>
          </a:p>
          <a:p>
            <a:r>
              <a:rPr lang="en-US" sz="2200" dirty="0" smtClean="0"/>
              <a:t>Brought processing </a:t>
            </a:r>
            <a:r>
              <a:rPr lang="en-US" sz="2200" u="sng" dirty="0" smtClean="0"/>
              <a:t>time down to 21 hours</a:t>
            </a:r>
          </a:p>
          <a:p>
            <a:endParaRPr lang="en-US" sz="2200" dirty="0"/>
          </a:p>
        </p:txBody>
      </p:sp>
      <p:pic>
        <p:nvPicPr>
          <p:cNvPr id="4" name="Picture 3" descr="Powell_Center .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163" y="1371600"/>
            <a:ext cx="6193637" cy="685800"/>
          </a:xfrm>
          <a:prstGeom prst="rect">
            <a:avLst/>
          </a:prstGeom>
        </p:spPr>
      </p:pic>
    </p:spTree>
    <p:extLst>
      <p:ext uri="{BB962C8B-B14F-4D97-AF65-F5344CB8AC3E}">
        <p14:creationId xmlns:p14="http://schemas.microsoft.com/office/powerpoint/2010/main" val="4269859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7008</TotalTime>
  <Words>2157</Words>
  <Application>Microsoft Macintosh PowerPoint</Application>
  <PresentationFormat>On-screen Show (4:3)</PresentationFormat>
  <Paragraphs>361</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Waveform</vt:lpstr>
      <vt:lpstr> “High-performance Computing Cooperative in support of inter-disciplinary research at the U.S Geological Survey (USGS)”</vt:lpstr>
      <vt:lpstr>Topics:</vt:lpstr>
      <vt:lpstr>USGS Core Science Systems Core Science Analytics and Synthesis</vt:lpstr>
      <vt:lpstr>How We Accomplish Our Mission</vt:lpstr>
      <vt:lpstr>Science Data Lifecycle Model</vt:lpstr>
      <vt:lpstr>PowerPoint Presentation</vt:lpstr>
      <vt:lpstr>Why did USGS need HPC capabilities?</vt:lpstr>
      <vt:lpstr>How It All Got Started</vt:lpstr>
      <vt:lpstr>USGS JW Powell Center How It All Got Started</vt:lpstr>
      <vt:lpstr>Where are we now? Hardware</vt:lpstr>
      <vt:lpstr>Hardware Comparison Laptop, CSAS, Titan</vt:lpstr>
      <vt:lpstr>CSAS Computational Science Goals</vt:lpstr>
      <vt:lpstr>Established formal DOE ORNL Partnership</vt:lpstr>
      <vt:lpstr>Pilot Projects:</vt:lpstr>
      <vt:lpstr>2. Bayesian Species Modeling Ben Letcher, Research Ecologist</vt:lpstr>
      <vt:lpstr>2. Results – Bayesian Species Modeling</vt:lpstr>
      <vt:lpstr>4. Finding Burn Scars in Landsat Images Todd Hawbaker, Research Ecologist</vt:lpstr>
      <vt:lpstr>4. Results – Burn Scars</vt:lpstr>
      <vt:lpstr>4. Results – Burn Scars Updates</vt:lpstr>
      <vt:lpstr>Pending Project: Ash3d Peter Cervelli, Larry Mastin, Hans Schwaiger Alaska and Cascades Volcano Observatories</vt:lpstr>
      <vt:lpstr>Summary of Projects Results</vt:lpstr>
      <vt:lpstr>Where are we going?</vt:lpstr>
      <vt:lpstr>USGS HPC-Owners Cooperative  Currently Forming</vt:lpstr>
      <vt:lpstr>J.W. Powell Center for Analysis and Synthesis Research Computing Support</vt:lpstr>
      <vt:lpstr>Training Programs</vt:lpstr>
      <vt:lpstr>Challenges </vt:lpstr>
      <vt:lpstr>Cast of Characters</vt:lpstr>
      <vt:lpstr>Questions? Comments?</vt:lpstr>
    </vt:vector>
  </TitlesOfParts>
  <Company>U.S. Geological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rdgarcia</dc:creator>
  <cp:lastModifiedBy>Michael Frame</cp:lastModifiedBy>
  <cp:revision>633</cp:revision>
  <cp:lastPrinted>2013-09-03T13:05:54Z</cp:lastPrinted>
  <dcterms:created xsi:type="dcterms:W3CDTF">2001-10-18T20:44:04Z</dcterms:created>
  <dcterms:modified xsi:type="dcterms:W3CDTF">2013-10-29T16:57:18Z</dcterms:modified>
</cp:coreProperties>
</file>