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81" r:id="rId4"/>
    <p:sldId id="283" r:id="rId5"/>
    <p:sldId id="286" r:id="rId6"/>
    <p:sldId id="284" r:id="rId7"/>
    <p:sldId id="299" r:id="rId8"/>
    <p:sldId id="290" r:id="rId9"/>
    <p:sldId id="287" r:id="rId10"/>
    <p:sldId id="289" r:id="rId11"/>
    <p:sldId id="291" r:id="rId12"/>
    <p:sldId id="292" r:id="rId13"/>
    <p:sldId id="293" r:id="rId14"/>
    <p:sldId id="294" r:id="rId15"/>
    <p:sldId id="296" r:id="rId16"/>
    <p:sldId id="297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0" autoAdjust="0"/>
    <p:restoredTop sz="94660"/>
  </p:normalViewPr>
  <p:slideViewPr>
    <p:cSldViewPr snapToObjects="1">
      <p:cViewPr>
        <p:scale>
          <a:sx n="85" d="100"/>
          <a:sy n="85" d="100"/>
        </p:scale>
        <p:origin x="-131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E3B79-75B8-A749-BB5E-395244E3304A}" type="datetimeFigureOut">
              <a:rPr lang="en-US"/>
              <a:pPr/>
              <a:t>10/30/13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32AE7-B75E-4345-BD67-A1E604FE2538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Supergiant Triassic Amphipod from Nevada: Oldest Known Amphipod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65437"/>
            <a:ext cx="6400800" cy="3154363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Mark </a:t>
            </a:r>
            <a:r>
              <a:rPr lang="en-US" dirty="0" err="1" smtClean="0">
                <a:solidFill>
                  <a:schemeClr val="tx1"/>
                </a:solidFill>
              </a:rPr>
              <a:t>McMenamin</a:t>
            </a:r>
            <a:r>
              <a:rPr lang="en-US" dirty="0" smtClean="0">
                <a:solidFill>
                  <a:schemeClr val="tx1"/>
                </a:solidFill>
              </a:rPr>
              <a:t>, Lydia Orr, Rose </a:t>
            </a:r>
            <a:r>
              <a:rPr lang="en-US" dirty="0" err="1" smtClean="0">
                <a:solidFill>
                  <a:schemeClr val="tx1"/>
                </a:solidFill>
              </a:rPr>
              <a:t>Minichiello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Lesly</a:t>
            </a:r>
            <a:r>
              <a:rPr lang="en-US" dirty="0" smtClean="0">
                <a:solidFill>
                  <a:schemeClr val="tx1"/>
                </a:solidFill>
              </a:rPr>
              <a:t> Zapata &amp; Meghan Hussey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Department of Geology and Geography</a:t>
            </a:r>
          </a:p>
          <a:p>
            <a:r>
              <a:rPr lang="en-US" dirty="0">
                <a:solidFill>
                  <a:schemeClr val="tx1"/>
                </a:solidFill>
              </a:rPr>
              <a:t>Mount Holyoke College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2013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upergiant </a:t>
            </a:r>
            <a:r>
              <a:rPr lang="en-US" i="1" dirty="0" err="1" smtClean="0"/>
              <a:t>Alicella</a:t>
            </a:r>
            <a:r>
              <a:rPr lang="en-US" i="1" dirty="0" smtClean="0"/>
              <a:t> </a:t>
            </a:r>
            <a:r>
              <a:rPr lang="en-US" i="1" dirty="0" err="1" smtClean="0"/>
              <a:t>gigantea</a:t>
            </a:r>
            <a:endParaRPr lang="en-US" i="1" dirty="0"/>
          </a:p>
        </p:txBody>
      </p:sp>
      <p:pic>
        <p:nvPicPr>
          <p:cNvPr id="4" name="Content Placeholder 3" descr="JamiesonGr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155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Acid Maceration of </a:t>
            </a:r>
            <a:r>
              <a:rPr lang="en-US" dirty="0" err="1" smtClean="0"/>
              <a:t>Luning</a:t>
            </a:r>
            <a:r>
              <a:rPr lang="en-US" dirty="0" smtClean="0"/>
              <a:t> Formation Limestone</a:t>
            </a:r>
            <a:endParaRPr lang="en-US" dirty="0"/>
          </a:p>
        </p:txBody>
      </p:sp>
      <p:pic>
        <p:nvPicPr>
          <p:cNvPr id="4" name="Content Placeholder 3" descr="crab claw figuresSM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" b="2487"/>
          <a:stretch/>
        </p:blipFill>
        <p:spPr>
          <a:xfrm>
            <a:off x="914400" y="1625268"/>
            <a:ext cx="7315200" cy="5038497"/>
          </a:xfrm>
        </p:spPr>
      </p:pic>
    </p:spTree>
    <p:extLst>
      <p:ext uri="{BB962C8B-B14F-4D97-AF65-F5344CB8AC3E}">
        <p14:creationId xmlns:p14="http://schemas.microsoft.com/office/powerpoint/2010/main" val="59406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“Swiss Army Knife” </a:t>
            </a:r>
            <a:r>
              <a:rPr lang="en-US" dirty="0" err="1" smtClean="0"/>
              <a:t>Microclaw</a:t>
            </a:r>
            <a:endParaRPr lang="en-US" dirty="0"/>
          </a:p>
        </p:txBody>
      </p:sp>
      <p:pic>
        <p:nvPicPr>
          <p:cNvPr id="4" name="Content Placeholder 3" descr="MicroclawSketch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61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309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Microchelae</a:t>
            </a:r>
            <a:r>
              <a:rPr lang="en-US" dirty="0" smtClean="0"/>
              <a:t>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A scimitar-like dactyl.</a:t>
            </a:r>
          </a:p>
          <a:p>
            <a:r>
              <a:rPr lang="en-US" dirty="0" smtClean="0"/>
              <a:t>2. Saw teeth on the </a:t>
            </a:r>
            <a:r>
              <a:rPr lang="en-US" dirty="0" err="1" smtClean="0"/>
              <a:t>propus</a:t>
            </a:r>
            <a:r>
              <a:rPr lang="en-US" dirty="0" smtClean="0"/>
              <a:t> .</a:t>
            </a:r>
          </a:p>
          <a:p>
            <a:r>
              <a:rPr lang="en-US" dirty="0" smtClean="0"/>
              <a:t>3. A bulging tooth at the base of the dactyl .</a:t>
            </a:r>
          </a:p>
          <a:p>
            <a:r>
              <a:rPr lang="en-US" dirty="0" smtClean="0"/>
              <a:t>Hypothesis: This tiny chelate decapod is an early manifestation of the Mesozoic Marine Revolution.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Luning</a:t>
            </a:r>
            <a:r>
              <a:rPr lang="en-US" dirty="0" smtClean="0"/>
              <a:t> Formation: Evidence for Deep Marine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err="1" smtClean="0"/>
              <a:t>unwinnowed</a:t>
            </a:r>
            <a:r>
              <a:rPr lang="en-US" dirty="0" smtClean="0"/>
              <a:t> </a:t>
            </a:r>
            <a:r>
              <a:rPr lang="en-US" dirty="0" err="1" smtClean="0"/>
              <a:t>wackestone</a:t>
            </a:r>
            <a:r>
              <a:rPr lang="en-US" dirty="0" smtClean="0"/>
              <a:t> matrix (J. </a:t>
            </a:r>
            <a:r>
              <a:rPr lang="en-US" dirty="0" err="1" smtClean="0"/>
              <a:t>Holger</a:t>
            </a:r>
            <a:r>
              <a:rPr lang="en-US" dirty="0" smtClean="0"/>
              <a:t>, 1992)</a:t>
            </a:r>
          </a:p>
          <a:p>
            <a:r>
              <a:rPr lang="en-US" i="1" dirty="0" err="1" smtClean="0"/>
              <a:t>Protopaleodictyon</a:t>
            </a:r>
            <a:r>
              <a:rPr lang="en-US" i="1" dirty="0" smtClean="0"/>
              <a:t> </a:t>
            </a:r>
            <a:r>
              <a:rPr lang="en-US" dirty="0" err="1" smtClean="0"/>
              <a:t>ichnosp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supergiant (17 cm long)</a:t>
            </a:r>
            <a:r>
              <a:rPr lang="en-US" dirty="0"/>
              <a:t> </a:t>
            </a:r>
            <a:r>
              <a:rPr lang="en-US" dirty="0" smtClean="0"/>
              <a:t>amphipod (</a:t>
            </a:r>
            <a:r>
              <a:rPr lang="en-US" i="1" dirty="0" smtClean="0"/>
              <a:t>Jour. Crustacean Biology</a:t>
            </a:r>
            <a:r>
              <a:rPr lang="en-US" dirty="0" smtClean="0"/>
              <a:t> [2013] v. 47, n. 7).</a:t>
            </a:r>
          </a:p>
        </p:txBody>
      </p:sp>
    </p:spTree>
    <p:extLst>
      <p:ext uri="{BB962C8B-B14F-4D97-AF65-F5344CB8AC3E}">
        <p14:creationId xmlns:p14="http://schemas.microsoft.com/office/powerpoint/2010/main" val="167059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Luning</a:t>
            </a:r>
            <a:r>
              <a:rPr lang="en-US" dirty="0" smtClean="0"/>
              <a:t> Fm. is unquestionably deep marine.</a:t>
            </a:r>
          </a:p>
          <a:p>
            <a:r>
              <a:rPr lang="en-US" i="1" dirty="0" smtClean="0"/>
              <a:t>R. </a:t>
            </a:r>
            <a:r>
              <a:rPr lang="en-US" i="1" dirty="0" err="1" smtClean="0"/>
              <a:t>minichiellus</a:t>
            </a:r>
            <a:r>
              <a:rPr lang="en-US" dirty="0" smtClean="0"/>
              <a:t> extends the geological range of </a:t>
            </a:r>
            <a:r>
              <a:rPr lang="en-US" dirty="0" err="1" smtClean="0"/>
              <a:t>Amphipoda</a:t>
            </a:r>
            <a:r>
              <a:rPr lang="en-US" dirty="0" smtClean="0"/>
              <a:t> by at least 170 million years.</a:t>
            </a:r>
          </a:p>
          <a:p>
            <a:r>
              <a:rPr lang="en-US" dirty="0" err="1" smtClean="0"/>
              <a:t>Micropredators</a:t>
            </a:r>
            <a:r>
              <a:rPr lang="en-US" dirty="0" smtClean="0"/>
              <a:t> </a:t>
            </a:r>
            <a:r>
              <a:rPr lang="en-US" dirty="0"/>
              <a:t>played </a:t>
            </a:r>
            <a:r>
              <a:rPr lang="en-US" dirty="0" smtClean="0"/>
              <a:t>an early </a:t>
            </a:r>
            <a:r>
              <a:rPr lang="en-US" dirty="0"/>
              <a:t>role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Mesozoic Marine Revolution.</a:t>
            </a:r>
          </a:p>
          <a:p>
            <a:r>
              <a:rPr lang="en-US" dirty="0" smtClean="0"/>
              <a:t>Gigantism </a:t>
            </a:r>
            <a:r>
              <a:rPr lang="en-US" dirty="0"/>
              <a:t>in </a:t>
            </a:r>
            <a:r>
              <a:rPr lang="en-US" dirty="0" smtClean="0"/>
              <a:t>deep marine amphipods may help them avoid abyssal predators.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3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Triassic Foundation of the        Modern-style Deep Marine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776" y="1990165"/>
            <a:ext cx="8229600" cy="4525963"/>
          </a:xfrm>
        </p:spPr>
        <p:txBody>
          <a:bodyPr/>
          <a:lstStyle/>
          <a:p>
            <a:r>
              <a:rPr lang="en-US" dirty="0" smtClean="0"/>
              <a:t>Ichthyosaur carcasses play the same role as whale carcasses in the modern deep sea.</a:t>
            </a:r>
          </a:p>
          <a:p>
            <a:r>
              <a:rPr lang="en-US" dirty="0" smtClean="0"/>
              <a:t>Supergiant amphipods feed on the large vertebrate remains.</a:t>
            </a:r>
          </a:p>
          <a:p>
            <a:r>
              <a:rPr lang="en-US" dirty="0" smtClean="0"/>
              <a:t>Large body size allows abyssal amphipods to avoid smaller predators.</a:t>
            </a:r>
          </a:p>
          <a:p>
            <a:r>
              <a:rPr lang="en-US" dirty="0" smtClean="0"/>
              <a:t>NEXT: Giant cephalopods prowl the depths.</a:t>
            </a:r>
          </a:p>
        </p:txBody>
      </p:sp>
    </p:spTree>
    <p:extLst>
      <p:ext uri="{BB962C8B-B14F-4D97-AF65-F5344CB8AC3E}">
        <p14:creationId xmlns:p14="http://schemas.microsoft.com/office/powerpoint/2010/main" val="40074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Sincere thanks to</a:t>
            </a:r>
            <a:r>
              <a:rPr lang="en-US" dirty="0"/>
              <a:t> </a:t>
            </a:r>
            <a:r>
              <a:rPr lang="en-US" dirty="0" smtClean="0"/>
              <a:t>Doug </a:t>
            </a:r>
            <a:r>
              <a:rPr lang="en-US" dirty="0" err="1" smtClean="0"/>
              <a:t>Fleury</a:t>
            </a:r>
            <a:r>
              <a:rPr lang="en-US" dirty="0" smtClean="0"/>
              <a:t>, Dr. Douglas Orr and Dr. Nancy Hodge for </a:t>
            </a:r>
            <a:r>
              <a:rPr lang="en-US" dirty="0"/>
              <a:t>assistance with various aspects of this research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Thanks to Mount Holyoke College for funding this research and our May 2013 expedition to Berlin-Ichthyosaur Park </a:t>
            </a:r>
            <a:r>
              <a:rPr lang="en-US" smtClean="0"/>
              <a:t>in Nevada.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Triassic Nevada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</a:t>
            </a:r>
            <a:r>
              <a:rPr lang="en-US" i="1" dirty="0" err="1" smtClean="0"/>
              <a:t>sedimentological</a:t>
            </a:r>
            <a:r>
              <a:rPr lang="en-US" dirty="0" smtClean="0"/>
              <a:t> question:</a:t>
            </a:r>
            <a:r>
              <a:rPr lang="en-US" dirty="0"/>
              <a:t> </a:t>
            </a:r>
            <a:r>
              <a:rPr lang="en-US" dirty="0" smtClean="0"/>
              <a:t>“Is the </a:t>
            </a:r>
            <a:r>
              <a:rPr lang="en-US" dirty="0" err="1" smtClean="0"/>
              <a:t>Luning</a:t>
            </a:r>
            <a:r>
              <a:rPr lang="en-US" dirty="0" smtClean="0"/>
              <a:t> Formation a shallow or deep marine deposit?”</a:t>
            </a:r>
          </a:p>
          <a:p>
            <a:r>
              <a:rPr lang="en-US" dirty="0" smtClean="0"/>
              <a:t>Triassic Kraken hypothesis (2011-2013)</a:t>
            </a:r>
          </a:p>
          <a:p>
            <a:r>
              <a:rPr lang="en-US" dirty="0" smtClean="0"/>
              <a:t>May 2013: compelling evidence that the </a:t>
            </a:r>
            <a:r>
              <a:rPr lang="en-US" dirty="0" err="1" smtClean="0"/>
              <a:t>Luning</a:t>
            </a:r>
            <a:r>
              <a:rPr lang="en-US" dirty="0" smtClean="0"/>
              <a:t> Fm. is indeed a deep water deposit.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3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Triassic Nevada Expedition May 2013</a:t>
            </a:r>
            <a:endParaRPr lang="en-US" dirty="0"/>
          </a:p>
        </p:txBody>
      </p:sp>
      <p:pic>
        <p:nvPicPr>
          <p:cNvPr id="4" name="Content Placeholder 3" descr="IMG_51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002664" y="632460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Ranger Todd Wheeler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1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4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i="1" dirty="0" err="1" smtClean="0"/>
              <a:t>Protopaleodictyon</a:t>
            </a:r>
            <a:r>
              <a:rPr lang="en-US" i="1" dirty="0" smtClean="0"/>
              <a:t> </a:t>
            </a:r>
            <a:r>
              <a:rPr lang="en-US" dirty="0" err="1" smtClean="0"/>
              <a:t>ichnosp</a:t>
            </a:r>
            <a:r>
              <a:rPr lang="en-US" dirty="0" smtClean="0"/>
              <a:t>.</a:t>
            </a:r>
            <a:endParaRPr lang="en-US" i="1" dirty="0"/>
          </a:p>
        </p:txBody>
      </p:sp>
      <p:pic>
        <p:nvPicPr>
          <p:cNvPr id="4" name="Content Placeholder 3" descr="Fig2amphi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6" b="-166"/>
          <a:stretch/>
        </p:blipFill>
        <p:spPr>
          <a:xfrm>
            <a:off x="1752600" y="1393452"/>
            <a:ext cx="5410200" cy="5032188"/>
          </a:xfrm>
        </p:spPr>
      </p:pic>
    </p:spTree>
    <p:extLst>
      <p:ext uri="{BB962C8B-B14F-4D97-AF65-F5344CB8AC3E}">
        <p14:creationId xmlns:p14="http://schemas.microsoft.com/office/powerpoint/2010/main" val="134442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 </a:t>
            </a:r>
            <a:r>
              <a:rPr lang="en-US" dirty="0" err="1" smtClean="0"/>
              <a:t>Minichiello</a:t>
            </a:r>
            <a:r>
              <a:rPr lang="en-US" dirty="0" smtClean="0"/>
              <a:t> at work</a:t>
            </a:r>
            <a:endParaRPr lang="en-US" dirty="0"/>
          </a:p>
        </p:txBody>
      </p:sp>
      <p:pic>
        <p:nvPicPr>
          <p:cNvPr id="4" name="Content Placeholder 3" descr="DSC000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172200" y="6368534"/>
            <a:ext cx="233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Lydia Orr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6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err="1" smtClean="0"/>
              <a:t>Rosagammarus</a:t>
            </a:r>
            <a:r>
              <a:rPr lang="en-US" i="1" dirty="0" smtClean="0"/>
              <a:t> </a:t>
            </a:r>
            <a:r>
              <a:rPr lang="en-US" i="1" dirty="0" err="1" smtClean="0"/>
              <a:t>minichiellus</a:t>
            </a:r>
            <a:endParaRPr lang="en-US" i="1" dirty="0"/>
          </a:p>
        </p:txBody>
      </p:sp>
      <p:pic>
        <p:nvPicPr>
          <p:cNvPr id="4" name="Content Placeholder 3" descr="Fig3amphi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r="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127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Coxal</a:t>
            </a:r>
            <a:r>
              <a:rPr lang="en-US" dirty="0" smtClean="0"/>
              <a:t> Plate 5 to Basis</a:t>
            </a:r>
            <a:endParaRPr lang="en-US" dirty="0"/>
          </a:p>
        </p:txBody>
      </p:sp>
      <p:pic>
        <p:nvPicPr>
          <p:cNvPr id="4" name="Content Placeholder 3" descr="Fig8amphi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" b="5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546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Amphipod Cuticle </a:t>
            </a:r>
            <a:endParaRPr lang="en-US" dirty="0"/>
          </a:p>
        </p:txBody>
      </p:sp>
      <p:pic>
        <p:nvPicPr>
          <p:cNvPr id="4" name="Content Placeholder 3" descr="Fig9amphi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62" t="-22678" r="-25228" b="-39344"/>
          <a:stretch/>
        </p:blipFill>
        <p:spPr>
          <a:xfrm>
            <a:off x="914400" y="381000"/>
            <a:ext cx="6959743" cy="7555109"/>
          </a:xfrm>
        </p:spPr>
      </p:pic>
      <p:sp>
        <p:nvSpPr>
          <p:cNvPr id="3" name="TextBox 2"/>
          <p:cNvSpPr txBox="1"/>
          <p:nvPr/>
        </p:nvSpPr>
        <p:spPr>
          <a:xfrm>
            <a:off x="4724400" y="6292334"/>
            <a:ext cx="330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 [B]: </a:t>
            </a:r>
            <a:r>
              <a:rPr lang="en-US" dirty="0" err="1" smtClean="0"/>
              <a:t>Petr</a:t>
            </a:r>
            <a:r>
              <a:rPr lang="en-US" dirty="0" smtClean="0"/>
              <a:t> Jan </a:t>
            </a:r>
            <a:r>
              <a:rPr lang="en-US" dirty="0" err="1" smtClean="0"/>
              <a:t>Juracka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8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Fossil plotted on </a:t>
            </a:r>
            <a:r>
              <a:rPr lang="en-US" dirty="0" err="1" smtClean="0"/>
              <a:t>Acanthogammarid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Fig4amphi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6" b="4476"/>
          <a:stretch/>
        </p:blipFill>
        <p:spPr>
          <a:xfrm>
            <a:off x="1513541" y="1295400"/>
            <a:ext cx="5638800" cy="4780900"/>
          </a:xfrm>
        </p:spPr>
      </p:pic>
      <p:sp>
        <p:nvSpPr>
          <p:cNvPr id="3" name="TextBox 2"/>
          <p:cNvSpPr txBox="1"/>
          <p:nvPr/>
        </p:nvSpPr>
        <p:spPr>
          <a:xfrm>
            <a:off x="1676400" y="6076300"/>
            <a:ext cx="533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Rosagammarus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minichiellus</a:t>
            </a:r>
            <a:r>
              <a:rPr lang="en-US" sz="2400" dirty="0" smtClean="0"/>
              <a:t> n. gen. n. sp.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903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8536</TotalTime>
  <Words>389</Words>
  <Application>Microsoft Macintosh PowerPoint</Application>
  <PresentationFormat>On-screen Show (4:3)</PresentationFormat>
  <Paragraphs>46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Supergiant Triassic Amphipod from Nevada: Oldest Known Amphipod</vt:lpstr>
      <vt:lpstr>Triassic Nevada</vt:lpstr>
      <vt:lpstr>Triassic Nevada Expedition May 2013</vt:lpstr>
      <vt:lpstr> Protopaleodictyon ichnosp.</vt:lpstr>
      <vt:lpstr>Rose Minichiello at work</vt:lpstr>
      <vt:lpstr>Rosagammarus minichiellus</vt:lpstr>
      <vt:lpstr>Coxal Plate 5 to Basis</vt:lpstr>
      <vt:lpstr>Amphipod Cuticle </vt:lpstr>
      <vt:lpstr>Fossil plotted on Acanthogammarid </vt:lpstr>
      <vt:lpstr>Supergiant Alicella gigantea</vt:lpstr>
      <vt:lpstr>Acid Maceration of Luning Formation Limestone</vt:lpstr>
      <vt:lpstr>“Swiss Army Knife” Microclaw</vt:lpstr>
      <vt:lpstr>Microchelae Features</vt:lpstr>
      <vt:lpstr>Luning Formation: Evidence for Deep Marine Setting</vt:lpstr>
      <vt:lpstr>Conclusions</vt:lpstr>
      <vt:lpstr>The Triassic Foundation of the        Modern-style Deep Marine Ecosystem</vt:lpstr>
      <vt:lpstr>Acknowledgments</vt:lpstr>
    </vt:vector>
  </TitlesOfParts>
  <Company>Mount Holyoke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Cambrian Cannibals: Agnostid Trilobite Ethology and the Earliest Known Case of Arthropod Cannibalism</dc:title>
  <dc:creator>CTS LITS</dc:creator>
  <cp:lastModifiedBy>CTS LITS</cp:lastModifiedBy>
  <cp:revision>130</cp:revision>
  <dcterms:created xsi:type="dcterms:W3CDTF">2010-10-29T01:37:51Z</dcterms:created>
  <dcterms:modified xsi:type="dcterms:W3CDTF">2013-10-30T19:19:36Z</dcterms:modified>
</cp:coreProperties>
</file>