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BA480C-7023-495B-8CCA-B51F366E898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8D9CD1-C115-444A-9957-40B07F0873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Crystal chemical controls on halogen and hydroxyl partitioning into igneous amphiboles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Paul </a:t>
            </a:r>
            <a:r>
              <a:rPr lang="en-US" dirty="0" err="1" smtClean="0">
                <a:solidFill>
                  <a:schemeClr val="tx1"/>
                </a:solidFill>
              </a:rPr>
              <a:t>Giesting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Justin </a:t>
            </a:r>
            <a:r>
              <a:rPr lang="en-US" dirty="0" err="1" smtClean="0">
                <a:solidFill>
                  <a:schemeClr val="tx1"/>
                </a:solidFill>
              </a:rPr>
              <a:t>Filiberto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Southern Illinois University, Carbondale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Kaersu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66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ce.marshall.edu/elshazly/minerals/Oxyh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/>
        </p:blipFill>
        <p:spPr bwMode="auto">
          <a:xfrm>
            <a:off x="1905000" y="138908"/>
            <a:ext cx="4495800" cy="16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r="3797"/>
          <a:stretch/>
        </p:blipFill>
        <p:spPr bwMode="auto">
          <a:xfrm>
            <a:off x="6471678" y="152400"/>
            <a:ext cx="26003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Illustrations:  Dakota Minerals, Marshall University Dept. of Geology, </a:t>
            </a:r>
            <a:r>
              <a:rPr lang="en-US" sz="1000" dirty="0" err="1" smtClean="0"/>
              <a:t>CrystalMaker</a:t>
            </a:r>
            <a:r>
              <a:rPr lang="en-US" sz="1000" dirty="0" smtClean="0"/>
              <a:t> Software Ltd.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137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Sato et al. (2005)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Giesting et al. (2013)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40417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013" y="2286000"/>
            <a:ext cx="40417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Sato (</a:t>
            </a:r>
            <a:r>
              <a:rPr lang="en-US" dirty="0" err="1" smtClean="0"/>
              <a:t>dacite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1714" y="394151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Browne (</a:t>
            </a:r>
            <a:r>
              <a:rPr lang="en-US" dirty="0" err="1" smtClean="0"/>
              <a:t>dacite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7334" y="458784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McCubbin</a:t>
            </a:r>
            <a:r>
              <a:rPr lang="en-US" dirty="0" smtClean="0"/>
              <a:t> (Martian basalt)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49395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Adam &amp; Green (</a:t>
            </a:r>
            <a:r>
              <a:rPr lang="en-US" dirty="0" err="1" smtClean="0"/>
              <a:t>alkalic</a:t>
            </a:r>
            <a:r>
              <a:rPr lang="en-US" dirty="0" smtClean="0"/>
              <a:t> basalt)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0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568952"/>
              </p:ext>
            </p:extLst>
          </p:nvPr>
        </p:nvGraphicFramePr>
        <p:xfrm>
          <a:off x="4482" y="304800"/>
          <a:ext cx="9139519" cy="6300814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5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711544"/>
                <a:gridCol w="1485595"/>
                <a:gridCol w="1485595"/>
                <a:gridCol w="1485595"/>
                <a:gridCol w="1485595"/>
                <a:gridCol w="1485595"/>
              </a:tblGrid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Dixon 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Dixon 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Lesne 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Lesne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Sato Only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R, R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0.95, 0.90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0.87, 0.77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0.95, 0.89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0.86, 0.75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0.97, 0.95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Parameters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Coefficients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Coefficients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Coefficients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Coefficients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Coefficients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K (</a:t>
                      </a:r>
                      <a:r>
                        <a:rPr lang="en-US" sz="1800" i="1" dirty="0" err="1">
                          <a:effectLst/>
                        </a:rPr>
                        <a:t>apfu</a:t>
                      </a:r>
                      <a:r>
                        <a:rPr lang="en-US" sz="1800" i="1" dirty="0">
                          <a:effectLst/>
                        </a:rPr>
                        <a:t>)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-20.0±8.5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</a:rPr>
                        <a:t>9.2±1.9</a:t>
                      </a:r>
                      <a:endParaRPr lang="en-US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</a:rPr>
                        <a:t>-14.6±7.2</a:t>
                      </a:r>
                      <a:endParaRPr lang="en-US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K/(Na+</a:t>
                      </a:r>
                      <a:r>
                        <a:rPr lang="en-US" sz="1800" i="1" baseline="30000" dirty="0">
                          <a:effectLst/>
                        </a:rPr>
                        <a:t>[A]</a:t>
                      </a:r>
                      <a:r>
                        <a:rPr lang="en-US" sz="1800" i="1" dirty="0">
                          <a:effectLst/>
                        </a:rPr>
                        <a:t>[ ])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</a:rPr>
                        <a:t>29.7±7.3</a:t>
                      </a:r>
                      <a:endParaRPr lang="en-US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</a:rPr>
                        <a:t>30.9±6.3</a:t>
                      </a:r>
                      <a:endParaRPr lang="en-US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6.6±0.9</a:t>
                      </a:r>
                      <a:endParaRPr lang="en-US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Na (</a:t>
                      </a:r>
                      <a:r>
                        <a:rPr lang="en-US" sz="1800" i="1" dirty="0" err="1">
                          <a:effectLst/>
                        </a:rPr>
                        <a:t>apfu</a:t>
                      </a:r>
                      <a:r>
                        <a:rPr lang="en-US" sz="1800" i="1" dirty="0">
                          <a:effectLst/>
                        </a:rPr>
                        <a:t>)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10.8±2.3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</a:rPr>
                        <a:t>20.6±4.2</a:t>
                      </a:r>
                      <a:endParaRPr lang="en-US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baseline="30000" dirty="0">
                          <a:effectLst/>
                        </a:rPr>
                        <a:t>[A]</a:t>
                      </a:r>
                      <a:r>
                        <a:rPr lang="en-US" sz="1800" i="1" dirty="0">
                          <a:effectLst/>
                        </a:rPr>
                        <a:t>[ ] (</a:t>
                      </a:r>
                      <a:r>
                        <a:rPr lang="en-US" sz="1800" i="1" dirty="0" err="1">
                          <a:effectLst/>
                        </a:rPr>
                        <a:t>vpfu</a:t>
                      </a:r>
                      <a:r>
                        <a:rPr lang="en-US" sz="1800" i="1" dirty="0">
                          <a:effectLst/>
                        </a:rPr>
                        <a:t>)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12.9±2.1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3.2±0.5</a:t>
                      </a:r>
                      <a:endParaRPr lang="en-US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20.5±4.0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 (apfu)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-1.7±0.7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-5.2±0.7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Mg (apfu)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-3.4±0.7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-1.0±0.1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-4.7±1.0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-0.7±0.1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-5.2±0.4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Mg/(</a:t>
                      </a:r>
                      <a:r>
                        <a:rPr lang="en-US" sz="1800" dirty="0" err="1">
                          <a:effectLst/>
                        </a:rPr>
                        <a:t>Mg+Fe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39.1±5.1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</a:rPr>
                        <a:t>[6]</a:t>
                      </a:r>
                      <a:r>
                        <a:rPr lang="en-US" sz="1800" dirty="0">
                          <a:effectLst/>
                        </a:rPr>
                        <a:t>Mg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baseline="30000" dirty="0" smtClean="0">
                          <a:effectLst/>
                        </a:rPr>
                        <a:t>[</a:t>
                      </a:r>
                      <a:r>
                        <a:rPr lang="en-US" sz="1800" baseline="30000" dirty="0">
                          <a:effectLst/>
                        </a:rPr>
                        <a:t>6]</a:t>
                      </a:r>
                      <a:r>
                        <a:rPr lang="en-US" sz="1800" dirty="0">
                          <a:effectLst/>
                        </a:rPr>
                        <a:t>Mg+</a:t>
                      </a:r>
                      <a:r>
                        <a:rPr lang="en-US" sz="1800" baseline="30000" dirty="0">
                          <a:effectLst/>
                        </a:rPr>
                        <a:t>[6]</a:t>
                      </a:r>
                      <a:r>
                        <a:rPr lang="en-US" sz="1800" dirty="0">
                          <a:effectLst/>
                        </a:rPr>
                        <a:t>Fe)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9.6±3.1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</a:rPr>
                        <a:t>[6]</a:t>
                      </a:r>
                      <a:r>
                        <a:rPr lang="en-US" sz="1800" dirty="0">
                          <a:effectLst/>
                        </a:rPr>
                        <a:t>Fe (</a:t>
                      </a:r>
                      <a:r>
                        <a:rPr lang="en-US" sz="1800" dirty="0" err="1">
                          <a:effectLst/>
                        </a:rPr>
                        <a:t>apfu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-3.6±1.0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0.5±0.1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3.9±0.7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Mg+Mn</a:t>
                      </a:r>
                      <a:r>
                        <a:rPr lang="en-US" sz="1800" dirty="0">
                          <a:effectLst/>
                        </a:rPr>
                        <a:t>+</a:t>
                      </a:r>
                      <a:r>
                        <a:rPr lang="en-US" sz="1800" baseline="30000" dirty="0">
                          <a:effectLst/>
                        </a:rPr>
                        <a:t>[6]</a:t>
                      </a:r>
                      <a:r>
                        <a:rPr lang="en-US" sz="1800" dirty="0">
                          <a:effectLst/>
                        </a:rPr>
                        <a:t>Fe) / (</a:t>
                      </a:r>
                      <a:r>
                        <a:rPr lang="en-US" sz="1800" dirty="0" err="1">
                          <a:effectLst/>
                        </a:rPr>
                        <a:t>Ti+Cr</a:t>
                      </a:r>
                      <a:r>
                        <a:rPr lang="en-US" sz="1800" dirty="0">
                          <a:effectLst/>
                        </a:rPr>
                        <a:t>+</a:t>
                      </a:r>
                      <a:r>
                        <a:rPr lang="en-US" sz="1800" baseline="30000" dirty="0">
                          <a:effectLst/>
                        </a:rPr>
                        <a:t>[6]</a:t>
                      </a:r>
                      <a:r>
                        <a:rPr lang="en-US" sz="1800" dirty="0">
                          <a:effectLst/>
                        </a:rPr>
                        <a:t>Al)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0.2±0.1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 (K)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-3.4±1.8·10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-5.9±1.9·10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ln P (bar)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-0.8±0.2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3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Amphibole in </a:t>
            </a:r>
            <a:r>
              <a:rPr lang="en-US" dirty="0" err="1" smtClean="0"/>
              <a:t>chassignite</a:t>
            </a:r>
            <a:r>
              <a:rPr lang="en-US" dirty="0" smtClean="0"/>
              <a:t> melt inclusions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4419600"/>
            <a:ext cx="8153400" cy="2057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/OH model calculation allows estimation of amphibole H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O content at crystallization.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Drop in H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O content since crystallization is likely due to shock - never before quantified.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Melt H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O/</a:t>
            </a:r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 contents are lower than almost anything seen on Earth.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9910489"/>
              </p:ext>
            </p:extLst>
          </p:nvPr>
        </p:nvGraphicFramePr>
        <p:xfrm>
          <a:off x="457200" y="1524000"/>
          <a:ext cx="8229599" cy="279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58281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22454" marR="22454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Measured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Deep equilibration</a:t>
                      </a:r>
                      <a:endParaRPr lang="en-US" sz="2000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509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Cl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</a:t>
                      </a:r>
                      <a:r>
                        <a:rPr lang="en-GB" sz="1800" dirty="0" err="1">
                          <a:effectLst/>
                        </a:rPr>
                        <a:t>amph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Cl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(melt)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H</a:t>
                      </a:r>
                      <a:r>
                        <a:rPr lang="en-GB" sz="1800" b="1" baseline="-25000" dirty="0">
                          <a:effectLst/>
                        </a:rPr>
                        <a:t>2</a:t>
                      </a:r>
                      <a:r>
                        <a:rPr lang="en-GB" sz="1800" b="1" dirty="0">
                          <a:effectLst/>
                        </a:rPr>
                        <a:t>O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(</a:t>
                      </a:r>
                      <a:r>
                        <a:rPr lang="en-GB" sz="1800" b="1" dirty="0" err="1">
                          <a:effectLst/>
                        </a:rPr>
                        <a:t>amph</a:t>
                      </a:r>
                      <a:r>
                        <a:rPr lang="en-GB" sz="18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H</a:t>
                      </a:r>
                      <a:r>
                        <a:rPr lang="en-GB" sz="1800" b="1" baseline="-25000">
                          <a:effectLst/>
                        </a:rPr>
                        <a:t>2</a:t>
                      </a:r>
                      <a:r>
                        <a:rPr lang="en-GB" sz="1800" b="1">
                          <a:effectLst/>
                        </a:rPr>
                        <a:t>O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(amph)</a:t>
                      </a:r>
                      <a:endParaRPr lang="en-US" sz="2000" b="1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r>
                        <a:rPr lang="en-GB" sz="1800">
                          <a:effectLst/>
                        </a:rPr>
                        <a:t>O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(melt)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H</a:t>
                      </a:r>
                      <a:r>
                        <a:rPr lang="en-GB" sz="1800" b="1" baseline="-25000" dirty="0">
                          <a:effectLst/>
                        </a:rPr>
                        <a:t>2</a:t>
                      </a:r>
                      <a:r>
                        <a:rPr lang="en-GB" sz="1800" b="1" dirty="0">
                          <a:effectLst/>
                        </a:rPr>
                        <a:t>O/</a:t>
                      </a:r>
                      <a:r>
                        <a:rPr lang="en-GB" sz="1800" b="1" dirty="0" err="1">
                          <a:effectLst/>
                        </a:rPr>
                        <a:t>Cl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(melt)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</a:tr>
              <a:tr h="780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NWA 2737 mean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0.13%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0.34%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0.15%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0.33%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0.21%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0.68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</a:tr>
              <a:tr h="780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Chassigny</a:t>
                      </a:r>
                      <a:r>
                        <a:rPr lang="en-GB" sz="1800" dirty="0">
                          <a:effectLst/>
                        </a:rPr>
                        <a:t> mean</a:t>
                      </a:r>
                      <a:endParaRPr lang="en-US" sz="2000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0.13%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0.28%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0.15</a:t>
                      </a:r>
                      <a:r>
                        <a:rPr lang="en-GB" sz="1800" b="1" dirty="0" smtClean="0">
                          <a:effectLst/>
                        </a:rPr>
                        <a:t>% </a:t>
                      </a:r>
                      <a:r>
                        <a:rPr lang="en-GB" sz="1800" b="1" dirty="0">
                          <a:effectLst/>
                        </a:rPr>
                        <a:t>/ 0.58%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0.20%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0.12%</a:t>
                      </a:r>
                      <a:endParaRPr lang="en-US" sz="200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0.45</a:t>
                      </a:r>
                      <a:endParaRPr lang="en-US" sz="2000" b="1" dirty="0"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22454" marR="224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33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176568" cy="516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Popp model (3 compositions) and extended model (39 compositions) need further calibration data.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have selected two mafic compositions from the literature with contrast in Mg#, alkali, and Ti contents.</a:t>
            </a:r>
          </a:p>
        </p:txBody>
      </p:sp>
    </p:spTree>
    <p:extLst>
      <p:ext uri="{BB962C8B-B14F-4D97-AF65-F5344CB8AC3E}">
        <p14:creationId xmlns:p14="http://schemas.microsoft.com/office/powerpoint/2010/main" val="299897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results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Bow Hill + 0.4 </a:t>
            </a:r>
            <a:r>
              <a:rPr lang="en-US" dirty="0" err="1" smtClean="0">
                <a:solidFill>
                  <a:schemeClr val="tx1"/>
                </a:solidFill>
              </a:rPr>
              <a:t>wt</a:t>
            </a:r>
            <a:r>
              <a:rPr lang="en-US" dirty="0" smtClean="0">
                <a:solidFill>
                  <a:schemeClr val="tx1"/>
                </a:solidFill>
              </a:rPr>
              <a:t>% </a:t>
            </a:r>
            <a:r>
              <a:rPr lang="en-US" dirty="0" err="1" smtClean="0">
                <a:solidFill>
                  <a:schemeClr val="tx1"/>
                </a:solidFill>
              </a:rPr>
              <a:t>F,Cl,H</a:t>
            </a:r>
            <a:r>
              <a:rPr lang="en-US" baseline="-25000" dirty="0" err="1" smtClean="0">
                <a:solidFill>
                  <a:schemeClr val="tx1"/>
                </a:solidFill>
              </a:rPr>
              <a:t>2</a:t>
            </a:r>
            <a:r>
              <a:rPr lang="en-US" dirty="0" err="1" smtClean="0">
                <a:solidFill>
                  <a:schemeClr val="tx1"/>
                </a:solidFill>
              </a:rPr>
              <a:t>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950 </a:t>
            </a:r>
            <a:r>
              <a:rPr lang="en-US" baseline="30000" dirty="0" err="1" smtClean="0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(crossed </a:t>
            </a:r>
            <a:r>
              <a:rPr lang="en-US" dirty="0" err="1" smtClean="0">
                <a:solidFill>
                  <a:schemeClr val="tx1"/>
                </a:solidFill>
              </a:rPr>
              <a:t>polars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" y="2660809"/>
            <a:ext cx="4039985" cy="301752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08" y="2660809"/>
            <a:ext cx="4039985" cy="3017520"/>
          </a:xfrm>
        </p:spPr>
      </p:pic>
    </p:spTree>
    <p:extLst>
      <p:ext uri="{BB962C8B-B14F-4D97-AF65-F5344CB8AC3E}">
        <p14:creationId xmlns:p14="http://schemas.microsoft.com/office/powerpoint/2010/main" val="390513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Open University - EMP and SIMS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Bob Popp &amp; Wally Lamb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Tony Withers</a:t>
            </a:r>
          </a:p>
          <a:p>
            <a:r>
              <a:rPr lang="de-DE" dirty="0">
                <a:solidFill>
                  <a:schemeClr val="tx1"/>
                </a:solidFill>
              </a:rPr>
              <a:t>NASA MFR grant # </a:t>
            </a:r>
            <a:r>
              <a:rPr lang="de-DE" dirty="0" smtClean="0">
                <a:solidFill>
                  <a:schemeClr val="tx1"/>
                </a:solidFill>
              </a:rPr>
              <a:t>NNX13AG35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amphibole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49322"/>
              </p:ext>
            </p:extLst>
          </p:nvPr>
        </p:nvGraphicFramePr>
        <p:xfrm>
          <a:off x="457200" y="18034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Mineral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Octahedral:</a:t>
                      </a:r>
                    </a:p>
                    <a:p>
                      <a:pPr algn="ctr"/>
                      <a:r>
                        <a:rPr lang="en-US" sz="2400" dirty="0" smtClean="0"/>
                        <a:t>Tetrahedral</a:t>
                      </a:r>
                    </a:p>
                    <a:p>
                      <a:pPr algn="ctr"/>
                      <a:r>
                        <a:rPr lang="en-US" sz="2400" dirty="0" err="1" smtClean="0"/>
                        <a:t>Cations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Monovalent:</a:t>
                      </a:r>
                    </a:p>
                    <a:p>
                      <a:pPr algn="ctr"/>
                      <a:r>
                        <a:rPr lang="en-US" sz="2400" dirty="0" smtClean="0"/>
                        <a:t>Divalent</a:t>
                      </a:r>
                    </a:p>
                    <a:p>
                      <a:pPr algn="ctr"/>
                      <a:r>
                        <a:rPr lang="en-US" sz="2400" dirty="0" smtClean="0"/>
                        <a:t>Anions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Olivine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2:1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Pyroxene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1:1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Amphibole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5:8 </a:t>
                      </a:r>
                    </a:p>
                    <a:p>
                      <a:pPr algn="ctr"/>
                      <a:r>
                        <a:rPr lang="en-US" sz="2400" dirty="0" smtClean="0"/>
                        <a:t>(7:8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inc.</a:t>
                      </a:r>
                      <a:r>
                        <a:rPr lang="en-US" sz="2400" baseline="0" dirty="0" smtClean="0"/>
                        <a:t> B sites)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up to</a:t>
                      </a:r>
                      <a:r>
                        <a:rPr lang="en-US" sz="2400" dirty="0" smtClean="0"/>
                        <a:t> 1:11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3:4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2:10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87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Amphibole in </a:t>
            </a:r>
            <a:r>
              <a:rPr lang="en-US" dirty="0" err="1" smtClean="0"/>
              <a:t>dacites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Chambefort</a:t>
            </a:r>
            <a:r>
              <a:rPr lang="en-US" dirty="0" smtClean="0">
                <a:solidFill>
                  <a:schemeClr val="tx1"/>
                </a:solidFill>
              </a:rPr>
              <a:t> et al. (2013):  </a:t>
            </a:r>
            <a:r>
              <a:rPr lang="en-US" dirty="0" err="1" smtClean="0">
                <a:solidFill>
                  <a:schemeClr val="tx1"/>
                </a:solidFill>
              </a:rPr>
              <a:t>Yanacocha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volcanics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Amphibole tracks </a:t>
            </a:r>
            <a:r>
              <a:rPr lang="en-US" sz="2000" dirty="0" smtClean="0">
                <a:solidFill>
                  <a:schemeClr val="tx1"/>
                </a:solidFill>
              </a:rPr>
              <a:t>H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O/OH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F/</a:t>
            </a:r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of magmas and fluids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influences </a:t>
            </a:r>
            <a:r>
              <a:rPr lang="en-US" sz="2000" dirty="0" err="1" smtClean="0">
                <a:solidFill>
                  <a:schemeClr val="tx1"/>
                </a:solidFill>
              </a:rPr>
              <a:t>metallogenesis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of Au </a:t>
            </a:r>
            <a:r>
              <a:rPr lang="en-US" sz="2000" dirty="0" smtClean="0">
                <a:solidFill>
                  <a:schemeClr val="tx1"/>
                </a:solidFill>
              </a:rPr>
              <a:t>deposits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Humphreys et al. (2009):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Soufriere Hills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Amphibole </a:t>
            </a:r>
            <a:r>
              <a:rPr lang="en-US" sz="2000" dirty="0" smtClean="0">
                <a:solidFill>
                  <a:schemeClr val="tx1"/>
                </a:solidFill>
              </a:rPr>
              <a:t>partitioning model allows calculation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 content of </a:t>
            </a:r>
            <a:r>
              <a:rPr lang="en-US" sz="2000" dirty="0" smtClean="0">
                <a:solidFill>
                  <a:schemeClr val="tx1"/>
                </a:solidFill>
              </a:rPr>
              <a:t>magmas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 tracks history of magma injection into chamber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1150"/>
            <a:ext cx="2619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038600"/>
            <a:ext cx="2714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0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Amphibole in Martian meteorites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6007"/>
            <a:ext cx="4038600" cy="383434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Melt inclusions in </a:t>
            </a:r>
            <a:r>
              <a:rPr lang="en-US" dirty="0" err="1" smtClean="0">
                <a:solidFill>
                  <a:schemeClr val="tx1"/>
                </a:solidFill>
              </a:rPr>
              <a:t>chassignites</a:t>
            </a:r>
            <a:r>
              <a:rPr lang="en-US" dirty="0" smtClean="0">
                <a:solidFill>
                  <a:schemeClr val="tx1"/>
                </a:solidFill>
              </a:rPr>
              <a:t> evolved to high volatile content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Halogens (F and </a:t>
            </a:r>
            <a:r>
              <a:rPr lang="en-US" dirty="0" err="1" smtClean="0">
                <a:solidFill>
                  <a:schemeClr val="tx1"/>
                </a:solidFill>
              </a:rPr>
              <a:t>Cl</a:t>
            </a:r>
            <a:r>
              <a:rPr lang="en-US" dirty="0" smtClean="0">
                <a:solidFill>
                  <a:schemeClr val="tx1"/>
                </a:solidFill>
              </a:rPr>
              <a:t>) partitioned between melt, amphibole, phosphates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we use glass &amp; amphibole compositions to better understand Martian magmatic volatiles?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867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</a:t>
            </a:r>
            <a:r>
              <a:rPr lang="en-US" dirty="0" smtClean="0"/>
              <a:t> map from data collected at Open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" b="39247"/>
          <a:stretch/>
        </p:blipFill>
        <p:spPr bwMode="auto">
          <a:xfrm>
            <a:off x="377825" y="2057400"/>
            <a:ext cx="4041775" cy="364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9"/>
          <a:stretch/>
        </p:blipFill>
        <p:spPr bwMode="auto">
          <a:xfrm>
            <a:off x="4191000" y="1652336"/>
            <a:ext cx="4667037" cy="272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O(3) site in amphibole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844553" y="2914445"/>
            <a:ext cx="304800" cy="350401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786279" y="2760550"/>
            <a:ext cx="450756" cy="431684"/>
          </a:xfrm>
          <a:prstGeom prst="ellipse">
            <a:avLst/>
          </a:prstGeom>
          <a:solidFill>
            <a:srgbClr val="94BD5E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58000" y="1515017"/>
            <a:ext cx="423862" cy="381028"/>
          </a:xfrm>
          <a:prstGeom prst="ellipse">
            <a:avLst/>
          </a:prstGeom>
          <a:solidFill>
            <a:srgbClr val="DC23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07985" y="3165845"/>
            <a:ext cx="347556" cy="4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en-US" altLang="en-US" dirty="0">
                <a:solidFill>
                  <a:srgbClr val="FF6633"/>
                </a:solidFill>
              </a:rPr>
              <a:t>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62800" y="2752553"/>
            <a:ext cx="447675" cy="4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en-US" altLang="en-US">
                <a:solidFill>
                  <a:srgbClr val="00AE00"/>
                </a:solidFill>
              </a:rPr>
              <a:t>Cl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88162" y="1480092"/>
            <a:ext cx="274638" cy="4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en-US" alt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4375692"/>
            <a:ext cx="4895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M1, </a:t>
            </a:r>
            <a:r>
              <a:rPr lang="en-US" sz="2400" dirty="0" err="1" smtClean="0"/>
              <a:t>M3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Mg </a:t>
            </a:r>
            <a:r>
              <a:rPr lang="en-US" sz="2400" dirty="0" smtClean="0"/>
              <a:t>- favors F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Fe </a:t>
            </a:r>
            <a:r>
              <a:rPr lang="en-US" sz="2400" dirty="0"/>
              <a:t>- favors </a:t>
            </a:r>
            <a:r>
              <a:rPr lang="en-US" sz="2400" dirty="0" err="1"/>
              <a:t>Cl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err="1" smtClean="0"/>
              <a:t>Fe</a:t>
            </a:r>
            <a:r>
              <a:rPr lang="en-US" sz="2400" baseline="30000" dirty="0" err="1" smtClean="0"/>
              <a:t>3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Al, Ti - </a:t>
            </a:r>
            <a:r>
              <a:rPr lang="en-US" sz="2400" dirty="0" smtClean="0"/>
              <a:t>favor 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2-</a:t>
            </a:r>
          </a:p>
          <a:p>
            <a:r>
              <a:rPr lang="en-US" sz="2400" dirty="0" smtClean="0"/>
              <a:t>A:	K - favors </a:t>
            </a:r>
            <a:r>
              <a:rPr lang="en-US" sz="2400" dirty="0" err="1" smtClean="0"/>
              <a:t>Cl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Na, Vacancy </a:t>
            </a:r>
            <a:r>
              <a:rPr lang="en-US" sz="2400" dirty="0" smtClean="0"/>
              <a:t>- 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715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Reviews in Mineralogy &amp; Geochemistry, V. 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5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F, </a:t>
            </a:r>
            <a:r>
              <a:rPr lang="en-US" dirty="0" err="1" smtClean="0"/>
              <a:t>Cl</a:t>
            </a:r>
            <a:r>
              <a:rPr lang="en-US" dirty="0" smtClean="0"/>
              <a:t> partitioning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1600200"/>
            <a:ext cx="8945562" cy="4472781"/>
          </a:xfrm>
        </p:spPr>
      </p:pic>
    </p:spTree>
    <p:extLst>
      <p:ext uri="{BB962C8B-B14F-4D97-AF65-F5344CB8AC3E}">
        <p14:creationId xmlns:p14="http://schemas.microsoft.com/office/powerpoint/2010/main" val="409494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Sato model:</a:t>
            </a:r>
            <a:br>
              <a:rPr lang="en-US" dirty="0" smtClean="0"/>
            </a:br>
            <a:r>
              <a:rPr lang="en-US" dirty="0" err="1" smtClean="0"/>
              <a:t>Cl</a:t>
            </a:r>
            <a:r>
              <a:rPr lang="en-US" dirty="0" smtClean="0"/>
              <a:t>/OH partitioning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30480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Sato et al. (2005)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Synthetic dataset:  Compositions based on </a:t>
            </a:r>
            <a:r>
              <a:rPr lang="en-US" sz="2000" dirty="0" err="1" smtClean="0">
                <a:solidFill>
                  <a:schemeClr val="tx1"/>
                </a:solidFill>
              </a:rPr>
              <a:t>Unzen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dacite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Links partitioning coefficient to Mg# of hornblende amphibole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Assumes 2 = OH + F + </a:t>
            </a:r>
            <a:r>
              <a:rPr lang="en-US" sz="2000" dirty="0" err="1" smtClean="0">
                <a:solidFill>
                  <a:schemeClr val="tx1"/>
                </a:solidFill>
              </a:rPr>
              <a:t>Cl</a:t>
            </a:r>
            <a:r>
              <a:rPr lang="en-US" sz="2000" dirty="0" smtClean="0">
                <a:solidFill>
                  <a:schemeClr val="tx1"/>
                </a:solidFill>
              </a:rPr>
              <a:t> for amphibole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(no </a:t>
            </a:r>
            <a:r>
              <a:rPr lang="en-US" sz="2000" baseline="30000" dirty="0" smtClean="0">
                <a:solidFill>
                  <a:schemeClr val="tx1"/>
                </a:solidFill>
              </a:rPr>
              <a:t>O(3)</a:t>
            </a:r>
            <a:r>
              <a:rPr lang="en-US" sz="2000" dirty="0" smtClean="0">
                <a:solidFill>
                  <a:schemeClr val="tx1"/>
                </a:solidFill>
              </a:rPr>
              <a:t>O</a:t>
            </a:r>
            <a:r>
              <a:rPr lang="en-US" sz="2000" baseline="30000" dirty="0" smtClean="0">
                <a:solidFill>
                  <a:schemeClr val="tx1"/>
                </a:solidFill>
              </a:rPr>
              <a:t>2-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52600"/>
            <a:ext cx="58578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1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 model:</a:t>
            </a:r>
            <a:br>
              <a:rPr lang="en-US" dirty="0" smtClean="0"/>
            </a:br>
            <a:r>
              <a:rPr lang="en-US" dirty="0" smtClean="0"/>
              <a:t>Controls on </a:t>
            </a:r>
            <a:r>
              <a:rPr lang="en-US" baseline="30000" dirty="0" smtClean="0"/>
              <a:t>O(3)</a:t>
            </a:r>
            <a:r>
              <a:rPr lang="en-US" dirty="0" smtClean="0"/>
              <a:t>O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Popp et al. (2006)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Annealing experiments on natural mantle </a:t>
            </a:r>
            <a:r>
              <a:rPr lang="en-US" sz="2000" dirty="0" err="1" smtClean="0">
                <a:solidFill>
                  <a:schemeClr val="tx1"/>
                </a:solidFill>
              </a:rPr>
              <a:t>xenocrysts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Calibrates an equilibrium constant for the internal amphibole reaction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Fe</a:t>
            </a:r>
            <a:r>
              <a:rPr lang="en-US" sz="2000" baseline="30000" dirty="0" smtClean="0">
                <a:solidFill>
                  <a:schemeClr val="tx1"/>
                </a:solidFill>
              </a:rPr>
              <a:t>2+</a:t>
            </a:r>
            <a:r>
              <a:rPr lang="en-US" sz="2000" dirty="0" smtClean="0">
                <a:solidFill>
                  <a:schemeClr val="tx1"/>
                </a:solidFill>
              </a:rPr>
              <a:t>+OH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 Fe</a:t>
            </a:r>
            <a:r>
              <a:rPr lang="en-US" sz="2000" baseline="30000" dirty="0" smtClean="0">
                <a:solidFill>
                  <a:schemeClr val="tx1"/>
                </a:solidFill>
                <a:sym typeface="Symbol"/>
              </a:rPr>
              <a:t>3+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+</a:t>
            </a:r>
            <a:r>
              <a:rPr lang="en-US" sz="2000" baseline="30000" dirty="0" smtClean="0">
                <a:solidFill>
                  <a:schemeClr val="tx1"/>
                </a:solidFill>
                <a:sym typeface="Symbol"/>
              </a:rPr>
              <a:t>O(3)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O</a:t>
            </a:r>
            <a:r>
              <a:rPr lang="en-US" sz="2000" baseline="30000" dirty="0" smtClean="0">
                <a:solidFill>
                  <a:schemeClr val="tx1"/>
                </a:solidFill>
                <a:sym typeface="Symbol"/>
              </a:rPr>
              <a:t>2-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½H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sym typeface="Symbol"/>
              </a:rPr>
              <a:t>using the Ti and Al content of the mineral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82" y="1752600"/>
            <a:ext cx="446471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4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16650"/>
            <a:ext cx="4598850" cy="33390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 a controlled experiment, Popp model can be reversed to calculate OH/O content of amphibole O(3) sites.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This allows us to calculate a regression providing a better fit to the Sato data (R = 0.97 vs. R = 0.82).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6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268</TotalTime>
  <Words>684</Words>
  <Application>Microsoft Office PowerPoint</Application>
  <PresentationFormat>On-screen Show (4:3)</PresentationFormat>
  <Paragraphs>184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Crystal chemical controls on halogen and hydroxyl partitioning into igneous amphiboles</vt:lpstr>
      <vt:lpstr>Igneous amphibole</vt:lpstr>
      <vt:lpstr>Amphibole in dacites</vt:lpstr>
      <vt:lpstr>Amphibole in Martian meteorites</vt:lpstr>
      <vt:lpstr>O(3) site in amphibole</vt:lpstr>
      <vt:lpstr>OH, F, Cl partitioning</vt:lpstr>
      <vt:lpstr>Sato model: Cl/OH partitioning</vt:lpstr>
      <vt:lpstr>Popp model: Controls on O(3)O2-</vt:lpstr>
      <vt:lpstr>Composite model</vt:lpstr>
      <vt:lpstr>Extended model</vt:lpstr>
      <vt:lpstr>PowerPoint Presentation</vt:lpstr>
      <vt:lpstr>Amphibole in chassignite melt inclusions</vt:lpstr>
      <vt:lpstr>Experimental program</vt:lpstr>
      <vt:lpstr>Synthesis results</vt:lpstr>
      <vt:lpstr>Acknowledgements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chemical controls on halogen and hydroxyl partitioning into igneous amphiboles</dc:title>
  <dc:creator>Paul Giesting</dc:creator>
  <cp:lastModifiedBy>Paul Giesting</cp:lastModifiedBy>
  <cp:revision>31</cp:revision>
  <dcterms:created xsi:type="dcterms:W3CDTF">2013-10-19T16:11:07Z</dcterms:created>
  <dcterms:modified xsi:type="dcterms:W3CDTF">2013-10-25T20:20:25Z</dcterms:modified>
</cp:coreProperties>
</file>