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</p:sldIdLst>
  <p:sldSz cx="32918400" cy="21945600"/>
  <p:notesSz cx="6858000" cy="9144000"/>
  <p:defaultTextStyle>
    <a:defPPr>
      <a:defRPr lang="en-US"/>
    </a:defPPr>
    <a:lvl1pPr marL="0" algn="l" defTabSz="1567510" rtl="0" eaLnBrk="1" latinLnBrk="0" hangingPunct="1">
      <a:defRPr sz="6200" kern="1200">
        <a:solidFill>
          <a:schemeClr val="tx1"/>
        </a:solidFill>
        <a:latin typeface="+mn-lt"/>
        <a:ea typeface="+mn-ea"/>
        <a:cs typeface="+mn-cs"/>
      </a:defRPr>
    </a:lvl1pPr>
    <a:lvl2pPr marL="1567510" algn="l" defTabSz="1567510" rtl="0" eaLnBrk="1" latinLnBrk="0" hangingPunct="1">
      <a:defRPr sz="6200" kern="1200">
        <a:solidFill>
          <a:schemeClr val="tx1"/>
        </a:solidFill>
        <a:latin typeface="+mn-lt"/>
        <a:ea typeface="+mn-ea"/>
        <a:cs typeface="+mn-cs"/>
      </a:defRPr>
    </a:lvl2pPr>
    <a:lvl3pPr marL="3135020" algn="l" defTabSz="1567510" rtl="0" eaLnBrk="1" latinLnBrk="0" hangingPunct="1">
      <a:defRPr sz="6200" kern="1200">
        <a:solidFill>
          <a:schemeClr val="tx1"/>
        </a:solidFill>
        <a:latin typeface="+mn-lt"/>
        <a:ea typeface="+mn-ea"/>
        <a:cs typeface="+mn-cs"/>
      </a:defRPr>
    </a:lvl3pPr>
    <a:lvl4pPr marL="4702531" algn="l" defTabSz="1567510" rtl="0" eaLnBrk="1" latinLnBrk="0" hangingPunct="1">
      <a:defRPr sz="6200" kern="1200">
        <a:solidFill>
          <a:schemeClr val="tx1"/>
        </a:solidFill>
        <a:latin typeface="+mn-lt"/>
        <a:ea typeface="+mn-ea"/>
        <a:cs typeface="+mn-cs"/>
      </a:defRPr>
    </a:lvl4pPr>
    <a:lvl5pPr marL="6270041" algn="l" defTabSz="1567510" rtl="0" eaLnBrk="1" latinLnBrk="0" hangingPunct="1">
      <a:defRPr sz="6200" kern="1200">
        <a:solidFill>
          <a:schemeClr val="tx1"/>
        </a:solidFill>
        <a:latin typeface="+mn-lt"/>
        <a:ea typeface="+mn-ea"/>
        <a:cs typeface="+mn-cs"/>
      </a:defRPr>
    </a:lvl5pPr>
    <a:lvl6pPr marL="7837551" algn="l" defTabSz="1567510" rtl="0" eaLnBrk="1" latinLnBrk="0" hangingPunct="1">
      <a:defRPr sz="6200" kern="1200">
        <a:solidFill>
          <a:schemeClr val="tx1"/>
        </a:solidFill>
        <a:latin typeface="+mn-lt"/>
        <a:ea typeface="+mn-ea"/>
        <a:cs typeface="+mn-cs"/>
      </a:defRPr>
    </a:lvl6pPr>
    <a:lvl7pPr marL="9405061" algn="l" defTabSz="1567510" rtl="0" eaLnBrk="1" latinLnBrk="0" hangingPunct="1">
      <a:defRPr sz="6200" kern="1200">
        <a:solidFill>
          <a:schemeClr val="tx1"/>
        </a:solidFill>
        <a:latin typeface="+mn-lt"/>
        <a:ea typeface="+mn-ea"/>
        <a:cs typeface="+mn-cs"/>
      </a:defRPr>
    </a:lvl7pPr>
    <a:lvl8pPr marL="10972571" algn="l" defTabSz="1567510" rtl="0" eaLnBrk="1" latinLnBrk="0" hangingPunct="1">
      <a:defRPr sz="6200" kern="1200">
        <a:solidFill>
          <a:schemeClr val="tx1"/>
        </a:solidFill>
        <a:latin typeface="+mn-lt"/>
        <a:ea typeface="+mn-ea"/>
        <a:cs typeface="+mn-cs"/>
      </a:defRPr>
    </a:lvl8pPr>
    <a:lvl9pPr marL="12540082" algn="l" defTabSz="1567510" rtl="0" eaLnBrk="1" latinLnBrk="0" hangingPunct="1">
      <a:defRPr sz="62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15620"/>
    <p:restoredTop sz="94660"/>
  </p:normalViewPr>
  <p:slideViewPr>
    <p:cSldViewPr snapToObjects="1">
      <p:cViewPr>
        <p:scale>
          <a:sx n="33" d="100"/>
          <a:sy n="33" d="100"/>
        </p:scale>
        <p:origin x="-488" y="1176"/>
      </p:cViewPr>
      <p:guideLst>
        <p:guide orient="horz" pos="6912"/>
        <p:guide pos="1036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519308" y="4389120"/>
            <a:ext cx="29626560" cy="5852160"/>
          </a:xfrm>
        </p:spPr>
        <p:txBody>
          <a:bodyPr vert="horz" lIns="156751" tIns="0" rIns="156751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165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FE3D0-4E23-004F-9499-5FF12DDE582E}" type="datetimeFigureOut">
              <a:rPr lang="en-US"/>
              <a:pPr/>
              <a:t>10/22/13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BF931-8DEC-9447-B056-0EF4332C348D}" type="slidenum">
              <a:rPr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937760" y="10661434"/>
            <a:ext cx="23042880" cy="56083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1567510" indent="0" algn="ctr">
              <a:buNone/>
            </a:lvl2pPr>
            <a:lvl3pPr marL="3135020" indent="0" algn="ctr">
              <a:buNone/>
            </a:lvl3pPr>
            <a:lvl4pPr marL="4702531" indent="0" algn="ctr">
              <a:buNone/>
            </a:lvl4pPr>
            <a:lvl5pPr marL="6270041" indent="0" algn="ctr">
              <a:buNone/>
            </a:lvl5pPr>
            <a:lvl6pPr marL="7837551" indent="0" algn="ctr">
              <a:buNone/>
            </a:lvl6pPr>
            <a:lvl7pPr marL="9405061" indent="0" algn="ctr">
              <a:buNone/>
            </a:lvl7pPr>
            <a:lvl8pPr marL="10972571" indent="0" algn="ctr">
              <a:buNone/>
            </a:lvl8pPr>
            <a:lvl9pPr marL="12540082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FE3D0-4E23-004F-9499-5FF12DDE582E}" type="datetimeFigureOut">
              <a:rPr lang="en-US"/>
              <a:pPr/>
              <a:t>10/22/13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BF931-8DEC-9447-B056-0EF4332C348D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865840" y="878843"/>
            <a:ext cx="7406640" cy="18724880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45920" y="878843"/>
            <a:ext cx="21671280" cy="1872488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FE3D0-4E23-004F-9499-5FF12DDE582E}" type="datetimeFigureOut">
              <a:rPr lang="en-US"/>
              <a:pPr/>
              <a:t>10/22/13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BF931-8DEC-9447-B056-0EF4332C348D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FE3D0-4E23-004F-9499-5FF12DDE582E}" type="datetimeFigureOut">
              <a:rPr lang="en-US"/>
              <a:pPr/>
              <a:t>10/22/13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BF931-8DEC-9447-B056-0EF4332C348D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720" y="1950720"/>
            <a:ext cx="25511760" cy="585216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165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720" y="8024915"/>
            <a:ext cx="25511760" cy="4831078"/>
          </a:xfrm>
        </p:spPr>
        <p:txBody>
          <a:bodyPr anchor="t"/>
          <a:lstStyle>
            <a:lvl1pPr marL="250802" indent="0" algn="l">
              <a:buNone/>
              <a:defRPr sz="6900">
                <a:solidFill>
                  <a:schemeClr val="tx1"/>
                </a:solidFill>
              </a:defRPr>
            </a:lvl1pPr>
            <a:lvl2pPr>
              <a:buNone/>
              <a:defRPr sz="62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55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FE3D0-4E23-004F-9499-5FF12DDE582E}" type="datetimeFigureOut">
              <a:rPr lang="en-US"/>
              <a:pPr/>
              <a:t>10/22/13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8529280" y="20533362"/>
            <a:ext cx="2743200" cy="1168400"/>
          </a:xfrm>
        </p:spPr>
        <p:txBody>
          <a:bodyPr/>
          <a:lstStyle/>
          <a:p>
            <a:fld id="{6D3BF931-8DEC-9447-B056-0EF4332C348D}" type="slidenum">
              <a:rPr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45920" y="5120641"/>
            <a:ext cx="14538960" cy="14483082"/>
          </a:xfrm>
        </p:spPr>
        <p:txBody>
          <a:bodyPr/>
          <a:lstStyle>
            <a:lvl1pPr>
              <a:defRPr sz="8900"/>
            </a:lvl1pPr>
            <a:lvl2pPr>
              <a:defRPr sz="8200"/>
            </a:lvl2pPr>
            <a:lvl3pPr>
              <a:defRPr sz="6900"/>
            </a:lvl3pPr>
            <a:lvl4pPr>
              <a:defRPr sz="6200"/>
            </a:lvl4pPr>
            <a:lvl5pPr>
              <a:defRPr sz="62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33520" y="5120641"/>
            <a:ext cx="14538960" cy="14483082"/>
          </a:xfrm>
        </p:spPr>
        <p:txBody>
          <a:bodyPr/>
          <a:lstStyle>
            <a:lvl1pPr>
              <a:defRPr sz="8900"/>
            </a:lvl1pPr>
            <a:lvl2pPr>
              <a:defRPr sz="8200"/>
            </a:lvl2pPr>
            <a:lvl3pPr>
              <a:defRPr sz="6900"/>
            </a:lvl3pPr>
            <a:lvl4pPr>
              <a:defRPr sz="6200"/>
            </a:lvl4pPr>
            <a:lvl5pPr>
              <a:defRPr sz="62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FE3D0-4E23-004F-9499-5FF12DDE582E}" type="datetimeFigureOut">
              <a:rPr lang="en-US"/>
              <a:pPr/>
              <a:t>10/22/13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BF931-8DEC-9447-B056-0EF4332C348D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0" y="873760"/>
            <a:ext cx="29626560" cy="36576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5920" y="4912360"/>
            <a:ext cx="14544677" cy="2402838"/>
          </a:xfrm>
        </p:spPr>
        <p:txBody>
          <a:bodyPr anchor="ctr"/>
          <a:lstStyle>
            <a:lvl1pPr marL="0" indent="0">
              <a:buNone/>
              <a:defRPr sz="8200" b="0" cap="all" baseline="0">
                <a:solidFill>
                  <a:schemeClr val="tx1"/>
                </a:solidFill>
              </a:defRPr>
            </a:lvl1pPr>
            <a:lvl2pPr>
              <a:buNone/>
              <a:defRPr sz="6900" b="1"/>
            </a:lvl2pPr>
            <a:lvl3pPr>
              <a:buNone/>
              <a:defRPr sz="6200" b="1"/>
            </a:lvl3pPr>
            <a:lvl4pPr>
              <a:buNone/>
              <a:defRPr sz="5500" b="1"/>
            </a:lvl4pPr>
            <a:lvl5pPr>
              <a:buNone/>
              <a:defRPr sz="55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16722092" y="4912360"/>
            <a:ext cx="14550390" cy="2402838"/>
          </a:xfrm>
        </p:spPr>
        <p:txBody>
          <a:bodyPr anchor="ctr"/>
          <a:lstStyle>
            <a:lvl1pPr marL="0" indent="0">
              <a:buNone/>
              <a:defRPr sz="8200" b="0" cap="all" baseline="0">
                <a:solidFill>
                  <a:schemeClr val="tx1"/>
                </a:solidFill>
              </a:defRPr>
            </a:lvl1pPr>
            <a:lvl2pPr>
              <a:buNone/>
              <a:defRPr sz="6900" b="1"/>
            </a:lvl2pPr>
            <a:lvl3pPr>
              <a:buNone/>
              <a:defRPr sz="6200" b="1"/>
            </a:lvl3pPr>
            <a:lvl4pPr>
              <a:buNone/>
              <a:defRPr sz="5500" b="1"/>
            </a:lvl4pPr>
            <a:lvl5pPr>
              <a:buNone/>
              <a:defRPr sz="55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1645920" y="7559041"/>
            <a:ext cx="14544677" cy="12044682"/>
          </a:xfrm>
        </p:spPr>
        <p:txBody>
          <a:bodyPr/>
          <a:lstStyle>
            <a:lvl1pPr>
              <a:defRPr sz="8200"/>
            </a:lvl1pPr>
            <a:lvl2pPr>
              <a:defRPr sz="6900"/>
            </a:lvl2pPr>
            <a:lvl3pPr>
              <a:defRPr sz="6200"/>
            </a:lvl3pPr>
            <a:lvl4pPr>
              <a:defRPr sz="5500"/>
            </a:lvl4pPr>
            <a:lvl5pPr>
              <a:defRPr sz="55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722092" y="7559041"/>
            <a:ext cx="14550390" cy="12044682"/>
          </a:xfrm>
        </p:spPr>
        <p:txBody>
          <a:bodyPr/>
          <a:lstStyle>
            <a:lvl1pPr>
              <a:defRPr sz="8200"/>
            </a:lvl1pPr>
            <a:lvl2pPr>
              <a:defRPr sz="6900"/>
            </a:lvl2pPr>
            <a:lvl3pPr>
              <a:defRPr sz="6200"/>
            </a:lvl3pPr>
            <a:lvl4pPr>
              <a:defRPr sz="5500"/>
            </a:lvl4pPr>
            <a:lvl5pPr>
              <a:defRPr sz="55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FE3D0-4E23-004F-9499-5FF12DDE582E}" type="datetimeFigureOut">
              <a:rPr lang="en-US"/>
              <a:pPr/>
              <a:t>10/22/13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BF931-8DEC-9447-B056-0EF4332C348D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FE3D0-4E23-004F-9499-5FF12DDE582E}" type="datetimeFigureOut">
              <a:rPr lang="en-US"/>
              <a:pPr/>
              <a:t>10/22/13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BF931-8DEC-9447-B056-0EF4332C348D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FE3D0-4E23-004F-9499-5FF12DDE582E}" type="datetimeFigureOut">
              <a:rPr lang="en-US"/>
              <a:pPr/>
              <a:t>10/22/13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BF931-8DEC-9447-B056-0EF4332C348D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2" y="873760"/>
            <a:ext cx="10829927" cy="371856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75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645922" y="4876801"/>
            <a:ext cx="10829927" cy="14726922"/>
          </a:xfrm>
        </p:spPr>
        <p:txBody>
          <a:bodyPr/>
          <a:lstStyle>
            <a:lvl1pPr marL="0" indent="0">
              <a:buNone/>
              <a:defRPr sz="4800"/>
            </a:lvl1pPr>
            <a:lvl2pPr>
              <a:buNone/>
              <a:defRPr sz="4100"/>
            </a:lvl2pPr>
            <a:lvl3pPr>
              <a:buNone/>
              <a:defRPr sz="3400"/>
            </a:lvl3pPr>
            <a:lvl4pPr>
              <a:buNone/>
              <a:defRPr sz="3100"/>
            </a:lvl4pPr>
            <a:lvl5pPr>
              <a:buNone/>
              <a:defRPr sz="31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870180" y="873761"/>
            <a:ext cx="18402300" cy="18729962"/>
          </a:xfrm>
        </p:spPr>
        <p:txBody>
          <a:bodyPr/>
          <a:lstStyle>
            <a:lvl1pPr>
              <a:defRPr sz="8900"/>
            </a:lvl1pPr>
            <a:lvl2pPr>
              <a:defRPr sz="8200"/>
            </a:lvl2pPr>
            <a:lvl3pPr>
              <a:defRPr sz="7500"/>
            </a:lvl3pPr>
            <a:lvl4pPr>
              <a:defRPr sz="6900"/>
            </a:lvl4pPr>
            <a:lvl5pPr>
              <a:defRPr sz="62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FE3D0-4E23-004F-9499-5FF12DDE582E}" type="datetimeFigureOut">
              <a:rPr lang="en-US"/>
              <a:pPr/>
              <a:t>10/22/13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BF931-8DEC-9447-B056-0EF4332C348D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680" y="1950720"/>
            <a:ext cx="19751040" cy="1671322"/>
          </a:xfrm>
        </p:spPr>
        <p:txBody>
          <a:bodyPr lIns="156751" rIns="156751" bIns="0" anchor="b">
            <a:sp3d prstMaterial="softEdge"/>
          </a:bodyPr>
          <a:lstStyle>
            <a:lvl1pPr algn="ctr">
              <a:buNone/>
              <a:defRPr sz="69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583680" y="5862320"/>
            <a:ext cx="19751040" cy="1267968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indent="0" algn="l" rtl="0" eaLnBrk="1" latinLnBrk="0" hangingPunct="1">
              <a:buNone/>
              <a:defRPr sz="11000"/>
            </a:lvl1pPr>
          </a:lstStyle>
          <a:p>
            <a:pPr marL="0" algn="l" rtl="0" eaLnBrk="1" latinLnBrk="0" hangingPunct="1"/>
            <a:r>
              <a:rPr kumimoji="0" lang="en-US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3680" y="3733719"/>
            <a:ext cx="19751040" cy="1697126"/>
          </a:xfrm>
        </p:spPr>
        <p:txBody>
          <a:bodyPr lIns="156751" tIns="156751" rIns="156751" anchor="t"/>
          <a:lstStyle>
            <a:lvl1pPr marL="0" indent="0" algn="ctr">
              <a:buNone/>
              <a:defRPr sz="4800"/>
            </a:lvl1pPr>
            <a:lvl2pPr>
              <a:defRPr sz="4100"/>
            </a:lvl2pPr>
            <a:lvl3pPr>
              <a:defRPr sz="3400"/>
            </a:lvl3pPr>
            <a:lvl4pPr>
              <a:defRPr sz="3100"/>
            </a:lvl4pPr>
            <a:lvl5pPr>
              <a:defRPr sz="31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FE3D0-4E23-004F-9499-5FF12DDE582E}" type="datetimeFigureOut">
              <a:rPr lang="en-US"/>
              <a:pPr/>
              <a:t>10/22/13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BF931-8DEC-9447-B056-0EF4332C348D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645920" y="878842"/>
            <a:ext cx="29626560" cy="3657600"/>
          </a:xfrm>
          <a:prstGeom prst="rect">
            <a:avLst/>
          </a:prstGeom>
        </p:spPr>
        <p:txBody>
          <a:bodyPr vert="horz" lIns="313502" tIns="156751" rIns="313502" bIns="156751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1645920" y="5120640"/>
            <a:ext cx="29626560" cy="15069312"/>
          </a:xfrm>
          <a:prstGeom prst="rect">
            <a:avLst/>
          </a:prstGeom>
        </p:spPr>
        <p:txBody>
          <a:bodyPr vert="horz" lIns="313502" tIns="156751" rIns="313502" bIns="156751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1645920" y="20533362"/>
            <a:ext cx="7680960" cy="1168400"/>
          </a:xfrm>
          <a:prstGeom prst="rect">
            <a:avLst/>
          </a:prstGeom>
        </p:spPr>
        <p:txBody>
          <a:bodyPr vert="horz" lIns="313502" tIns="156751" rIns="313502" bIns="156751" anchor="b"/>
          <a:lstStyle>
            <a:lvl1pPr algn="l" eaLnBrk="1" latinLnBrk="0" hangingPunct="1">
              <a:defRPr kumimoji="0" sz="41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E1FE3D0-4E23-004F-9499-5FF12DDE582E}" type="datetimeFigureOut">
              <a:rPr lang="en-US"/>
              <a:pPr/>
              <a:t>10/22/13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1247120" y="20533362"/>
            <a:ext cx="10424160" cy="1168400"/>
          </a:xfrm>
          <a:prstGeom prst="rect">
            <a:avLst/>
          </a:prstGeom>
        </p:spPr>
        <p:txBody>
          <a:bodyPr vert="horz" lIns="313502" tIns="156751" rIns="313502" bIns="156751" anchor="b"/>
          <a:lstStyle>
            <a:lvl1pPr algn="ctr" eaLnBrk="1" latinLnBrk="0" hangingPunct="1">
              <a:defRPr kumimoji="0" sz="41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28529280" y="20533362"/>
            <a:ext cx="2743200" cy="1168400"/>
          </a:xfrm>
          <a:prstGeom prst="rect">
            <a:avLst/>
          </a:prstGeom>
        </p:spPr>
        <p:txBody>
          <a:bodyPr vert="horz" lIns="0" tIns="156751" rIns="0" bIns="156751" anchor="b"/>
          <a:lstStyle>
            <a:lvl1pPr algn="r" eaLnBrk="1" latinLnBrk="0" hangingPunct="1">
              <a:defRPr kumimoji="0" sz="41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D3BF931-8DEC-9447-B056-0EF4332C348D}" type="slidenum">
              <a:rPr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1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1881012" indent="-1410759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9600" kern="1200">
          <a:solidFill>
            <a:schemeClr val="tx1"/>
          </a:solidFill>
          <a:latin typeface="+mn-lt"/>
          <a:ea typeface="+mn-ea"/>
          <a:cs typeface="+mn-cs"/>
        </a:defRPr>
      </a:lvl1pPr>
      <a:lvl2pPr marL="2978269" indent="-971856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8200" kern="1200">
          <a:solidFill>
            <a:schemeClr val="tx1"/>
          </a:solidFill>
          <a:latin typeface="+mn-lt"/>
          <a:ea typeface="+mn-ea"/>
          <a:cs typeface="+mn-cs"/>
        </a:defRPr>
      </a:lvl2pPr>
      <a:lvl3pPr marL="3887425" indent="-783755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7500" kern="1200">
          <a:solidFill>
            <a:schemeClr val="tx1"/>
          </a:solidFill>
          <a:latin typeface="+mn-lt"/>
          <a:ea typeface="+mn-ea"/>
          <a:cs typeface="+mn-cs"/>
        </a:defRPr>
      </a:lvl3pPr>
      <a:lvl4pPr marL="4639830" indent="-627004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6900" kern="1200">
          <a:solidFill>
            <a:schemeClr val="tx1"/>
          </a:solidFill>
          <a:latin typeface="+mn-lt"/>
          <a:ea typeface="+mn-ea"/>
          <a:cs typeface="+mn-cs"/>
        </a:defRPr>
      </a:lvl4pPr>
      <a:lvl5pPr marL="5298184" indent="-627004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6900" kern="1200">
          <a:solidFill>
            <a:schemeClr val="tx1"/>
          </a:solidFill>
          <a:latin typeface="+mn-lt"/>
          <a:ea typeface="+mn-ea"/>
          <a:cs typeface="+mn-cs"/>
        </a:defRPr>
      </a:lvl5pPr>
      <a:lvl6pPr marL="6050589" indent="-627004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6200" kern="1200">
          <a:solidFill>
            <a:schemeClr val="tx1"/>
          </a:solidFill>
          <a:latin typeface="+mn-lt"/>
          <a:ea typeface="+mn-ea"/>
          <a:cs typeface="+mn-cs"/>
        </a:defRPr>
      </a:lvl6pPr>
      <a:lvl7pPr marL="6740294" indent="-62700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5500" kern="1200">
          <a:solidFill>
            <a:schemeClr val="tx1"/>
          </a:solidFill>
          <a:latin typeface="+mn-lt"/>
          <a:ea typeface="+mn-ea"/>
          <a:cs typeface="+mn-cs"/>
        </a:defRPr>
      </a:lvl7pPr>
      <a:lvl8pPr marL="7429998" indent="-62700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8119703" indent="-62700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4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156751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31350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470253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627004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783755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940506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1097257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1254008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0115" y="457200"/>
            <a:ext cx="2862736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SURVIVING THE CAMBRIAN EXPLOSION: </a:t>
            </a:r>
            <a:r>
              <a:rPr lang="en-US" b="1" i="1" dirty="0" err="1" smtClean="0"/>
              <a:t>QINELLA</a:t>
            </a:r>
            <a:r>
              <a:rPr lang="en-US" b="1" dirty="0" smtClean="0"/>
              <a:t> FROM DEATH VALLEY, CALIFORNIA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524000" y="2038878"/>
            <a:ext cx="8991600" cy="19297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The small shelly fossil </a:t>
            </a:r>
            <a:r>
              <a:rPr lang="en-US" sz="3200" i="1" dirty="0" err="1"/>
              <a:t>Qinella</a:t>
            </a:r>
            <a:r>
              <a:rPr lang="en-US" sz="3200" i="1" dirty="0"/>
              <a:t> </a:t>
            </a:r>
            <a:r>
              <a:rPr lang="en-US" sz="3200" dirty="0"/>
              <a:t>occurs in an </a:t>
            </a:r>
            <a:r>
              <a:rPr lang="en-US" sz="3200" dirty="0" err="1"/>
              <a:t>oolite</a:t>
            </a:r>
            <a:r>
              <a:rPr lang="en-US" sz="3200" dirty="0"/>
              <a:t> sample from the Lower Cambrian Wood Canyon Formation, Echo Canyon, Death Valley, California. Until now, </a:t>
            </a:r>
            <a:r>
              <a:rPr lang="en-US" sz="3200" i="1" dirty="0" err="1"/>
              <a:t>Qinella</a:t>
            </a:r>
            <a:r>
              <a:rPr lang="en-US" sz="3200" dirty="0"/>
              <a:t> has been reported exclusively from upper Proterozoic strata. The Death Valley specimens reach </a:t>
            </a:r>
            <a:r>
              <a:rPr lang="en-US" sz="3200" dirty="0" smtClean="0"/>
              <a:t>3.5 </a:t>
            </a:r>
            <a:r>
              <a:rPr lang="en-US" sz="3200" dirty="0"/>
              <a:t>mm diameter, and are preserved in limestone matrix that hosts </a:t>
            </a:r>
            <a:r>
              <a:rPr lang="en-US" sz="3200" dirty="0" err="1"/>
              <a:t>ooids</a:t>
            </a:r>
            <a:r>
              <a:rPr lang="en-US" sz="3200" dirty="0"/>
              <a:t>, trilobites, and </a:t>
            </a:r>
            <a:r>
              <a:rPr lang="en-US" sz="3200" dirty="0" err="1"/>
              <a:t>archaeocyaths</a:t>
            </a:r>
            <a:r>
              <a:rPr lang="en-US" sz="3200" dirty="0"/>
              <a:t> with lumpy, </a:t>
            </a:r>
            <a:r>
              <a:rPr lang="en-US" sz="3200" dirty="0" err="1"/>
              <a:t>cerebroid</a:t>
            </a:r>
            <a:r>
              <a:rPr lang="en-US" sz="3200" dirty="0"/>
              <a:t> coatings. Although reworked, the </a:t>
            </a:r>
            <a:r>
              <a:rPr lang="en-US" sz="3200" i="1" dirty="0" err="1"/>
              <a:t>Qinella</a:t>
            </a:r>
            <a:r>
              <a:rPr lang="en-US" sz="3200" dirty="0"/>
              <a:t> specimens are not derived from Proterozoic deposits, as one specimen has a trilobite fragment lodged deeply in its interior.</a:t>
            </a:r>
          </a:p>
          <a:p>
            <a:r>
              <a:rPr lang="en-US" sz="3200" dirty="0"/>
              <a:t>	The fossils were collected under permit from an elevated desert pavement surface during a Mount Holyoke College expedition to Death Valley. The </a:t>
            </a:r>
            <a:r>
              <a:rPr lang="en-US" sz="3200" dirty="0" err="1"/>
              <a:t>oolite</a:t>
            </a:r>
            <a:r>
              <a:rPr lang="en-US" sz="3200" dirty="0"/>
              <a:t> sample suite was initially thought to belong to the Proterozoic Johnnie Formation. Thin sections, however, revealed the presence of juvenile </a:t>
            </a:r>
            <a:r>
              <a:rPr lang="en-US" sz="3200" dirty="0" err="1"/>
              <a:t>ethmophylloid</a:t>
            </a:r>
            <a:r>
              <a:rPr lang="en-US" sz="3200" dirty="0"/>
              <a:t> </a:t>
            </a:r>
            <a:r>
              <a:rPr lang="en-US" sz="3200" dirty="0" err="1"/>
              <a:t>archaeocyaths</a:t>
            </a:r>
            <a:r>
              <a:rPr lang="en-US" sz="3200" dirty="0"/>
              <a:t> occurring as coated grain nuclei alongside the </a:t>
            </a:r>
            <a:r>
              <a:rPr lang="en-US" sz="3200" i="1" dirty="0" err="1"/>
              <a:t>Qinella</a:t>
            </a:r>
            <a:r>
              <a:rPr lang="en-US" sz="3200" dirty="0"/>
              <a:t>. </a:t>
            </a:r>
            <a:r>
              <a:rPr lang="en-US" sz="3200" dirty="0" err="1"/>
              <a:t>Cerebroid</a:t>
            </a:r>
            <a:r>
              <a:rPr lang="en-US" sz="3200" dirty="0"/>
              <a:t> </a:t>
            </a:r>
            <a:r>
              <a:rPr lang="en-US" sz="3200" dirty="0" err="1"/>
              <a:t>ooids</a:t>
            </a:r>
            <a:r>
              <a:rPr lang="en-US" sz="3200" dirty="0"/>
              <a:t> characterize the lower </a:t>
            </a:r>
            <a:r>
              <a:rPr lang="en-US" sz="3200" dirty="0" err="1"/>
              <a:t>oolite</a:t>
            </a:r>
            <a:r>
              <a:rPr lang="en-US" sz="3200" dirty="0"/>
              <a:t> of the upper Wood Canyon Formation. Under </a:t>
            </a:r>
            <a:r>
              <a:rPr lang="en-US" sz="3200" dirty="0" err="1"/>
              <a:t>cathodoluminescence</a:t>
            </a:r>
            <a:r>
              <a:rPr lang="en-US" sz="3200" dirty="0"/>
              <a:t>, the small shelly fossils reveal characteristic </a:t>
            </a:r>
            <a:r>
              <a:rPr lang="en-US" sz="3200" i="1" dirty="0" err="1"/>
              <a:t>Qinella</a:t>
            </a:r>
            <a:r>
              <a:rPr lang="en-US" sz="3200" dirty="0"/>
              <a:t> wall structure, manifest as nested, loosely‑spaced cylindrical walls of variable thickness. Walls may thin and pinch out </a:t>
            </a:r>
            <a:r>
              <a:rPr lang="en-US" sz="3200" dirty="0" smtClean="0"/>
              <a:t>(asterisk in lowest </a:t>
            </a:r>
            <a:r>
              <a:rPr lang="en-US" sz="3200" i="1" dirty="0" err="1" smtClean="0"/>
              <a:t>Qinella</a:t>
            </a:r>
            <a:r>
              <a:rPr lang="en-US" sz="3200" dirty="0" smtClean="0"/>
              <a:t> thin section photograph to right) against </a:t>
            </a:r>
            <a:r>
              <a:rPr lang="en-US" sz="3200" dirty="0"/>
              <a:t>adjacent walls, as seen in both transverse and longitudinal section. </a:t>
            </a:r>
          </a:p>
          <a:p>
            <a:r>
              <a:rPr lang="en-US" sz="3200" dirty="0"/>
              <a:t>	</a:t>
            </a:r>
            <a:r>
              <a:rPr lang="en-US" sz="3200" i="1" dirty="0" err="1"/>
              <a:t>Qinella</a:t>
            </a:r>
            <a:r>
              <a:rPr lang="en-US" sz="3200" dirty="0"/>
              <a:t>, also known from the Proterozoic La </a:t>
            </a:r>
            <a:r>
              <a:rPr lang="en-US" sz="3200" dirty="0" err="1"/>
              <a:t>Ciénega</a:t>
            </a:r>
            <a:r>
              <a:rPr lang="en-US" sz="3200" dirty="0"/>
              <a:t> Formation of Sonora, México, is one of very few genera known to survive the Cambrian explosion. </a:t>
            </a:r>
            <a:r>
              <a:rPr lang="en-US" sz="3200" i="1" dirty="0" err="1"/>
              <a:t>Qinella's</a:t>
            </a:r>
            <a:r>
              <a:rPr lang="en-US" sz="3200" dirty="0"/>
              <a:t> wall structure evidently provided a formidable defense against boring </a:t>
            </a:r>
            <a:r>
              <a:rPr lang="en-US" sz="3200" dirty="0" err="1"/>
              <a:t>micropredators</a:t>
            </a:r>
            <a:r>
              <a:rPr lang="en-US" sz="3200" dirty="0"/>
              <a:t>. The enhanced protection afforded by its </a:t>
            </a:r>
            <a:r>
              <a:rPr lang="en-US" sz="3200" dirty="0" err="1"/>
              <a:t>multilamellate</a:t>
            </a:r>
            <a:r>
              <a:rPr lang="en-US" sz="3200" dirty="0"/>
              <a:t> shell allowed </a:t>
            </a:r>
            <a:r>
              <a:rPr lang="en-US" sz="3200" i="1" dirty="0" err="1"/>
              <a:t>Qinella</a:t>
            </a:r>
            <a:r>
              <a:rPr lang="en-US" sz="3200" dirty="0"/>
              <a:t> to survive well into the Cambrian. 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590964" y="2794460"/>
            <a:ext cx="125070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Mark A. S. </a:t>
            </a:r>
            <a:r>
              <a:rPr lang="en-US" sz="5400" dirty="0" err="1" smtClean="0"/>
              <a:t>McMenamin</a:t>
            </a:r>
            <a:endParaRPr lang="en-US" sz="5400" dirty="0" smtClean="0"/>
          </a:p>
          <a:p>
            <a:pPr algn="ctr"/>
            <a:r>
              <a:rPr lang="en-US" sz="5400" dirty="0" smtClean="0"/>
              <a:t>Whitney A. Hughes</a:t>
            </a:r>
          </a:p>
          <a:p>
            <a:pPr algn="ctr"/>
            <a:r>
              <a:rPr lang="en-US" sz="5400" dirty="0" smtClean="0"/>
              <a:t>Jessica M. </a:t>
            </a:r>
            <a:r>
              <a:rPr lang="en-US" sz="5400" dirty="0" err="1" smtClean="0"/>
              <a:t>McMenamin</a:t>
            </a:r>
            <a:endParaRPr lang="en-US" sz="5400" dirty="0"/>
          </a:p>
          <a:p>
            <a:pPr algn="ctr"/>
            <a:r>
              <a:rPr lang="en-US" sz="5400" dirty="0"/>
              <a:t>Mount Holyoke College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435953" y="10780966"/>
            <a:ext cx="56885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Geological map of </a:t>
            </a:r>
            <a:r>
              <a:rPr lang="en-US" sz="1200" dirty="0" smtClean="0"/>
              <a:t>the “Bear Claw Alluvial Terrace,” mouth of Echo Canyon,</a:t>
            </a:r>
          </a:p>
          <a:p>
            <a:pPr algn="ctr"/>
            <a:r>
              <a:rPr lang="en-US" sz="1200" dirty="0" smtClean="0"/>
              <a:t>Death Valley, California (see Sharp and </a:t>
            </a:r>
            <a:r>
              <a:rPr lang="en-US" sz="1200" dirty="0" err="1" smtClean="0"/>
              <a:t>Glazner</a:t>
            </a:r>
            <a:r>
              <a:rPr lang="en-US" sz="1200" dirty="0" smtClean="0"/>
              <a:t>, 1997, p. 118). Key to labels:  A-C, </a:t>
            </a:r>
          </a:p>
          <a:p>
            <a:pPr algn="ctr"/>
            <a:r>
              <a:rPr lang="en-US" sz="1200" dirty="0" smtClean="0"/>
              <a:t>successively higher alluvial terrace levels; dashed lines, low shoreline terraces;</a:t>
            </a:r>
          </a:p>
          <a:p>
            <a:pPr algn="ctr"/>
            <a:r>
              <a:rPr lang="en-US" sz="1200" dirty="0" smtClean="0"/>
              <a:t>asterisk; Wood Canyon Formation fossil localities; </a:t>
            </a:r>
            <a:r>
              <a:rPr lang="en-US" sz="1200" dirty="0" err="1" smtClean="0"/>
              <a:t>Fcf</a:t>
            </a:r>
            <a:r>
              <a:rPr lang="en-US" sz="1200" dirty="0" smtClean="0"/>
              <a:t> = Furnace Creek</a:t>
            </a:r>
          </a:p>
          <a:p>
            <a:pPr algn="ctr"/>
            <a:r>
              <a:rPr lang="en-US" sz="1200" dirty="0" smtClean="0"/>
              <a:t>Formation (Pliocene). Geologic mapping by the abstract authors.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6183471" y="15697104"/>
            <a:ext cx="48963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 err="1" smtClean="0"/>
              <a:t>Qinella</a:t>
            </a:r>
            <a:r>
              <a:rPr lang="en-US" sz="1200" dirty="0" smtClean="0"/>
              <a:t> sp. from the La </a:t>
            </a:r>
            <a:r>
              <a:rPr lang="en-US" sz="1200" dirty="0" err="1" smtClean="0"/>
              <a:t>Cienega</a:t>
            </a:r>
            <a:r>
              <a:rPr lang="en-US" sz="1200" dirty="0" smtClean="0"/>
              <a:t> Formation,</a:t>
            </a:r>
          </a:p>
          <a:p>
            <a:pPr algn="ctr"/>
            <a:r>
              <a:rPr lang="en-US" sz="1200" dirty="0" smtClean="0"/>
              <a:t>Sonora, Mexico (</a:t>
            </a:r>
            <a:r>
              <a:rPr lang="en-US" sz="1200" dirty="0" err="1" smtClean="0"/>
              <a:t>McMenamin</a:t>
            </a:r>
            <a:r>
              <a:rPr lang="en-US" sz="1200" dirty="0" smtClean="0"/>
              <a:t>, 1985). Originally interpreted as</a:t>
            </a:r>
          </a:p>
          <a:p>
            <a:pPr algn="ctr"/>
            <a:r>
              <a:rPr lang="en-US" sz="1200" dirty="0" smtClean="0"/>
              <a:t>a </a:t>
            </a:r>
            <a:r>
              <a:rPr lang="en-US" sz="1200" dirty="0" err="1" smtClean="0"/>
              <a:t>circothecid</a:t>
            </a:r>
            <a:r>
              <a:rPr lang="en-US" sz="1200" dirty="0" smtClean="0"/>
              <a:t> </a:t>
            </a:r>
            <a:r>
              <a:rPr lang="en-US" sz="1200" dirty="0" err="1" smtClean="0"/>
              <a:t>hyolith</a:t>
            </a:r>
            <a:r>
              <a:rPr lang="en-US" sz="1200" dirty="0" smtClean="0"/>
              <a:t>, the fossil has been recently reassigned to the</a:t>
            </a:r>
          </a:p>
          <a:p>
            <a:pPr algn="ctr"/>
            <a:r>
              <a:rPr lang="en-US" sz="1200" dirty="0" smtClean="0"/>
              <a:t>Proterozoic genus </a:t>
            </a:r>
            <a:r>
              <a:rPr lang="en-US" sz="1200" i="1" dirty="0" err="1" smtClean="0"/>
              <a:t>Qinella</a:t>
            </a:r>
            <a:r>
              <a:rPr lang="en-US" sz="1200" dirty="0"/>
              <a:t> </a:t>
            </a:r>
            <a:r>
              <a:rPr lang="en-US" sz="1200" dirty="0" smtClean="0"/>
              <a:t>(</a:t>
            </a:r>
            <a:r>
              <a:rPr lang="en-US" sz="1200" dirty="0" err="1" smtClean="0"/>
              <a:t>Zhuravlev</a:t>
            </a:r>
            <a:r>
              <a:rPr lang="en-US" sz="1200" dirty="0"/>
              <a:t> </a:t>
            </a:r>
            <a:r>
              <a:rPr lang="en-US" sz="1200" dirty="0" smtClean="0"/>
              <a:t>et al., 2012). Scale bar = 1 mm.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16981591" y="10689607"/>
            <a:ext cx="3429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“Bear Claw Alluvial Terrace,” satellite view. For</a:t>
            </a:r>
          </a:p>
          <a:p>
            <a:r>
              <a:rPr lang="en-US" sz="1200" dirty="0" smtClean="0"/>
              <a:t>scale see map view to left.</a:t>
            </a:r>
            <a:endParaRPr lang="en-US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21545011" y="11520604"/>
            <a:ext cx="50599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 smtClean="0"/>
              <a:t>Ethmophylloid</a:t>
            </a:r>
            <a:r>
              <a:rPr lang="en-US" sz="1200" dirty="0" smtClean="0"/>
              <a:t> </a:t>
            </a:r>
            <a:r>
              <a:rPr lang="en-US" sz="1200" dirty="0" err="1" smtClean="0"/>
              <a:t>archaeocyath</a:t>
            </a:r>
            <a:r>
              <a:rPr lang="en-US" sz="1200" dirty="0" smtClean="0"/>
              <a:t> with </a:t>
            </a:r>
            <a:r>
              <a:rPr lang="en-US" sz="1200" dirty="0" err="1" smtClean="0"/>
              <a:t>cerebroid</a:t>
            </a:r>
            <a:r>
              <a:rPr lang="en-US" sz="1200" dirty="0" smtClean="0"/>
              <a:t> coating. </a:t>
            </a:r>
            <a:r>
              <a:rPr lang="en-US" sz="1200" dirty="0" err="1" smtClean="0"/>
              <a:t>Ethmophyllid</a:t>
            </a:r>
            <a:endParaRPr lang="en-US" sz="1200" dirty="0" smtClean="0"/>
          </a:p>
          <a:p>
            <a:pPr algn="ctr"/>
            <a:r>
              <a:rPr lang="en-US" sz="1200" dirty="0" err="1" smtClean="0"/>
              <a:t>archeocyaths</a:t>
            </a:r>
            <a:r>
              <a:rPr lang="en-US" sz="1200" dirty="0" smtClean="0"/>
              <a:t> are index fossils for Lower Cambrian strata. The </a:t>
            </a:r>
            <a:r>
              <a:rPr lang="en-US" sz="1200" dirty="0" err="1" smtClean="0"/>
              <a:t>cerebroid</a:t>
            </a:r>
            <a:endParaRPr lang="en-US" sz="1200" dirty="0" smtClean="0"/>
          </a:p>
          <a:p>
            <a:pPr algn="ctr"/>
            <a:r>
              <a:rPr lang="en-US" sz="1200" dirty="0" smtClean="0"/>
              <a:t>coating (characteristic for the Wood Canyon Formation) also suggests a </a:t>
            </a:r>
          </a:p>
          <a:p>
            <a:pPr algn="ctr"/>
            <a:r>
              <a:rPr lang="en-US" sz="1200" dirty="0" smtClean="0"/>
              <a:t>Cambrian age for the rock. Width of </a:t>
            </a:r>
            <a:r>
              <a:rPr lang="en-US" sz="1200" dirty="0" err="1" smtClean="0"/>
              <a:t>archaeocyath</a:t>
            </a:r>
            <a:r>
              <a:rPr lang="en-US" sz="1200" dirty="0" smtClean="0"/>
              <a:t> 1.5 mm.</a:t>
            </a:r>
            <a:endParaRPr lang="en-US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10853072" y="16604638"/>
            <a:ext cx="46474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Weathered </a:t>
            </a:r>
            <a:r>
              <a:rPr lang="en-US" sz="1200" dirty="0" err="1" smtClean="0"/>
              <a:t>clast</a:t>
            </a:r>
            <a:r>
              <a:rPr lang="en-US" sz="1200" dirty="0" smtClean="0"/>
              <a:t> of Wood Canyon Formation </a:t>
            </a:r>
            <a:r>
              <a:rPr lang="en-US" sz="1200" dirty="0" err="1" smtClean="0"/>
              <a:t>oolite</a:t>
            </a:r>
            <a:r>
              <a:rPr lang="en-US" sz="1200" dirty="0" smtClean="0"/>
              <a:t> recovered</a:t>
            </a:r>
          </a:p>
          <a:p>
            <a:pPr algn="ctr"/>
            <a:r>
              <a:rPr lang="en-US" sz="1200" dirty="0" smtClean="0"/>
              <a:t>from the “Bear Claw Alluvial Terrace.” Note abundant shelly</a:t>
            </a:r>
          </a:p>
          <a:p>
            <a:pPr algn="ctr"/>
            <a:r>
              <a:rPr lang="en-US" sz="1200" dirty="0" smtClean="0"/>
              <a:t>fossils. Scale bar in centimeters.  Collected by Jessica </a:t>
            </a:r>
            <a:r>
              <a:rPr lang="en-US" sz="1200" dirty="0" err="1" smtClean="0"/>
              <a:t>McMenamin</a:t>
            </a:r>
            <a:endParaRPr lang="en-US" sz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27189344" y="11961077"/>
            <a:ext cx="46862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 smtClean="0"/>
              <a:t>Cathodoluminoscope</a:t>
            </a:r>
            <a:r>
              <a:rPr lang="en-US" sz="1200" dirty="0" smtClean="0"/>
              <a:t> image of Death Valley </a:t>
            </a:r>
            <a:r>
              <a:rPr lang="en-US" sz="1200" i="1" dirty="0" err="1" smtClean="0"/>
              <a:t>Qinella</a:t>
            </a:r>
            <a:r>
              <a:rPr lang="en-US" sz="1200" dirty="0" smtClean="0"/>
              <a:t> in thin section. </a:t>
            </a:r>
          </a:p>
          <a:p>
            <a:pPr algn="ctr"/>
            <a:r>
              <a:rPr lang="en-US" sz="1200" dirty="0" smtClean="0"/>
              <a:t>Width of view approximately 3.3 mm.</a:t>
            </a:r>
            <a:endParaRPr lang="en-US" sz="1200" dirty="0"/>
          </a:p>
        </p:txBody>
      </p:sp>
      <p:sp>
        <p:nvSpPr>
          <p:cNvPr id="27" name="TextBox 26"/>
          <p:cNvSpPr txBox="1"/>
          <p:nvPr/>
        </p:nvSpPr>
        <p:spPr>
          <a:xfrm>
            <a:off x="27766185" y="17551062"/>
            <a:ext cx="34932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Oblique cut on a weathered surface though a </a:t>
            </a:r>
          </a:p>
          <a:p>
            <a:pPr algn="ctr"/>
            <a:r>
              <a:rPr lang="en-US" sz="1200" dirty="0" smtClean="0"/>
              <a:t>specimen of </a:t>
            </a:r>
            <a:r>
              <a:rPr lang="en-US" sz="1200" i="1" dirty="0" err="1" smtClean="0"/>
              <a:t>Qinella</a:t>
            </a:r>
            <a:r>
              <a:rPr lang="en-US" sz="1200" dirty="0" smtClean="0"/>
              <a:t>. Note wall layers of different</a:t>
            </a:r>
          </a:p>
          <a:p>
            <a:pPr algn="ctr"/>
            <a:r>
              <a:rPr lang="en-US" sz="1200" dirty="0" smtClean="0"/>
              <a:t>thicknesses. Maximum width of fossil </a:t>
            </a:r>
            <a:r>
              <a:rPr lang="en-US" sz="1200" smtClean="0"/>
              <a:t>(</a:t>
            </a:r>
            <a:r>
              <a:rPr lang="en-US" sz="1200" smtClean="0"/>
              <a:t>includes</a:t>
            </a:r>
            <a:endParaRPr lang="en-US" sz="1200" dirty="0" smtClean="0"/>
          </a:p>
          <a:p>
            <a:pPr algn="ctr"/>
            <a:r>
              <a:rPr lang="en-US" sz="1200" dirty="0" err="1" smtClean="0"/>
              <a:t>cerebroid</a:t>
            </a:r>
            <a:r>
              <a:rPr lang="en-US" sz="1200" dirty="0" smtClean="0"/>
              <a:t> coat) = 3.7 mm.</a:t>
            </a:r>
            <a:endParaRPr lang="en-US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22358480" y="17528548"/>
            <a:ext cx="37068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 err="1" smtClean="0"/>
              <a:t>Qinella</a:t>
            </a:r>
            <a:r>
              <a:rPr lang="en-US" sz="1200" dirty="0" smtClean="0"/>
              <a:t> sp. from Death Valley, CA showing</a:t>
            </a:r>
          </a:p>
          <a:p>
            <a:pPr algn="ctr"/>
            <a:r>
              <a:rPr lang="en-US" sz="1200" dirty="0" err="1" smtClean="0"/>
              <a:t>cerebroid</a:t>
            </a:r>
            <a:r>
              <a:rPr lang="en-US" sz="1200" dirty="0" smtClean="0"/>
              <a:t> coating. Note trilobite “shepherd’s crook”</a:t>
            </a:r>
          </a:p>
          <a:p>
            <a:pPr algn="ctr"/>
            <a:r>
              <a:rPr lang="en-US" sz="1200" dirty="0" smtClean="0"/>
              <a:t>inside the </a:t>
            </a:r>
            <a:r>
              <a:rPr lang="en-US" sz="1200" i="1" dirty="0" err="1" smtClean="0"/>
              <a:t>Qinella</a:t>
            </a:r>
            <a:r>
              <a:rPr lang="en-US" sz="1200" dirty="0" smtClean="0"/>
              <a:t> to the upper right.  Maximum</a:t>
            </a:r>
          </a:p>
          <a:p>
            <a:pPr algn="ctr"/>
            <a:r>
              <a:rPr lang="en-US" sz="1200" dirty="0" smtClean="0"/>
              <a:t>width of fossil (includes </a:t>
            </a:r>
            <a:r>
              <a:rPr lang="en-US" sz="1200" dirty="0" err="1" smtClean="0"/>
              <a:t>cerebroid</a:t>
            </a:r>
            <a:r>
              <a:rPr lang="en-US" sz="1200" dirty="0" smtClean="0"/>
              <a:t> coating) = 4 mm.</a:t>
            </a:r>
            <a:endParaRPr lang="en-US" sz="800" dirty="0"/>
          </a:p>
        </p:txBody>
      </p:sp>
      <p:sp>
        <p:nvSpPr>
          <p:cNvPr id="29" name="TextBox 28"/>
          <p:cNvSpPr txBox="1"/>
          <p:nvPr/>
        </p:nvSpPr>
        <p:spPr>
          <a:xfrm>
            <a:off x="21817823" y="19173084"/>
            <a:ext cx="110639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cap="small" dirty="0"/>
              <a:t>References:</a:t>
            </a:r>
          </a:p>
          <a:p>
            <a:endParaRPr lang="en-US" sz="1200" dirty="0"/>
          </a:p>
          <a:p>
            <a:r>
              <a:rPr lang="en-US" sz="1200" cap="small" dirty="0" smtClean="0"/>
              <a:t>Ding, L.-F., L. Zhang, Y. Li and J. Dong. 1992. </a:t>
            </a:r>
            <a:r>
              <a:rPr lang="en-US" sz="1200" i="1" dirty="0" smtClean="0"/>
              <a:t>The Study of the Late </a:t>
            </a:r>
            <a:r>
              <a:rPr lang="en-US" sz="1200" i="1" dirty="0" err="1" smtClean="0"/>
              <a:t>Sinian</a:t>
            </a:r>
            <a:r>
              <a:rPr lang="en-US" sz="1200" i="1" dirty="0" smtClean="0"/>
              <a:t>—Early Cambrian Biotas from the Northern Margin of the Yangtze Platform</a:t>
            </a:r>
            <a:r>
              <a:rPr lang="en-US" sz="1200" dirty="0" smtClean="0"/>
              <a:t>. Scientific 	and Technical Documents Publishing House, Beijing, 135 p.</a:t>
            </a:r>
          </a:p>
          <a:p>
            <a:r>
              <a:rPr lang="en-US" sz="1200" cap="small" dirty="0" err="1" smtClean="0"/>
              <a:t>Lengner</a:t>
            </a:r>
            <a:r>
              <a:rPr lang="en-US" sz="1200" cap="small" dirty="0" smtClean="0"/>
              <a:t>, K. E.</a:t>
            </a:r>
            <a:r>
              <a:rPr lang="en-US" sz="1200" dirty="0" smtClean="0"/>
              <a:t> 2009. </a:t>
            </a:r>
            <a:r>
              <a:rPr lang="en-US" sz="1200" i="1" dirty="0" smtClean="0"/>
              <a:t>A Trip Through Death Valley’s Geologic Past (The Magnificent Rocks of Death Valley). </a:t>
            </a:r>
            <a:r>
              <a:rPr lang="en-US" sz="1200" dirty="0" smtClean="0"/>
              <a:t> Deep Enough Press, Pahrump, Nevada.</a:t>
            </a:r>
          </a:p>
          <a:p>
            <a:r>
              <a:rPr lang="en-US" sz="1200" cap="small" dirty="0" err="1" smtClean="0"/>
              <a:t>McMenamin</a:t>
            </a:r>
            <a:r>
              <a:rPr lang="en-US" sz="1200" cap="small" dirty="0"/>
              <a:t>, M. A. S</a:t>
            </a:r>
            <a:r>
              <a:rPr lang="en-US" sz="1200" dirty="0" smtClean="0"/>
              <a:t>. 1985. Basal Cambrian small shelly fossils from the La </a:t>
            </a:r>
            <a:r>
              <a:rPr lang="en-US" sz="1200" dirty="0" err="1" smtClean="0"/>
              <a:t>Ciénega</a:t>
            </a:r>
            <a:r>
              <a:rPr lang="en-US" sz="1200" dirty="0" smtClean="0"/>
              <a:t> Formation, northwestern </a:t>
            </a:r>
            <a:r>
              <a:rPr lang="en-US" sz="1200" dirty="0"/>
              <a:t>Sonora, Mexico</a:t>
            </a:r>
            <a:r>
              <a:rPr lang="en-US" sz="1200" dirty="0" smtClean="0"/>
              <a:t>.</a:t>
            </a:r>
            <a:r>
              <a:rPr lang="en-US" sz="1200" i="1" dirty="0" smtClean="0"/>
              <a:t> Journal of Paleontology</a:t>
            </a:r>
            <a:r>
              <a:rPr lang="en-US" sz="1200" dirty="0" smtClean="0"/>
              <a:t>, 59(6): 	1414-1425.  </a:t>
            </a:r>
            <a:endParaRPr lang="en-US" sz="1200" dirty="0"/>
          </a:p>
          <a:p>
            <a:r>
              <a:rPr lang="en-US" sz="1200" cap="small" dirty="0" smtClean="0"/>
              <a:t>Sharp, R. P. and A. F. </a:t>
            </a:r>
            <a:r>
              <a:rPr lang="en-US" sz="1200" cap="small" dirty="0" err="1" smtClean="0"/>
              <a:t>Glazner</a:t>
            </a:r>
            <a:r>
              <a:rPr lang="en-US" sz="1200" cap="small" dirty="0" smtClean="0"/>
              <a:t>. </a:t>
            </a:r>
            <a:r>
              <a:rPr lang="en-US" sz="1200" dirty="0" smtClean="0"/>
              <a:t>1997. </a:t>
            </a:r>
            <a:r>
              <a:rPr lang="en-US" sz="1200" i="1" dirty="0" smtClean="0"/>
              <a:t>Geology Underfoot in Death Valley and Owens Valley</a:t>
            </a:r>
            <a:r>
              <a:rPr lang="en-US" sz="1200" dirty="0" smtClean="0"/>
              <a:t>. Mountain Press, Missoula, MT. </a:t>
            </a:r>
          </a:p>
          <a:p>
            <a:r>
              <a:rPr lang="en-US" sz="1200" cap="small" dirty="0" err="1" smtClean="0"/>
              <a:t>Zhuravlev</a:t>
            </a:r>
            <a:r>
              <a:rPr lang="en-US" sz="1200" cap="small" dirty="0" smtClean="0"/>
              <a:t>, A. Yu., E. </a:t>
            </a:r>
            <a:r>
              <a:rPr lang="en-US" sz="1200" cap="small" dirty="0" err="1" smtClean="0"/>
              <a:t>Liñán</a:t>
            </a:r>
            <a:r>
              <a:rPr lang="en-US" sz="1200" cap="small" dirty="0" smtClean="0"/>
              <a:t>,  J. A.  </a:t>
            </a:r>
            <a:r>
              <a:rPr lang="en-US" sz="1200" cap="small" dirty="0" err="1" smtClean="0"/>
              <a:t>Gámez</a:t>
            </a:r>
            <a:r>
              <a:rPr lang="en-US" sz="1200" cap="small" dirty="0" smtClean="0"/>
              <a:t> </a:t>
            </a:r>
            <a:r>
              <a:rPr lang="en-US" sz="1200" cap="small" dirty="0" err="1" smtClean="0"/>
              <a:t>Vintaned</a:t>
            </a:r>
            <a:r>
              <a:rPr lang="en-US" sz="1200" cap="small" dirty="0" smtClean="0"/>
              <a:t>, F. </a:t>
            </a:r>
            <a:r>
              <a:rPr lang="en-US" sz="1200" cap="small" dirty="0" err="1" smtClean="0"/>
              <a:t>Debrenne</a:t>
            </a:r>
            <a:r>
              <a:rPr lang="en-US" sz="1200" cap="small" dirty="0" smtClean="0"/>
              <a:t> and A. B. </a:t>
            </a:r>
            <a:r>
              <a:rPr lang="en-US" sz="1200" cap="small" dirty="0" err="1" smtClean="0"/>
              <a:t>Fedorov</a:t>
            </a:r>
            <a:r>
              <a:rPr lang="en-US" sz="1200" cap="small" dirty="0" smtClean="0"/>
              <a:t>.</a:t>
            </a:r>
            <a:r>
              <a:rPr lang="en-US" sz="1200" dirty="0" smtClean="0"/>
              <a:t> 2012. New finds of skeletal fossils in the terminal </a:t>
            </a:r>
            <a:r>
              <a:rPr lang="en-US" sz="1200" dirty="0" err="1" smtClean="0"/>
              <a:t>Neoproterozoic</a:t>
            </a:r>
            <a:r>
              <a:rPr lang="en-US" sz="1200" dirty="0" smtClean="0"/>
              <a:t> of the 	Russian Platform and Spain. </a:t>
            </a:r>
            <a:r>
              <a:rPr lang="en-US" sz="1200" i="1" dirty="0" err="1" smtClean="0"/>
              <a:t>Acta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Palaeontologica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Polonica</a:t>
            </a:r>
            <a:r>
              <a:rPr lang="en-US" sz="1200" dirty="0" smtClean="0"/>
              <a:t>, 57(1):205-224.</a:t>
            </a:r>
          </a:p>
          <a:p>
            <a:endParaRPr lang="en-US" sz="1200" dirty="0" smtClean="0"/>
          </a:p>
          <a:p>
            <a:r>
              <a:rPr lang="en-US" sz="1200" dirty="0" smtClean="0"/>
              <a:t> </a:t>
            </a:r>
            <a:endParaRPr lang="en-US" sz="1200" dirty="0"/>
          </a:p>
        </p:txBody>
      </p:sp>
      <p:pic>
        <p:nvPicPr>
          <p:cNvPr id="31" name="Picture 30" descr="Picture 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48425" y="2814184"/>
            <a:ext cx="5409524" cy="9396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9698" y="6767859"/>
            <a:ext cx="4900800" cy="3657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71975" y="7205069"/>
            <a:ext cx="4648200" cy="32203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76098" y="12214238"/>
            <a:ext cx="4724400" cy="41538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64600" y="7688382"/>
            <a:ext cx="4788587" cy="36276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82801" y="11841360"/>
            <a:ext cx="4039161" cy="35477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578878" y="13405624"/>
            <a:ext cx="5077987" cy="382342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739896" y="7716260"/>
            <a:ext cx="5419240" cy="40803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189344" y="13037993"/>
            <a:ext cx="4691024" cy="410328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418857" y="4495800"/>
            <a:ext cx="1139076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The newly discovered fossil described here is evidently a Cambrian-age relict of the Proterozoic</a:t>
            </a:r>
          </a:p>
          <a:p>
            <a:r>
              <a:rPr lang="en-US" sz="1800" i="1" dirty="0" err="1" smtClean="0"/>
              <a:t>Sinotubulites</a:t>
            </a:r>
            <a:r>
              <a:rPr lang="en-US" sz="1800" dirty="0" err="1" smtClean="0"/>
              <a:t>-</a:t>
            </a:r>
            <a:r>
              <a:rPr lang="en-US" sz="1800" i="1" dirty="0" err="1" smtClean="0"/>
              <a:t>Chenmengella</a:t>
            </a:r>
            <a:r>
              <a:rPr lang="en-US" sz="1800" dirty="0" err="1" smtClean="0"/>
              <a:t>-</a:t>
            </a:r>
            <a:r>
              <a:rPr lang="en-US" sz="1800" i="1" dirty="0" err="1" smtClean="0"/>
              <a:t>Qinella</a:t>
            </a:r>
            <a:r>
              <a:rPr lang="en-US" sz="1800" dirty="0" smtClean="0"/>
              <a:t> shelly biota that occurs in both China and Sonora, México</a:t>
            </a:r>
          </a:p>
          <a:p>
            <a:r>
              <a:rPr lang="en-US" sz="1800" dirty="0" smtClean="0"/>
              <a:t>(</a:t>
            </a:r>
            <a:r>
              <a:rPr lang="en-US" sz="1800" dirty="0" err="1" smtClean="0"/>
              <a:t>McMenamin</a:t>
            </a:r>
            <a:r>
              <a:rPr lang="en-US" sz="1800" dirty="0" smtClean="0"/>
              <a:t>, 1985; </a:t>
            </a:r>
            <a:r>
              <a:rPr lang="en-US" sz="1800" dirty="0" err="1" smtClean="0"/>
              <a:t>Zhuravlev</a:t>
            </a:r>
            <a:r>
              <a:rPr lang="en-US" sz="1800" dirty="0" smtClean="0"/>
              <a:t> et al., 1992). This very interesting Proterozoic </a:t>
            </a:r>
            <a:r>
              <a:rPr lang="en-US" sz="1800" dirty="0" err="1" smtClean="0"/>
              <a:t>paleobiogeographic</a:t>
            </a:r>
            <a:endParaRPr lang="en-US" sz="1800" dirty="0" smtClean="0"/>
          </a:p>
          <a:p>
            <a:r>
              <a:rPr lang="en-US" sz="1800" dirty="0" smtClean="0"/>
              <a:t>linkage represents the first confident (</a:t>
            </a:r>
            <a:r>
              <a:rPr lang="en-US" sz="1800" dirty="0" err="1" smtClean="0"/>
              <a:t>i</a:t>
            </a:r>
            <a:r>
              <a:rPr lang="en-US" sz="1800" dirty="0" smtClean="0"/>
              <a:t>. e., multiple shelly taxa) Proterozoic  </a:t>
            </a:r>
            <a:r>
              <a:rPr lang="en-US" sz="1800" dirty="0" err="1" smtClean="0"/>
              <a:t>biostratigraphic</a:t>
            </a:r>
            <a:endParaRPr lang="en-US" sz="1800" dirty="0" smtClean="0"/>
          </a:p>
          <a:p>
            <a:r>
              <a:rPr lang="en-US" sz="1800" dirty="0" smtClean="0"/>
              <a:t>correlation between Asia and the Americas  (</a:t>
            </a:r>
            <a:r>
              <a:rPr lang="en-US" sz="1800" dirty="0" err="1" smtClean="0"/>
              <a:t>McMenamin</a:t>
            </a:r>
            <a:r>
              <a:rPr lang="en-US" sz="1800" dirty="0" smtClean="0"/>
              <a:t>, 1985). The </a:t>
            </a:r>
            <a:r>
              <a:rPr lang="en-US" sz="1800" i="1" dirty="0" err="1" smtClean="0"/>
              <a:t>Qinella</a:t>
            </a:r>
            <a:r>
              <a:rPr lang="en-US" sz="1800" dirty="0" smtClean="0"/>
              <a:t> sp. described here from the Wood</a:t>
            </a:r>
          </a:p>
          <a:p>
            <a:r>
              <a:rPr lang="en-US" sz="1800" dirty="0" smtClean="0"/>
              <a:t>Canyon Formation is a Cambrian survivor of </a:t>
            </a:r>
            <a:r>
              <a:rPr lang="en-US" sz="1800" i="1" dirty="0" err="1"/>
              <a:t>Sinotubulites</a:t>
            </a:r>
            <a:r>
              <a:rPr lang="en-US" sz="1800" dirty="0" err="1" smtClean="0"/>
              <a:t>-</a:t>
            </a:r>
            <a:r>
              <a:rPr lang="en-US" sz="1800" i="1" dirty="0" err="1" smtClean="0"/>
              <a:t>Chenmengella</a:t>
            </a:r>
            <a:r>
              <a:rPr lang="en-US" sz="1800" dirty="0" err="1"/>
              <a:t>-</a:t>
            </a:r>
            <a:r>
              <a:rPr lang="en-US" sz="1800" i="1" dirty="0" err="1"/>
              <a:t>Qinella</a:t>
            </a:r>
            <a:r>
              <a:rPr lang="en-US" sz="1800" dirty="0"/>
              <a:t> shelly </a:t>
            </a:r>
            <a:r>
              <a:rPr lang="en-US" sz="1800" dirty="0" smtClean="0"/>
              <a:t>biota that was</a:t>
            </a:r>
          </a:p>
          <a:p>
            <a:r>
              <a:rPr lang="en-US" sz="1800" dirty="0" smtClean="0"/>
              <a:t>otherwise apparently extinct by the Cambrian. </a:t>
            </a:r>
            <a:r>
              <a:rPr lang="en-US" sz="1800" i="1" dirty="0" err="1" smtClean="0"/>
              <a:t>Qinella’s</a:t>
            </a:r>
            <a:r>
              <a:rPr lang="en-US" sz="1800" dirty="0" smtClean="0"/>
              <a:t> </a:t>
            </a:r>
            <a:r>
              <a:rPr lang="en-US" sz="1800" dirty="0" err="1" smtClean="0"/>
              <a:t>multilamellate</a:t>
            </a:r>
            <a:r>
              <a:rPr lang="en-US" sz="1800" dirty="0" smtClean="0"/>
              <a:t> wall structure may have served as an</a:t>
            </a:r>
          </a:p>
          <a:p>
            <a:r>
              <a:rPr lang="en-US" sz="1800" dirty="0" err="1" smtClean="0"/>
              <a:t>antipredatory</a:t>
            </a:r>
            <a:r>
              <a:rPr lang="en-US" sz="1800" dirty="0" smtClean="0"/>
              <a:t> exaptation, allowing it to survive the onslaught of emerging Cambrian predators.</a:t>
            </a:r>
            <a:endParaRPr lang="en-US" sz="1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682801" y="16854290"/>
            <a:ext cx="3599045" cy="283783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459003" y="19950836"/>
            <a:ext cx="40383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 err="1" smtClean="0"/>
              <a:t>Qinella</a:t>
            </a:r>
            <a:r>
              <a:rPr lang="en-US" sz="1200" dirty="0" smtClean="0"/>
              <a:t> sp. from Death Valley as seen in thin </a:t>
            </a:r>
            <a:r>
              <a:rPr lang="en-US" sz="1200" dirty="0"/>
              <a:t>section </a:t>
            </a:r>
            <a:r>
              <a:rPr lang="en-US" sz="1200" dirty="0" smtClean="0"/>
              <a:t>with</a:t>
            </a:r>
          </a:p>
          <a:p>
            <a:pPr algn="ctr"/>
            <a:r>
              <a:rPr lang="en-US" sz="1200" dirty="0" smtClean="0"/>
              <a:t> </a:t>
            </a:r>
            <a:r>
              <a:rPr lang="en-US" sz="1200" dirty="0"/>
              <a:t>transmitted </a:t>
            </a:r>
            <a:r>
              <a:rPr lang="en-US" sz="1200" dirty="0" smtClean="0"/>
              <a:t>light illumination. Asterisk</a:t>
            </a:r>
          </a:p>
          <a:p>
            <a:pPr algn="ctr"/>
            <a:r>
              <a:rPr lang="en-US" sz="1200" dirty="0" smtClean="0"/>
              <a:t>indicates merging zone between two thin</a:t>
            </a:r>
          </a:p>
          <a:p>
            <a:pPr algn="ctr"/>
            <a:r>
              <a:rPr lang="en-US" sz="1200" dirty="0" smtClean="0"/>
              <a:t>shell walls. Note recrystallized carbonate</a:t>
            </a:r>
          </a:p>
          <a:p>
            <a:pPr algn="ctr"/>
            <a:r>
              <a:rPr lang="en-US" sz="1200" dirty="0" smtClean="0"/>
              <a:t>mud in the center of the tube. Width of view </a:t>
            </a:r>
          </a:p>
          <a:p>
            <a:pPr algn="ctr"/>
            <a:r>
              <a:rPr lang="en-US" sz="1200" dirty="0" smtClean="0"/>
              <a:t>approximately 2 mm.</a:t>
            </a:r>
            <a:endParaRPr lang="en-US" sz="12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811000" y="17739278"/>
            <a:ext cx="2804254" cy="245372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1963098" y="20469535"/>
            <a:ext cx="26148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err="1" smtClean="0"/>
              <a:t>Qinella</a:t>
            </a:r>
            <a:r>
              <a:rPr lang="en-US" sz="1200" i="1" dirty="0" smtClean="0"/>
              <a:t> levis</a:t>
            </a:r>
            <a:r>
              <a:rPr lang="en-US" sz="1200" dirty="0" smtClean="0"/>
              <a:t> Zhang, Li and Dong (in</a:t>
            </a:r>
          </a:p>
          <a:p>
            <a:r>
              <a:rPr lang="en-US" sz="1200" dirty="0" smtClean="0"/>
              <a:t>Ding et al., 1992) from the </a:t>
            </a:r>
            <a:r>
              <a:rPr lang="en-US" sz="1200" dirty="0" err="1" smtClean="0"/>
              <a:t>Sinian</a:t>
            </a:r>
            <a:r>
              <a:rPr lang="en-US" sz="1200" dirty="0" smtClean="0"/>
              <a:t> </a:t>
            </a:r>
          </a:p>
          <a:p>
            <a:r>
              <a:rPr lang="en-US" sz="1200" dirty="0" smtClean="0"/>
              <a:t>of the Yangtze Platform, China.</a:t>
            </a:r>
            <a:endParaRPr lang="en-US" sz="1200" dirty="0"/>
          </a:p>
        </p:txBody>
      </p:sp>
      <p:pic>
        <p:nvPicPr>
          <p:cNvPr id="19" name="Picture 18" descr="archaeocyatha3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1888" y="9995536"/>
            <a:ext cx="588445" cy="13204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ヒラギノ丸ゴ Pro W4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ＭＳ 明朝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Apex.thmx</Template>
  <TotalTime>735</TotalTime>
  <Words>679</Words>
  <Application>Microsoft Macintosh PowerPoint</Application>
  <PresentationFormat>Custom</PresentationFormat>
  <Paragraphs>62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Apex</vt:lpstr>
      <vt:lpstr>PowerPoint Presentation</vt:lpstr>
    </vt:vector>
  </TitlesOfParts>
  <Company>Mount Holyoke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CTS LITS</dc:creator>
  <cp:lastModifiedBy>CTS LITS</cp:lastModifiedBy>
  <cp:revision>59</cp:revision>
  <dcterms:created xsi:type="dcterms:W3CDTF">2011-10-05T13:45:21Z</dcterms:created>
  <dcterms:modified xsi:type="dcterms:W3CDTF">2013-10-22T14:38:52Z</dcterms:modified>
</cp:coreProperties>
</file>