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322" r:id="rId3"/>
    <p:sldId id="287" r:id="rId4"/>
    <p:sldId id="294" r:id="rId5"/>
    <p:sldId id="295" r:id="rId6"/>
    <p:sldId id="293" r:id="rId7"/>
    <p:sldId id="275" r:id="rId8"/>
    <p:sldId id="276" r:id="rId9"/>
    <p:sldId id="317" r:id="rId10"/>
    <p:sldId id="280" r:id="rId11"/>
    <p:sldId id="257" r:id="rId12"/>
    <p:sldId id="258" r:id="rId13"/>
    <p:sldId id="301" r:id="rId14"/>
    <p:sldId id="298" r:id="rId15"/>
    <p:sldId id="300" r:id="rId16"/>
    <p:sldId id="304" r:id="rId17"/>
    <p:sldId id="311" r:id="rId18"/>
    <p:sldId id="314" r:id="rId19"/>
    <p:sldId id="315" r:id="rId20"/>
    <p:sldId id="321" r:id="rId21"/>
    <p:sldId id="292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3333" autoAdjust="0"/>
  </p:normalViewPr>
  <p:slideViewPr>
    <p:cSldViewPr snapToGrid="0"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D3988F0-1256-4ABB-9B8F-09CE6A6CC42E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5B6B90-D500-4481-97A6-28EC525E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1. Constant fluid flux from pores (imagine pores as some sort of an “open channel flow”, flowing into and out of the slide)</a:t>
            </a:r>
          </a:p>
          <a:p>
            <a:r>
              <a:rPr lang="en-US" baseline="0" dirty="0" smtClean="0"/>
              <a:t>2. Fluid concentration vanishes at infinity</a:t>
            </a:r>
          </a:p>
          <a:p>
            <a:r>
              <a:rPr lang="en-US" baseline="0" dirty="0" smtClean="0"/>
              <a:t>3. Distance between pores </a:t>
            </a:r>
            <a:r>
              <a:rPr lang="en-US" baseline="0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baseline="0" dirty="0" smtClean="0"/>
              <a:t> &gt;&gt; diffusion length </a:t>
            </a:r>
            <a:r>
              <a:rPr lang="el-GR" baseline="0" dirty="0" smtClean="0"/>
              <a:t>β</a:t>
            </a:r>
            <a:endParaRPr lang="en-US" baseline="0" dirty="0" smtClean="0"/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6B90-D500-4481-97A6-28EC525ECB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4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1. Constant fluid flux from pores (imagine pores as some sort of an “open channel flow”, flowing into and out of the slide)</a:t>
            </a:r>
          </a:p>
          <a:p>
            <a:r>
              <a:rPr lang="en-US" baseline="0" dirty="0" smtClean="0"/>
              <a:t>2. Fluid concentration vanishes at infinity</a:t>
            </a:r>
          </a:p>
          <a:p>
            <a:r>
              <a:rPr lang="en-US" baseline="0" dirty="0" smtClean="0"/>
              <a:t>3. Distance between pores </a:t>
            </a:r>
            <a:r>
              <a:rPr lang="en-US" baseline="0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baseline="0" dirty="0" smtClean="0"/>
              <a:t> &gt;&gt; diffusion length </a:t>
            </a:r>
            <a:r>
              <a:rPr lang="el-GR" baseline="0" dirty="0" smtClean="0"/>
              <a:t>β</a:t>
            </a:r>
            <a:endParaRPr lang="en-US" baseline="0" dirty="0" smtClean="0"/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6B90-D500-4481-97A6-28EC525ECB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4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Examples of RRM applications: </a:t>
            </a:r>
            <a:r>
              <a:rPr lang="en-US" b="0" dirty="0" smtClean="0"/>
              <a:t>NMR spin decay; protein state relaxation;</a:t>
            </a:r>
            <a:r>
              <a:rPr lang="en-US" b="0" baseline="0" dirty="0" smtClean="0"/>
              <a:t> dielectric, luminescent and mechanical relaxations</a:t>
            </a:r>
            <a:r>
              <a:rPr lang="en-US" b="0" dirty="0" smtClean="0"/>
              <a:t>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Static</a:t>
            </a:r>
            <a:r>
              <a:rPr lang="en-US" b="1" baseline="0" dirty="0" smtClean="0"/>
              <a:t> disorder</a:t>
            </a:r>
            <a:r>
              <a:rPr lang="en-US" baseline="0" dirty="0" smtClean="0"/>
              <a:t> – the </a:t>
            </a:r>
            <a:r>
              <a:rPr lang="en-US" baseline="0" dirty="0" err="1" smtClean="0"/>
              <a:t>interconversion</a:t>
            </a:r>
            <a:r>
              <a:rPr lang="en-US" baseline="0" dirty="0" smtClean="0"/>
              <a:t> rates among different conformations are much slower than the reaction rate, such that individual molecules are “frozen” in distinct conformations during their barrier crossing reactions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Dynamic disorder</a:t>
            </a:r>
            <a:r>
              <a:rPr lang="en-US" baseline="0" dirty="0" smtClean="0"/>
              <a:t> – fluctuations of a reaction rate as a single molecule explores its conformational free-energy landscape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6B90-D500-4481-97A6-28EC525ECB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0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6B90-D500-4481-97A6-28EC525ECB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0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6B90-D500-4481-97A6-28EC525ECB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6B90-D500-4481-97A6-28EC525ECB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7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7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5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1DEE-54EA-44A3-95BF-32B31D947BFC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AEAB-64F3-4766-9778-9C506D69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3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60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2735" y="696036"/>
            <a:ext cx="8229600" cy="1840718"/>
          </a:xfrm>
        </p:spPr>
        <p:txBody>
          <a:bodyPr anchor="t">
            <a:noAutofit/>
          </a:bodyPr>
          <a:lstStyle/>
          <a:p>
            <a:r>
              <a:rPr lang="en-US" sz="3600" b="1" dirty="0" smtClean="0"/>
              <a:t>A Combined Reaction-Diffusion and Random Rate Model for the Temporal Evolution of Silicate Mineral Weathering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34622" y="3207224"/>
            <a:ext cx="8229600" cy="1351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/>
              <a:t>Jaivime</a:t>
            </a:r>
            <a:r>
              <a:rPr lang="en-US" sz="2800" b="1" dirty="0"/>
              <a:t> A. </a:t>
            </a:r>
            <a:r>
              <a:rPr lang="en-US" sz="2800" b="1" dirty="0" err="1"/>
              <a:t>Evaristo</a:t>
            </a:r>
            <a:r>
              <a:rPr lang="en-US" sz="2800" b="1" dirty="0"/>
              <a:t>, Jane K. </a:t>
            </a:r>
            <a:r>
              <a:rPr lang="en-US" sz="2800" b="1" dirty="0" err="1"/>
              <a:t>Willenbring</a:t>
            </a:r>
            <a:r>
              <a:rPr lang="en-US" sz="2800" b="1" dirty="0"/>
              <a:t> </a:t>
            </a:r>
          </a:p>
          <a:p>
            <a:r>
              <a:rPr lang="en-US" sz="2400" dirty="0"/>
              <a:t>Department of Earth and Environmental Science</a:t>
            </a:r>
          </a:p>
          <a:p>
            <a:r>
              <a:rPr lang="en-US" sz="2400" dirty="0"/>
              <a:t>University of Pennsylvania, Philadelphia, PA 19104, USA</a:t>
            </a:r>
            <a:r>
              <a:rPr lang="en-US" sz="2000" b="1" dirty="0" smtClean="0"/>
              <a:t> </a:t>
            </a:r>
            <a:endParaRPr lang="en-US" sz="2400" dirty="0"/>
          </a:p>
        </p:txBody>
      </p:sp>
      <p:pic>
        <p:nvPicPr>
          <p:cNvPr id="5" name="Picture 2" descr="Penn Mark 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84900"/>
            <a:ext cx="1998210" cy="65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UUExQVFRUUGRcYGBgUFRQUFRcXGBgXGRUVGBUXHCYeGBkjGRcYHy8gJScpLCwsFR8xNTIqNSYrLCkBCQoKDgwOGg8PGiklHyUqLC8uLCktLCwsKSwuKSwsKiwqLCwpLCksKSwsKSwsNCwsLCwpLywpKSwpKS0tLCksLP/AABEIAKwArAMBIgACEQEDEQH/xAAcAAACAgMBAQAAAAAAAAAAAAAFBgQHAQIDAAj/xABPEAACAAQDBAUECw4FBAMBAAABAgADBBEFEiEGMUFRBxMiYXEygZGhFCMzQlJUYnKxwdMVFiQlc4KTlLKzwtHS8DRDU2OSRHSDoqTh8Rf/xAAbAQACAwEBAQAAAAAAAAAAAAABBAIDBQAGB//EADQRAAEDAgMGBAQGAwEAAAAAAAEAAgMEERIhMQVBUWGR8BMiMnGBobHBFUJSctHhFGKCI//aAAwDAQACEQMRAD8AIPR+3oeRjqZVncDjHZ31BjWc/tt+ceDIGIJErEqTllDvZoEtK9tMGVm5pR+S8C8ROU5ucVudd9hwRCJURVRcmw+uIGJTlzgjjE2qFDJp6d6mdUI09C4EpVYaEA+8Nt4gc2IYQd9RW/ol+zjcbsypkiAsLe6sELjmAsT5nZ0ibTyBlV+8g/V9cRkxbCB/1FZut7kv2cdl2gwkJk6+rte/uQv+xHM2LOAbgKRgfwPRd5lYBHJqgXGsR3xbCD/1Fb+iX7ONRiWEfGa39Ev2cRZsWpDC070DA/geiJdcLRFAGscxjOE/GKz9Ev2ce+7GE/GKz9Ev2cUN2DUt4dVLwX8D0RWhnCImNTBa8cJePYSN1RWfol+zjWfjWEuLGorP0S/Zw6/ZVQ5obZRED+B6KHSzQzCOmKEcIzJr8HXdUVv6Jfs4y2IYQd9RW/ol+zij8EqMV8lLwX8D0Q+lqd4g1h9R2CIh0zYOXAWorbsQovLS1ybD/L5mJGM0K01TMlIWITLq1rm6g62AHHlC9bs2WFuNygWFuqgKpZ9OBgxIbtDwgPhM/wBvI5wYqFyzBbjCEjSAHBR32UusUFYCVCkNE+ZVa2iNOYEwZJA+zgEBkt+vsIkVr9lWEB5z9jwibUzLyVI5RW64sEF3wrtSpvjEHEdUidgQsjg8YG1gJzDlqYlhu8WXKN0g6U2G/kH/AGkiDgXR1WVV8ssIq2u005RqoZQALk3VlO7cRE/b17U+GGwNpDmxFwbMmhHERbWyFQZkuZMIAztKYBRZRmpKUkKOAvePoEbQYmk/pC3Ya2anp2tjsLl2eullT8josrXM4KssmS+QjrB2myq/Z0+C6nW2+F3EcFn05tOlNL7RTtAWzABitwbE2YHzx9GYMlptWec8H/49OPqitOl6qyr1dlPWVDzCxHaXJKkrZTwBvr4CJlrTf2TNJtSpfK1jiCCbabvgq4o6F5rhJaM7MQoCi+rGwF+Hn5Q0SejGoIOadSowNspnAnhc3UEC19x10h62S2UFNhJmFbz5wSda1ySCGkyQOII7JHHrGG6HM4oQ4lrJfNa9jkUBN1wb2PKw3eiAGADS6jU7Ymc8iE2buyuT1VBY1sPVUytMZA8lbe3SmV5epsNxuNdNRACPpNnSbMsUmSJrAlHYKM4FgQbEhrXHZbgdO6p+kvZcSn9kImTMxE9QRlWY2qMgsDkcBiO8W0IIgOYCLhM0G13veIpt+QPPn7pEjaVKLMFUEsxAAG8kmwA88NPR7snMqqqVMMovTy5g6xjlyaC+WxPa1tcC++CW2FQ1PtAHKqwD05QOLoEKImg4WOYjkReA2MHVPz7RwyuijAJDSb8wDl8s0Lwfo0rqhSyygi62M1gtyLiwAud4tujtS9FddMkdaqy+NkzjObEg20tvB4xd+B+423WmTh/xnTB9Uc9m/wDCp+d+20SIaL5LB/F6on1DoF86yKCZKqJImIyFnlkBha46wC47rgjzRYO2C3xCoHG6fu0gNttWXrKKWAtkWU4YDtHrZpaxPEC2niecMe0Mq+KTT3pf/gsZu12Wp7N/V9glq6d9RgkkGZbu/c5LTU/VTtTuhgnDtoecB9okNyRvvBZZl5EtuItHlSMTT3ossoXiczK49EdFTMLxxx3ePTGtPMOWKR6AQjvUJJ3tZ88FcGmB6YH4JsfqhemTSFbuJiTsbVE9dL4Fcw8V1+i8MvhuwlRTNSoUdxwKgjwiFiq5JJPGYw9AgirXSWfFf5QOx7VQPgxQCA8LkO6QP8Nhv5B/2khyoNrpfscGTWUlOZiyyUdWcyWEpJZQC4B0Qb4VNscPmzqfDVlS3mMKdyRLRnIGZNbKCbQs/elW/FKn9Xnf0x7+JxbG3K/lHehW9T0sVTTtDpQ0gnXnb/YKysN2geVMdmxaicO2YgydG7Krc5SpU2UCwPC8LnSbjsmckpJbyprZ5s15kskhc1gJeuuoAN/kiFn70634pU/q87+mMfelW/FKn9Xnf0xY6Qn8vfRNU2zoIZGvM7TY3t/eIq7MENU1HQu7y5AlqDPDhWzywtkyk+QxWx36ZjvtaB2323C0U+TYLNcAsJd2lsuYFc7tY9kgmyWGovrYWRMKq8Wp5Qly6WdZfJZ6SY7r80spta+mmkBavZ2vmu0yZTVbuxuzNInEk95yxzjvA+SVp9nsL7SyNDRwcM/bPIe+aszC+lOjrbSaqV1JO4uVeWG3AiZYFGF9GIFucG8cwB6mnmyM4aYZZEua6DK6MPJbLpmVgGDAC11Nj2r0l96Vb8Uqf1ed/TB7BKzGaQZZUqryD3j0810HgGTs+a0RaTwsranZ8TXYoJWnkXC/XTr1U/Z3D8YkTpVNLSbJlo92ORepsWu7NMtZ9OF77tI06ScYl/dlHAWYJAlBwfJLKxZlJHIMPPflHWu2pxyahXqJ6X3mXSTVa3cxUkea0KLbKVpNzSVRJ5yJ39MEkjQK2CFskhfM5jciMiMyQQSc+fHhkrYqtqkylJGI0coF5j5mQzH7cxntYtlFs1txvbhEPAto2kAB8Uopii/YMsgC5J0dSp48QYrP70634pU/q87+mPfenW/FKn9Xnf0xLxMrYfp/Co/CYb3/AMlvf/aNbXYjKm11Ksko6yVp5ZmJumMGUk91ibcYbtoZlsUmj4WX1IsV3S7N1UuZLeZTT0VZkslnkzVUDOupYrYRYe0h/GE48VZfXLSMzabiae/P7BJ7QjjiLI2ODgGjMfuceJ4oPtEePMRvSz/we3KM4+l5Z7heB2GTM6Bb748jz5/VZeoW+MPdAe6NqGcCgMRKmZeVY7xEaTVlRYA+iAI7stzUlpioyoNLZkUnzjfHthpRzljz9I3H1R02gYAoP9tR6LiOmBTAGyj4N/WP5wwXnwDzUU0oVC5TvVrgc7aQFxGbfPBGrYB7/CAPp0P0QExBsrFeYv4g7oUZd7roWsn7Y73Sg/7Gb+8lQ+WhC2M90w//ALGb+8lQ/R74ehnsEzHv73LFo9aMx6OVixaNZsxVUsxAABJJsAAN5JO4Rs7gAkmwGpJ0AHOKY2723mYhOFFRXaWzBSV3zmvz4Sxa/fa50EXRRGQ2Gm8qqWURi65bZdKs2ZUr7EbJKktcH/VYXBLD4FiQF43vytZexm2ErEJGdbLMWwmS73KnmOangYTMP6DV6sddUNnI1EtRlB5XbVvVC5jWzlVgdRLqJT50JsHsQDzlTFvxA58NNRDjmQyDAw5jTmk2umjON4yPyV72j1oC7JbVyq+QJkvRhpMQm7I3I8wd4PH0iDcZ7mlpsVoNcHC4WLR60Zj0RRQPbQfgM3/x/vEiv9p5n40qB3y/3aRYO2n+Bm/+P94kVvtU/wCN5/jL/dpGftUXph+77Kh+p+H3XGdVZnmJytb0awLom6s/NMTn1UPf/Of0EW/hgdNbtk90eXLbEhUhEsXkDqiw3ZvU2v0xGwKeolEHgx+oxIlzM9K/et/OIC4fql+8xY9uKPv2UgvYtTNNmrl3Kq5tflW09MZwqnZapl4LLPrIt9EMr4eqs0wHsMBfutf+cYxKnVGEwe+yg+Go+uDc4C22gQBXKte6JbhcfWIhY3LBkJN43C37hcR1qXtLbusfqiTicgPSSlHEg/z+mF4cu+f9rkzbFTTbDDzkVcrzq8tgPQh9EWFFZYBVhZMk/FKtL90upUyrnuzuT5oswR7mJ2KJh5K+Pf3uWY9ePRVPSFtzMqGajoA8y1xOeUrMTzlqV97vueO4aXvfFGZDYIySCMXKHdJvSN1xalpW9qGkxx/mHiin4HM8fDeL6H3QYomfeZcwJf4dgf2A8KNZh8yS2WbLeWeTqyn0ERpTVLS3V0Yq6EMrDQgjUERsiFojLGrHMzjIHuX1ZCd0sugwqdmtcmWE55usU6fmhvNeE/D+nKYqATadXce+R8gPeVINj4GFHa/befiDgzLJLTyZak5QfhEnym7/AEQhDSSB4LtAnpaphYQN6g7ObRTaKes6UdRoynyXXirDl9B1j6G2Y2mlV0gTZR7nQ2zI3FT9R4iPmUCGfZuorsPmCpSROEv34aXMEt05E284PAw3UwCQXGqUppjGbHRfRUegZs9tBKrJCzpJurbxpmRuKsOBH/3xgnGMQQbFbAIIuED2y1pQv+pNp08bz5d/VeKy2hObE5z8DNK+eWFQ/RFk7RzQZ9JLO4THnseSSJbG5/PeXFTGq6yWZp3tNdz4uWJ9cZ20yPBDfcqiTU996rrOQiQqjeZ9hfmxMDZVzcEG/f37j4RIr6w+x5TqCbTlc24Abz6/XEzDqbeHGqOwB5qTdfRf1x52TJmJVBaU0rKjJ3H1j+cQqOkKLlPOCVE2ZjeJFTQ5zccBb+/NaKMZN2lTAUeixQJLfNqq2B9A+qCdYizJHZNwRcfVClLnjq5in3zlf+KCGDZ+deSVPvSR5hDDG2uCoKFPN5LN3W8//wCiCcm7CSOCpf02gdiMopKYd/qglh50HzV9QhZmoHM/ZHRQsAqw+JVFGxstXIMtTwE1AXlN4jWLf2exIz6aXMIsxFnHwZikrMXzOCI+cMUrGl1nXobOjBlPJkNx6xD/ALSbXTpVJ19J2ZOI2csL5pE7LlqJa8ixUG/Ah7am8ey2b/6xiLf3dSx4BiPff3U7pI6QyW9hUj9pjkmzF4XNurU8+Z4budrA2dwCVRyFkylACjtHi7cWY8ST6N0fMaOQQRvBBHiN0fROyO3Uitkqc6pNAGeWxCkNxK33qd4IjZqYTGwBum9VU8wkeS7Xcie0Wz8qsp3kzVBuDlPvkbgyngQfTuj5knSirMp3qSD4g2P0R9D7XbdSKKSxzq84g5JasCxY7ibeSo3kmK+6Nujs1LCqqlPVXzIhFuta98x+Rf0+G80rzEwufpuQqWCR4a3Xeo+x/RQ9XTPOnM0rOvtAtqTwmODrk4Abze+610nFcKmU05pU5SjodQfUQeIPAx9SgQs7c7ES8Qk8FnID1b/wNzQn0bxxBEdacfn0PyXSUYweXX6pK6Fdm5biZVTFDMjZJdxcKQAWYfK1Avw15xbZEU50bbSDDp86jrAZOZgQz+Sj2sQx+CwsQ27Tvi2JuMSVTO06WEAvmLra3jeKaoOMl+iupi0R26qs9r6k4NiSVFOAJVSCZskaIxU9oge9OoIPA34EiLJwTG5VXIWdJbMjDzqeKsODDlFGdJe1y11UOq9ykgqhIIzkm7PY7gdAO4d8RthNpKmmqQlOM5nHJ1ZvlZjorabip1vyuIZdTF8QJ9QCXbUBkhA9KsfbLGAq1k4HcFopXezHPUEeGg8ZREJ+DSgVycHuPOwNvXaNNvKwCbLpUbMlKCHb4dQ5zTnPfmv58wiHLrMsnMN6lW9BEeO2jLjmGHQZJh2i5mUeolgHVGfOOaEZGI8CfXBxJpyJfecub0wJmPast705z+bMIP8AFEkTLs/yCB6IyZ9bHvNQW+H+We5m9RMTphYHs6g6xCk2UOebE+Ym/wBcSZNZpvhV+biRopA2SZMJVwp+FMc/nvZfUsMezlTZ3XmAfVCniM69Q3iAPAD+ZMGqGoyT1PMAesxqvbkDyUUexWpCgXFwSBHemngIW8AIHY6CcvcwMeq6jJKVfhG8J4AHXHNcUs4zJyu5bmco53g1sLiqTJbUFSbSao9hv9GePIccgdAfNwJiJtNT55QccID7PS8+/wB7f17o1KWoMcYlGoUhwK6YzhEylnvJmrZ0Nu4jgw5gjURCh/oqhMVlexZ7BKuSStPObdNUf5Mw8+R8++4PPYXo4aoqpi1QMtacgTJZNnYnULpuQj33HhzHuKetjlix9Ug+ncH2boV16Nejo1bCoqARTqeyu4ziP4BxPHcOMXeiAAACwGgA0AHKMSpQVQqgBVAAAFgANwAG4RvGbNM6V1ytSKIRNsF6PR6PRSrko7f7BpXysy2Wolg5G3Bhv6t+48Dw9MUFV0bynaXMUo6GzKwsQRH1XCT0jbBpWyjOSyT5akhiQFdRrkcnQdzcOOkPUtTg8jtPokqmnx+Zuv1VCQ7YOowuj9mTB+FVKslIh3qpHbqCOGh08R8LThs7s5LkyfZ9eCJC+5Svf1DjcAP9Pmdx8N6rje0E2urWmzfKJyqo8lEHkoo5D1kk8Y7aFYGtMbDnvS9PDbzu+CIyGJzA3JIBud5PE+N42ef7Sw/veIgiotO9A9UE6+mAp7jvvHinizhffZNarvRTS8yU/DqredGt9FolS6i5b5Voi7PNeT83Nb84CI2FzSZgU7wSPQYXkbic7kgEfq/cx32iHTTyAfExKxWZbIObKPXHKTJ335mFWWwZopMxFj7Lt4fRBm1pif3xjSopB15mHkI7zTdktwaNJ7w4NA4II9WHMBEWvKu4TiBpGJVTfzGF7EK5uuzLvDW9ELwMLiQgmCSuaWyNygbhdB1XWXFrn1DjBKTOvr6Y44lNCox5i3nOkQaTcsG9FL1FMuGvoc5PeL2IP98ofsG26V2lpWTDJnJ2ZNYoBI/26gbnlnTU6c7HtQj4PT36y/Bvovb1GJ1dQBwfm6eMajKkwS+VG6vOi2pyFUrAspmtknKb0s6+4pM94x+A3mJhhBj522K2pn08gp2Z0g3DSZwzyzztfyfo7oe8B2pkmy0lT7Gb4rWEvIPdKm3zIO4H82NqOoilOG9j8laHkc/qrPj0LY2onppOoagtwNOZc+W3eGzKVB+UBA7GNo56pmqJsnDpXIsJ9Uw+SgGRSfB4vLLZkgfFS8QbkyYtj0qnA6xru3kS0BebMPJEGp8dw4kQmbUY+FXNXAW8qXQy2BLfBeqcaEXscg7PzuCm/SCgmslBLZS/l1VQesqZngWvlHd6hAyfTEh3clmNySxJJPMk6mM2q2gyDyx5nj/Crcb6rTGMRnVrPMnG5y2RRoiLbRVXgNB4wmSU/Cl9P/rDXTT7Oo4MCPRC7UyMlWOXat6DCEUpdfFrYqsG5XOrmWmnxhqUZ6e3MQpVy+2+JH1Q2UeiAchaKKr0tIXKNgJyym8foj1BJ/DCeGjecix+iMS+wpHexiVQ+Vm7rQu8+p3FcpWJtmdeasp9dj9MTLwBrK323wt64LymuBC72FrWohLuPTiALcYkU+4Hlc+qI2LuLiJ+FYbNqGMuShd7XsCBoN+8w8GksaAFy50M/tP4/QIhGT7c3jeGSV0f4goP4M3mZL/tQBxKS8mYVmoyON6sCDE/Cewk21XEEIjTTuERNoVPVWHAg+iDNNsLXlQwp2IYAjtJuOo99GMZ2Sq5chpk2SVRQMxLKbXIA3HmRFYp5GPDsJt7LsJQPCT7p876RE+adI5bL4BU1ImGRKLhSAxBUWPDeRwjbFJEyQ5lTVKOtrg94uDpv0gSxOxYrZI2XGnUJLCjn9JiNiVJdSe60EZez1TMk+yElkyFDEvdbDKSG0vfTWJNHs9U1SHqJRmBCA1iosd/ExIRvDgQMzmusVjCq+oky8kqfNRSPJWYwHmF9D3iB2J0pYMzEsx3liST4k6wRqpLyHaVNUo62up7xcbt+hju+CT3pjULLJkgMS91tZSQ2l77wYgDMXWzyXZpcwQAT7ePqhkxFrSn8DCvhBtOHnhqXDJ1UHlyELtluQCBpoL6nmREZ2F0rQOSCAUDZgjcgYjVcu8434HMvnGohgwzo9xFUs1MwOvvpfP50QsVwadKnLKmS8s1stluCTnNl1BtqYaMT2OORsuwkJfenvPQ8L+sQYpqjtMOUE06OsRGvsZuPvpf9UQq7ZerpFWZUSTLVjkuWU9rtMBoT70H0ROSF5bmNAjhKiYlNt6IkUM7sk90ayNnqmtIWmlNMse0RYKvK7MQBBCt2JrqWSWmyDlA1ZGWYABxOUmwivwHGMEBDCUuPNzTD/e4wySZlhCvh5zTRDEDFFSNAuQDGT2177Q+dE7fjID/AGpn8MJGKpfKeREOfRKfxoPyUz+GHafNzFJuoTBj2J42uJutMjtT51CZpadUVIW9332vfW8cenZUC0zadZeYO8pZfUGt6TEDbDpNrqfEZ9PKeWJaMAt5YLC6qd5OuphJx3EJ1Q5mT5jTHItduA4AAaAa7hDs0zRdnFWOcNFd+PPXChp/ueFM20vNmyWydX8sgb7Qh7TVuNClcVqyxIbKpKiTe+YEDsm+8CHbaebXLQU/3PBM20vNYIex1fy9N9orjaZscenb2WjdQvbfsyRbKdDdTeLZcwRnp8FJyaOhDsyas8nQ/wDoY69IGGJiWHJX0wu8tCxA8oyxfrEPyka5t3Nzjn0Kf4eq+cv7DQB6JdqvY9QaWafaqhuzfcs3cB4ONPELEWkGNrHb0BoAj2y82+zE0/IqP22jv0OzrU1S2+zg+hIM45gSUeD1kqV5GWe6j4PWEsVHcCSB3QC6HR+CVXzv4DBLcMrPZG1iFvt7hyYhQS8Qpu0yJcgbzL1zqflI19O5o54HMvsvMPyJ/wC8aAPRBtR1E40k0+1Tycl9yzd1teDjTxA5w+bQYIlJg1VKl+QFnMo+CHYvl8Bew7o5oa68g4Zoa5qkqSTZw3pix+ip71s38if20ivqUw+dEp/Dpv5E/tpGTT51DbqpvqRPE5+P+yp3UpL6jrG6onqL9Xfs3u1725wk4vU1LYrJ9mWE5ZtOpC5QLZwV8nTc0NGMVePisniSrexxMbquzI8i/Z367ucJ+JCqGK05rVKzpkySdcouA6qDZdPe280ak+bhrr8FY5Wrt1MxUPL+5qoVynrM3VeVfTyyOEVptzW4t1UtMRCBDMzJlEq+ZVIPkE8HPpiwukSfiqzZX3OUlCrdZZZR7V+z5fdyittsxirSUfEEORGsCRKFmcfI52iyfQjP7IuVj7Mib9wU+5/V+yMpIzWt1mb2y99M1rgX03Qg7SbS4qKZqesDoHOrGWFLAb0Dp2SvGw105RFwTBMXlU4qqETArt5KEEuo3OZTaMu8A7/NrFlifUT8EnnE5Sy5gSZpYC9heW5W5yNmtpELF8Y1GS7UKisEPtjd1oPU87SAdAmVmMTZE3SMiduJ1/ZUFZqdREjB8em0c3rpBUPlK3ZQwsbX0PhEWadBEaadIlGSLWRW2KYlMqJ7z5pBmOQSQMouABuG7QRKmHNLgTUNYRNpm4ROQE+ZcU40vSbiAQKry7KAB7Uu4Cwgbj/SPXzpLyZjyykwZWtKUGx32PCB9PEXEV1jmVMmKxKOIo5s1tRUUctlkMoEyxbMgbUC3GF+ul21G/f54l0p7McanfFYkcXWJ0QJTHM6Qq6fIaTMdGR1yN7WoYgix7XPvj2C7S1FIjJIZQsw3bMgbW1uPdAOlGkTViMlRJivddiKgmRbUaHfcbwecMGIdINbOktJmOjI65W9rUMR87n3wFqjEfhHRyvAyOqGIhbU51glh+0U6jmNMkFQzLlOZQwtcHce8CBck6xmrOsBpLXghcCmCk6WcSYm8yV+hX+cA9ptpKioqpFRMKmZKK5SEAHZbMLjjrHCUtgY5VIuF7jDP+Q9zszkpYiUzf8A9bxO/ukq35Ff5wN2j27rKyWJE9kKZg1llhTdd2o8YFShrHB/dfNE/HecidyOIpiwrpNr6SWJaTFmIosqzVz5RwAa4NhyvGmLbdVdcMs+YBLvfJLXIpPC/Frd5hebeY60++OdK4stdDEV0mpYE90Ypz2RGaw9mNKfyRC/5V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xQVFRUUGRcYGBgUFRQUFRcXGBgXGRUVGBUXHCYeGBkjGRcYHy8gJScpLCwsFR8xNTIqNSYrLCkBCQoKDgwOGg8PGiklHyUqLC8uLCktLCwsKSwuKSwsKiwqLCwpLCksKSwsKSwsNCwsLCwpLywpKSwpKS0tLCksLP/AABEIAKwArAMBIgACEQEDEQH/xAAcAAACAgMBAQAAAAAAAAAAAAAFBgQHAQIDAAj/xABPEAACAAQDBAUECw4FBAMBAAABAgADBBEFEiEGMUFRBxMiYXEygZGhFCMzQlJUYnKxwdMVFiQlc4KTlLKzwtHS8DRDU2OSRHSDoqTh8Rf/xAAbAQACAwEBAQAAAAAAAAAAAAABBAIDBQAGB//EADQRAAEDAgMGBAQGAwEAAAAAAAEAAgMEERIhMQVBUWGR8BMiMnGBobHBFUJSctHhFGKCI//aAAwDAQACEQMRAD8AIPR+3oeRjqZVncDjHZ31BjWc/tt+ceDIGIJErEqTllDvZoEtK9tMGVm5pR+S8C8ROU5ucVudd9hwRCJURVRcmw+uIGJTlzgjjE2qFDJp6d6mdUI09C4EpVYaEA+8Nt4gc2IYQd9RW/ol+zjcbsypkiAsLe6sELjmAsT5nZ0ibTyBlV+8g/V9cRkxbCB/1FZut7kv2cdl2gwkJk6+rte/uQv+xHM2LOAbgKRgfwPRd5lYBHJqgXGsR3xbCD/1Fb+iX7ONRiWEfGa39Ev2cRZsWpDC070DA/geiJdcLRFAGscxjOE/GKz9Ev2ce+7GE/GKz9Ev2cUN2DUt4dVLwX8D0RWhnCImNTBa8cJePYSN1RWfol+zjWfjWEuLGorP0S/Zw6/ZVQ5obZRED+B6KHSzQzCOmKEcIzJr8HXdUVv6Jfs4y2IYQd9RW/ol+zij8EqMV8lLwX8D0Q+lqd4g1h9R2CIh0zYOXAWorbsQovLS1ybD/L5mJGM0K01TMlIWITLq1rm6g62AHHlC9bs2WFuNygWFuqgKpZ9OBgxIbtDwgPhM/wBvI5wYqFyzBbjCEjSAHBR32UusUFYCVCkNE+ZVa2iNOYEwZJA+zgEBkt+vsIkVr9lWEB5z9jwibUzLyVI5RW64sEF3wrtSpvjEHEdUidgQsjg8YG1gJzDlqYlhu8WXKN0g6U2G/kH/AGkiDgXR1WVV8ssIq2u005RqoZQALk3VlO7cRE/b17U+GGwNpDmxFwbMmhHERbWyFQZkuZMIAztKYBRZRmpKUkKOAvePoEbQYmk/pC3Ya2anp2tjsLl2eullT8josrXM4KssmS+QjrB2myq/Z0+C6nW2+F3EcFn05tOlNL7RTtAWzABitwbE2YHzx9GYMlptWec8H/49OPqitOl6qyr1dlPWVDzCxHaXJKkrZTwBvr4CJlrTf2TNJtSpfK1jiCCbabvgq4o6F5rhJaM7MQoCi+rGwF+Hn5Q0SejGoIOadSowNspnAnhc3UEC19x10h62S2UFNhJmFbz5wSda1ySCGkyQOII7JHHrGG6HM4oQ4lrJfNa9jkUBN1wb2PKw3eiAGADS6jU7Ymc8iE2buyuT1VBY1sPVUytMZA8lbe3SmV5epsNxuNdNRACPpNnSbMsUmSJrAlHYKM4FgQbEhrXHZbgdO6p+kvZcSn9kImTMxE9QRlWY2qMgsDkcBiO8W0IIgOYCLhM0G13veIpt+QPPn7pEjaVKLMFUEsxAAG8kmwA88NPR7snMqqqVMMovTy5g6xjlyaC+WxPa1tcC++CW2FQ1PtAHKqwD05QOLoEKImg4WOYjkReA2MHVPz7RwyuijAJDSb8wDl8s0Lwfo0rqhSyygi62M1gtyLiwAud4tujtS9FddMkdaqy+NkzjObEg20tvB4xd+B+423WmTh/xnTB9Uc9m/wDCp+d+20SIaL5LB/F6on1DoF86yKCZKqJImIyFnlkBha46wC47rgjzRYO2C3xCoHG6fu0gNttWXrKKWAtkWU4YDtHrZpaxPEC2niecMe0Mq+KTT3pf/gsZu12Wp7N/V9glq6d9RgkkGZbu/c5LTU/VTtTuhgnDtoecB9okNyRvvBZZl5EtuItHlSMTT3ossoXiczK49EdFTMLxxx3ePTGtPMOWKR6AQjvUJJ3tZ88FcGmB6YH4JsfqhemTSFbuJiTsbVE9dL4Fcw8V1+i8MvhuwlRTNSoUdxwKgjwiFiq5JJPGYw9AgirXSWfFf5QOx7VQPgxQCA8LkO6QP8Nhv5B/2khyoNrpfscGTWUlOZiyyUdWcyWEpJZQC4B0Qb4VNscPmzqfDVlS3mMKdyRLRnIGZNbKCbQs/elW/FKn9Xnf0x7+JxbG3K/lHehW9T0sVTTtDpQ0gnXnb/YKysN2geVMdmxaicO2YgydG7Krc5SpU2UCwPC8LnSbjsmckpJbyprZ5s15kskhc1gJeuuoAN/kiFn70634pU/q87+mMfelW/FKn9Xnf0xY6Qn8vfRNU2zoIZGvM7TY3t/eIq7MENU1HQu7y5AlqDPDhWzywtkyk+QxWx36ZjvtaB2323C0U+TYLNcAsJd2lsuYFc7tY9kgmyWGovrYWRMKq8Wp5Qly6WdZfJZ6SY7r80spta+mmkBavZ2vmu0yZTVbuxuzNInEk95yxzjvA+SVp9nsL7SyNDRwcM/bPIe+aszC+lOjrbSaqV1JO4uVeWG3AiZYFGF9GIFucG8cwB6mnmyM4aYZZEua6DK6MPJbLpmVgGDAC11Nj2r0l96Vb8Uqf1ed/TB7BKzGaQZZUqryD3j0810HgGTs+a0RaTwsranZ8TXYoJWnkXC/XTr1U/Z3D8YkTpVNLSbJlo92ORepsWu7NMtZ9OF77tI06ScYl/dlHAWYJAlBwfJLKxZlJHIMPPflHWu2pxyahXqJ6X3mXSTVa3cxUkea0KLbKVpNzSVRJ5yJ39MEkjQK2CFskhfM5jciMiMyQQSc+fHhkrYqtqkylJGI0coF5j5mQzH7cxntYtlFs1txvbhEPAto2kAB8Uopii/YMsgC5J0dSp48QYrP70634pU/q87+mPfenW/FKn9Xnf0xLxMrYfp/Co/CYb3/AMlvf/aNbXYjKm11Ksko6yVp5ZmJumMGUk91ibcYbtoZlsUmj4WX1IsV3S7N1UuZLeZTT0VZkslnkzVUDOupYrYRYe0h/GE48VZfXLSMzabiae/P7BJ7QjjiLI2ODgGjMfuceJ4oPtEePMRvSz/we3KM4+l5Z7heB2GTM6Bb748jz5/VZeoW+MPdAe6NqGcCgMRKmZeVY7xEaTVlRYA+iAI7stzUlpioyoNLZkUnzjfHthpRzljz9I3H1R02gYAoP9tR6LiOmBTAGyj4N/WP5wwXnwDzUU0oVC5TvVrgc7aQFxGbfPBGrYB7/CAPp0P0QExBsrFeYv4g7oUZd7roWsn7Y73Sg/7Gb+8lQ+WhC2M90w//ALGb+8lQ/R74ehnsEzHv73LFo9aMx6OVixaNZsxVUsxAABJJsAAN5JO4Rs7gAkmwGpJ0AHOKY2723mYhOFFRXaWzBSV3zmvz4Sxa/fa50EXRRGQ2Gm8qqWURi65bZdKs2ZUr7EbJKktcH/VYXBLD4FiQF43vytZexm2ErEJGdbLMWwmS73KnmOangYTMP6DV6sddUNnI1EtRlB5XbVvVC5jWzlVgdRLqJT50JsHsQDzlTFvxA58NNRDjmQyDAw5jTmk2umjON4yPyV72j1oC7JbVyq+QJkvRhpMQm7I3I8wd4PH0iDcZ7mlpsVoNcHC4WLR60Zj0RRQPbQfgM3/x/vEiv9p5n40qB3y/3aRYO2n+Bm/+P94kVvtU/wCN5/jL/dpGftUXph+77Kh+p+H3XGdVZnmJytb0awLom6s/NMTn1UPf/Of0EW/hgdNbtk90eXLbEhUhEsXkDqiw3ZvU2v0xGwKeolEHgx+oxIlzM9K/et/OIC4fql+8xY9uKPv2UgvYtTNNmrl3Kq5tflW09MZwqnZapl4LLPrIt9EMr4eqs0wHsMBfutf+cYxKnVGEwe+yg+Go+uDc4C22gQBXKte6JbhcfWIhY3LBkJN43C37hcR1qXtLbusfqiTicgPSSlHEg/z+mF4cu+f9rkzbFTTbDDzkVcrzq8tgPQh9EWFFZYBVhZMk/FKtL90upUyrnuzuT5oswR7mJ2KJh5K+Pf3uWY9ePRVPSFtzMqGajoA8y1xOeUrMTzlqV97vueO4aXvfFGZDYIySCMXKHdJvSN1xalpW9qGkxx/mHiin4HM8fDeL6H3QYomfeZcwJf4dgf2A8KNZh8yS2WbLeWeTqyn0ERpTVLS3V0Yq6EMrDQgjUERsiFojLGrHMzjIHuX1ZCd0sugwqdmtcmWE55usU6fmhvNeE/D+nKYqATadXce+R8gPeVINj4GFHa/befiDgzLJLTyZak5QfhEnym7/AEQhDSSB4LtAnpaphYQN6g7ObRTaKes6UdRoynyXXirDl9B1j6G2Y2mlV0gTZR7nQ2zI3FT9R4iPmUCGfZuorsPmCpSROEv34aXMEt05E284PAw3UwCQXGqUppjGbHRfRUegZs9tBKrJCzpJurbxpmRuKsOBH/3xgnGMQQbFbAIIuED2y1pQv+pNp08bz5d/VeKy2hObE5z8DNK+eWFQ/RFk7RzQZ9JLO4THnseSSJbG5/PeXFTGq6yWZp3tNdz4uWJ9cZ20yPBDfcqiTU996rrOQiQqjeZ9hfmxMDZVzcEG/f37j4RIr6w+x5TqCbTlc24Abz6/XEzDqbeHGqOwB5qTdfRf1x52TJmJVBaU0rKjJ3H1j+cQqOkKLlPOCVE2ZjeJFTQ5zccBb+/NaKMZN2lTAUeixQJLfNqq2B9A+qCdYizJHZNwRcfVClLnjq5in3zlf+KCGDZ+deSVPvSR5hDDG2uCoKFPN5LN3W8//wCiCcm7CSOCpf02gdiMopKYd/qglh50HzV9QhZmoHM/ZHRQsAqw+JVFGxstXIMtTwE1AXlN4jWLf2exIz6aXMIsxFnHwZikrMXzOCI+cMUrGl1nXobOjBlPJkNx6xD/ALSbXTpVJ19J2ZOI2csL5pE7LlqJa8ixUG/Ah7am8ey2b/6xiLf3dSx4BiPff3U7pI6QyW9hUj9pjkmzF4XNurU8+Z4budrA2dwCVRyFkylACjtHi7cWY8ST6N0fMaOQQRvBBHiN0fROyO3Uitkqc6pNAGeWxCkNxK33qd4IjZqYTGwBum9VU8wkeS7Xcie0Wz8qsp3kzVBuDlPvkbgyngQfTuj5knSirMp3qSD4g2P0R9D7XbdSKKSxzq84g5JasCxY7ibeSo3kmK+6Nujs1LCqqlPVXzIhFuta98x+Rf0+G80rzEwufpuQqWCR4a3Xeo+x/RQ9XTPOnM0rOvtAtqTwmODrk4Abze+610nFcKmU05pU5SjodQfUQeIPAx9SgQs7c7ES8Qk8FnID1b/wNzQn0bxxBEdacfn0PyXSUYweXX6pK6Fdm5biZVTFDMjZJdxcKQAWYfK1Avw15xbZEU50bbSDDp86jrAZOZgQz+Sj2sQx+CwsQ27Tvi2JuMSVTO06WEAvmLra3jeKaoOMl+iupi0R26qs9r6k4NiSVFOAJVSCZskaIxU9oge9OoIPA34EiLJwTG5VXIWdJbMjDzqeKsODDlFGdJe1y11UOq9ykgqhIIzkm7PY7gdAO4d8RthNpKmmqQlOM5nHJ1ZvlZjorabip1vyuIZdTF8QJ9QCXbUBkhA9KsfbLGAq1k4HcFopXezHPUEeGg8ZREJ+DSgVycHuPOwNvXaNNvKwCbLpUbMlKCHb4dQ5zTnPfmv58wiHLrMsnMN6lW9BEeO2jLjmGHQZJh2i5mUeolgHVGfOOaEZGI8CfXBxJpyJfecub0wJmPast705z+bMIP8AFEkTLs/yCB6IyZ9bHvNQW+H+We5m9RMTphYHs6g6xCk2UOebE+Ym/wBcSZNZpvhV+biRopA2SZMJVwp+FMc/nvZfUsMezlTZ3XmAfVCniM69Q3iAPAD+ZMGqGoyT1PMAesxqvbkDyUUexWpCgXFwSBHemngIW8AIHY6CcvcwMeq6jJKVfhG8J4AHXHNcUs4zJyu5bmco53g1sLiqTJbUFSbSao9hv9GePIccgdAfNwJiJtNT55QccID7PS8+/wB7f17o1KWoMcYlGoUhwK6YzhEylnvJmrZ0Nu4jgw5gjURCh/oqhMVlexZ7BKuSStPObdNUf5Mw8+R8++4PPYXo4aoqpi1QMtacgTJZNnYnULpuQj33HhzHuKetjlix9Ug+ncH2boV16Nejo1bCoqARTqeyu4ziP4BxPHcOMXeiAAACwGgA0AHKMSpQVQqgBVAAAFgANwAG4RvGbNM6V1ytSKIRNsF6PR6PRSrko7f7BpXysy2Wolg5G3Bhv6t+48Dw9MUFV0bynaXMUo6GzKwsQRH1XCT0jbBpWyjOSyT5akhiQFdRrkcnQdzcOOkPUtTg8jtPokqmnx+Zuv1VCQ7YOowuj9mTB+FVKslIh3qpHbqCOGh08R8LThs7s5LkyfZ9eCJC+5Svf1DjcAP9Pmdx8N6rje0E2urWmzfKJyqo8lEHkoo5D1kk8Y7aFYGtMbDnvS9PDbzu+CIyGJzA3JIBud5PE+N42ef7Sw/veIgiotO9A9UE6+mAp7jvvHinizhffZNarvRTS8yU/DqredGt9FolS6i5b5Voi7PNeT83Nb84CI2FzSZgU7wSPQYXkbic7kgEfq/cx32iHTTyAfExKxWZbIObKPXHKTJ335mFWWwZopMxFj7Lt4fRBm1pif3xjSopB15mHkI7zTdktwaNJ7w4NA4II9WHMBEWvKu4TiBpGJVTfzGF7EK5uuzLvDW9ELwMLiQgmCSuaWyNygbhdB1XWXFrn1DjBKTOvr6Y44lNCox5i3nOkQaTcsG9FL1FMuGvoc5PeL2IP98ofsG26V2lpWTDJnJ2ZNYoBI/26gbnlnTU6c7HtQj4PT36y/Bvovb1GJ1dQBwfm6eMajKkwS+VG6vOi2pyFUrAspmtknKb0s6+4pM94x+A3mJhhBj522K2pn08gp2Z0g3DSZwzyzztfyfo7oe8B2pkmy0lT7Gb4rWEvIPdKm3zIO4H82NqOoilOG9j8laHkc/qrPj0LY2onppOoagtwNOZc+W3eGzKVB+UBA7GNo56pmqJsnDpXIsJ9Uw+SgGRSfB4vLLZkgfFS8QbkyYtj0qnA6xru3kS0BebMPJEGp8dw4kQmbUY+FXNXAW8qXQy2BLfBeqcaEXscg7PzuCm/SCgmslBLZS/l1VQesqZngWvlHd6hAyfTEh3clmNySxJJPMk6mM2q2gyDyx5nj/Crcb6rTGMRnVrPMnG5y2RRoiLbRVXgNB4wmSU/Cl9P/rDXTT7Oo4MCPRC7UyMlWOXat6DCEUpdfFrYqsG5XOrmWmnxhqUZ6e3MQpVy+2+JH1Q2UeiAchaKKr0tIXKNgJyym8foj1BJ/DCeGjecix+iMS+wpHexiVQ+Vm7rQu8+p3FcpWJtmdeasp9dj9MTLwBrK323wt64LymuBC72FrWohLuPTiALcYkU+4Hlc+qI2LuLiJ+FYbNqGMuShd7XsCBoN+8w8GksaAFy50M/tP4/QIhGT7c3jeGSV0f4goP4M3mZL/tQBxKS8mYVmoyON6sCDE/Cewk21XEEIjTTuERNoVPVWHAg+iDNNsLXlQwp2IYAjtJuOo99GMZ2Sq5chpk2SVRQMxLKbXIA3HmRFYp5GPDsJt7LsJQPCT7p876RE+adI5bL4BU1ImGRKLhSAxBUWPDeRwjbFJEyQ5lTVKOtrg94uDpv0gSxOxYrZI2XGnUJLCjn9JiNiVJdSe60EZez1TMk+yElkyFDEvdbDKSG0vfTWJNHs9U1SHqJRmBCA1iosd/ExIRvDgQMzmusVjCq+oky8kqfNRSPJWYwHmF9D3iB2J0pYMzEsx3liST4k6wRqpLyHaVNUo62up7xcbt+hju+CT3pjULLJkgMS91tZSQ2l77wYgDMXWzyXZpcwQAT7ePqhkxFrSn8DCvhBtOHnhqXDJ1UHlyELtluQCBpoL6nmREZ2F0rQOSCAUDZgjcgYjVcu8434HMvnGohgwzo9xFUs1MwOvvpfP50QsVwadKnLKmS8s1stluCTnNl1BtqYaMT2OORsuwkJfenvPQ8L+sQYpqjtMOUE06OsRGvsZuPvpf9UQq7ZerpFWZUSTLVjkuWU9rtMBoT70H0ROSF5bmNAjhKiYlNt6IkUM7sk90ayNnqmtIWmlNMse0RYKvK7MQBBCt2JrqWSWmyDlA1ZGWYABxOUmwivwHGMEBDCUuPNzTD/e4wySZlhCvh5zTRDEDFFSNAuQDGT2177Q+dE7fjID/AGpn8MJGKpfKeREOfRKfxoPyUz+GHafNzFJuoTBj2J42uJutMjtT51CZpadUVIW9332vfW8cenZUC0zadZeYO8pZfUGt6TEDbDpNrqfEZ9PKeWJaMAt5YLC6qd5OuphJx3EJ1Q5mT5jTHItduA4AAaAa7hDs0zRdnFWOcNFd+PPXChp/ueFM20vNmyWydX8sgb7Qh7TVuNClcVqyxIbKpKiTe+YEDsm+8CHbaebXLQU/3PBM20vNYIex1fy9N9orjaZscenb2WjdQvbfsyRbKdDdTeLZcwRnp8FJyaOhDsyas8nQ/wDoY69IGGJiWHJX0wu8tCxA8oyxfrEPyka5t3Nzjn0Kf4eq+cv7DQB6JdqvY9QaWafaqhuzfcs3cB4ONPELEWkGNrHb0BoAj2y82+zE0/IqP22jv0OzrU1S2+zg+hIM45gSUeD1kqV5GWe6j4PWEsVHcCSB3QC6HR+CVXzv4DBLcMrPZG1iFvt7hyYhQS8Qpu0yJcgbzL1zqflI19O5o54HMvsvMPyJ/wC8aAPRBtR1E40k0+1Tycl9yzd1teDjTxA5w+bQYIlJg1VKl+QFnMo+CHYvl8Bew7o5oa68g4Zoa5qkqSTZw3pix+ip71s38if20ivqUw+dEp/Dpv5E/tpGTT51DbqpvqRPE5+P+yp3UpL6jrG6onqL9Xfs3u1725wk4vU1LYrJ9mWE5ZtOpC5QLZwV8nTc0NGMVePisniSrexxMbquzI8i/Z367ucJ+JCqGK05rVKzpkySdcouA6qDZdPe280ak+bhrr8FY5Wrt1MxUPL+5qoVynrM3VeVfTyyOEVptzW4t1UtMRCBDMzJlEq+ZVIPkE8HPpiwukSfiqzZX3OUlCrdZZZR7V+z5fdyittsxirSUfEEORGsCRKFmcfI52iyfQjP7IuVj7Mib9wU+5/V+yMpIzWt1mb2y99M1rgX03Qg7SbS4qKZqesDoHOrGWFLAb0Dp2SvGw105RFwTBMXlU4qqETArt5KEEuo3OZTaMu8A7/NrFlifUT8EnnE5Sy5gSZpYC9heW5W5yNmtpELF8Y1GS7UKisEPtjd1oPU87SAdAmVmMTZE3SMiduJ1/ZUFZqdREjB8em0c3rpBUPlK3ZQwsbX0PhEWadBEaadIlGSLWRW2KYlMqJ7z5pBmOQSQMouABuG7QRKmHNLgTUNYRNpm4ROQE+ZcU40vSbiAQKry7KAB7Uu4Cwgbj/SPXzpLyZjyykwZWtKUGx32PCB9PEXEV1jmVMmKxKOIo5s1tRUUctlkMoEyxbMgbUC3GF+ul21G/f54l0p7McanfFYkcXWJ0QJTHM6Qq6fIaTMdGR1yN7WoYgix7XPvj2C7S1FIjJIZQsw3bMgbW1uPdAOlGkTViMlRJivddiKgmRbUaHfcbwecMGIdINbOktJmOjI65W9rUMR87n3wFqjEfhHRyvAyOqGIhbU51glh+0U6jmNMkFQzLlOZQwtcHce8CBck6xmrOsBpLXghcCmCk6WcSYm8yV+hX+cA9ptpKioqpFRMKmZKK5SEAHZbMLjjrHCUtgY5VIuF7jDP+Q9zszkpYiUzf8A9bxO/ukq35Ff5wN2j27rKyWJE9kKZg1llhTdd2o8YFShrHB/dfNE/HecidyOIpiwrpNr6SWJaTFmIosqzVz5RwAa4NhyvGmLbdVdcMs+YBLvfJLXIpPC/Frd5hebeY60++OdK4stdDEV0mpYE90Ypz2RGaw9mNKfyRC/5VF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UUExQVFRUUGRcYGBgUFRQUFRcXGBgXGRUVGBUXHCYeGBkjGRcYHy8gJScpLCwsFR8xNTIqNSYrLCkBCQoKDgwOGg8PGiklHyUqLC8uLCktLCwsKSwuKSwsKiwqLCwpLCksKSwsKSwsNCwsLCwpLywpKSwpKS0tLCksLP/AABEIAKwArAMBIgACEQEDEQH/xAAcAAACAgMBAQAAAAAAAAAAAAAFBgQHAQIDAAj/xABPEAACAAQDBAUECw4FBAMBAAABAgADBBEFEiEGMUFRBxMiYXEygZGhFCMzQlJUYnKxwdMVFiQlc4KTlLKzwtHS8DRDU2OSRHSDoqTh8Rf/xAAbAQACAwEBAQAAAAAAAAAAAAABBAIDBQAGB//EADQRAAEDAgMGBAQGAwEAAAAAAAEAAgMEERIhMQVBUWGR8BMiMnGBobHBFUJSctHhFGKCI//aAAwDAQACEQMRAD8AIPR+3oeRjqZVncDjHZ31BjWc/tt+ceDIGIJErEqTllDvZoEtK9tMGVm5pR+S8C8ROU5ucVudd9hwRCJURVRcmw+uIGJTlzgjjE2qFDJp6d6mdUI09C4EpVYaEA+8Nt4gc2IYQd9RW/ol+zjcbsypkiAsLe6sELjmAsT5nZ0ibTyBlV+8g/V9cRkxbCB/1FZut7kv2cdl2gwkJk6+rte/uQv+xHM2LOAbgKRgfwPRd5lYBHJqgXGsR3xbCD/1Fb+iX7ONRiWEfGa39Ev2cRZsWpDC070DA/geiJdcLRFAGscxjOE/GKz9Ev2ce+7GE/GKz9Ev2cUN2DUt4dVLwX8D0RWhnCImNTBa8cJePYSN1RWfol+zjWfjWEuLGorP0S/Zw6/ZVQ5obZRED+B6KHSzQzCOmKEcIzJr8HXdUVv6Jfs4y2IYQd9RW/ol+zij8EqMV8lLwX8D0Q+lqd4g1h9R2CIh0zYOXAWorbsQovLS1ybD/L5mJGM0K01TMlIWITLq1rm6g62AHHlC9bs2WFuNygWFuqgKpZ9OBgxIbtDwgPhM/wBvI5wYqFyzBbjCEjSAHBR32UusUFYCVCkNE+ZVa2iNOYEwZJA+zgEBkt+vsIkVr9lWEB5z9jwibUzLyVI5RW64sEF3wrtSpvjEHEdUidgQsjg8YG1gJzDlqYlhu8WXKN0g6U2G/kH/AGkiDgXR1WVV8ssIq2u005RqoZQALk3VlO7cRE/b17U+GGwNpDmxFwbMmhHERbWyFQZkuZMIAztKYBRZRmpKUkKOAvePoEbQYmk/pC3Ya2anp2tjsLl2eullT8josrXM4KssmS+QjrB2myq/Z0+C6nW2+F3EcFn05tOlNL7RTtAWzABitwbE2YHzx9GYMlptWec8H/49OPqitOl6qyr1dlPWVDzCxHaXJKkrZTwBvr4CJlrTf2TNJtSpfK1jiCCbabvgq4o6F5rhJaM7MQoCi+rGwF+Hn5Q0SejGoIOadSowNspnAnhc3UEC19x10h62S2UFNhJmFbz5wSda1ySCGkyQOII7JHHrGG6HM4oQ4lrJfNa9jkUBN1wb2PKw3eiAGADS6jU7Ymc8iE2buyuT1VBY1sPVUytMZA8lbe3SmV5epsNxuNdNRACPpNnSbMsUmSJrAlHYKM4FgQbEhrXHZbgdO6p+kvZcSn9kImTMxE9QRlWY2qMgsDkcBiO8W0IIgOYCLhM0G13veIpt+QPPn7pEjaVKLMFUEsxAAG8kmwA88NPR7snMqqqVMMovTy5g6xjlyaC+WxPa1tcC++CW2FQ1PtAHKqwD05QOLoEKImg4WOYjkReA2MHVPz7RwyuijAJDSb8wDl8s0Lwfo0rqhSyygi62M1gtyLiwAud4tujtS9FddMkdaqy+NkzjObEg20tvB4xd+B+423WmTh/xnTB9Uc9m/wDCp+d+20SIaL5LB/F6on1DoF86yKCZKqJImIyFnlkBha46wC47rgjzRYO2C3xCoHG6fu0gNttWXrKKWAtkWU4YDtHrZpaxPEC2niecMe0Mq+KTT3pf/gsZu12Wp7N/V9glq6d9RgkkGZbu/c5LTU/VTtTuhgnDtoecB9okNyRvvBZZl5EtuItHlSMTT3ossoXiczK49EdFTMLxxx3ePTGtPMOWKR6AQjvUJJ3tZ88FcGmB6YH4JsfqhemTSFbuJiTsbVE9dL4Fcw8V1+i8MvhuwlRTNSoUdxwKgjwiFiq5JJPGYw9AgirXSWfFf5QOx7VQPgxQCA8LkO6QP8Nhv5B/2khyoNrpfscGTWUlOZiyyUdWcyWEpJZQC4B0Qb4VNscPmzqfDVlS3mMKdyRLRnIGZNbKCbQs/elW/FKn9Xnf0x7+JxbG3K/lHehW9T0sVTTtDpQ0gnXnb/YKysN2geVMdmxaicO2YgydG7Krc5SpU2UCwPC8LnSbjsmckpJbyprZ5s15kskhc1gJeuuoAN/kiFn70634pU/q87+mMfelW/FKn9Xnf0xY6Qn8vfRNU2zoIZGvM7TY3t/eIq7MENU1HQu7y5AlqDPDhWzywtkyk+QxWx36ZjvtaB2323C0U+TYLNcAsJd2lsuYFc7tY9kgmyWGovrYWRMKq8Wp5Qly6WdZfJZ6SY7r80spta+mmkBavZ2vmu0yZTVbuxuzNInEk95yxzjvA+SVp9nsL7SyNDRwcM/bPIe+aszC+lOjrbSaqV1JO4uVeWG3AiZYFGF9GIFucG8cwB6mnmyM4aYZZEua6DK6MPJbLpmVgGDAC11Nj2r0l96Vb8Uqf1ed/TB7BKzGaQZZUqryD3j0810HgGTs+a0RaTwsranZ8TXYoJWnkXC/XTr1U/Z3D8YkTpVNLSbJlo92ORepsWu7NMtZ9OF77tI06ScYl/dlHAWYJAlBwfJLKxZlJHIMPPflHWu2pxyahXqJ6X3mXSTVa3cxUkea0KLbKVpNzSVRJ5yJ39MEkjQK2CFskhfM5jciMiMyQQSc+fHhkrYqtqkylJGI0coF5j5mQzH7cxntYtlFs1txvbhEPAto2kAB8Uopii/YMsgC5J0dSp48QYrP70634pU/q87+mPfenW/FKn9Xnf0xLxMrYfp/Co/CYb3/AMlvf/aNbXYjKm11Ksko6yVp5ZmJumMGUk91ibcYbtoZlsUmj4WX1IsV3S7N1UuZLeZTT0VZkslnkzVUDOupYrYRYe0h/GE48VZfXLSMzabiae/P7BJ7QjjiLI2ODgGjMfuceJ4oPtEePMRvSz/we3KM4+l5Z7heB2GTM6Bb748jz5/VZeoW+MPdAe6NqGcCgMRKmZeVY7xEaTVlRYA+iAI7stzUlpioyoNLZkUnzjfHthpRzljz9I3H1R02gYAoP9tR6LiOmBTAGyj4N/WP5wwXnwDzUU0oVC5TvVrgc7aQFxGbfPBGrYB7/CAPp0P0QExBsrFeYv4g7oUZd7roWsn7Y73Sg/7Gb+8lQ+WhC2M90w//ALGb+8lQ/R74ehnsEzHv73LFo9aMx6OVixaNZsxVUsxAABJJsAAN5JO4Rs7gAkmwGpJ0AHOKY2723mYhOFFRXaWzBSV3zmvz4Sxa/fa50EXRRGQ2Gm8qqWURi65bZdKs2ZUr7EbJKktcH/VYXBLD4FiQF43vytZexm2ErEJGdbLMWwmS73KnmOangYTMP6DV6sddUNnI1EtRlB5XbVvVC5jWzlVgdRLqJT50JsHsQDzlTFvxA58NNRDjmQyDAw5jTmk2umjON4yPyV72j1oC7JbVyq+QJkvRhpMQm7I3I8wd4PH0iDcZ7mlpsVoNcHC4WLR60Zj0RRQPbQfgM3/x/vEiv9p5n40qB3y/3aRYO2n+Bm/+P94kVvtU/wCN5/jL/dpGftUXph+77Kh+p+H3XGdVZnmJytb0awLom6s/NMTn1UPf/Of0EW/hgdNbtk90eXLbEhUhEsXkDqiw3ZvU2v0xGwKeolEHgx+oxIlzM9K/et/OIC4fql+8xY9uKPv2UgvYtTNNmrl3Kq5tflW09MZwqnZapl4LLPrIt9EMr4eqs0wHsMBfutf+cYxKnVGEwe+yg+Go+uDc4C22gQBXKte6JbhcfWIhY3LBkJN43C37hcR1qXtLbusfqiTicgPSSlHEg/z+mF4cu+f9rkzbFTTbDDzkVcrzq8tgPQh9EWFFZYBVhZMk/FKtL90upUyrnuzuT5oswR7mJ2KJh5K+Pf3uWY9ePRVPSFtzMqGajoA8y1xOeUrMTzlqV97vueO4aXvfFGZDYIySCMXKHdJvSN1xalpW9qGkxx/mHiin4HM8fDeL6H3QYomfeZcwJf4dgf2A8KNZh8yS2WbLeWeTqyn0ERpTVLS3V0Yq6EMrDQgjUERsiFojLGrHMzjIHuX1ZCd0sugwqdmtcmWE55usU6fmhvNeE/D+nKYqATadXce+R8gPeVINj4GFHa/befiDgzLJLTyZak5QfhEnym7/AEQhDSSB4LtAnpaphYQN6g7ObRTaKes6UdRoynyXXirDl9B1j6G2Y2mlV0gTZR7nQ2zI3FT9R4iPmUCGfZuorsPmCpSROEv34aXMEt05E284PAw3UwCQXGqUppjGbHRfRUegZs9tBKrJCzpJurbxpmRuKsOBH/3xgnGMQQbFbAIIuED2y1pQv+pNp08bz5d/VeKy2hObE5z8DNK+eWFQ/RFk7RzQZ9JLO4THnseSSJbG5/PeXFTGq6yWZp3tNdz4uWJ9cZ20yPBDfcqiTU996rrOQiQqjeZ9hfmxMDZVzcEG/f37j4RIr6w+x5TqCbTlc24Abz6/XEzDqbeHGqOwB5qTdfRf1x52TJmJVBaU0rKjJ3H1j+cQqOkKLlPOCVE2ZjeJFTQ5zccBb+/NaKMZN2lTAUeixQJLfNqq2B9A+qCdYizJHZNwRcfVClLnjq5in3zlf+KCGDZ+deSVPvSR5hDDG2uCoKFPN5LN3W8//wCiCcm7CSOCpf02gdiMopKYd/qglh50HzV9QhZmoHM/ZHRQsAqw+JVFGxstXIMtTwE1AXlN4jWLf2exIz6aXMIsxFnHwZikrMXzOCI+cMUrGl1nXobOjBlPJkNx6xD/ALSbXTpVJ19J2ZOI2csL5pE7LlqJa8ixUG/Ah7am8ey2b/6xiLf3dSx4BiPff3U7pI6QyW9hUj9pjkmzF4XNurU8+Z4budrA2dwCVRyFkylACjtHi7cWY8ST6N0fMaOQQRvBBHiN0fROyO3Uitkqc6pNAGeWxCkNxK33qd4IjZqYTGwBum9VU8wkeS7Xcie0Wz8qsp3kzVBuDlPvkbgyngQfTuj5knSirMp3qSD4g2P0R9D7XbdSKKSxzq84g5JasCxY7ibeSo3kmK+6Nujs1LCqqlPVXzIhFuta98x+Rf0+G80rzEwufpuQqWCR4a3Xeo+x/RQ9XTPOnM0rOvtAtqTwmODrk4Abze+610nFcKmU05pU5SjodQfUQeIPAx9SgQs7c7ES8Qk8FnID1b/wNzQn0bxxBEdacfn0PyXSUYweXX6pK6Fdm5biZVTFDMjZJdxcKQAWYfK1Avw15xbZEU50bbSDDp86jrAZOZgQz+Sj2sQx+CwsQ27Tvi2JuMSVTO06WEAvmLra3jeKaoOMl+iupi0R26qs9r6k4NiSVFOAJVSCZskaIxU9oge9OoIPA34EiLJwTG5VXIWdJbMjDzqeKsODDlFGdJe1y11UOq9ykgqhIIzkm7PY7gdAO4d8RthNpKmmqQlOM5nHJ1ZvlZjorabip1vyuIZdTF8QJ9QCXbUBkhA9KsfbLGAq1k4HcFopXezHPUEeGg8ZREJ+DSgVycHuPOwNvXaNNvKwCbLpUbMlKCHb4dQ5zTnPfmv58wiHLrMsnMN6lW9BEeO2jLjmGHQZJh2i5mUeolgHVGfOOaEZGI8CfXBxJpyJfecub0wJmPast705z+bMIP8AFEkTLs/yCB6IyZ9bHvNQW+H+We5m9RMTphYHs6g6xCk2UOebE+Ym/wBcSZNZpvhV+biRopA2SZMJVwp+FMc/nvZfUsMezlTZ3XmAfVCniM69Q3iAPAD+ZMGqGoyT1PMAesxqvbkDyUUexWpCgXFwSBHemngIW8AIHY6CcvcwMeq6jJKVfhG8J4AHXHNcUs4zJyu5bmco53g1sLiqTJbUFSbSao9hv9GePIccgdAfNwJiJtNT55QccID7PS8+/wB7f17o1KWoMcYlGoUhwK6YzhEylnvJmrZ0Nu4jgw5gjURCh/oqhMVlexZ7BKuSStPObdNUf5Mw8+R8++4PPYXo4aoqpi1QMtacgTJZNnYnULpuQj33HhzHuKetjlix9Ug+ncH2boV16Nejo1bCoqARTqeyu4ziP4BxPHcOMXeiAAACwGgA0AHKMSpQVQqgBVAAAFgANwAG4RvGbNM6V1ytSKIRNsF6PR6PRSrko7f7BpXysy2Wolg5G3Bhv6t+48Dw9MUFV0bynaXMUo6GzKwsQRH1XCT0jbBpWyjOSyT5akhiQFdRrkcnQdzcOOkPUtTg8jtPokqmnx+Zuv1VCQ7YOowuj9mTB+FVKslIh3qpHbqCOGh08R8LThs7s5LkyfZ9eCJC+5Svf1DjcAP9Pmdx8N6rje0E2urWmzfKJyqo8lEHkoo5D1kk8Y7aFYGtMbDnvS9PDbzu+CIyGJzA3JIBud5PE+N42ef7Sw/veIgiotO9A9UE6+mAp7jvvHinizhffZNarvRTS8yU/DqredGt9FolS6i5b5Voi7PNeT83Nb84CI2FzSZgU7wSPQYXkbic7kgEfq/cx32iHTTyAfExKxWZbIObKPXHKTJ335mFWWwZopMxFj7Lt4fRBm1pif3xjSopB15mHkI7zTdktwaNJ7w4NA4II9WHMBEWvKu4TiBpGJVTfzGF7EK5uuzLvDW9ELwMLiQgmCSuaWyNygbhdB1XWXFrn1DjBKTOvr6Y44lNCox5i3nOkQaTcsG9FL1FMuGvoc5PeL2IP98ofsG26V2lpWTDJnJ2ZNYoBI/26gbnlnTU6c7HtQj4PT36y/Bvovb1GJ1dQBwfm6eMajKkwS+VG6vOi2pyFUrAspmtknKb0s6+4pM94x+A3mJhhBj522K2pn08gp2Z0g3DSZwzyzztfyfo7oe8B2pkmy0lT7Gb4rWEvIPdKm3zIO4H82NqOoilOG9j8laHkc/qrPj0LY2onppOoagtwNOZc+W3eGzKVB+UBA7GNo56pmqJsnDpXIsJ9Uw+SgGRSfB4vLLZkgfFS8QbkyYtj0qnA6xru3kS0BebMPJEGp8dw4kQmbUY+FXNXAW8qXQy2BLfBeqcaEXscg7PzuCm/SCgmslBLZS/l1VQesqZngWvlHd6hAyfTEh3clmNySxJJPMk6mM2q2gyDyx5nj/Crcb6rTGMRnVrPMnG5y2RRoiLbRVXgNB4wmSU/Cl9P/rDXTT7Oo4MCPRC7UyMlWOXat6DCEUpdfFrYqsG5XOrmWmnxhqUZ6e3MQpVy+2+JH1Q2UeiAchaKKr0tIXKNgJyym8foj1BJ/DCeGjecix+iMS+wpHexiVQ+Vm7rQu8+p3FcpWJtmdeasp9dj9MTLwBrK323wt64LymuBC72FrWohLuPTiALcYkU+4Hlc+qI2LuLiJ+FYbNqGMuShd7XsCBoN+8w8GksaAFy50M/tP4/QIhGT7c3jeGSV0f4goP4M3mZL/tQBxKS8mYVmoyON6sCDE/Cewk21XEEIjTTuERNoVPVWHAg+iDNNsLXlQwp2IYAjtJuOo99GMZ2Sq5chpk2SVRQMxLKbXIA3HmRFYp5GPDsJt7LsJQPCT7p876RE+adI5bL4BU1ImGRKLhSAxBUWPDeRwjbFJEyQ5lTVKOtrg94uDpv0gSxOxYrZI2XGnUJLCjn9JiNiVJdSe60EZez1TMk+yElkyFDEvdbDKSG0vfTWJNHs9U1SHqJRmBCA1iosd/ExIRvDgQMzmusVjCq+oky8kqfNRSPJWYwHmF9D3iB2J0pYMzEsx3liST4k6wRqpLyHaVNUo62up7xcbt+hju+CT3pjULLJkgMS91tZSQ2l77wYgDMXWzyXZpcwQAT7ePqhkxFrSn8DCvhBtOHnhqXDJ1UHlyELtluQCBpoL6nmREZ2F0rQOSCAUDZgjcgYjVcu8434HMvnGohgwzo9xFUs1MwOvvpfP50QsVwadKnLKmS8s1stluCTnNl1BtqYaMT2OORsuwkJfenvPQ8L+sQYpqjtMOUE06OsRGvsZuPvpf9UQq7ZerpFWZUSTLVjkuWU9rtMBoT70H0ROSF5bmNAjhKiYlNt6IkUM7sk90ayNnqmtIWmlNMse0RYKvK7MQBBCt2JrqWSWmyDlA1ZGWYABxOUmwivwHGMEBDCUuPNzTD/e4wySZlhCvh5zTRDEDFFSNAuQDGT2177Q+dE7fjID/AGpn8MJGKpfKeREOfRKfxoPyUz+GHafNzFJuoTBj2J42uJutMjtT51CZpadUVIW9332vfW8cenZUC0zadZeYO8pZfUGt6TEDbDpNrqfEZ9PKeWJaMAt5YLC6qd5OuphJx3EJ1Q5mT5jTHItduA4AAaAa7hDs0zRdnFWOcNFd+PPXChp/ueFM20vNmyWydX8sgb7Qh7TVuNClcVqyxIbKpKiTe+YEDsm+8CHbaebXLQU/3PBM20vNYIex1fy9N9orjaZscenb2WjdQvbfsyRbKdDdTeLZcwRnp8FJyaOhDsyas8nQ/wDoY69IGGJiWHJX0wu8tCxA8oyxfrEPyka5t3Nzjn0Kf4eq+cv7DQB6JdqvY9QaWafaqhuzfcs3cB4ONPELEWkGNrHb0BoAj2y82+zE0/IqP22jv0OzrU1S2+zg+hIM45gSUeD1kqV5GWe6j4PWEsVHcCSB3QC6HR+CVXzv4DBLcMrPZG1iFvt7hyYhQS8Qpu0yJcgbzL1zqflI19O5o54HMvsvMPyJ/wC8aAPRBtR1E40k0+1Tycl9yzd1teDjTxA5w+bQYIlJg1VKl+QFnMo+CHYvl8Bew7o5oa68g4Zoa5qkqSTZw3pix+ip71s38if20ivqUw+dEp/Dpv5E/tpGTT51DbqpvqRPE5+P+yp3UpL6jrG6onqL9Xfs3u1725wk4vU1LYrJ9mWE5ZtOpC5QLZwV8nTc0NGMVePisniSrexxMbquzI8i/Z367ucJ+JCqGK05rVKzpkySdcouA6qDZdPe280ak+bhrr8FY5Wrt1MxUPL+5qoVynrM3VeVfTyyOEVptzW4t1UtMRCBDMzJlEq+ZVIPkE8HPpiwukSfiqzZX3OUlCrdZZZR7V+z5fdyittsxirSUfEEORGsCRKFmcfI52iyfQjP7IuVj7Mib9wU+5/V+yMpIzWt1mb2y99M1rgX03Qg7SbS4qKZqesDoHOrGWFLAb0Dp2SvGw105RFwTBMXlU4qqETArt5KEEuo3OZTaMu8A7/NrFlifUT8EnnE5Sy5gSZpYC9heW5W5yNmtpELF8Y1GS7UKisEPtjd1oPU87SAdAmVmMTZE3SMiduJ1/ZUFZqdREjB8em0c3rpBUPlK3ZQwsbX0PhEWadBEaadIlGSLWRW2KYlMqJ7z5pBmOQSQMouABuG7QRKmHNLgTUNYRNpm4ROQE+ZcU40vSbiAQKry7KAB7Uu4Cwgbj/SPXzpLyZjyykwZWtKUGx32PCB9PEXEV1jmVMmKxKOIo5s1tRUUctlkMoEyxbMgbUC3GF+ul21G/f54l0p7McanfFYkcXWJ0QJTHM6Qq6fIaTMdGR1yN7WoYgix7XPvj2C7S1FIjJIZQsw3bMgbW1uPdAOlGkTViMlRJivddiKgmRbUaHfcbwecMGIdINbOktJmOjI65W9rUMR87n3wFqjEfhHRyvAyOqGIhbU51glh+0U6jmNMkFQzLlOZQwtcHce8CBck6xmrOsBpLXghcCmCk6WcSYm8yV+hX+cA9ptpKioqpFRMKmZKK5SEAHZbMLjjrHCUtgY5VIuF7jDP+Q9zszkpYiUzf8A9bxO/ukq35Ff5wN2j27rKyWJE9kKZg1llhTdd2o8YFShrHB/dfNE/HecidyOIpiwrpNr6SWJaTFmIosqzVz5RwAa4NhyvGmLbdVdcMs+YBLvfJLXIpPC/Frd5hebeY60++OdK4stdDEV0mpYE90Ypz2RGaw9mNKfyRC/5VF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mariamcnamara.files.wordpress.com/2013/05/gsa-logo2.jpg?w=6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8" b="21099"/>
          <a:stretch/>
        </p:blipFill>
        <p:spPr bwMode="auto">
          <a:xfrm>
            <a:off x="7452531" y="5890260"/>
            <a:ext cx="1691470" cy="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5658" y="1460310"/>
                <a:ext cx="8789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 transform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: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8" y="1460310"/>
                <a:ext cx="878915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4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8810" y="126609"/>
            <a:ext cx="7705190" cy="1097279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But Eq.7 is ill-posed Laplace </a:t>
            </a:r>
            <a:r>
              <a:rPr lang="en-US" sz="3600" dirty="0" smtClean="0"/>
              <a:t>transform…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2023281" y="2743529"/>
                <a:ext cx="5097439" cy="83083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(0)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𝑑𝑘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81" y="2743529"/>
                <a:ext cx="5097439" cy="830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820168" y="3019096"/>
            <a:ext cx="9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(S8)</a:t>
            </a:r>
            <a:r>
              <a:rPr lang="en-US" baseline="300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9051" y="4129592"/>
                <a:ext cx="8118914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Given that we know </a:t>
                </a:r>
                <a:r>
                  <a:rPr lang="en-US" sz="2800" i="1" dirty="0" smtClean="0"/>
                  <a:t>k, </a:t>
                </a:r>
                <a:r>
                  <a:rPr lang="en-US" sz="2800" dirty="0" smtClean="0"/>
                  <a:t>we can then solve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(0)</m:t>
                        </m:r>
                      </m:den>
                    </m:f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1" y="4129592"/>
                <a:ext cx="8118914" cy="778675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136478" y="5486400"/>
            <a:ext cx="9007522" cy="1241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aseline="30000" dirty="0" smtClean="0"/>
              <a:t>1</a:t>
            </a:r>
            <a:r>
              <a:rPr lang="en-US" sz="2400" dirty="0" smtClean="0"/>
              <a:t>RRM also commonly used to solve problems involving heterogeneous relaxation in </a:t>
            </a:r>
            <a:r>
              <a:rPr lang="en-US" sz="2400" b="1" dirty="0" smtClean="0"/>
              <a:t>NMR </a:t>
            </a:r>
            <a:r>
              <a:rPr lang="en-US" sz="2400" b="1" dirty="0"/>
              <a:t>spin </a:t>
            </a:r>
            <a:r>
              <a:rPr lang="en-US" sz="2400" b="1" dirty="0" smtClean="0"/>
              <a:t>decay</a:t>
            </a:r>
            <a:r>
              <a:rPr lang="en-US" sz="2400" dirty="0" smtClean="0"/>
              <a:t>; </a:t>
            </a:r>
            <a:r>
              <a:rPr lang="en-US" sz="2400" b="1" dirty="0"/>
              <a:t>protein state </a:t>
            </a:r>
            <a:r>
              <a:rPr lang="en-US" sz="2400" b="1" dirty="0" smtClean="0"/>
              <a:t>relaxation</a:t>
            </a:r>
            <a:r>
              <a:rPr lang="en-US" sz="2400" dirty="0" smtClean="0"/>
              <a:t>; </a:t>
            </a:r>
            <a:r>
              <a:rPr lang="en-US" sz="2400" b="1" dirty="0" smtClean="0"/>
              <a:t>plant litter decay</a:t>
            </a:r>
            <a:r>
              <a:rPr lang="en-US" sz="2400" dirty="0" smtClean="0"/>
              <a:t>; </a:t>
            </a:r>
            <a:r>
              <a:rPr lang="en-US" sz="2400" b="1" dirty="0" smtClean="0"/>
              <a:t>dielectric, luminescent, and mechanical relaxations</a:t>
            </a:r>
            <a:r>
              <a:rPr lang="en-US" sz="2400" dirty="0" smtClean="0"/>
              <a:t>, etc.</a:t>
            </a:r>
            <a:endParaRPr lang="en-US" sz="2400" i="1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7000" y="42204"/>
            <a:ext cx="1517000" cy="307777"/>
            <a:chOff x="7627000" y="42204"/>
            <a:chExt cx="1517000" cy="307777"/>
          </a:xfrm>
        </p:grpSpPr>
        <p:sp>
          <p:nvSpPr>
            <p:cNvPr id="17" name="TextBox 16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Model slide 5 of 5</a:t>
              </a:r>
              <a:endParaRPr lang="en-US" sz="14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715250" y="10160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18425" y="29845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0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9" y="1910687"/>
            <a:ext cx="3532093" cy="26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05929" y="1865321"/>
            <a:ext cx="34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59254" cy="926364"/>
          </a:xfrm>
        </p:spPr>
        <p:txBody>
          <a:bodyPr>
            <a:noAutofit/>
          </a:bodyPr>
          <a:lstStyle/>
          <a:p>
            <a:pPr algn="l"/>
            <a:r>
              <a:rPr lang="en-US" sz="3600" smtClean="0"/>
              <a:t>Weathering rate </a:t>
            </a:r>
            <a:r>
              <a:rPr lang="en-US" sz="3600" dirty="0" smtClean="0"/>
              <a:t>is a function of TIME…</a:t>
            </a:r>
            <a:endParaRPr lang="en-US" sz="3600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179614" y="5742600"/>
            <a:ext cx="8759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/>
              <a:t>A)</a:t>
            </a:r>
            <a:r>
              <a:rPr lang="en-US" dirty="0"/>
              <a:t> </a:t>
            </a:r>
            <a:r>
              <a:rPr lang="en-US" dirty="0" smtClean="0"/>
              <a:t>Amount of </a:t>
            </a:r>
            <a:r>
              <a:rPr lang="en-US" dirty="0" err="1" smtClean="0"/>
              <a:t>albite</a:t>
            </a:r>
            <a:r>
              <a:rPr lang="en-US" dirty="0" smtClean="0"/>
              <a:t> from Davis Run, VA </a:t>
            </a:r>
            <a:r>
              <a:rPr lang="en-US" dirty="0"/>
              <a:t>(White et al. 1996</a:t>
            </a:r>
            <a:r>
              <a:rPr lang="en-US" dirty="0" smtClean="0"/>
              <a:t>). </a:t>
            </a:r>
            <a:r>
              <a:rPr lang="en-US" b="1" dirty="0"/>
              <a:t>(B) </a:t>
            </a:r>
            <a:r>
              <a:rPr lang="en-US" dirty="0"/>
              <a:t>Rescaling of </a:t>
            </a:r>
            <a:r>
              <a:rPr lang="en-US" dirty="0" smtClean="0"/>
              <a:t>30 </a:t>
            </a:r>
            <a:r>
              <a:rPr lang="en-US" dirty="0"/>
              <a:t>minerals from literature with respect to dimensionless </a:t>
            </a:r>
            <a:r>
              <a:rPr lang="en-US" dirty="0" err="1"/>
              <a:t>ln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baseline="-25000" dirty="0" err="1"/>
              <a:t>min</a:t>
            </a:r>
            <a:r>
              <a:rPr lang="en-US" dirty="0" err="1"/>
              <a:t>t</a:t>
            </a:r>
            <a:r>
              <a:rPr lang="en-US" dirty="0"/>
              <a:t> and </a:t>
            </a:r>
            <a:r>
              <a:rPr lang="en-US" dirty="0" smtClean="0"/>
              <a:t>Q/Q</a:t>
            </a:r>
            <a:r>
              <a:rPr lang="en-US" baseline="-25000" dirty="0" smtClean="0"/>
              <a:t>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0" y="1370553"/>
            <a:ext cx="5063318" cy="406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437924" y="1371586"/>
            <a:ext cx="34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13" y="3573843"/>
            <a:ext cx="14208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605516" y="2424298"/>
            <a:ext cx="8075" cy="359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274257" y="2901970"/>
            <a:ext cx="8075" cy="359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820167" y="3338698"/>
            <a:ext cx="8075" cy="359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325135" y="3679892"/>
            <a:ext cx="8075" cy="359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7000" y="42204"/>
            <a:ext cx="1517000" cy="307777"/>
            <a:chOff x="7627000" y="42204"/>
            <a:chExt cx="1517000" cy="307777"/>
          </a:xfrm>
        </p:grpSpPr>
        <p:sp>
          <p:nvSpPr>
            <p:cNvPr id="19" name="TextBox 18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RESULTS</a:t>
              </a:r>
              <a:endParaRPr lang="en-US" sz="1400" b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962903" y="290493"/>
              <a:ext cx="842963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962903" y="102393"/>
              <a:ext cx="842963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5" y="5001524"/>
            <a:ext cx="52308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0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457200" y="274639"/>
            <a:ext cx="8229600" cy="926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…as well as total mass of minerals in soil </a:t>
            </a:r>
            <a:endParaRPr lang="en-US" sz="3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27000" y="42204"/>
            <a:ext cx="1517000" cy="307777"/>
            <a:chOff x="7627000" y="42204"/>
            <a:chExt cx="1517000" cy="307777"/>
          </a:xfrm>
        </p:grpSpPr>
        <p:sp>
          <p:nvSpPr>
            <p:cNvPr id="27" name="TextBox 26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RESULTS</a:t>
              </a:r>
              <a:endParaRPr lang="en-US" sz="1400" b="1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962903" y="290493"/>
              <a:ext cx="842963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962903" y="102393"/>
              <a:ext cx="842963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-4" y="6599644"/>
            <a:ext cx="4285398" cy="23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/>
              <a:t>Note: S.D. &lt;&lt; plotted symbols for Plot B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5"/>
            <a:ext cx="4178300" cy="329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65" y="1064221"/>
            <a:ext cx="4651190" cy="344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6914" y="4993300"/>
            <a:ext cx="8759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/>
              <a:t>A)</a:t>
            </a:r>
            <a:r>
              <a:rPr lang="en-US" dirty="0"/>
              <a:t> </a:t>
            </a:r>
            <a:r>
              <a:rPr lang="en-US" dirty="0" smtClean="0"/>
              <a:t>Log-log plot of 30 pairs </a:t>
            </a:r>
            <a:r>
              <a:rPr lang="en-US" dirty="0"/>
              <a:t>of 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min</a:t>
            </a:r>
            <a:r>
              <a:rPr lang="en-US" dirty="0" smtClean="0"/>
              <a:t> </a:t>
            </a:r>
            <a:r>
              <a:rPr lang="en-US" dirty="0"/>
              <a:t>derived </a:t>
            </a:r>
            <a:r>
              <a:rPr lang="en-US" dirty="0" smtClean="0"/>
              <a:t>from fits in plot A of previous slide. </a:t>
            </a:r>
            <a:r>
              <a:rPr lang="en-US" b="1" dirty="0" smtClean="0"/>
              <a:t>(B</a:t>
            </a:r>
            <a:r>
              <a:rPr lang="en-US" b="1" dirty="0"/>
              <a:t>) </a:t>
            </a:r>
            <a:r>
              <a:rPr lang="en-US" dirty="0"/>
              <a:t>Rescaling of 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k</a:t>
            </a:r>
            <a:r>
              <a:rPr lang="en-US" baseline="-25000" dirty="0" err="1"/>
              <a:t>min</a:t>
            </a:r>
            <a:r>
              <a:rPr lang="en-US" dirty="0"/>
              <a:t> </a:t>
            </a:r>
            <a:r>
              <a:rPr lang="en-US" dirty="0" smtClean="0"/>
              <a:t>pairs with the initial amount of </a:t>
            </a:r>
            <a:r>
              <a:rPr lang="en-US" dirty="0"/>
              <a:t>mineral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and initiation of </a:t>
            </a:r>
            <a:r>
              <a:rPr lang="en-US" dirty="0"/>
              <a:t>weathering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7000" y="42204"/>
            <a:ext cx="1517000" cy="307777"/>
            <a:chOff x="7627000" y="42204"/>
            <a:chExt cx="1517000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RESULTS</a:t>
              </a:r>
              <a:endParaRPr lang="en-US" sz="1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962903" y="290493"/>
              <a:ext cx="842963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962903" y="102393"/>
              <a:ext cx="842963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>
          <a:xfrm>
            <a:off x="191069" y="288286"/>
            <a:ext cx="8495731" cy="114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Temporal evolution governed by similar scaling as other systems</a:t>
            </a:r>
            <a:r>
              <a:rPr lang="en-US" sz="3400" baseline="30000" dirty="0" smtClean="0"/>
              <a:t>1</a:t>
            </a:r>
            <a:r>
              <a:rPr lang="en-US" sz="3400" dirty="0" smtClean="0"/>
              <a:t> and earlier study</a:t>
            </a:r>
            <a:r>
              <a:rPr lang="en-US" sz="3400" baseline="30000" dirty="0" smtClean="0"/>
              <a:t>2</a:t>
            </a:r>
            <a:endParaRPr lang="en-US" sz="3400" baseline="30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1498600"/>
            <a:ext cx="5003800" cy="39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8362" y="6032310"/>
            <a:ext cx="6182437" cy="641445"/>
            <a:chOff x="218362" y="6032310"/>
            <a:chExt cx="6182437" cy="641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1680" y="6295409"/>
                  <a:ext cx="14065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400" b="0" i="1" smtClean="0">
                            <a:latin typeface="Cambria Math"/>
                          </a:rPr>
                          <m:t>=0.23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80" y="6295409"/>
                  <a:ext cx="1406539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232009" y="6045958"/>
              <a:ext cx="3234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1</a:t>
              </a:r>
              <a:r>
                <a:rPr lang="en-US" sz="1400" dirty="0" smtClean="0"/>
                <a:t>Rothman and Forney (2007)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89023" y="6281761"/>
                  <a:ext cx="15780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400" b="0" i="1" smtClean="0">
                            <a:latin typeface="Cambria Math"/>
                          </a:rPr>
                          <m:t>=0.16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−0.99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023" y="6281761"/>
                  <a:ext cx="1578061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2060805" y="6032310"/>
              <a:ext cx="2169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aseline="30000" dirty="0"/>
                <a:t>1</a:t>
              </a:r>
              <a:r>
                <a:rPr lang="en-US" sz="1400" dirty="0" smtClean="0"/>
                <a:t>Middelburg (1989)</a:t>
              </a:r>
              <a:endParaRPr lang="en-US" sz="1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8362" y="6032310"/>
              <a:ext cx="6182437" cy="6414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93265" y="6046116"/>
              <a:ext cx="1800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aseline="30000" dirty="0" smtClean="0"/>
                <a:t>2</a:t>
              </a:r>
              <a:r>
                <a:rPr lang="en-US" sz="1400" dirty="0" smtClean="0"/>
                <a:t>Maher et al. (2004)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809641" y="6271128"/>
                  <a:ext cx="14017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=0.1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𝐴𝑔𝑒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641" y="6271128"/>
                  <a:ext cx="1401729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5172501" y="1514893"/>
                <a:ext cx="3821374" cy="44474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1800" dirty="0" smtClean="0"/>
                  <a:t>Diminishing rates as </a:t>
                </a:r>
                <a:r>
                  <a:rPr lang="en-US" sz="1800" i="1" dirty="0" smtClean="0"/>
                  <a:t>t</a:t>
                </a:r>
                <a:r>
                  <a:rPr lang="en-US" sz="1800" dirty="0" smtClean="0"/>
                  <a:t> approaches </a:t>
                </a:r>
                <a:r>
                  <a:rPr lang="en-US" sz="1800" i="1" dirty="0" smtClean="0"/>
                  <a:t>k</a:t>
                </a:r>
                <a:r>
                  <a:rPr lang="en-US" sz="1800" i="1" baseline="-25000" dirty="0" smtClean="0"/>
                  <a:t>min</a:t>
                </a:r>
                <a:r>
                  <a:rPr lang="en-US" sz="1800" i="1" baseline="30000" dirty="0" smtClean="0"/>
                  <a:t>-1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endParaRPr lang="en-US" sz="1800" b="0" i="1" dirty="0" smtClean="0">
                  <a:latin typeface="Cambria Math"/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𝑡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e>
                      <m: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 smtClean="0"/>
                  <a:t> marks cessation of logarithmic weathering as explained by reaction-diffusion model, possibly reflecting dissolution-precipitation feedback (e.g. “armoring” of FRE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800" dirty="0" smtClean="0"/>
                  <a:t> stalled </a:t>
                </a:r>
                <a:r>
                  <a:rPr lang="en-US" sz="1800" dirty="0" err="1" smtClean="0"/>
                  <a:t>rxn</a:t>
                </a:r>
                <a:r>
                  <a:rPr lang="en-US" sz="1800" dirty="0" smtClean="0"/>
                  <a:t>) 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endParaRPr lang="en-US" sz="1800" dirty="0" smtClean="0"/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1800" dirty="0" smtClean="0"/>
                  <a:t>“Age of material…appears to be a much stronger determinant of dissolution rate than any single physical or chemical property of the system” (Maher et al. 2004)</a:t>
                </a:r>
                <a:endParaRPr lang="en-US" sz="1800" dirty="0"/>
              </a:p>
            </p:txBody>
          </p:sp>
        </mc:Choice>
        <mc:Fallback xmlns="">
          <p:sp>
            <p:nvSpPr>
              <p:cNvPr id="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501" y="1514893"/>
                <a:ext cx="3821374" cy="4447471"/>
              </a:xfrm>
              <a:prstGeom prst="rect">
                <a:avLst/>
              </a:prstGeom>
              <a:blipFill rotWithShape="1">
                <a:blip r:embed="rId9"/>
                <a:stretch>
                  <a:fillRect l="-1118" t="-686" b="-3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5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7000" y="42204"/>
            <a:ext cx="1517000" cy="307777"/>
            <a:chOff x="7627000" y="42204"/>
            <a:chExt cx="1517000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RESULTS</a:t>
              </a:r>
              <a:endParaRPr lang="en-US" sz="1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962903" y="290493"/>
              <a:ext cx="842963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962903" y="102393"/>
              <a:ext cx="842963" cy="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>
          <a:xfrm>
            <a:off x="191069" y="288286"/>
            <a:ext cx="8495731" cy="114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RRM and its relation to the reaction-diffusion model</a:t>
            </a:r>
            <a:r>
              <a:rPr lang="en-US" sz="3400" baseline="30000" dirty="0" smtClean="0"/>
              <a:t>2 </a:t>
            </a:r>
            <a:r>
              <a:rPr lang="en-US" sz="3400" dirty="0" smtClean="0"/>
              <a:t>also agrees with data </a:t>
            </a:r>
            <a:endParaRPr lang="en-US" sz="3400" baseline="30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1498600"/>
            <a:ext cx="5003800" cy="39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908175"/>
            <a:ext cx="4144963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5534" y="6197600"/>
            <a:ext cx="8730966" cy="53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aseline="30000" dirty="0" smtClean="0"/>
              <a:t>2</a:t>
            </a:r>
            <a:r>
              <a:rPr lang="en-US" sz="1600" dirty="0" smtClean="0"/>
              <a:t>Bender and </a:t>
            </a:r>
            <a:r>
              <a:rPr lang="en-US" sz="1600" dirty="0" err="1" smtClean="0"/>
              <a:t>Orszag</a:t>
            </a:r>
            <a:r>
              <a:rPr lang="en-US" sz="1600" dirty="0" smtClean="0"/>
              <a:t> (1978). </a:t>
            </a:r>
            <a:r>
              <a:rPr lang="en-US" sz="1600" i="1" dirty="0"/>
              <a:t>Advanced </a:t>
            </a:r>
            <a:r>
              <a:rPr lang="en-US" sz="1600" i="1" dirty="0" smtClean="0"/>
              <a:t>Mathematical Methods </a:t>
            </a:r>
            <a:r>
              <a:rPr lang="en-US" sz="1600" i="1" dirty="0"/>
              <a:t>for Scientists and </a:t>
            </a:r>
            <a:r>
              <a:rPr lang="en-US" sz="1600" i="1" dirty="0" smtClean="0"/>
              <a:t>Engineers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771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6" y="315581"/>
            <a:ext cx="8187838" cy="72164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830" y="1064524"/>
            <a:ext cx="86526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Static model of disordered kinetics explains </a:t>
            </a:r>
            <a:r>
              <a:rPr lang="en-US" sz="2800" i="1" dirty="0" smtClean="0"/>
              <a:t>apparent</a:t>
            </a:r>
            <a:r>
              <a:rPr lang="en-US" sz="2800" dirty="0" smtClean="0"/>
              <a:t> time-dependent and mass-dependent (i.e. mineral residence time) evolution of weathering rates</a:t>
            </a:r>
          </a:p>
          <a:p>
            <a:pPr lvl="1"/>
            <a:endParaRPr lang="en-US" sz="2800" b="1" dirty="0" smtClean="0"/>
          </a:p>
          <a:p>
            <a:pPr lvl="1"/>
            <a:r>
              <a:rPr lang="en-US" sz="2800" b="1" dirty="0" smtClean="0"/>
              <a:t>Random rate model:</a:t>
            </a:r>
            <a:r>
              <a:rPr lang="en-US" sz="2800" dirty="0" smtClean="0"/>
              <a:t> explains rates as an ensemble of stochastic reactions that react in parallel, determined by a distribution of rates</a:t>
            </a:r>
          </a:p>
          <a:p>
            <a:pPr lvl="1"/>
            <a:endParaRPr lang="en-US" sz="2800" b="1" dirty="0" smtClean="0"/>
          </a:p>
          <a:p>
            <a:pPr lvl="1"/>
            <a:r>
              <a:rPr lang="en-US" sz="2800" b="1" dirty="0" smtClean="0"/>
              <a:t>Reaction-diffusion model:</a:t>
            </a:r>
            <a:r>
              <a:rPr lang="en-US" sz="2800" dirty="0" smtClean="0"/>
              <a:t> provides simple mechanistic understanding of temporal evolution of weathering (</a:t>
            </a:r>
            <a:r>
              <a:rPr lang="en-US" sz="2800" i="1" dirty="0" err="1" smtClean="0"/>
              <a:t>sensu</a:t>
            </a:r>
            <a:r>
              <a:rPr lang="en-US" sz="2800" dirty="0" smtClean="0"/>
              <a:t> ‘mineral residence time’)</a:t>
            </a:r>
          </a:p>
        </p:txBody>
      </p:sp>
    </p:spTree>
    <p:extLst>
      <p:ext uri="{BB962C8B-B14F-4D97-AF65-F5344CB8AC3E}">
        <p14:creationId xmlns:p14="http://schemas.microsoft.com/office/powerpoint/2010/main" val="7279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698"/>
            <a:ext cx="6013818" cy="8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175430" y="1446667"/>
            <a:ext cx="3853207" cy="3016155"/>
            <a:chOff x="5175430" y="1514907"/>
            <a:chExt cx="3853207" cy="301615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430" y="1514907"/>
              <a:ext cx="3853207" cy="301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567689" y="1624082"/>
                  <a:ext cx="13616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=0.1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7689" y="1624082"/>
                  <a:ext cx="136165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6" y="315581"/>
            <a:ext cx="8187838" cy="72164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Recently, however…</a:t>
            </a:r>
            <a:endParaRPr lang="en-US" sz="3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99" y="4196686"/>
            <a:ext cx="6039059" cy="26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306399" y="1737360"/>
            <a:ext cx="937942" cy="45037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9" y="2308282"/>
            <a:ext cx="2841363" cy="3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4288" y="2237155"/>
            <a:ext cx="2770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 smtClean="0"/>
              <a:t>Article </a:t>
            </a:r>
            <a:r>
              <a:rPr lang="en-US" sz="1200" dirty="0"/>
              <a:t>first published online: 11 SEP 2013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808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585" y="315581"/>
            <a:ext cx="8720515" cy="72164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The model is general…</a:t>
            </a:r>
            <a:endParaRPr lang="en-US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0088" y="1649649"/>
            <a:ext cx="8201451" cy="998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…and should therefore apply </a:t>
            </a:r>
            <a:r>
              <a:rPr lang="en-US" sz="3600" dirty="0"/>
              <a:t>to other transport- and reaction-controlled </a:t>
            </a:r>
            <a:r>
              <a:rPr lang="en-US" sz="3600" dirty="0" smtClean="0"/>
              <a:t>systems</a:t>
            </a:r>
            <a:endParaRPr lang="en-US" sz="3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5244" y="3261797"/>
            <a:ext cx="8338379" cy="1378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Question #1: </a:t>
            </a:r>
            <a:r>
              <a:rPr lang="en-US" sz="2800" dirty="0" smtClean="0"/>
              <a:t>Can RRM describe the serial processes of dissolution-diffusion-precipitation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(or permeability recovery) associated with frictional ageing?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5533" y="6493570"/>
            <a:ext cx="889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Manga et al. (2012); </a:t>
            </a:r>
            <a:r>
              <a:rPr lang="en-US" sz="1600" dirty="0" err="1"/>
              <a:t>Taron</a:t>
            </a:r>
            <a:r>
              <a:rPr lang="en-US" sz="1600" dirty="0"/>
              <a:t> and </a:t>
            </a:r>
            <a:r>
              <a:rPr lang="en-US" sz="1600" dirty="0" err="1"/>
              <a:t>Elsworth</a:t>
            </a:r>
            <a:r>
              <a:rPr lang="en-US" sz="1600" dirty="0"/>
              <a:t> (2010)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529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586" y="165453"/>
            <a:ext cx="3370594" cy="721649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Slow permeability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recovery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80" y="140269"/>
            <a:ext cx="4745560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31" y="1408848"/>
            <a:ext cx="4763069" cy="138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878"/>
            <a:ext cx="4325427" cy="130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1" y="1048961"/>
            <a:ext cx="3220313" cy="105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4712" y="3528148"/>
            <a:ext cx="869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might RRM be able to explain permeability recovery?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8866" y="3946242"/>
                <a:ext cx="708053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Heterogeneous asperity contacts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Nano-, micro-, macroscopic scale dependence (Li et al. 2011)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000" dirty="0" smtClean="0"/>
                  <a:t> need for a means to bridge length scales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Serial process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000" dirty="0" smtClean="0"/>
                  <a:t> parallel relaxations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“Temporal prediction bias” over “process bias”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3946242"/>
                <a:ext cx="7080534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688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45656" y="5561667"/>
            <a:ext cx="8407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Process identification follows after general mathematical classification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533" y="6493570"/>
            <a:ext cx="889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</a:t>
            </a:r>
            <a:r>
              <a:rPr lang="en-US" sz="1600" dirty="0" smtClean="0"/>
              <a:t>Also a time-dependent property (White et </a:t>
            </a:r>
            <a:r>
              <a:rPr lang="en-US" sz="1600" dirty="0"/>
              <a:t>al. </a:t>
            </a:r>
            <a:r>
              <a:rPr lang="en-US" sz="1600" dirty="0" smtClean="0"/>
              <a:t>2005)</a:t>
            </a:r>
            <a:endParaRPr lang="en-US" sz="16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2624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3033" y="1115284"/>
                <a:ext cx="78812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=0.02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𝑙𝑜𝑔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then we can take its derivative </a:t>
                </a:r>
                <a:r>
                  <a:rPr lang="en-US" sz="2400" dirty="0" err="1" smtClean="0"/>
                  <a:t>wrt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33" y="1115284"/>
                <a:ext cx="788128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3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3110" y="1850635"/>
                <a:ext cx="2093073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=0.02 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10" y="1850635"/>
                <a:ext cx="2093073" cy="7935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8652" y="3179905"/>
                <a:ext cx="3224537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𝑑𝑘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52" y="3179905"/>
                <a:ext cx="3224537" cy="8914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53038" y="2753041"/>
            <a:ext cx="351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a typeface="Cambria Math"/>
              </a:rPr>
              <a:t>Then, we call on RRM: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84855" y="1767617"/>
            <a:ext cx="4368644" cy="3260785"/>
            <a:chOff x="4584855" y="1767617"/>
            <a:chExt cx="4368644" cy="326078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" t="1397" r="2711" b="8911"/>
            <a:stretch/>
          </p:blipFill>
          <p:spPr bwMode="auto">
            <a:xfrm>
              <a:off x="5005594" y="1767617"/>
              <a:ext cx="3947905" cy="2898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 rot="16200000">
                  <a:off x="4418624" y="2971915"/>
                  <a:ext cx="76334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18624" y="2971915"/>
                  <a:ext cx="763349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817" r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641124" y="4597515"/>
                  <a:ext cx="107516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  <m:r>
                          <a:rPr lang="en-US" sz="220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1124" y="4597515"/>
                  <a:ext cx="1075166" cy="4308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Subtitle 2"/>
          <p:cNvSpPr txBox="1">
            <a:spLocks/>
          </p:cNvSpPr>
          <p:nvPr/>
        </p:nvSpPr>
        <p:spPr>
          <a:xfrm>
            <a:off x="148987" y="4763067"/>
            <a:ext cx="5296470" cy="199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Contacts lose mass due to dissolution as a slow, logarithmic function of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Possibly reflects reprecipitation around contacts and hence the ‘healing’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Diffusion is the dominant transport process if we only consider low-permeability fractured rocks as in deep subsurface &gt;10 km  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586" y="315581"/>
            <a:ext cx="8187838" cy="72164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RRM describes observed frictional ‘ageing’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50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6" y="315581"/>
            <a:ext cx="8187838" cy="72164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Acknowledgement</a:t>
            </a:r>
            <a:endParaRPr lang="en-US" sz="3600" dirty="0"/>
          </a:p>
        </p:txBody>
      </p:sp>
      <p:pic>
        <p:nvPicPr>
          <p:cNvPr id="4" name="Picture 2" descr="Penn Mark 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11901"/>
            <a:ext cx="1612878" cy="5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mariamcnamara.files.wordpress.com/2013/05/gsa-logo2.jpg?w=6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8" b="21099"/>
          <a:stretch/>
        </p:blipFill>
        <p:spPr bwMode="auto">
          <a:xfrm>
            <a:off x="7452531" y="5890260"/>
            <a:ext cx="1691470" cy="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504950"/>
            <a:ext cx="66944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https://si0.twimg.com/profile_images/1848677885/Penn_EES-webgraph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0" y="38100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3800" y="2895220"/>
            <a:ext cx="49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GSA </a:t>
            </a:r>
            <a:r>
              <a:rPr lang="en-US" sz="2400" i="1" dirty="0" smtClean="0"/>
              <a:t>On To the Future</a:t>
            </a:r>
            <a:r>
              <a:rPr lang="en-US" sz="2400" dirty="0" smtClean="0"/>
              <a:t> (OTF) Initiative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2868" y="4354772"/>
            <a:ext cx="494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Greg and Susan Walker Endowment for Student Research in Earth &amp; Environmental Science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61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55244" y="3098021"/>
            <a:ext cx="8338379" cy="1378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Question #2*: </a:t>
            </a:r>
            <a:r>
              <a:rPr lang="en-US" sz="2800" dirty="0" smtClean="0"/>
              <a:t>Can we show, experimentally, the heterogeneous, random distribution of reaction rates on reactive surfaces at the nano- </a:t>
            </a:r>
            <a:r>
              <a:rPr lang="en-US" sz="2800" dirty="0"/>
              <a:t>and </a:t>
            </a:r>
            <a:r>
              <a:rPr lang="en-US" sz="2800" dirty="0" smtClean="0"/>
              <a:t>microscale?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022155" y="4463708"/>
            <a:ext cx="1645683" cy="1255511"/>
            <a:chOff x="7022155" y="4545596"/>
            <a:chExt cx="1645683" cy="1255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158258" y="4545596"/>
                  <a:ext cx="1509580" cy="969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ϕ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258" y="4545596"/>
                  <a:ext cx="1509580" cy="9694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022155" y="5431775"/>
                  <a:ext cx="3804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155" y="5431775"/>
                  <a:ext cx="38048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137779" y="5187064"/>
              <a:ext cx="136478" cy="27294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258038" y="5201450"/>
              <a:ext cx="118354" cy="27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88364" y="4673022"/>
            <a:ext cx="2927461" cy="1185427"/>
            <a:chOff x="2188364" y="4754910"/>
            <a:chExt cx="2927461" cy="1185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88364" y="4754910"/>
                  <a:ext cx="2904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8364" y="4754910"/>
                  <a:ext cx="290489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V="1">
              <a:off x="4924756" y="5421723"/>
              <a:ext cx="191069" cy="51861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0" idx="0"/>
            </p:cNvCxnSpPr>
            <p:nvPr/>
          </p:nvCxnSpPr>
          <p:spPr>
            <a:xfrm flipV="1">
              <a:off x="4489438" y="5188750"/>
              <a:ext cx="118354" cy="273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0956" y="5462667"/>
                  <a:ext cx="6169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0956" y="5462667"/>
                  <a:ext cx="61696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 flipV="1">
              <a:off x="3397250" y="5188751"/>
              <a:ext cx="4042" cy="2976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85" y="315581"/>
            <a:ext cx="8720515" cy="72164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The model is general…</a:t>
            </a:r>
            <a:endParaRPr lang="en-US" sz="36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00088" y="1649649"/>
            <a:ext cx="8201451" cy="998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…and should therefore apply </a:t>
            </a:r>
            <a:r>
              <a:rPr lang="en-US" sz="3600" dirty="0"/>
              <a:t>to other transport- and reaction-controlled </a:t>
            </a:r>
            <a:r>
              <a:rPr lang="en-US" sz="3600" dirty="0" smtClean="0"/>
              <a:t>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64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0" y="2857500"/>
            <a:ext cx="344606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pic>
        <p:nvPicPr>
          <p:cNvPr id="9" name="Picture 2" descr="Penn Mark 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84900"/>
            <a:ext cx="1998210" cy="65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ariamcnamara.files.wordpress.com/2013/05/gsa-logo2.jpg?w=6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8" b="21099"/>
          <a:stretch/>
        </p:blipFill>
        <p:spPr bwMode="auto">
          <a:xfrm>
            <a:off x="7452531" y="5890260"/>
            <a:ext cx="1691470" cy="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2830" y="136460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From carbon to minerals…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86663" y="42204"/>
            <a:ext cx="1557337" cy="307777"/>
            <a:chOff x="7627000" y="42204"/>
            <a:chExt cx="1517000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Motivation</a:t>
              </a:r>
              <a:endParaRPr lang="en-US" sz="14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715250" y="10160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18425" y="29845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4" y="1132764"/>
            <a:ext cx="7131094" cy="11531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49" y="2429300"/>
            <a:ext cx="5076979" cy="18445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4" y="4449170"/>
            <a:ext cx="4947784" cy="22245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8" y="1450857"/>
            <a:ext cx="3417840" cy="334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49" y="1456522"/>
            <a:ext cx="3441864" cy="329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1003" y="1651378"/>
            <a:ext cx="270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Data from Rothman and Forney (2007)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4900" y="1866900"/>
                <a:ext cx="1446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≅0.23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0" y="1866900"/>
                <a:ext cx="1446614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94500" y="1892300"/>
                <a:ext cx="1196866" cy="312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1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0.16 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00" y="1892300"/>
                <a:ext cx="1196866" cy="3125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586663" y="42204"/>
            <a:ext cx="1557337" cy="307777"/>
            <a:chOff x="7627000" y="42204"/>
            <a:chExt cx="1517000" cy="307777"/>
          </a:xfrm>
        </p:grpSpPr>
        <p:sp>
          <p:nvSpPr>
            <p:cNvPr id="12" name="TextBox 11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Motivation</a:t>
              </a:r>
              <a:endParaRPr lang="en-US" sz="1400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715250" y="10160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718425" y="29845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55946" y="5063778"/>
            <a:ext cx="8669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23 published dated sediment cores, from deep ocean to shallow waters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Proposed theory predicts observation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Excellent scaling correspondence 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830" y="136460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From carbon to minerals…</a:t>
            </a:r>
          </a:p>
        </p:txBody>
      </p:sp>
    </p:spTree>
    <p:extLst>
      <p:ext uri="{BB962C8B-B14F-4D97-AF65-F5344CB8AC3E}">
        <p14:creationId xmlns:p14="http://schemas.microsoft.com/office/powerpoint/2010/main" val="42156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4842" y="1091776"/>
            <a:ext cx="8611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Marine organic carbon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Disordered system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139" y="4558365"/>
            <a:ext cx="760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Silicate minerals??..</a:t>
            </a:r>
          </a:p>
        </p:txBody>
      </p:sp>
    </p:spTree>
    <p:extLst>
      <p:ext uri="{BB962C8B-B14F-4D97-AF65-F5344CB8AC3E}">
        <p14:creationId xmlns:p14="http://schemas.microsoft.com/office/powerpoint/2010/main" val="21818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0" y="126609"/>
            <a:ext cx="7427744" cy="109727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How might reaction-diffusion describe mineral weathering? 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4" y="1408510"/>
            <a:ext cx="4372961" cy="299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/>
              <p:cNvSpPr txBox="1"/>
              <p:nvPr/>
            </p:nvSpPr>
            <p:spPr>
              <a:xfrm>
                <a:off x="4960954" y="1337481"/>
                <a:ext cx="2904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𝐷</m:t>
                          </m:r>
                        </m:e>
                      </m:acc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𝛼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28" name="Text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954" y="1337481"/>
                <a:ext cx="290489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90364" y="1910683"/>
                <a:ext cx="116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ϕ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64" y="1910683"/>
                <a:ext cx="116006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85648" y="2251878"/>
                <a:ext cx="455835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where,</a:t>
                </a:r>
              </a:p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1600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sz="1600" dirty="0" smtClean="0"/>
                  <a:t>volume-averaged concentration of fluid</a:t>
                </a:r>
              </a:p>
              <a:p>
                <a:r>
                  <a:rPr lang="el-GR" sz="1600" dirty="0" smtClean="0"/>
                  <a:t>φ</a:t>
                </a:r>
                <a:r>
                  <a:rPr lang="en-US" sz="1600" dirty="0" smtClean="0"/>
                  <a:t>: porosity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1600" i="1" dirty="0" smtClean="0">
                    <a:latin typeface="Cambria Math"/>
                    <a:ea typeface="Cambria Math"/>
                  </a:rPr>
                  <a:t>: </a:t>
                </a:r>
                <a:r>
                  <a:rPr lang="en-US" sz="1600" dirty="0" smtClean="0">
                    <a:latin typeface="Cambria Math"/>
                    <a:ea typeface="Cambria Math"/>
                  </a:rPr>
                  <a:t>effective diffusivity</a:t>
                </a:r>
                <a:endParaRPr lang="en-US" sz="1600" i="1" dirty="0" smtClean="0">
                  <a:latin typeface="Cambria Math"/>
                  <a:ea typeface="Cambria Math"/>
                </a:endParaRPr>
              </a:p>
              <a:p>
                <a:pPr marL="287338" indent="-287338"/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600" dirty="0" smtClean="0"/>
                  <a:t>: lifetime of fluid</a:t>
                </a:r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48" y="2251878"/>
                <a:ext cx="4558352" cy="1354217"/>
              </a:xfrm>
              <a:prstGeom prst="rect">
                <a:avLst/>
              </a:prstGeom>
              <a:blipFill rotWithShape="1">
                <a:blip r:embed="rId6"/>
                <a:stretch>
                  <a:fillRect l="-668" t="-1345" b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3772" y="4380925"/>
            <a:ext cx="428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Model central assumption: </a:t>
            </a:r>
            <a:r>
              <a:rPr lang="en-US" sz="1600" dirty="0" smtClean="0"/>
              <a:t>weathering is rate-limited by hydrolysis. i.e. frequency </a:t>
            </a:r>
            <a:r>
              <a:rPr lang="en-US" sz="1600" i="1" dirty="0" smtClean="0"/>
              <a:t>f</a:t>
            </a:r>
            <a:r>
              <a:rPr lang="en-US" sz="1600" dirty="0" smtClean="0"/>
              <a:t> with which a mineral is in contact with pore fluids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26591" y="3599211"/>
                <a:ext cx="44901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𝑘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sz="1600" dirty="0" smtClean="0"/>
                  <a:t>,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91" y="3599211"/>
                <a:ext cx="4490113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1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02304" y="1405717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(S1)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15551" y="3922011"/>
                <a:ext cx="2705612" cy="595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51" y="3922011"/>
                <a:ext cx="2705612" cy="5950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161362" y="403119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(S3)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202303" y="1910681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(S2)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12942" y="4401204"/>
                <a:ext cx="4531057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where,</a:t>
                </a:r>
              </a:p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diffusion length,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6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sz="1600" dirty="0" smtClean="0"/>
                  <a:t>distance between pores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942" y="4401204"/>
                <a:ext cx="4531057" cy="859210"/>
              </a:xfrm>
              <a:prstGeom prst="rect">
                <a:avLst/>
              </a:prstGeom>
              <a:blipFill rotWithShape="1">
                <a:blip r:embed="rId9"/>
                <a:stretch>
                  <a:fillRect l="-808" t="-212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627000" y="42204"/>
            <a:ext cx="1517000" cy="307777"/>
            <a:chOff x="7627000" y="42204"/>
            <a:chExt cx="1517000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Model slide 1 of 5</a:t>
              </a:r>
              <a:endParaRPr lang="en-US" sz="1400" b="1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715250" y="10160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718425" y="29845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51485" y="5202840"/>
            <a:ext cx="8232775" cy="1591660"/>
            <a:chOff x="451485" y="5202840"/>
            <a:chExt cx="8232775" cy="1591660"/>
          </a:xfrm>
        </p:grpSpPr>
        <p:sp>
          <p:nvSpPr>
            <p:cNvPr id="4" name="Oval 3"/>
            <p:cNvSpPr/>
            <p:nvPr/>
          </p:nvSpPr>
          <p:spPr>
            <a:xfrm>
              <a:off x="4198647" y="5688805"/>
              <a:ext cx="686941" cy="6419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121779" y="5688805"/>
              <a:ext cx="686941" cy="6419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252335" y="5688805"/>
              <a:ext cx="686941" cy="6419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09600" y="5675879"/>
              <a:ext cx="686941" cy="6419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883855" y="5688805"/>
              <a:ext cx="686941" cy="6419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6979" y="5774179"/>
              <a:ext cx="436728" cy="43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53615" y="5792221"/>
              <a:ext cx="704850" cy="43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chemeClr val="bg1"/>
                  </a:solidFill>
                </a:rPr>
                <a:t>i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 - 1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61485" y="5792221"/>
              <a:ext cx="523875" cy="43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 smtClean="0">
                  <a:solidFill>
                    <a:schemeClr val="bg1"/>
                  </a:solidFill>
                </a:rPr>
                <a:t>i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97896" y="5783200"/>
              <a:ext cx="704850" cy="43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chemeClr val="bg1"/>
                  </a:solidFill>
                </a:rPr>
                <a:t>i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 + 1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86700" y="5774179"/>
              <a:ext cx="704850" cy="43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bg1"/>
                  </a:solidFill>
                </a:rPr>
                <a:t>J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Curved Down Arrow 6"/>
            <p:cNvSpPr/>
            <p:nvPr/>
          </p:nvSpPr>
          <p:spPr>
            <a:xfrm>
              <a:off x="817561" y="5303005"/>
              <a:ext cx="280989" cy="356337"/>
            </a:xfrm>
            <a:prstGeom prst="curvedDownArrow">
              <a:avLst>
                <a:gd name="adj1" fmla="val 0"/>
                <a:gd name="adj2" fmla="val 33543"/>
                <a:gd name="adj3" fmla="val 2500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urved Down Arrow 32"/>
            <p:cNvSpPr/>
            <p:nvPr/>
          </p:nvSpPr>
          <p:spPr>
            <a:xfrm>
              <a:off x="8104186" y="5303005"/>
              <a:ext cx="280989" cy="356337"/>
            </a:xfrm>
            <a:prstGeom prst="curvedDownArrow">
              <a:avLst>
                <a:gd name="adj1" fmla="val 0"/>
                <a:gd name="adj2" fmla="val 33543"/>
                <a:gd name="adj3" fmla="val 25000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49397" y="5673375"/>
              <a:ext cx="1211580" cy="61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/>
                <a:t>. . .</a:t>
              </a:r>
              <a:endParaRPr lang="en-US" sz="3600" b="1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60780" y="5709459"/>
              <a:ext cx="1211580" cy="61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/>
                <a:t>. . .</a:t>
              </a:r>
              <a:endParaRPr lang="en-US" sz="3600" b="1" i="1" dirty="0"/>
            </a:p>
          </p:txBody>
        </p:sp>
        <p:sp>
          <p:nvSpPr>
            <p:cNvPr id="68" name="Curved Down Arrow 67"/>
            <p:cNvSpPr/>
            <p:nvPr/>
          </p:nvSpPr>
          <p:spPr>
            <a:xfrm>
              <a:off x="2958466" y="5582059"/>
              <a:ext cx="1304924" cy="351525"/>
            </a:xfrm>
            <a:prstGeom prst="curvedDownArrow">
              <a:avLst>
                <a:gd name="adj1" fmla="val 0"/>
                <a:gd name="adj2" fmla="val 63105"/>
                <a:gd name="adj3" fmla="val 33805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Curved Down Arrow 71"/>
            <p:cNvSpPr/>
            <p:nvPr/>
          </p:nvSpPr>
          <p:spPr>
            <a:xfrm rot="10800000">
              <a:off x="2859406" y="6130544"/>
              <a:ext cx="1304924" cy="351525"/>
            </a:xfrm>
            <a:prstGeom prst="curvedDownArrow">
              <a:avLst>
                <a:gd name="adj1" fmla="val 0"/>
                <a:gd name="adj2" fmla="val 63105"/>
                <a:gd name="adj3" fmla="val 33805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Curved Down Arrow 72"/>
            <p:cNvSpPr/>
            <p:nvPr/>
          </p:nvSpPr>
          <p:spPr>
            <a:xfrm>
              <a:off x="4888866" y="5570031"/>
              <a:ext cx="1304924" cy="351525"/>
            </a:xfrm>
            <a:prstGeom prst="curvedDownArrow">
              <a:avLst>
                <a:gd name="adj1" fmla="val 0"/>
                <a:gd name="adj2" fmla="val 63105"/>
                <a:gd name="adj3" fmla="val 33805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Curved Down Arrow 73"/>
            <p:cNvSpPr/>
            <p:nvPr/>
          </p:nvSpPr>
          <p:spPr>
            <a:xfrm rot="10800000">
              <a:off x="4789806" y="6142573"/>
              <a:ext cx="1304924" cy="351525"/>
            </a:xfrm>
            <a:prstGeom prst="curvedDownArrow">
              <a:avLst>
                <a:gd name="adj1" fmla="val 0"/>
                <a:gd name="adj2" fmla="val 63105"/>
                <a:gd name="adj3" fmla="val 33805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21685" y="5238925"/>
              <a:ext cx="523875" cy="3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p</a:t>
              </a:r>
              <a:endParaRPr lang="en-US" sz="2000" i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04845" y="6403253"/>
              <a:ext cx="678815" cy="3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1 - p</a:t>
              </a:r>
              <a:endParaRPr lang="en-US" sz="2000" i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01285" y="5226896"/>
              <a:ext cx="523875" cy="3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p</a:t>
              </a:r>
              <a:endParaRPr lang="en-US" sz="2000" i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160385" y="5202840"/>
              <a:ext cx="523875" cy="3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1</a:t>
              </a:r>
              <a:endParaRPr lang="en-US" sz="2000" i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1485" y="5238925"/>
              <a:ext cx="523875" cy="3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1</a:t>
              </a:r>
              <a:endParaRPr lang="en-US" sz="2000" i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35245" y="6415555"/>
              <a:ext cx="678815" cy="37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1 - p</a:t>
              </a:r>
              <a:endParaRPr lang="en-US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32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5658" y="2031830"/>
            <a:ext cx="878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Assume random spatial distribution of minerals within domain 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52092" y="2562090"/>
                <a:ext cx="1463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𝑑𝑘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092" y="2562090"/>
                <a:ext cx="146334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23890" y="3044704"/>
            <a:ext cx="6794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k</a:t>
            </a:r>
            <a:r>
              <a:rPr lang="en-US" sz="2000" dirty="0" smtClean="0"/>
              <a:t>-dependent concentration, i.e. concentration of mineral at time </a:t>
            </a:r>
            <a:r>
              <a:rPr lang="en-US" sz="2000" i="1" dirty="0" smtClean="0"/>
              <a:t>t</a:t>
            </a:r>
            <a:r>
              <a:rPr lang="en-US" sz="2000" dirty="0" smtClean="0"/>
              <a:t> associated with rate </a:t>
            </a:r>
            <a:r>
              <a:rPr lang="en-US" sz="2000" i="1" dirty="0" smtClean="0"/>
              <a:t>k</a:t>
            </a:r>
            <a:r>
              <a:rPr lang="en-US" sz="2000" dirty="0" smtClean="0"/>
              <a:t> and </a:t>
            </a:r>
            <a:r>
              <a:rPr lang="en-US" sz="2000" i="1" dirty="0" smtClean="0"/>
              <a:t>k </a:t>
            </a:r>
            <a:r>
              <a:rPr lang="en-US" sz="2000" dirty="0" smtClean="0"/>
              <a:t>+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dk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92550" y="2614689"/>
            <a:ext cx="77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2298" y="3860448"/>
                <a:ext cx="82123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Each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-component decays as a first-order process (S3)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8" y="3860448"/>
                <a:ext cx="821238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15985" y="4331975"/>
                <a:ext cx="298678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</a:rPr>
                            <m:t>,0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985" y="4331975"/>
                <a:ext cx="2986780" cy="468205"/>
              </a:xfrm>
              <a:prstGeom prst="rect">
                <a:avLst/>
              </a:prstGeom>
              <a:blipFill rotWithShape="1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950348" y="4398642"/>
            <a:ext cx="77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2298" y="4867593"/>
                <a:ext cx="8550010" cy="931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Integrating over all </a:t>
                </a:r>
                <a:r>
                  <a:rPr lang="en-US" sz="2400" i="1" dirty="0" smtClean="0"/>
                  <a:t>k, </a:t>
                </a:r>
                <a:r>
                  <a:rPr lang="en-US" sz="2400" dirty="0" smtClean="0"/>
                  <a:t>total concentration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𝑑𝑘</m:t>
                        </m:r>
                      </m:e>
                    </m:nary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(S4) becomes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8" y="4867593"/>
                <a:ext cx="8550010" cy="931986"/>
              </a:xfrm>
              <a:prstGeom prst="rect">
                <a:avLst/>
              </a:prstGeom>
              <a:blipFill rotWithShape="1">
                <a:blip r:embed="rId5"/>
                <a:stretch>
                  <a:fillRect l="-1141" r="-856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87850" y="5521558"/>
                <a:ext cx="3480889" cy="1174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,0)</m:t>
                          </m:r>
                        </m:e>
                      </m:nary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𝑘𝑡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𝑑𝑘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850" y="5521558"/>
                <a:ext cx="3480889" cy="11740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964416" y="5855513"/>
            <a:ext cx="77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(S6)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68810" y="126609"/>
            <a:ext cx="7427744" cy="109727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How might reaction-diffusion describe mineral weathering? 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7000" y="42204"/>
            <a:ext cx="1517000" cy="307777"/>
            <a:chOff x="7627000" y="42204"/>
            <a:chExt cx="1517000" cy="307777"/>
          </a:xfrm>
        </p:grpSpPr>
        <p:sp>
          <p:nvSpPr>
            <p:cNvPr id="26" name="TextBox 25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Model slide 2 of 5</a:t>
              </a:r>
              <a:endParaRPr lang="en-US" sz="1400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715250" y="10160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718425" y="29845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45661" y="1431740"/>
            <a:ext cx="869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Reaction-diffusion (S1) predicts a random distribution of rates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17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2023281" y="2344377"/>
                <a:ext cx="5097439" cy="83083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(0)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𝑑𝑘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81" y="2344377"/>
                <a:ext cx="5097439" cy="8308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443552" y="3320002"/>
                <a:ext cx="8522647" cy="18252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i="1" dirty="0" smtClean="0">
                    <a:latin typeface="Cambria Math" pitchFamily="18" charset="0"/>
                    <a:ea typeface="Cambria Math" pitchFamily="18" charset="0"/>
                  </a:rPr>
                  <a:t>k</a:t>
                </a:r>
                <a:r>
                  <a:rPr lang="en-US" sz="1800" dirty="0" smtClean="0">
                    <a:latin typeface="Cambria Math" pitchFamily="18" charset="0"/>
                    <a:ea typeface="Cambria Math" pitchFamily="18" charset="0"/>
                  </a:rPr>
                  <a:t>:	rate constant</a:t>
                </a:r>
                <a:r>
                  <a:rPr lang="en-US" sz="1800" baseline="30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1800" dirty="0" smtClean="0">
                    <a:latin typeface="Cambria Math" pitchFamily="18" charset="0"/>
                    <a:ea typeface="Cambria Math" pitchFamily="18" charset="0"/>
                  </a:rPr>
                  <a:t> (T</a:t>
                </a:r>
                <a:r>
                  <a:rPr lang="en-US" sz="1800" baseline="30000" dirty="0" smtClean="0">
                    <a:latin typeface="Cambria Math" pitchFamily="18" charset="0"/>
                    <a:ea typeface="Cambria Math" pitchFamily="18" charset="0"/>
                  </a:rPr>
                  <a:t>-1</a:t>
                </a:r>
                <a:r>
                  <a:rPr lang="en-US" sz="1800" dirty="0" smtClean="0">
                    <a:latin typeface="Cambria Math" pitchFamily="18" charset="0"/>
                    <a:ea typeface="Cambria Math" pitchFamily="18" charset="0"/>
                  </a:rPr>
                  <a:t>) assuming first-order reaction</a:t>
                </a:r>
              </a:p>
              <a:p>
                <a:pPr algn="l"/>
                <a:r>
                  <a:rPr lang="en-US" sz="1800" i="1" dirty="0" smtClean="0">
                    <a:latin typeface="Cambria Math" pitchFamily="18" charset="0"/>
                    <a:ea typeface="Cambria Math" pitchFamily="18" charset="0"/>
                  </a:rPr>
                  <a:t>Q(t)</a:t>
                </a:r>
                <a:r>
                  <a:rPr lang="en-US" sz="1800" dirty="0" smtClean="0">
                    <a:latin typeface="Cambria Math" pitchFamily="18" charset="0"/>
                    <a:ea typeface="Cambria Math" pitchFamily="18" charset="0"/>
                  </a:rPr>
                  <a:t>: 	amount of mineral at time t (units)</a:t>
                </a:r>
              </a:p>
              <a:p>
                <a:pPr algn="l"/>
                <a:r>
                  <a:rPr lang="en-US" sz="1800" i="1" dirty="0" smtClean="0">
                    <a:latin typeface="Cambria Math" pitchFamily="18" charset="0"/>
                    <a:ea typeface="Cambria Math" pitchFamily="18" charset="0"/>
                  </a:rPr>
                  <a:t>Q(0)</a:t>
                </a:r>
                <a:r>
                  <a:rPr lang="en-US" sz="1800" dirty="0" smtClean="0">
                    <a:latin typeface="Cambria Math" pitchFamily="18" charset="0"/>
                    <a:ea typeface="Cambria Math" pitchFamily="18" charset="0"/>
                  </a:rPr>
                  <a:t>: 	amount of mineral at time 0 (units)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1800" dirty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1800" b="0" i="0" dirty="0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1800" b="0" i="0" dirty="0" smtClean="0">
                  <a:latin typeface="Cambria Math"/>
                  <a:ea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𝑑𝑘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18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2" y="3320002"/>
                <a:ext cx="8522647" cy="1825215"/>
              </a:xfrm>
              <a:prstGeom prst="rect">
                <a:avLst/>
              </a:prstGeom>
              <a:blipFill rotWithShape="1">
                <a:blip r:embed="rId4"/>
                <a:stretch>
                  <a:fillRect l="-644" t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348019" y="5104259"/>
                <a:ext cx="8495730" cy="10099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000" dirty="0" smtClean="0"/>
                  <a:t>The amount of mineral 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Q(t)</a:t>
                </a:r>
                <a:r>
                  <a:rPr lang="en-US" sz="2000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 smtClean="0"/>
                  <a:t>is a decreasing function of time, derived from a continuous superposition of exponential decays </a:t>
                </a:r>
                <a:r>
                  <a:rPr lang="en-US" sz="2000" i="1" dirty="0" smtClean="0"/>
                  <a:t>e</a:t>
                </a:r>
                <a:r>
                  <a:rPr lang="en-US" sz="2000" i="1" baseline="30000" dirty="0" smtClean="0"/>
                  <a:t>-</a:t>
                </a:r>
                <a:r>
                  <a:rPr lang="en-US" sz="2000" i="1" baseline="30000" dirty="0" err="1" smtClean="0"/>
                  <a:t>kt</a:t>
                </a:r>
                <a:r>
                  <a:rPr lang="en-US" sz="2000" dirty="0" smtClean="0"/>
                  <a:t> weighted by the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  <a:ea typeface="Cambria Math"/>
                      </a:rPr>
                      <m:t>ρ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𝑑𝑘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that 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 is present at the onset of decay</a:t>
                </a:r>
                <a:endParaRPr lang="en-US" sz="20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9" y="5104259"/>
                <a:ext cx="8495730" cy="1009936"/>
              </a:xfrm>
              <a:prstGeom prst="rect">
                <a:avLst/>
              </a:prstGeom>
              <a:blipFill rotWithShape="1">
                <a:blip r:embed="rId5"/>
                <a:stretch>
                  <a:fillRect l="-717" t="-3614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293428" y="6114197"/>
            <a:ext cx="8495730" cy="614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aseline="30000" dirty="0" smtClean="0"/>
              <a:t>1</a:t>
            </a:r>
            <a:r>
              <a:rPr lang="en-US" sz="1600" dirty="0" smtClean="0"/>
              <a:t>White </a:t>
            </a:r>
            <a:r>
              <a:rPr lang="en-US" sz="1600" dirty="0"/>
              <a:t>and </a:t>
            </a:r>
            <a:r>
              <a:rPr lang="en-US" sz="1600" dirty="0" smtClean="0"/>
              <a:t>Brantley 2003</a:t>
            </a:r>
          </a:p>
          <a:p>
            <a:pPr algn="l"/>
            <a:r>
              <a:rPr lang="en-US" sz="1600" baseline="30000" dirty="0" smtClean="0"/>
              <a:t>2</a:t>
            </a:r>
            <a:r>
              <a:rPr lang="en-US" sz="1600" dirty="0" smtClean="0"/>
              <a:t>Random Rate Model as reviewed by </a:t>
            </a:r>
            <a:r>
              <a:rPr lang="en-US" sz="1600" dirty="0" err="1" smtClean="0"/>
              <a:t>Vlad</a:t>
            </a:r>
            <a:r>
              <a:rPr lang="en-US" sz="1600" dirty="0" smtClean="0"/>
              <a:t>, Huber, and Ross (1997)</a:t>
            </a:r>
            <a:endParaRPr lang="en-US" sz="1600" i="1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5658" y="1460310"/>
                <a:ext cx="8789159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Or simply that mass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(0)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remaining at time </a:t>
                </a:r>
                <a:r>
                  <a:rPr lang="en-US" sz="2400" i="1" dirty="0" smtClean="0"/>
                  <a:t>t </a:t>
                </a:r>
                <a:r>
                  <a:rPr lang="en-US" sz="2400" dirty="0" smtClean="0"/>
                  <a:t>yields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8" y="1460310"/>
                <a:ext cx="8789159" cy="680699"/>
              </a:xfrm>
              <a:prstGeom prst="rect">
                <a:avLst/>
              </a:prstGeom>
              <a:blipFill rotWithShape="1">
                <a:blip r:embed="rId6"/>
                <a:stretch>
                  <a:fillRect l="-1040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820168" y="2619944"/>
            <a:ext cx="9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(S7)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8810" y="126609"/>
            <a:ext cx="7427744" cy="109727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How might reaction-diffusion describe mineral weathering? 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7000" y="42204"/>
            <a:ext cx="1517000" cy="307777"/>
            <a:chOff x="7627000" y="42204"/>
            <a:chExt cx="1517000" cy="307777"/>
          </a:xfrm>
        </p:grpSpPr>
        <p:sp>
          <p:nvSpPr>
            <p:cNvPr id="20" name="TextBox 19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Model slide 3 of 5</a:t>
              </a:r>
              <a:endParaRPr lang="en-US" sz="1400" b="1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715250" y="10160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718425" y="29845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78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09" y="126609"/>
            <a:ext cx="8565757" cy="109727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Disordered Kinetics: Random Rate Model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830" y="1050876"/>
                <a:ext cx="865268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Disordered kinetic models describe an entire system by one ensemble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Microscopic </a:t>
                </a:r>
                <a:r>
                  <a:rPr lang="en-US" sz="2800" dirty="0"/>
                  <a:t>features </a:t>
                </a:r>
                <a:r>
                  <a:rPr lang="en-US" sz="2800" dirty="0" smtClean="0"/>
                  <a:t>dissolve at various rates, but together form a </a:t>
                </a:r>
                <a:r>
                  <a:rPr lang="en-US" sz="2800" u="sng" dirty="0" smtClean="0"/>
                  <a:t>disordered ensemble</a:t>
                </a:r>
                <a:r>
                  <a:rPr lang="en-US" sz="2800" dirty="0" smtClean="0"/>
                  <a:t> at macroscopic length scales</a:t>
                </a:r>
                <a:endParaRPr lang="en-US" sz="2800" dirty="0"/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Ensemble ≠ total rate evolution. But,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means that fast reacting elements are removed preferentially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‘FR-SS’ and/or dissolution-</a:t>
                </a:r>
                <a:r>
                  <a:rPr lang="en-US" sz="2800" dirty="0" err="1" smtClean="0"/>
                  <a:t>reprecip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rxn</a:t>
                </a:r>
                <a:r>
                  <a:rPr lang="en-US" sz="2800" dirty="0" smtClean="0"/>
                  <a:t>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0" y="1050876"/>
                <a:ext cx="865268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380" r="-1690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627000" y="42204"/>
            <a:ext cx="1517000" cy="307777"/>
            <a:chOff x="7627000" y="42204"/>
            <a:chExt cx="151700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627000" y="42204"/>
              <a:ext cx="151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Model slide 4 of 5</a:t>
              </a:r>
              <a:endParaRPr lang="en-US" sz="1400" b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715250" y="10160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718425" y="298450"/>
              <a:ext cx="1320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5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6581</TotalTime>
  <Words>1595</Words>
  <Application>Microsoft Office PowerPoint</Application>
  <PresentationFormat>On-screen Show (4:3)</PresentationFormat>
  <Paragraphs>178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Combined Reaction-Diffusion and Random Rate Model for the Temporal Evolution of Silicate Mineral Weathering </vt:lpstr>
      <vt:lpstr>Acknowledgement</vt:lpstr>
      <vt:lpstr>PowerPoint Presentation</vt:lpstr>
      <vt:lpstr>PowerPoint Presentation</vt:lpstr>
      <vt:lpstr>PowerPoint Presentation</vt:lpstr>
      <vt:lpstr>How might reaction-diffusion describe mineral weathering? </vt:lpstr>
      <vt:lpstr>How might reaction-diffusion describe mineral weathering? </vt:lpstr>
      <vt:lpstr>How might reaction-diffusion describe mineral weathering? </vt:lpstr>
      <vt:lpstr>Disordered Kinetics: Random Rate Model </vt:lpstr>
      <vt:lpstr>But Eq.7 is ill-posed Laplace transform… </vt:lpstr>
      <vt:lpstr>Weathering rate is a function of TIME…</vt:lpstr>
      <vt:lpstr>PowerPoint Presentation</vt:lpstr>
      <vt:lpstr>PowerPoint Presentation</vt:lpstr>
      <vt:lpstr>PowerPoint Presentation</vt:lpstr>
      <vt:lpstr>Conclusions</vt:lpstr>
      <vt:lpstr>Recently, however…</vt:lpstr>
      <vt:lpstr>The model is general…</vt:lpstr>
      <vt:lpstr>Slow permeability1 recovery</vt:lpstr>
      <vt:lpstr>RRM describes observed frictional ‘ageing’</vt:lpstr>
      <vt:lpstr>The model is general…</vt:lpstr>
      <vt:lpstr>Thank You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Jaivime Evaristo</dc:creator>
  <cp:lastModifiedBy>Jaivime Evaristo</cp:lastModifiedBy>
  <cp:revision>613</cp:revision>
  <cp:lastPrinted>2013-08-28T14:18:51Z</cp:lastPrinted>
  <dcterms:created xsi:type="dcterms:W3CDTF">2013-07-03T18:13:08Z</dcterms:created>
  <dcterms:modified xsi:type="dcterms:W3CDTF">2013-11-08T17:24:21Z</dcterms:modified>
</cp:coreProperties>
</file>