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19"/>
  </p:notesMasterIdLst>
  <p:sldIdLst>
    <p:sldId id="256" r:id="rId2"/>
    <p:sldId id="270" r:id="rId3"/>
    <p:sldId id="257" r:id="rId4"/>
    <p:sldId id="276" r:id="rId5"/>
    <p:sldId id="273" r:id="rId6"/>
    <p:sldId id="269" r:id="rId7"/>
    <p:sldId id="277" r:id="rId8"/>
    <p:sldId id="275" r:id="rId9"/>
    <p:sldId id="258" r:id="rId10"/>
    <p:sldId id="274" r:id="rId11"/>
    <p:sldId id="278" r:id="rId12"/>
    <p:sldId id="282" r:id="rId13"/>
    <p:sldId id="283" r:id="rId14"/>
    <p:sldId id="279" r:id="rId15"/>
    <p:sldId id="284" r:id="rId16"/>
    <p:sldId id="285" r:id="rId17"/>
    <p:sldId id="281" r:id="rId18"/>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6458" autoAdjust="0"/>
  </p:normalViewPr>
  <p:slideViewPr>
    <p:cSldViewPr snapToObjects="1">
      <p:cViewPr>
        <p:scale>
          <a:sx n="100" d="100"/>
          <a:sy n="100" d="100"/>
        </p:scale>
        <p:origin x="-1014"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445A4C8A-3149-6344-A038-F6B379CEABDE}" type="datetime1">
              <a:rPr lang="en-US"/>
              <a:pPr/>
              <a:t>10/25/2013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825E0320-0CD3-D045-A969-747C2C44E6EF}" type="slidenum">
              <a:rPr lang="en-US"/>
              <a:pPr/>
              <a:t>‹#›</a:t>
            </a:fld>
            <a:endParaRPr lang="en-US"/>
          </a:p>
        </p:txBody>
      </p:sp>
    </p:spTree>
    <p:extLst>
      <p:ext uri="{BB962C8B-B14F-4D97-AF65-F5344CB8AC3E}">
        <p14:creationId xmlns:p14="http://schemas.microsoft.com/office/powerpoint/2010/main" val="4045924585"/>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ＭＳ Ｐゴシック" pitchFamily="32"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3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a:latin typeface="Calibri" charset="0"/>
                <a:ea typeface="ＭＳ Ｐゴシック" charset="0"/>
                <a:cs typeface="ＭＳ Ｐゴシック" charset="0"/>
              </a:rPr>
              <a:t>Ross Island lies at the southern end of the Victoria Land Basin (VLB), a ~350-km-long, half-</a:t>
            </a:r>
            <a:r>
              <a:rPr lang="en-US" dirty="0" err="1">
                <a:latin typeface="Calibri" charset="0"/>
                <a:ea typeface="ＭＳ Ｐゴシック" charset="0"/>
                <a:cs typeface="ＭＳ Ｐゴシック" charset="0"/>
              </a:rPr>
              <a:t>graben</a:t>
            </a:r>
            <a:r>
              <a:rPr lang="en-US" dirty="0">
                <a:latin typeface="Calibri" charset="0"/>
                <a:ea typeface="ＭＳ Ｐゴシック" charset="0"/>
                <a:cs typeface="ＭＳ Ｐゴシック" charset="0"/>
              </a:rPr>
              <a:t> hinged on its western side at the TAM front (Figure 2). Major rifting in the VLB has occurred since the latest Eocene, perhaps having been initiated in the Cretaceous (Cooper and Davey, 1985; </a:t>
            </a:r>
            <a:r>
              <a:rPr lang="en-US" dirty="0" err="1">
                <a:latin typeface="Calibri" charset="0"/>
                <a:ea typeface="ＭＳ Ｐゴシック" charset="0"/>
                <a:cs typeface="ＭＳ Ｐゴシック" charset="0"/>
              </a:rPr>
              <a:t>Brancolini</a:t>
            </a:r>
            <a:r>
              <a:rPr lang="en-US" dirty="0">
                <a:latin typeface="Calibri" charset="0"/>
                <a:ea typeface="ＭＳ Ｐゴシック" charset="0"/>
                <a:cs typeface="ＭＳ Ｐゴシック" charset="0"/>
              </a:rPr>
              <a:t> et al., 1995), and has accommodated up to 10 km of sediment.</a:t>
            </a:r>
          </a:p>
          <a:p>
            <a:r>
              <a:rPr lang="en-US" dirty="0">
                <a:latin typeface="Calibri" charset="0"/>
                <a:ea typeface="ＭＳ Ｐゴシック" charset="0"/>
                <a:cs typeface="ＭＳ Ｐゴシック" charset="0"/>
              </a:rPr>
              <a:t>Earliest evidence of volcanism 19 Ma, but majority of volcanic rocks have been erupted since ca. 10 Ma. Several volcanos active </a:t>
            </a:r>
            <a:r>
              <a:rPr lang="en-US" dirty="0" err="1">
                <a:latin typeface="Calibri" charset="0"/>
                <a:ea typeface="ＭＳ Ｐゴシック" charset="0"/>
                <a:cs typeface="ＭＳ Ｐゴシック" charset="0"/>
              </a:rPr>
              <a:t>simultaenously</a:t>
            </a:r>
            <a:r>
              <a:rPr lang="en-US" dirty="0">
                <a:latin typeface="Calibri" charset="0"/>
                <a:ea typeface="ＭＳ Ｐゴシック" charset="0"/>
                <a:cs typeface="ＭＳ Ｐゴシック" charset="0"/>
              </a:rPr>
              <a:t> between 5 and 3 Ma</a:t>
            </a:r>
            <a:r>
              <a:rPr lang="en-US" dirty="0" smtClean="0">
                <a:latin typeface="Calibri" charset="0"/>
                <a:ea typeface="ＭＳ Ｐゴシック" charset="0"/>
                <a:cs typeface="ＭＳ Ｐゴシック" charset="0"/>
              </a:rPr>
              <a:t>. </a:t>
            </a:r>
            <a:r>
              <a:rPr lang="en-US" dirty="0">
                <a:latin typeface="Calibri" charset="0"/>
                <a:ea typeface="ＭＳ Ｐゴシック" charset="0"/>
                <a:cs typeface="ＭＳ Ｐゴシック" charset="0"/>
              </a:rPr>
              <a:t>The mass of these volcanoes represent a significant load on the lithosphere that must be </a:t>
            </a:r>
            <a:r>
              <a:rPr lang="en-US" dirty="0" err="1">
                <a:latin typeface="Calibri" charset="0"/>
                <a:ea typeface="ＭＳ Ｐゴシック" charset="0"/>
                <a:cs typeface="ＭＳ Ｐゴシック" charset="0"/>
              </a:rPr>
              <a:t>isostatically</a:t>
            </a:r>
            <a:r>
              <a:rPr lang="en-US" dirty="0">
                <a:latin typeface="Calibri" charset="0"/>
                <a:ea typeface="ＭＳ Ｐゴシック" charset="0"/>
                <a:cs typeface="ＭＳ Ｐゴシック" charset="0"/>
              </a:rPr>
              <a:t> supported by regional flexure of the lithosphere from 1.3 Ma to present</a:t>
            </a:r>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F3029518-9342-6841-9BC5-9B77E84965BD}" type="slidenum">
              <a:rPr lang="en-US" sz="1200"/>
              <a:pPr eaLnBrk="1" hangingPunct="1"/>
              <a:t>3</a:t>
            </a:fld>
            <a:endParaRPr lang="en-US"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13</a:t>
            </a:fld>
            <a:endParaRPr lang="en-US"/>
          </a:p>
        </p:txBody>
      </p:sp>
    </p:spTree>
    <p:extLst>
      <p:ext uri="{BB962C8B-B14F-4D97-AF65-F5344CB8AC3E}">
        <p14:creationId xmlns:p14="http://schemas.microsoft.com/office/powerpoint/2010/main" val="12196563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4</a:t>
            </a:r>
            <a:r>
              <a:rPr lang="en-US" baseline="0" dirty="0" smtClean="0"/>
              <a:t> slides with each point</a:t>
            </a:r>
            <a:endParaRPr lang="en-US" dirty="0" smtClean="0"/>
          </a:p>
          <a:p>
            <a:endParaRPr lang="en-US" dirty="0" smtClean="0"/>
          </a:p>
          <a:p>
            <a:r>
              <a:rPr lang="en-US" dirty="0" smtClean="0"/>
              <a:t>Weaker lithosphere</a:t>
            </a:r>
            <a:r>
              <a:rPr lang="en-US" baseline="0" dirty="0" smtClean="0"/>
              <a:t> is expected in rifting areas. Other regions, with such rampant oceanic volcanism like Hawaii to show similarly weakened lithosphere. </a:t>
            </a:r>
            <a:r>
              <a:rPr lang="en-US" sz="1200" kern="1200" dirty="0" smtClean="0">
                <a:solidFill>
                  <a:schemeClr val="tx1"/>
                </a:solidFill>
                <a:latin typeface="+mn-lt"/>
                <a:ea typeface="ＭＳ Ｐゴシック" pitchFamily="32" charset="-128"/>
                <a:cs typeface="ＭＳ Ｐゴシック" pitchFamily="32" charset="-128"/>
              </a:rPr>
              <a:t>Some workers have suggested that rifting results in a catastrophic reduction in the strength of the mantle while others have speculated that the mantle recovers its strength but, is somehow de-coupled from the strong uppermost crust.</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14</a:t>
            </a:fld>
            <a:endParaRPr lang="en-US"/>
          </a:p>
        </p:txBody>
      </p:sp>
    </p:spTree>
    <p:extLst>
      <p:ext uri="{BB962C8B-B14F-4D97-AF65-F5344CB8AC3E}">
        <p14:creationId xmlns:p14="http://schemas.microsoft.com/office/powerpoint/2010/main" val="3132910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Weaker lithosphere</a:t>
            </a:r>
            <a:r>
              <a:rPr lang="en-US" baseline="0" dirty="0" smtClean="0"/>
              <a:t> is expected in rifting areas. Other regions, with such rampant oceanic volcanism like Hawaii to show similarly weakened lithosphere. </a:t>
            </a:r>
            <a:r>
              <a:rPr lang="en-US" sz="1200" kern="1200" dirty="0" smtClean="0">
                <a:solidFill>
                  <a:schemeClr val="tx1"/>
                </a:solidFill>
                <a:latin typeface="+mn-lt"/>
                <a:ea typeface="ＭＳ Ｐゴシック" pitchFamily="32" charset="-128"/>
                <a:cs typeface="ＭＳ Ｐゴシック" pitchFamily="32" charset="-128"/>
              </a:rPr>
              <a:t>Some workers have suggested that rifting results in a catastrophic reduction in the strength of the mantle while others have speculated that the mantle recovers its strength but, is somehow de-coupled from the strong uppermost crust.</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15</a:t>
            </a:fld>
            <a:endParaRPr lang="en-US"/>
          </a:p>
        </p:txBody>
      </p:sp>
    </p:spTree>
    <p:extLst>
      <p:ext uri="{BB962C8B-B14F-4D97-AF65-F5344CB8AC3E}">
        <p14:creationId xmlns:p14="http://schemas.microsoft.com/office/powerpoint/2010/main" val="31329103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Weaker lithosphere</a:t>
            </a:r>
            <a:r>
              <a:rPr lang="en-US" baseline="0" dirty="0" smtClean="0"/>
              <a:t> is expected in rifting areas. Other regions, with such rampant oceanic volcanism like Hawaii to show similarly weakened lithosphere. </a:t>
            </a:r>
            <a:r>
              <a:rPr lang="en-US" sz="1200" kern="1200" dirty="0" smtClean="0">
                <a:solidFill>
                  <a:schemeClr val="tx1"/>
                </a:solidFill>
                <a:latin typeface="+mn-lt"/>
                <a:ea typeface="ＭＳ Ｐゴシック" pitchFamily="32" charset="-128"/>
                <a:cs typeface="ＭＳ Ｐゴシック" pitchFamily="32" charset="-128"/>
              </a:rPr>
              <a:t>Some workers have suggested that rifting results in a catastrophic reduction in the strength of the mantle while others have speculated that the mantle recovers its strength but, is somehow de-coupled from the strong uppermost crust.</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16</a:t>
            </a:fld>
            <a:endParaRPr lang="en-US"/>
          </a:p>
        </p:txBody>
      </p:sp>
    </p:spTree>
    <p:extLst>
      <p:ext uri="{BB962C8B-B14F-4D97-AF65-F5344CB8AC3E}">
        <p14:creationId xmlns:p14="http://schemas.microsoft.com/office/powerpoint/2010/main" val="3132910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Geophysical </a:t>
            </a:r>
            <a:r>
              <a:rPr lang="en-US" dirty="0">
                <a:latin typeface="Calibri" charset="0"/>
                <a:ea typeface="ＭＳ Ｐゴシック" charset="0"/>
                <a:cs typeface="ＭＳ Ｐゴシック" charset="0"/>
              </a:rPr>
              <a:t>data show thinned crust throughout the Ross Sea and the West Antarctic Rift System. Basins formed during the Mesozoic, with continued thinning and volcanic activity within the Victoria Land Basin during the Cenozoic, forming the Terror Rift along the boundary between East and West Antarctica.</a:t>
            </a:r>
          </a:p>
          <a:p>
            <a:r>
              <a:rPr lang="en-US" dirty="0" err="1">
                <a:latin typeface="Calibri" charset="0"/>
                <a:ea typeface="ＭＳ Ｐゴシック" charset="0"/>
                <a:cs typeface="ＭＳ Ｐゴシック" charset="0"/>
              </a:rPr>
              <a:t>Magmatism</a:t>
            </a:r>
            <a:r>
              <a:rPr lang="en-US" dirty="0">
                <a:latin typeface="Calibri" charset="0"/>
                <a:ea typeface="ＭＳ Ｐゴシック" charset="0"/>
                <a:cs typeface="ＭＳ Ｐゴシック" charset="0"/>
              </a:rPr>
              <a:t> continuous from Eocene (~48 Ma) to present. In southern VLB, volcanism occurred from 19 Ma to the present, although not all the volcanoes were active at the same time. Lithospheric flexure associated with emplacement of these volcanic loads modulates the subsidence history of the southern VLB, complicating recognition of regional extensional (or </a:t>
            </a:r>
            <a:r>
              <a:rPr lang="en-US" dirty="0" err="1">
                <a:latin typeface="Calibri" charset="0"/>
                <a:ea typeface="ＭＳ Ｐゴシック" charset="0"/>
                <a:cs typeface="ＭＳ Ｐゴシック" charset="0"/>
              </a:rPr>
              <a:t>transtensional</a:t>
            </a:r>
            <a:r>
              <a:rPr lang="en-US" dirty="0">
                <a:latin typeface="Calibri" charset="0"/>
                <a:ea typeface="ＭＳ Ｐゴシック" charset="0"/>
                <a:cs typeface="ＭＳ Ｐゴシック" charset="0"/>
              </a:rPr>
              <a:t>) tectonic and</a:t>
            </a:r>
          </a:p>
          <a:p>
            <a:r>
              <a:rPr lang="en-US" dirty="0">
                <a:latin typeface="Calibri" charset="0"/>
                <a:ea typeface="ＭＳ Ｐゴシック" charset="0"/>
                <a:cs typeface="ＭＳ Ｐゴシック" charset="0"/>
              </a:rPr>
              <a:t>climatic signatures in the stratigraphic record. Waxing and waning of the ice sheet since the Oligocene appears to be dominated by </a:t>
            </a:r>
            <a:r>
              <a:rPr lang="en-US" dirty="0" err="1">
                <a:latin typeface="Calibri" charset="0"/>
                <a:ea typeface="ＭＳ Ｐゴシック" charset="0"/>
                <a:cs typeface="ＭＳ Ｐゴシック" charset="0"/>
              </a:rPr>
              <a:t>Milankovitch</a:t>
            </a:r>
            <a:r>
              <a:rPr lang="en-US" dirty="0">
                <a:latin typeface="Calibri" charset="0"/>
                <a:ea typeface="ＭＳ Ｐゴシック" charset="0"/>
                <a:cs typeface="ＭＳ Ｐゴシック" charset="0"/>
              </a:rPr>
              <a:t> cycles but flexure is recognized to have locally</a:t>
            </a:r>
          </a:p>
          <a:p>
            <a:r>
              <a:rPr lang="en-US" dirty="0">
                <a:latin typeface="Calibri" charset="0"/>
                <a:ea typeface="ＭＳ Ｐゴシック" charset="0"/>
                <a:cs typeface="ＭＳ Ｐゴシック" charset="0"/>
              </a:rPr>
              <a:t>influenced seafloor depth, particularly in the vicinity of the ANDRILL drill sites, thus complicating interpretation of the climatic signal from the apparent </a:t>
            </a:r>
            <a:r>
              <a:rPr lang="en-US" dirty="0" err="1">
                <a:latin typeface="Calibri" charset="0"/>
                <a:ea typeface="ＭＳ Ｐゴシック" charset="0"/>
                <a:cs typeface="ＭＳ Ｐゴシック" charset="0"/>
              </a:rPr>
              <a:t>cyclicity</a:t>
            </a:r>
            <a:r>
              <a:rPr lang="en-US" dirty="0">
                <a:latin typeface="Calibri" charset="0"/>
                <a:ea typeface="ＭＳ Ｐゴシック" charset="0"/>
                <a:cs typeface="ＭＳ Ｐゴシック" charset="0"/>
              </a:rPr>
              <a:t> in the sediment record</a:t>
            </a:r>
          </a:p>
          <a:p>
            <a:r>
              <a:rPr lang="en-US" dirty="0">
                <a:latin typeface="Calibri" charset="0"/>
                <a:ea typeface="ＭＳ Ｐゴシック" charset="0"/>
                <a:cs typeface="ＭＳ Ｐゴシック" charset="0"/>
              </a:rPr>
              <a:t>Understanding flexure-induced subsidence and uplift is prerequisite to isolating the regional extensional tectonic and climatic</a:t>
            </a:r>
          </a:p>
          <a:p>
            <a:r>
              <a:rPr lang="en-US" dirty="0">
                <a:latin typeface="Calibri" charset="0"/>
                <a:ea typeface="ＭＳ Ｐゴシック" charset="0"/>
                <a:cs typeface="ＭＳ Ｐゴシック" charset="0"/>
              </a:rPr>
              <a:t>signatures in the stratigraphic record</a:t>
            </a:r>
          </a:p>
          <a:p>
            <a:endParaRPr lang="en-US" dirty="0">
              <a:latin typeface="Calibri" charset="0"/>
              <a:ea typeface="ＭＳ Ｐゴシック" charset="0"/>
              <a:cs typeface="ＭＳ Ｐゴシック" charset="0"/>
            </a:endParaRP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C7BD8D5-3530-AF4B-BDB6-C43380279F96}" type="slidenum">
              <a:rPr lang="en-US" sz="1200"/>
              <a:pPr eaLnBrk="1" hangingPunct="1"/>
              <a:t>4</a:t>
            </a:fld>
            <a:endParaRPr lang="en-US"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atin typeface="Calibri" charset="0"/>
                <a:ea typeface="ＭＳ Ｐゴシック" charset="0"/>
                <a:cs typeface="ＭＳ Ｐゴシック" charset="0"/>
              </a:rPr>
              <a:t>AND 1B in Ross Island Flexure moat, and AND 2A, and probably CIROS-1, on Ross Island Flexure Bulge.</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61F4A6E4-CF2C-8040-84DA-6059CA07F619}" type="slidenum">
              <a:rPr lang="en-US" sz="1200"/>
              <a:pPr eaLnBrk="1" hangingPunct="1"/>
              <a:t>6</a:t>
            </a:fld>
            <a:endParaRPr lang="en-US" sz="12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reference to figure</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7</a:t>
            </a:fld>
            <a:endParaRPr lang="en-US"/>
          </a:p>
        </p:txBody>
      </p:sp>
    </p:spTree>
    <p:extLst>
      <p:ext uri="{BB962C8B-B14F-4D97-AF65-F5344CB8AC3E}">
        <p14:creationId xmlns:p14="http://schemas.microsoft.com/office/powerpoint/2010/main" val="18200871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8</a:t>
            </a:fld>
            <a:endParaRPr lang="en-US"/>
          </a:p>
        </p:txBody>
      </p:sp>
    </p:spTree>
    <p:extLst>
      <p:ext uri="{BB962C8B-B14F-4D97-AF65-F5344CB8AC3E}">
        <p14:creationId xmlns:p14="http://schemas.microsoft.com/office/powerpoint/2010/main" val="2556581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9</a:t>
            </a:fld>
            <a:endParaRPr lang="en-US"/>
          </a:p>
        </p:txBody>
      </p:sp>
    </p:spTree>
    <p:extLst>
      <p:ext uri="{BB962C8B-B14F-4D97-AF65-F5344CB8AC3E}">
        <p14:creationId xmlns:p14="http://schemas.microsoft.com/office/powerpoint/2010/main" val="34620225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load</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10</a:t>
            </a:fld>
            <a:endParaRPr lang="en-US"/>
          </a:p>
        </p:txBody>
      </p:sp>
    </p:spTree>
    <p:extLst>
      <p:ext uri="{BB962C8B-B14F-4D97-AF65-F5344CB8AC3E}">
        <p14:creationId xmlns:p14="http://schemas.microsoft.com/office/powerpoint/2010/main" val="2760759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11</a:t>
            </a:fld>
            <a:endParaRPr lang="en-US"/>
          </a:p>
        </p:txBody>
      </p:sp>
    </p:spTree>
    <p:extLst>
      <p:ext uri="{BB962C8B-B14F-4D97-AF65-F5344CB8AC3E}">
        <p14:creationId xmlns:p14="http://schemas.microsoft.com/office/powerpoint/2010/main" val="12196563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 3 slides</a:t>
            </a:r>
            <a:r>
              <a:rPr lang="en-US" baseline="0" dirty="0" smtClean="0"/>
              <a:t> with three points</a:t>
            </a:r>
            <a:endParaRPr lang="en-US" dirty="0"/>
          </a:p>
        </p:txBody>
      </p:sp>
      <p:sp>
        <p:nvSpPr>
          <p:cNvPr id="4" name="Slide Number Placeholder 3"/>
          <p:cNvSpPr>
            <a:spLocks noGrp="1"/>
          </p:cNvSpPr>
          <p:nvPr>
            <p:ph type="sldNum" sz="quarter" idx="10"/>
          </p:nvPr>
        </p:nvSpPr>
        <p:spPr/>
        <p:txBody>
          <a:bodyPr/>
          <a:lstStyle/>
          <a:p>
            <a:fld id="{825E0320-0CD3-D045-A969-747C2C44E6EF}" type="slidenum">
              <a:rPr lang="en-US" smtClean="0"/>
              <a:pPr/>
              <a:t>12</a:t>
            </a:fld>
            <a:endParaRPr lang="en-US"/>
          </a:p>
        </p:txBody>
      </p:sp>
    </p:spTree>
    <p:extLst>
      <p:ext uri="{BB962C8B-B14F-4D97-AF65-F5344CB8AC3E}">
        <p14:creationId xmlns:p14="http://schemas.microsoft.com/office/powerpoint/2010/main" val="121965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904875" y="3648075"/>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5" name="Rectangle 4"/>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6" name="Rectangle 5"/>
          <p:cNvSpPr/>
          <p:nvPr/>
        </p:nvSpPr>
        <p:spPr>
          <a:xfrm>
            <a:off x="904875" y="3648075"/>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7" name="Rectangle 6"/>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8" name="Title 7"/>
          <p:cNvSpPr>
            <a:spLocks noGrp="1"/>
          </p:cNvSpPr>
          <p:nvPr>
            <p:ph type="ctrTitle"/>
          </p:nvPr>
        </p:nvSpPr>
        <p:spPr>
          <a:xfrm>
            <a:off x="1219200" y="3886200"/>
            <a:ext cx="6858000" cy="990600"/>
          </a:xfrm>
        </p:spPr>
        <p:txBody>
          <a:bodyPr anchor="t"/>
          <a:lstStyle>
            <a:lvl1pPr algn="r">
              <a:defRPr sz="3200">
                <a:solidFill>
                  <a:schemeClr val="tx1"/>
                </a:solidFill>
              </a:defRPr>
            </a:lvl1pPr>
          </a:lstStyle>
          <a:p>
            <a:r>
              <a:rPr lang="en-US" smtClean="0"/>
              <a:t>Click to edit Master title style</a:t>
            </a:r>
            <a:endParaRPr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10" name="Date Placeholder 27"/>
          <p:cNvSpPr>
            <a:spLocks noGrp="1"/>
          </p:cNvSpPr>
          <p:nvPr>
            <p:ph type="dt" sz="half" idx="10"/>
          </p:nvPr>
        </p:nvSpPr>
        <p:spPr>
          <a:xfrm>
            <a:off x="6400800" y="6354763"/>
            <a:ext cx="2286000" cy="366712"/>
          </a:xfrm>
        </p:spPr>
        <p:txBody>
          <a:bodyPr/>
          <a:lstStyle>
            <a:lvl1pPr>
              <a:defRPr/>
            </a:lvl1pPr>
          </a:lstStyle>
          <a:p>
            <a:fld id="{0AA56E52-0625-804A-BDFA-DEA26DEE0FE8}" type="datetime1">
              <a:rPr lang="en-US"/>
              <a:pPr/>
              <a:t>10/25/2013</a:t>
            </a:fld>
            <a:endParaRPr lang="en-US"/>
          </a:p>
        </p:txBody>
      </p:sp>
      <p:sp>
        <p:nvSpPr>
          <p:cNvPr id="11" name="Footer Placeholder 16"/>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12" name="Slide Number Placeholder 28"/>
          <p:cNvSpPr>
            <a:spLocks noGrp="1"/>
          </p:cNvSpPr>
          <p:nvPr>
            <p:ph type="sldNum" sz="quarter" idx="12"/>
          </p:nvPr>
        </p:nvSpPr>
        <p:spPr>
          <a:xfrm>
            <a:off x="1216025" y="6354763"/>
            <a:ext cx="1219200" cy="366712"/>
          </a:xfrm>
        </p:spPr>
        <p:txBody>
          <a:bodyPr/>
          <a:lstStyle>
            <a:lvl1pPr>
              <a:defRPr/>
            </a:lvl1pPr>
          </a:lstStyle>
          <a:p>
            <a:fld id="{05430DF6-E2E9-374D-A46B-41C782B5A91D}" type="slidenum">
              <a:rPr lang="en-US"/>
              <a:pPr/>
              <a:t>‹#›</a:t>
            </a:fld>
            <a:endParaRPr lang="en-US"/>
          </a:p>
        </p:txBody>
      </p:sp>
    </p:spTree>
    <p:extLst>
      <p:ext uri="{BB962C8B-B14F-4D97-AF65-F5344CB8AC3E}">
        <p14:creationId xmlns:p14="http://schemas.microsoft.com/office/powerpoint/2010/main" val="7590636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A11DCF6B-FD25-334F-940C-3C3D5472ACE6}" type="datetime1">
              <a:rPr lang="en-US"/>
              <a:pPr/>
              <a:t>10/25/2013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084FA4A5-4318-AB44-AC9E-8D1B440EFDB1}" type="slidenum">
              <a:rPr lang="en-US"/>
              <a:pPr/>
              <a:t>‹#›</a:t>
            </a:fld>
            <a:endParaRPr lang="en-US"/>
          </a:p>
        </p:txBody>
      </p:sp>
    </p:spTree>
    <p:extLst>
      <p:ext uri="{BB962C8B-B14F-4D97-AF65-F5344CB8AC3E}">
        <p14:creationId xmlns:p14="http://schemas.microsoft.com/office/powerpoint/2010/main" val="27165631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5" name="Isosceles Triangle 4"/>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6" name="Straight Connector 12"/>
          <p:cNvSpPr>
            <a:spLocks noChangeShapeType="1"/>
          </p:cNvSpPr>
          <p:nvPr/>
        </p:nvSpPr>
        <p:spPr bwMode="auto">
          <a:xfrm rot="5400000">
            <a:off x="3630612" y="3201988"/>
            <a:ext cx="5851525"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9ECC27F0-6063-1240-A1EF-CEC4172398FC}" type="datetime1">
              <a:rPr lang="en-US"/>
              <a:pPr/>
              <a:t>10/25/2013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744856-9F07-1D43-97A9-7BF8A30535A2}" type="slidenum">
              <a:rPr lang="en-US"/>
              <a:pPr/>
              <a:t>‹#›</a:t>
            </a:fld>
            <a:endParaRPr lang="en-US"/>
          </a:p>
        </p:txBody>
      </p:sp>
    </p:spTree>
    <p:extLst>
      <p:ext uri="{BB962C8B-B14F-4D97-AF65-F5344CB8AC3E}">
        <p14:creationId xmlns:p14="http://schemas.microsoft.com/office/powerpoint/2010/main" val="3263245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8" name="Content Placeholder 7"/>
          <p:cNvSpPr>
            <a:spLocks noGrp="1"/>
          </p:cNvSpPr>
          <p:nvPr>
            <p:ph sz="quarter" idx="1"/>
          </p:nvPr>
        </p:nvSpPr>
        <p:spPr>
          <a:xfrm>
            <a:off x="457200" y="1219200"/>
            <a:ext cx="8229600"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fld id="{30EE1503-A766-134B-A119-5EEB65894AE1}" type="datetime1">
              <a:rPr lang="en-US"/>
              <a:pPr/>
              <a:t>10/25/2013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fld id="{F313CF8A-A1EA-B04B-9C3D-41226B2B760C}" type="slidenum">
              <a:rPr lang="en-US"/>
              <a:pPr/>
              <a:t>‹#›</a:t>
            </a:fld>
            <a:endParaRPr lang="en-US"/>
          </a:p>
        </p:txBody>
      </p:sp>
    </p:spTree>
    <p:extLst>
      <p:ext uri="{BB962C8B-B14F-4D97-AF65-F5344CB8AC3E}">
        <p14:creationId xmlns:p14="http://schemas.microsoft.com/office/powerpoint/2010/main" val="786636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3"/>
          <p:cNvSpPr/>
          <p:nvPr/>
        </p:nvSpPr>
        <p:spPr>
          <a:xfrm>
            <a:off x="914400" y="2819400"/>
            <a:ext cx="7315200" cy="1279525"/>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5" name="Rectangle 4"/>
          <p:cNvSpPr/>
          <p:nvPr/>
        </p:nvSpPr>
        <p:spPr>
          <a:xfrm>
            <a:off x="914400" y="2819400"/>
            <a:ext cx="228600" cy="1279525"/>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2" name="Title 1"/>
          <p:cNvSpPr>
            <a:spLocks noGrp="1"/>
          </p:cNvSpPr>
          <p:nvPr>
            <p:ph type="title"/>
          </p:nvPr>
        </p:nvSpPr>
        <p:spPr>
          <a:xfrm>
            <a:off x="1219200" y="2971800"/>
            <a:ext cx="6858000" cy="1066800"/>
          </a:xfrm>
        </p:spPr>
        <p:txBody>
          <a:bodyPr anchor="t"/>
          <a:lstStyle>
            <a:lvl1pPr algn="r">
              <a:buNone/>
              <a:defRPr sz="3200" b="0" cap="none" baseline="0"/>
            </a:lvl1pPr>
          </a:lstStyle>
          <a:p>
            <a:r>
              <a:rPr lang="en-US" smtClean="0"/>
              <a:t>Click to edit Master title style</a:t>
            </a:r>
            <a:endParaRPr lang="en-US"/>
          </a:p>
        </p:txBody>
      </p:sp>
      <p:sp>
        <p:nvSpPr>
          <p:cNvPr id="3" name="Text Placeholder 2"/>
          <p:cNvSpPr>
            <a:spLocks noGrp="1"/>
          </p:cNvSpPr>
          <p:nvPr>
            <p:ph type="body" idx="1"/>
          </p:nvPr>
        </p:nvSpPr>
        <p:spPr>
          <a:xfrm>
            <a:off x="1295400" y="4267200"/>
            <a:ext cx="6781800" cy="1143000"/>
          </a:xfrm>
        </p:spPr>
        <p:txBody>
          <a:bodyPr/>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6" name="Date Placeholder 3"/>
          <p:cNvSpPr>
            <a:spLocks noGrp="1"/>
          </p:cNvSpPr>
          <p:nvPr>
            <p:ph type="dt" sz="half" idx="10"/>
          </p:nvPr>
        </p:nvSpPr>
        <p:spPr>
          <a:xfrm>
            <a:off x="6400800" y="6354763"/>
            <a:ext cx="2286000" cy="366712"/>
          </a:xfrm>
        </p:spPr>
        <p:txBody>
          <a:bodyPr/>
          <a:lstStyle>
            <a:lvl1pPr>
              <a:defRPr/>
            </a:lvl1pPr>
          </a:lstStyle>
          <a:p>
            <a:fld id="{063A13B3-F725-B242-9EDE-F843BA41E17F}" type="datetime1">
              <a:rPr lang="en-US"/>
              <a:pPr/>
              <a:t>10/25/2013</a:t>
            </a:fld>
            <a:endParaRPr lang="en-US"/>
          </a:p>
        </p:txBody>
      </p:sp>
      <p:sp>
        <p:nvSpPr>
          <p:cNvPr id="7" name="Footer Placeholder 4"/>
          <p:cNvSpPr>
            <a:spLocks noGrp="1"/>
          </p:cNvSpPr>
          <p:nvPr>
            <p:ph type="ftr" sz="quarter" idx="11"/>
          </p:nvPr>
        </p:nvSpPr>
        <p:spPr>
          <a:xfrm>
            <a:off x="2898775" y="6354763"/>
            <a:ext cx="3475038" cy="366712"/>
          </a:xfrm>
        </p:spPr>
        <p:txBody>
          <a:bodyPr/>
          <a:lstStyle>
            <a:lvl1pPr>
              <a:defRPr/>
            </a:lvl1pPr>
          </a:lstStyle>
          <a:p>
            <a:pPr>
              <a:defRPr/>
            </a:pPr>
            <a:endParaRPr lang="en-US"/>
          </a:p>
        </p:txBody>
      </p:sp>
      <p:sp>
        <p:nvSpPr>
          <p:cNvPr id="8" name="Slide Number Placeholder 5"/>
          <p:cNvSpPr>
            <a:spLocks noGrp="1"/>
          </p:cNvSpPr>
          <p:nvPr>
            <p:ph type="sldNum" sz="quarter" idx="12"/>
          </p:nvPr>
        </p:nvSpPr>
        <p:spPr>
          <a:xfrm>
            <a:off x="1069975" y="6354763"/>
            <a:ext cx="1520825" cy="366712"/>
          </a:xfrm>
        </p:spPr>
        <p:txBody>
          <a:bodyPr/>
          <a:lstStyle>
            <a:lvl1pPr>
              <a:defRPr/>
            </a:lvl1pPr>
          </a:lstStyle>
          <a:p>
            <a:fld id="{BB39B11B-04D9-8249-90AE-9BC556066DEF}" type="slidenum">
              <a:rPr lang="en-US"/>
              <a:pPr/>
              <a:t>‹#›</a:t>
            </a:fld>
            <a:endParaRPr lang="en-US"/>
          </a:p>
        </p:txBody>
      </p:sp>
    </p:spTree>
    <p:extLst>
      <p:ext uri="{BB962C8B-B14F-4D97-AF65-F5344CB8AC3E}">
        <p14:creationId xmlns:p14="http://schemas.microsoft.com/office/powerpoint/2010/main" val="3578754829"/>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9" name="Content Placeholder 8"/>
          <p:cNvSpPr>
            <a:spLocks noGrp="1"/>
          </p:cNvSpPr>
          <p:nvPr>
            <p:ph sz="quarter" idx="1"/>
          </p:nvPr>
        </p:nvSpPr>
        <p:spPr>
          <a:xfrm>
            <a:off x="457200" y="1219200"/>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632198" y="1216152"/>
            <a:ext cx="4041648" cy="49377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fld id="{39AC6248-1E74-7B45-A67B-8454411BDA61}" type="datetime1">
              <a:rPr lang="en-US"/>
              <a:pPr/>
              <a:t>10/25/2013</a:t>
            </a:fld>
            <a:endParaRPr lang="en-US"/>
          </a:p>
        </p:txBody>
      </p:sp>
      <p:sp>
        <p:nvSpPr>
          <p:cNvPr id="6" name="Footer Placeholder 2"/>
          <p:cNvSpPr>
            <a:spLocks noGrp="1"/>
          </p:cNvSpPr>
          <p:nvPr>
            <p:ph type="ftr" sz="quarter" idx="11"/>
          </p:nvPr>
        </p:nvSpPr>
        <p:spPr/>
        <p:txBody>
          <a:bodyPr/>
          <a:lstStyle>
            <a:lvl1pPr>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fld id="{683B1394-1C08-5443-953B-800F6A7A000D}" type="slidenum">
              <a:rPr lang="en-US"/>
              <a:pPr/>
              <a:t>‹#›</a:t>
            </a:fld>
            <a:endParaRPr lang="en-US"/>
          </a:p>
        </p:txBody>
      </p:sp>
    </p:spTree>
    <p:extLst>
      <p:ext uri="{BB962C8B-B14F-4D97-AF65-F5344CB8AC3E}">
        <p14:creationId xmlns:p14="http://schemas.microsoft.com/office/powerpoint/2010/main" val="2452413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85875"/>
            <a:ext cx="4040188" cy="685800"/>
          </a:xfrm>
          <a:noFill/>
          <a:ln>
            <a:noFill/>
          </a:ln>
        </p:spPr>
        <p:txBody>
          <a:bodyPr anchor="b">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anchor="b"/>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11" name="Content Placeholder 10"/>
          <p:cNvSpPr>
            <a:spLocks noGrp="1"/>
          </p:cNvSpPr>
          <p:nvPr>
            <p:ph sz="quarter" idx="2"/>
          </p:nvPr>
        </p:nvSpPr>
        <p:spPr>
          <a:xfrm>
            <a:off x="457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648200" y="2133600"/>
            <a:ext cx="4038600" cy="4038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13"/>
          <p:cNvSpPr>
            <a:spLocks noGrp="1"/>
          </p:cNvSpPr>
          <p:nvPr>
            <p:ph type="dt" sz="half" idx="10"/>
          </p:nvPr>
        </p:nvSpPr>
        <p:spPr/>
        <p:txBody>
          <a:bodyPr/>
          <a:lstStyle>
            <a:lvl1pPr>
              <a:defRPr/>
            </a:lvl1pPr>
          </a:lstStyle>
          <a:p>
            <a:fld id="{EF07C777-8272-1140-A721-50C0F6BCCA9F}" type="datetime1">
              <a:rPr lang="en-US"/>
              <a:pPr/>
              <a:t>10/25/2013</a:t>
            </a:fld>
            <a:endParaRPr lang="en-US"/>
          </a:p>
        </p:txBody>
      </p:sp>
      <p:sp>
        <p:nvSpPr>
          <p:cNvPr id="8" name="Footer Placeholder 2"/>
          <p:cNvSpPr>
            <a:spLocks noGrp="1"/>
          </p:cNvSpPr>
          <p:nvPr>
            <p:ph type="ftr" sz="quarter" idx="11"/>
          </p:nvPr>
        </p:nvSpPr>
        <p:spPr/>
        <p:txBody>
          <a:bodyPr/>
          <a:lstStyle>
            <a:lvl1pPr>
              <a:defRPr/>
            </a:lvl1pPr>
          </a:lstStyle>
          <a:p>
            <a:pPr>
              <a:defRPr/>
            </a:pPr>
            <a:endParaRPr lang="en-US"/>
          </a:p>
        </p:txBody>
      </p:sp>
      <p:sp>
        <p:nvSpPr>
          <p:cNvPr id="9" name="Slide Number Placeholder 22"/>
          <p:cNvSpPr>
            <a:spLocks noGrp="1"/>
          </p:cNvSpPr>
          <p:nvPr>
            <p:ph type="sldNum" sz="quarter" idx="12"/>
          </p:nvPr>
        </p:nvSpPr>
        <p:spPr/>
        <p:txBody>
          <a:bodyPr/>
          <a:lstStyle>
            <a:lvl1pPr>
              <a:defRPr/>
            </a:lvl1pPr>
          </a:lstStyle>
          <a:p>
            <a:fld id="{C04CEBFB-C37C-294D-AE57-3B3955E5E72F}" type="slidenum">
              <a:rPr lang="en-US"/>
              <a:pPr/>
              <a:t>‹#›</a:t>
            </a:fld>
            <a:endParaRPr lang="en-US"/>
          </a:p>
        </p:txBody>
      </p:sp>
    </p:spTree>
    <p:extLst>
      <p:ext uri="{BB962C8B-B14F-4D97-AF65-F5344CB8AC3E}">
        <p14:creationId xmlns:p14="http://schemas.microsoft.com/office/powerpoint/2010/main" val="1602314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2" name="Title 1"/>
          <p:cNvSpPr>
            <a:spLocks noGrp="1"/>
          </p:cNvSpPr>
          <p:nvPr>
            <p:ph type="title"/>
          </p:nvPr>
        </p:nvSpPr>
        <p:spPr>
          <a:xfrm>
            <a:off x="457200" y="228600"/>
            <a:ext cx="8229600" cy="914400"/>
          </a:xfrm>
        </p:spPr>
        <p:txBody>
          <a:bodyPr/>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3CD0491E-EBB9-E644-84A0-6AFBD692E527}" type="datetime1">
              <a:rPr lang="en-US"/>
              <a:pPr/>
              <a:t>10/25/2013</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
        <p:nvSpPr>
          <p:cNvPr id="6" name="Slide Number Placeholder 4"/>
          <p:cNvSpPr>
            <a:spLocks noGrp="1"/>
          </p:cNvSpPr>
          <p:nvPr>
            <p:ph type="sldNum" sz="quarter" idx="12"/>
          </p:nvPr>
        </p:nvSpPr>
        <p:spPr/>
        <p:txBody>
          <a:bodyPr/>
          <a:lstStyle>
            <a:lvl1pPr>
              <a:defRPr/>
            </a:lvl1pPr>
          </a:lstStyle>
          <a:p>
            <a:fld id="{AF942726-B7F0-6E4B-93F1-E454D0D3EEC5}" type="slidenum">
              <a:rPr lang="en-US"/>
              <a:pPr/>
              <a:t>‹#›</a:t>
            </a:fld>
            <a:endParaRPr lang="en-US"/>
          </a:p>
        </p:txBody>
      </p:sp>
    </p:spTree>
    <p:extLst>
      <p:ext uri="{BB962C8B-B14F-4D97-AF65-F5344CB8AC3E}">
        <p14:creationId xmlns:p14="http://schemas.microsoft.com/office/powerpoint/2010/main" val="3487001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3" name="Isosceles Triangle 2"/>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4" name="Date Placeholder 1"/>
          <p:cNvSpPr>
            <a:spLocks noGrp="1"/>
          </p:cNvSpPr>
          <p:nvPr>
            <p:ph type="dt" sz="half" idx="10"/>
          </p:nvPr>
        </p:nvSpPr>
        <p:spPr/>
        <p:txBody>
          <a:bodyPr/>
          <a:lstStyle>
            <a:lvl1pPr>
              <a:defRPr/>
            </a:lvl1pPr>
          </a:lstStyle>
          <a:p>
            <a:fld id="{151651B8-D80A-D24D-8562-4667378AEACD}" type="datetime1">
              <a:rPr lang="en-US"/>
              <a:pPr/>
              <a:t>10/25/2013</a:t>
            </a:fld>
            <a:endParaRPr lang="en-US"/>
          </a:p>
        </p:txBody>
      </p:sp>
      <p:sp>
        <p:nvSpPr>
          <p:cNvPr id="5" name="Footer Placeholder 2"/>
          <p:cNvSpPr>
            <a:spLocks noGrp="1"/>
          </p:cNvSpPr>
          <p:nvPr>
            <p:ph type="ftr" sz="quarter" idx="11"/>
          </p:nvPr>
        </p:nvSpPr>
        <p:spPr/>
        <p:txBody>
          <a:bodyPr/>
          <a:lstStyle>
            <a:lvl1pPr>
              <a:defRPr/>
            </a:lvl1pPr>
          </a:lstStyle>
          <a:p>
            <a:pPr>
              <a:defRPr/>
            </a:pPr>
            <a:endParaRPr lang="en-US"/>
          </a:p>
        </p:txBody>
      </p:sp>
      <p:sp>
        <p:nvSpPr>
          <p:cNvPr id="6" name="Slide Number Placeholder 3"/>
          <p:cNvSpPr>
            <a:spLocks noGrp="1"/>
          </p:cNvSpPr>
          <p:nvPr>
            <p:ph type="sldNum" sz="quarter" idx="12"/>
          </p:nvPr>
        </p:nvSpPr>
        <p:spPr/>
        <p:txBody>
          <a:bodyPr/>
          <a:lstStyle>
            <a:lvl1pPr>
              <a:defRPr/>
            </a:lvl1pPr>
          </a:lstStyle>
          <a:p>
            <a:fld id="{5677B5B8-74EB-A045-8F3D-D36EBE4325A9}" type="slidenum">
              <a:rPr lang="en-US"/>
              <a:pPr/>
              <a:t>‹#›</a:t>
            </a:fld>
            <a:endParaRPr lang="en-US"/>
          </a:p>
        </p:txBody>
      </p:sp>
    </p:spTree>
    <p:extLst>
      <p:ext uri="{BB962C8B-B14F-4D97-AF65-F5344CB8AC3E}">
        <p14:creationId xmlns:p14="http://schemas.microsoft.com/office/powerpoint/2010/main" val="39657036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Straight Connector 11"/>
          <p:cNvSpPr>
            <a:spLocks noChangeShapeType="1"/>
          </p:cNvSpPr>
          <p:nvPr/>
        </p:nvSpPr>
        <p:spPr bwMode="auto">
          <a:xfrm rot="5400000">
            <a:off x="3160712" y="3324226"/>
            <a:ext cx="6035675"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7" name="Isosceles Triangle 6"/>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2" name="Title 1"/>
          <p:cNvSpPr>
            <a:spLocks noGrp="1"/>
          </p:cNvSpPr>
          <p:nvPr>
            <p:ph type="title"/>
          </p:nvPr>
        </p:nvSpPr>
        <p:spPr>
          <a:xfrm>
            <a:off x="6324600" y="304800"/>
            <a:ext cx="2514600" cy="838200"/>
          </a:xfrm>
        </p:spPr>
        <p:txBody>
          <a:bodyPr>
            <a:noAutofit/>
          </a:bodyPr>
          <a:lstStyle>
            <a:lvl1pPr algn="l">
              <a:buNone/>
              <a:defRPr sz="2000" b="1">
                <a:solidFill>
                  <a:schemeClr val="tx2"/>
                </a:solidFill>
                <a:latin typeface="+mn-lt"/>
                <a:ea typeface="+mn-ea"/>
                <a:cs typeface="+mn-cs"/>
              </a:defRPr>
            </a:lvl1pPr>
          </a:lstStyle>
          <a:p>
            <a:r>
              <a:rPr lang="en-US" smtClean="0"/>
              <a:t>Click to edit Master title style</a:t>
            </a:r>
            <a:endParaRPr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12" name="Content Placeholder 11"/>
          <p:cNvSpPr>
            <a:spLocks noGrp="1"/>
          </p:cNvSpPr>
          <p:nvPr>
            <p:ph sz="quarter" idx="1"/>
          </p:nvPr>
        </p:nvSpPr>
        <p:spPr>
          <a:xfrm>
            <a:off x="304800" y="304800"/>
            <a:ext cx="5715000" cy="5715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4"/>
          <p:cNvSpPr>
            <a:spLocks noGrp="1"/>
          </p:cNvSpPr>
          <p:nvPr>
            <p:ph type="dt" sz="half" idx="10"/>
          </p:nvPr>
        </p:nvSpPr>
        <p:spPr/>
        <p:txBody>
          <a:bodyPr/>
          <a:lstStyle>
            <a:lvl1pPr>
              <a:defRPr/>
            </a:lvl1pPr>
          </a:lstStyle>
          <a:p>
            <a:fld id="{341DE92F-7A0C-8547-9605-34824A52D18D}" type="datetime1">
              <a:rPr lang="en-US"/>
              <a:pPr/>
              <a:t>10/25/2013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A3CA34B6-BF7D-B44A-B940-2859AC337E94}" type="slidenum">
              <a:rPr lang="en-US"/>
              <a:pPr/>
              <a:t>‹#›</a:t>
            </a:fld>
            <a:endParaRPr lang="en-US"/>
          </a:p>
        </p:txBody>
      </p:sp>
    </p:spTree>
    <p:extLst>
      <p:ext uri="{BB962C8B-B14F-4D97-AF65-F5344CB8AC3E}">
        <p14:creationId xmlns:p14="http://schemas.microsoft.com/office/powerpoint/2010/main" val="583326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5" name="Straight Connector 10"/>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6" name="Isosceles Triangle 5"/>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7" name="Rectangle 6"/>
          <p:cNvSpPr/>
          <p:nvPr/>
        </p:nvSpPr>
        <p:spPr>
          <a:xfrm>
            <a:off x="457200" y="500063"/>
            <a:ext cx="182563"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normAutofit/>
          </a:bodyPr>
          <a:lstStyle>
            <a:lvl1pPr marL="0" indent="0">
              <a:spcBef>
                <a:spcPts val="600"/>
              </a:spcBef>
              <a:buNone/>
              <a:defRPr sz="3200"/>
            </a:lvl1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457200" y="1219200"/>
            <a:ext cx="8229600" cy="533400"/>
          </a:xfrm>
        </p:spPr>
        <p:txBody>
          <a:bodyPr anchor="ctr"/>
          <a:lstStyle>
            <a:lvl1pPr marL="0" indent="0" algn="l">
              <a:buFontTx/>
              <a:buNone/>
              <a:defRPr sz="1400"/>
            </a:lvl1pPr>
            <a:lvl2pPr>
              <a:defRPr sz="1200"/>
            </a:lvl2pPr>
            <a:lvl3pPr>
              <a:defRPr sz="1000"/>
            </a:lvl3pPr>
            <a:lvl4pPr>
              <a:defRPr sz="900"/>
            </a:lvl4pPr>
            <a:lvl5pPr>
              <a:defRPr sz="900"/>
            </a:lvl5pPr>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lstStyle>
          <a:p>
            <a:fld id="{F90E79A3-F0EC-2D48-8BE2-633E603FEE3B}" type="datetime1">
              <a:rPr lang="en-US"/>
              <a:pPr/>
              <a:t>10/25/2013</a:t>
            </a:fld>
            <a:endParaRPr lang="en-US"/>
          </a:p>
        </p:txBody>
      </p:sp>
      <p:sp>
        <p:nvSpPr>
          <p:cNvPr id="9" name="Footer Placeholder 5"/>
          <p:cNvSpPr>
            <a:spLocks noGrp="1"/>
          </p:cNvSpPr>
          <p:nvPr>
            <p:ph type="ftr" sz="quarter" idx="11"/>
          </p:nvPr>
        </p:nvSpPr>
        <p:spPr/>
        <p:txBody>
          <a:bodyPr/>
          <a:lstStyle>
            <a:lvl1pPr>
              <a:defRPr/>
            </a:lvl1pPr>
          </a:lstStyle>
          <a:p>
            <a:pPr>
              <a:defRPr/>
            </a:pPr>
            <a:endParaRPr lang="en-US"/>
          </a:p>
        </p:txBody>
      </p:sp>
      <p:sp>
        <p:nvSpPr>
          <p:cNvPr id="10" name="Slide Number Placeholder 6"/>
          <p:cNvSpPr>
            <a:spLocks noGrp="1"/>
          </p:cNvSpPr>
          <p:nvPr>
            <p:ph type="sldNum" sz="quarter" idx="12"/>
          </p:nvPr>
        </p:nvSpPr>
        <p:spPr/>
        <p:txBody>
          <a:bodyPr/>
          <a:lstStyle>
            <a:lvl1pPr>
              <a:defRPr/>
            </a:lvl1pPr>
          </a:lstStyle>
          <a:p>
            <a:fld id="{9CDD16A4-BB60-5049-BBEA-8BC0C1E5667C}" type="slidenum">
              <a:rPr lang="en-US"/>
              <a:pPr/>
              <a:t>‹#›</a:t>
            </a:fld>
            <a:endParaRPr lang="en-US"/>
          </a:p>
        </p:txBody>
      </p:sp>
    </p:spTree>
    <p:extLst>
      <p:ext uri="{BB962C8B-B14F-4D97-AF65-F5344CB8AC3E}">
        <p14:creationId xmlns:p14="http://schemas.microsoft.com/office/powerpoint/2010/main" val="1988211863"/>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457200" y="152400"/>
            <a:ext cx="8229600"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Text Placeholder 12"/>
          <p:cNvSpPr>
            <a:spLocks noGrp="1"/>
          </p:cNvSpPr>
          <p:nvPr>
            <p:ph type="body" idx="1"/>
          </p:nvPr>
        </p:nvSpPr>
        <p:spPr bwMode="auto">
          <a:xfrm>
            <a:off x="457200" y="1219200"/>
            <a:ext cx="8229600" cy="491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400800" y="6356350"/>
            <a:ext cx="2289175"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F008615D-C1FB-E04F-A48A-2646DA267E9A}" type="datetime1">
              <a:rPr lang="en-US"/>
              <a:pPr/>
              <a:t>10/25/2013</a:t>
            </a:fld>
            <a:endParaRPr lang="en-US"/>
          </a:p>
        </p:txBody>
      </p:sp>
      <p:sp>
        <p:nvSpPr>
          <p:cNvPr id="3" name="Footer Placeholder 2"/>
          <p:cNvSpPr>
            <a:spLocks noGrp="1"/>
          </p:cNvSpPr>
          <p:nvPr>
            <p:ph type="ftr" sz="quarter" idx="3"/>
          </p:nvPr>
        </p:nvSpPr>
        <p:spPr>
          <a:xfrm>
            <a:off x="2898775" y="6356350"/>
            <a:ext cx="3505200" cy="365125"/>
          </a:xfrm>
          <a:prstGeom prst="rect">
            <a:avLst/>
          </a:prstGeom>
        </p:spPr>
        <p:txBody>
          <a:bodyPr vert="horz" wrap="square" lIns="91440" tIns="45720" rIns="91440" bIns="45720" numCol="1" anchor="t" anchorCtr="0" compatLnSpc="1">
            <a:prstTxWarp prst="textNoShape">
              <a:avLst/>
            </a:prstTxWarp>
          </a:bodyPr>
          <a:lstStyle>
            <a:lvl1pPr algn="r">
              <a:defRPr sz="1400">
                <a:solidFill>
                  <a:schemeClr val="tx2"/>
                </a:solidFill>
              </a:defRPr>
            </a:lvl1pPr>
          </a:lstStyle>
          <a:p>
            <a:pPr>
              <a:defRPr/>
            </a:pPr>
            <a:endParaRPr lang="en-US"/>
          </a:p>
        </p:txBody>
      </p:sp>
      <p:sp>
        <p:nvSpPr>
          <p:cNvPr id="23" name="Slide Number Placeholder 22"/>
          <p:cNvSpPr>
            <a:spLocks noGrp="1"/>
          </p:cNvSpPr>
          <p:nvPr>
            <p:ph type="sldNum" sz="quarter" idx="4"/>
          </p:nvPr>
        </p:nvSpPr>
        <p:spPr>
          <a:xfrm>
            <a:off x="612775" y="6356350"/>
            <a:ext cx="1981200" cy="365125"/>
          </a:xfrm>
          <a:prstGeom prst="rect">
            <a:avLst/>
          </a:prstGeom>
        </p:spPr>
        <p:txBody>
          <a:bodyPr vert="horz" wrap="square" lIns="91440" tIns="45720" rIns="91440" bIns="45720" numCol="1" anchor="t" anchorCtr="0" compatLnSpc="1">
            <a:prstTxWarp prst="textNoShape">
              <a:avLst/>
            </a:prstTxWarp>
          </a:bodyPr>
          <a:lstStyle>
            <a:lvl1pPr>
              <a:defRPr sz="1400">
                <a:solidFill>
                  <a:schemeClr val="tx2"/>
                </a:solidFill>
              </a:defRPr>
            </a:lvl1pPr>
          </a:lstStyle>
          <a:p>
            <a:fld id="{F09DF040-7640-1F45-8618-B6A73CC36CD2}" type="slidenum">
              <a:rPr lang="en-US"/>
              <a:pPr/>
              <a:t>‹#›</a:t>
            </a:fld>
            <a:endParaRPr lang="en-US"/>
          </a:p>
        </p:txBody>
      </p:sp>
      <p:sp>
        <p:nvSpPr>
          <p:cNvPr id="1031" name="Straight Connector 27"/>
          <p:cNvSpPr>
            <a:spLocks noChangeShapeType="1"/>
          </p:cNvSpPr>
          <p:nvPr/>
        </p:nvSpPr>
        <p:spPr bwMode="auto">
          <a:xfrm>
            <a:off x="457200" y="6353175"/>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32" name="Straight Connector 28"/>
          <p:cNvSpPr>
            <a:spLocks noChangeShapeType="1"/>
          </p:cNvSpPr>
          <p:nvPr/>
        </p:nvSpPr>
        <p:spPr bwMode="auto">
          <a:xfrm>
            <a:off x="457200" y="1143000"/>
            <a:ext cx="8229600" cy="0"/>
          </a:xfrm>
          <a:prstGeom prst="line">
            <a:avLst/>
          </a:prstGeom>
          <a:noFill/>
          <a:ln w="9525">
            <a:solidFill>
              <a:schemeClr val="accent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Isosceles Triangle 9"/>
          <p:cNvSpPr>
            <a:spLocks noChangeAspect="1"/>
          </p:cNvSpPr>
          <p:nvPr/>
        </p:nvSpPr>
        <p:spPr>
          <a:xfrm rot="5400000">
            <a:off x="419100" y="6467475"/>
            <a:ext cx="190500" cy="120650"/>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a:solidFill>
                <a:srgbClr val="FFFFFF"/>
              </a:solidFill>
              <a:latin typeface="Gill Sans MT" charset="0"/>
              <a:ea typeface="ＭＳ Ｐゴシック" charset="0"/>
              <a:cs typeface="ＭＳ Ｐゴシック" charset="0"/>
            </a:endParaRPr>
          </a:p>
        </p:txBody>
      </p:sp>
    </p:spTree>
  </p:cSld>
  <p:clrMap bg1="lt1" tx1="dk1" bg2="lt2" tx2="dk2" accent1="accent1" accent2="accent2" accent3="accent3" accent4="accent4" accent5="accent5" accent6="accent6" hlink="hlink" folHlink="folHlink"/>
  <p:sldLayoutIdLst>
    <p:sldLayoutId id="2147483756" r:id="rId1"/>
    <p:sldLayoutId id="2147483752" r:id="rId2"/>
    <p:sldLayoutId id="2147483757" r:id="rId3"/>
    <p:sldLayoutId id="2147483753" r:id="rId4"/>
    <p:sldLayoutId id="2147483754" r:id="rId5"/>
    <p:sldLayoutId id="2147483758" r:id="rId6"/>
    <p:sldLayoutId id="2147483759" r:id="rId7"/>
    <p:sldLayoutId id="2147483760" r:id="rId8"/>
    <p:sldLayoutId id="2147483761" r:id="rId9"/>
    <p:sldLayoutId id="2147483755" r:id="rId10"/>
    <p:sldLayoutId id="2147483762" r:id="rId11"/>
  </p:sldLayoutIdLst>
  <p:txStyles>
    <p:titleStyle>
      <a:lvl1pPr algn="l" rtl="0" eaLnBrk="0" fontAlgn="base" hangingPunct="0">
        <a:spcBef>
          <a:spcPct val="0"/>
        </a:spcBef>
        <a:spcAft>
          <a:spcPct val="0"/>
        </a:spcAft>
        <a:defRPr sz="3200" kern="1200">
          <a:solidFill>
            <a:schemeClr val="tx2"/>
          </a:solidFill>
          <a:latin typeface="+mj-lt"/>
          <a:ea typeface="ＭＳ Ｐゴシック" pitchFamily="4" charset="-128"/>
          <a:cs typeface="ＭＳ Ｐゴシック" pitchFamily="4" charset="-128"/>
        </a:defRPr>
      </a:lvl1pPr>
      <a:lvl2pPr algn="l" rtl="0" eaLnBrk="0" fontAlgn="base" hangingPunct="0">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2pPr>
      <a:lvl3pPr algn="l" rtl="0" eaLnBrk="0" fontAlgn="base" hangingPunct="0">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3pPr>
      <a:lvl4pPr algn="l" rtl="0" eaLnBrk="0" fontAlgn="base" hangingPunct="0">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4pPr>
      <a:lvl5pPr algn="l" rtl="0" eaLnBrk="0" fontAlgn="base" hangingPunct="0">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5pPr>
      <a:lvl6pPr marL="457200" algn="l" rtl="0" fontAlgn="base">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6pPr>
      <a:lvl7pPr marL="914400" algn="l" rtl="0" fontAlgn="base">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7pPr>
      <a:lvl8pPr marL="1371600" algn="l" rtl="0" fontAlgn="base">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8pPr>
      <a:lvl9pPr marL="1828800" algn="l" rtl="0" fontAlgn="base">
        <a:spcBef>
          <a:spcPct val="0"/>
        </a:spcBef>
        <a:spcAft>
          <a:spcPct val="0"/>
        </a:spcAft>
        <a:defRPr sz="3200">
          <a:solidFill>
            <a:schemeClr val="tx2"/>
          </a:solidFill>
          <a:latin typeface="Bookman Old Style" pitchFamily="4" charset="0"/>
          <a:ea typeface="ＭＳ Ｐゴシック" pitchFamily="4" charset="-128"/>
          <a:cs typeface="ＭＳ Ｐゴシック" pitchFamily="4" charset="-128"/>
        </a:defRPr>
      </a:lvl9pPr>
    </p:titleStyle>
    <p:bodyStyle>
      <a:lvl1pPr marL="273050" indent="-273050" algn="l" rtl="0" eaLnBrk="0" fontAlgn="base" hangingPunct="0">
        <a:spcBef>
          <a:spcPts val="600"/>
        </a:spcBef>
        <a:spcAft>
          <a:spcPct val="0"/>
        </a:spcAft>
        <a:buClr>
          <a:schemeClr val="accent1"/>
        </a:buClr>
        <a:buSzPct val="76000"/>
        <a:buFont typeface="Wingdings 3" charset="0"/>
        <a:buChar char=""/>
        <a:defRPr sz="2600" kern="1200">
          <a:solidFill>
            <a:schemeClr val="tx1"/>
          </a:solidFill>
          <a:latin typeface="+mn-lt"/>
          <a:ea typeface="ＭＳ Ｐゴシック" pitchFamily="4" charset="-128"/>
          <a:cs typeface="ＭＳ Ｐゴシック" pitchFamily="4" charset="-128"/>
        </a:defRPr>
      </a:lvl1pPr>
      <a:lvl2pPr marL="547688" indent="-273050" algn="l" rtl="0" eaLnBrk="0" fontAlgn="base" hangingPunct="0">
        <a:spcBef>
          <a:spcPts val="500"/>
        </a:spcBef>
        <a:spcAft>
          <a:spcPct val="0"/>
        </a:spcAft>
        <a:buClr>
          <a:schemeClr val="accent2"/>
        </a:buClr>
        <a:buSzPct val="76000"/>
        <a:buFont typeface="Wingdings 3" charset="0"/>
        <a:buChar char=""/>
        <a:defRPr sz="2300" kern="1200">
          <a:solidFill>
            <a:schemeClr val="tx2"/>
          </a:solidFill>
          <a:latin typeface="+mn-lt"/>
          <a:ea typeface="ＭＳ Ｐゴシック" pitchFamily="4" charset="-128"/>
          <a:cs typeface="+mn-cs"/>
        </a:defRPr>
      </a:lvl2pPr>
      <a:lvl3pPr marL="822325" indent="-228600" algn="l" rtl="0" eaLnBrk="0" fontAlgn="base" hangingPunct="0">
        <a:spcBef>
          <a:spcPts val="500"/>
        </a:spcBef>
        <a:spcAft>
          <a:spcPct val="0"/>
        </a:spcAft>
        <a:buClr>
          <a:srgbClr val="BCBCBC"/>
        </a:buClr>
        <a:buSzPct val="76000"/>
        <a:buFont typeface="Wingdings 3" charset="0"/>
        <a:buChar char=""/>
        <a:defRPr sz="2000" kern="1200">
          <a:solidFill>
            <a:schemeClr val="tx1"/>
          </a:solidFill>
          <a:latin typeface="+mn-lt"/>
          <a:ea typeface="ＭＳ Ｐゴシック" pitchFamily="4" charset="-128"/>
          <a:cs typeface="+mn-cs"/>
        </a:defRPr>
      </a:lvl3pPr>
      <a:lvl4pPr marL="1096963" indent="-228600" algn="l" rtl="0" eaLnBrk="0" fontAlgn="base" hangingPunct="0">
        <a:spcBef>
          <a:spcPts val="400"/>
        </a:spcBef>
        <a:spcAft>
          <a:spcPct val="0"/>
        </a:spcAft>
        <a:buClr>
          <a:srgbClr val="8BA2B4"/>
        </a:buClr>
        <a:buSzPct val="70000"/>
        <a:buFont typeface="Wingdings" charset="0"/>
        <a:buChar char=""/>
        <a:defRPr kern="1200">
          <a:solidFill>
            <a:schemeClr val="tx1"/>
          </a:solidFill>
          <a:latin typeface="+mn-lt"/>
          <a:ea typeface="ＭＳ Ｐゴシック" pitchFamily="4" charset="-128"/>
          <a:cs typeface="+mn-cs"/>
        </a:defRPr>
      </a:lvl4pPr>
      <a:lvl5pPr marL="1371600" indent="-228600" algn="l" rtl="0" eaLnBrk="0" fontAlgn="base" hangingPunct="0">
        <a:spcBef>
          <a:spcPts val="300"/>
        </a:spcBef>
        <a:spcAft>
          <a:spcPct val="0"/>
        </a:spcAft>
        <a:buClr>
          <a:schemeClr val="accent2"/>
        </a:buClr>
        <a:buSzPct val="70000"/>
        <a:buFont typeface="Wingdings" charset="0"/>
        <a:buChar char=""/>
        <a:defRPr sz="1600" kern="1200">
          <a:solidFill>
            <a:schemeClr val="tx1"/>
          </a:solidFill>
          <a:latin typeface="+mn-lt"/>
          <a:ea typeface="ＭＳ Ｐゴシック" pitchFamily="4" charset="-128"/>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ctrTitle"/>
          </p:nvPr>
        </p:nvSpPr>
        <p:spPr>
          <a:xfrm>
            <a:off x="685800" y="457200"/>
            <a:ext cx="7772400" cy="1470025"/>
          </a:xfrm>
        </p:spPr>
        <p:txBody>
          <a:bodyPr/>
          <a:lstStyle/>
          <a:p>
            <a:pPr algn="ctr" eaLnBrk="1" hangingPunct="1"/>
            <a:r>
              <a:rPr lang="en-US">
                <a:latin typeface="Bookman Old Style" charset="0"/>
                <a:ea typeface="ＭＳ Ｐゴシック" charset="0"/>
                <a:cs typeface="ＭＳ Ｐゴシック" charset="0"/>
              </a:rPr>
              <a:t>Flexural Subsidence around Mt. Erebus, Ross Island, Antarctica</a:t>
            </a:r>
          </a:p>
        </p:txBody>
      </p:sp>
      <p:sp>
        <p:nvSpPr>
          <p:cNvPr id="9219" name="Subtitle 2"/>
          <p:cNvSpPr>
            <a:spLocks noGrp="1"/>
          </p:cNvSpPr>
          <p:nvPr>
            <p:ph type="subTitle" idx="1"/>
          </p:nvPr>
        </p:nvSpPr>
        <p:spPr>
          <a:xfrm>
            <a:off x="1371600" y="2286000"/>
            <a:ext cx="6400800" cy="1752600"/>
          </a:xfrm>
        </p:spPr>
        <p:txBody>
          <a:bodyPr/>
          <a:lstStyle/>
          <a:p>
            <a:pPr algn="ctr" eaLnBrk="1" hangingPunct="1">
              <a:buFont typeface="Arial" charset="0"/>
              <a:buNone/>
            </a:pPr>
            <a:r>
              <a:rPr lang="en-US">
                <a:latin typeface="Bookman Old Style" charset="0"/>
                <a:ea typeface="ＭＳ Ｐゴシック" charset="0"/>
                <a:cs typeface="ＭＳ Ｐゴシック" charset="0"/>
              </a:rPr>
              <a:t>Sumant Jha, Derek R. Witt, Dennis L. Harry</a:t>
            </a:r>
          </a:p>
        </p:txBody>
      </p:sp>
      <p:sp>
        <p:nvSpPr>
          <p:cNvPr id="9220" name="TextBox 3"/>
          <p:cNvSpPr txBox="1">
            <a:spLocks noChangeArrowheads="1"/>
          </p:cNvSpPr>
          <p:nvPr/>
        </p:nvSpPr>
        <p:spPr bwMode="auto">
          <a:xfrm>
            <a:off x="2033588" y="3810000"/>
            <a:ext cx="52895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600">
                <a:solidFill>
                  <a:schemeClr val="tx1"/>
                </a:solidFill>
                <a:latin typeface="Gill Sans MT" charset="0"/>
                <a:ea typeface="ＭＳ Ｐゴシック" charset="0"/>
                <a:cs typeface="ＭＳ Ｐゴシック" charset="0"/>
              </a:defRPr>
            </a:lvl1pPr>
            <a:lvl2pPr marL="37931725" indent="-37474525" defTabSz="457200">
              <a:defRPr sz="2300">
                <a:solidFill>
                  <a:schemeClr val="tx2"/>
                </a:solidFill>
                <a:latin typeface="Gill Sans MT" charset="0"/>
                <a:ea typeface="ＭＳ Ｐゴシック" charset="0"/>
              </a:defRPr>
            </a:lvl2pPr>
            <a:lvl3pPr defTabSz="457200">
              <a:defRPr sz="2000">
                <a:solidFill>
                  <a:schemeClr val="tx1"/>
                </a:solidFill>
                <a:latin typeface="Gill Sans MT" charset="0"/>
                <a:ea typeface="ＭＳ Ｐゴシック" charset="0"/>
              </a:defRPr>
            </a:lvl3pPr>
            <a:lvl4pPr defTabSz="457200">
              <a:defRPr>
                <a:solidFill>
                  <a:schemeClr val="tx1"/>
                </a:solidFill>
                <a:latin typeface="Gill Sans MT" charset="0"/>
                <a:ea typeface="ＭＳ Ｐゴシック" charset="0"/>
              </a:defRPr>
            </a:lvl4pPr>
            <a:lvl5pPr defTabSz="457200">
              <a:defRPr sz="1600">
                <a:solidFill>
                  <a:schemeClr val="tx1"/>
                </a:solidFill>
                <a:latin typeface="Gill Sans MT" charset="0"/>
                <a:ea typeface="ＭＳ Ｐゴシック" charset="0"/>
              </a:defRPr>
            </a:lvl5pPr>
            <a:lvl6pPr marL="1828800" indent="-228600" defTabSz="457200" eaLnBrk="0" fontAlgn="base" hangingPunct="0">
              <a:spcAft>
                <a:spcPct val="0"/>
              </a:spcAft>
              <a:buClr>
                <a:schemeClr val="accent2"/>
              </a:buClr>
              <a:buSzPct val="70000"/>
              <a:buFont typeface="Wingdings" charset="0"/>
              <a:buChar char=""/>
              <a:defRPr sz="1600">
                <a:solidFill>
                  <a:schemeClr val="tx1"/>
                </a:solidFill>
                <a:latin typeface="Gill Sans MT" charset="0"/>
                <a:ea typeface="ＭＳ Ｐゴシック" charset="0"/>
              </a:defRPr>
            </a:lvl6pPr>
            <a:lvl7pPr marL="2286000" indent="-228600" defTabSz="457200" eaLnBrk="0" fontAlgn="base" hangingPunct="0">
              <a:spcAft>
                <a:spcPct val="0"/>
              </a:spcAft>
              <a:buClr>
                <a:schemeClr val="accent2"/>
              </a:buClr>
              <a:buSzPct val="70000"/>
              <a:buFont typeface="Wingdings" charset="0"/>
              <a:buChar char=""/>
              <a:defRPr sz="1600">
                <a:solidFill>
                  <a:schemeClr val="tx1"/>
                </a:solidFill>
                <a:latin typeface="Gill Sans MT" charset="0"/>
                <a:ea typeface="ＭＳ Ｐゴシック" charset="0"/>
              </a:defRPr>
            </a:lvl7pPr>
            <a:lvl8pPr marL="2743200" indent="-228600" defTabSz="457200" eaLnBrk="0" fontAlgn="base" hangingPunct="0">
              <a:spcAft>
                <a:spcPct val="0"/>
              </a:spcAft>
              <a:buClr>
                <a:schemeClr val="accent2"/>
              </a:buClr>
              <a:buSzPct val="70000"/>
              <a:buFont typeface="Wingdings" charset="0"/>
              <a:buChar char=""/>
              <a:defRPr sz="1600">
                <a:solidFill>
                  <a:schemeClr val="tx1"/>
                </a:solidFill>
                <a:latin typeface="Gill Sans MT" charset="0"/>
                <a:ea typeface="ＭＳ Ｐゴシック" charset="0"/>
              </a:defRPr>
            </a:lvl8pPr>
            <a:lvl9pPr marL="3200400" indent="-228600" defTabSz="457200" eaLnBrk="0" fontAlgn="base" hangingPunct="0">
              <a:spcAft>
                <a:spcPct val="0"/>
              </a:spcAft>
              <a:buClr>
                <a:schemeClr val="accent2"/>
              </a:buClr>
              <a:buSzPct val="70000"/>
              <a:buFont typeface="Wingdings" charset="0"/>
              <a:buChar char=""/>
              <a:defRPr sz="1600">
                <a:solidFill>
                  <a:schemeClr val="tx1"/>
                </a:solidFill>
                <a:latin typeface="Gill Sans MT" charset="0"/>
                <a:ea typeface="ＭＳ Ｐゴシック" charset="0"/>
              </a:defRPr>
            </a:lvl9pPr>
          </a:lstStyle>
          <a:p>
            <a:pPr algn="ctr"/>
            <a:r>
              <a:rPr lang="en-US" sz="1800">
                <a:latin typeface="Calibri" charset="0"/>
              </a:rPr>
              <a:t>Department of Geosciences, Colorado State University</a:t>
            </a:r>
          </a:p>
        </p:txBody>
      </p:sp>
      <p:pic>
        <p:nvPicPr>
          <p:cNvPr id="9222" name="Picture 9" descr="nsf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53400" y="5867400"/>
            <a:ext cx="954088"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2073" descr="ANDRI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6149975"/>
            <a:ext cx="2089150"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4" name="Group 45"/>
          <p:cNvGrpSpPr>
            <a:grpSpLocks/>
          </p:cNvGrpSpPr>
          <p:nvPr/>
        </p:nvGrpSpPr>
        <p:grpSpPr bwMode="auto">
          <a:xfrm>
            <a:off x="3644900" y="6202363"/>
            <a:ext cx="1785938" cy="620712"/>
            <a:chOff x="1152" y="1248"/>
            <a:chExt cx="3194" cy="1358"/>
          </a:xfrm>
        </p:grpSpPr>
        <p:sp>
          <p:nvSpPr>
            <p:cNvPr id="9225" name="Freeform 46"/>
            <p:cNvSpPr>
              <a:spLocks noEditPoints="1"/>
            </p:cNvSpPr>
            <p:nvPr/>
          </p:nvSpPr>
          <p:spPr bwMode="auto">
            <a:xfrm>
              <a:off x="2926" y="1750"/>
              <a:ext cx="676" cy="546"/>
            </a:xfrm>
            <a:custGeom>
              <a:avLst/>
              <a:gdLst>
                <a:gd name="T0" fmla="*/ 642 w 676"/>
                <a:gd name="T1" fmla="*/ 434 h 546"/>
                <a:gd name="T2" fmla="*/ 580 w 676"/>
                <a:gd name="T3" fmla="*/ 482 h 546"/>
                <a:gd name="T4" fmla="*/ 524 w 676"/>
                <a:gd name="T5" fmla="*/ 492 h 546"/>
                <a:gd name="T6" fmla="*/ 480 w 676"/>
                <a:gd name="T7" fmla="*/ 488 h 546"/>
                <a:gd name="T8" fmla="*/ 460 w 676"/>
                <a:gd name="T9" fmla="*/ 478 h 546"/>
                <a:gd name="T10" fmla="*/ 416 w 676"/>
                <a:gd name="T11" fmla="*/ 438 h 546"/>
                <a:gd name="T12" fmla="*/ 388 w 676"/>
                <a:gd name="T13" fmla="*/ 376 h 546"/>
                <a:gd name="T14" fmla="*/ 460 w 676"/>
                <a:gd name="T15" fmla="*/ 330 h 546"/>
                <a:gd name="T16" fmla="*/ 654 w 676"/>
                <a:gd name="T17" fmla="*/ 294 h 546"/>
                <a:gd name="T18" fmla="*/ 638 w 676"/>
                <a:gd name="T19" fmla="*/ 248 h 546"/>
                <a:gd name="T20" fmla="*/ 612 w 676"/>
                <a:gd name="T21" fmla="*/ 210 h 546"/>
                <a:gd name="T22" fmla="*/ 572 w 676"/>
                <a:gd name="T23" fmla="*/ 182 h 546"/>
                <a:gd name="T24" fmla="*/ 522 w 676"/>
                <a:gd name="T25" fmla="*/ 166 h 546"/>
                <a:gd name="T26" fmla="*/ 480 w 676"/>
                <a:gd name="T27" fmla="*/ 164 h 546"/>
                <a:gd name="T28" fmla="*/ 460 w 676"/>
                <a:gd name="T29" fmla="*/ 166 h 546"/>
                <a:gd name="T30" fmla="*/ 396 w 676"/>
                <a:gd name="T31" fmla="*/ 178 h 546"/>
                <a:gd name="T32" fmla="*/ 342 w 676"/>
                <a:gd name="T33" fmla="*/ 200 h 546"/>
                <a:gd name="T34" fmla="*/ 298 w 676"/>
                <a:gd name="T35" fmla="*/ 236 h 546"/>
                <a:gd name="T36" fmla="*/ 268 w 676"/>
                <a:gd name="T37" fmla="*/ 284 h 546"/>
                <a:gd name="T38" fmla="*/ 256 w 676"/>
                <a:gd name="T39" fmla="*/ 344 h 546"/>
                <a:gd name="T40" fmla="*/ 258 w 676"/>
                <a:gd name="T41" fmla="*/ 392 h 546"/>
                <a:gd name="T42" fmla="*/ 282 w 676"/>
                <a:gd name="T43" fmla="*/ 456 h 546"/>
                <a:gd name="T44" fmla="*/ 248 w 676"/>
                <a:gd name="T45" fmla="*/ 478 h 546"/>
                <a:gd name="T46" fmla="*/ 222 w 676"/>
                <a:gd name="T47" fmla="*/ 480 h 546"/>
                <a:gd name="T48" fmla="*/ 202 w 676"/>
                <a:gd name="T49" fmla="*/ 470 h 546"/>
                <a:gd name="T50" fmla="*/ 186 w 676"/>
                <a:gd name="T51" fmla="*/ 448 h 546"/>
                <a:gd name="T52" fmla="*/ 182 w 676"/>
                <a:gd name="T53" fmla="*/ 412 h 546"/>
                <a:gd name="T54" fmla="*/ 296 w 676"/>
                <a:gd name="T55" fmla="*/ 170 h 546"/>
                <a:gd name="T56" fmla="*/ 166 w 676"/>
                <a:gd name="T57" fmla="*/ 0 h 546"/>
                <a:gd name="T58" fmla="*/ 156 w 676"/>
                <a:gd name="T59" fmla="*/ 36 h 546"/>
                <a:gd name="T60" fmla="*/ 136 w 676"/>
                <a:gd name="T61" fmla="*/ 84 h 546"/>
                <a:gd name="T62" fmla="*/ 106 w 676"/>
                <a:gd name="T63" fmla="*/ 120 h 546"/>
                <a:gd name="T64" fmla="*/ 32 w 676"/>
                <a:gd name="T65" fmla="*/ 170 h 546"/>
                <a:gd name="T66" fmla="*/ 52 w 676"/>
                <a:gd name="T67" fmla="*/ 206 h 546"/>
                <a:gd name="T68" fmla="*/ 54 w 676"/>
                <a:gd name="T69" fmla="*/ 448 h 546"/>
                <a:gd name="T70" fmla="*/ 74 w 676"/>
                <a:gd name="T71" fmla="*/ 496 h 546"/>
                <a:gd name="T72" fmla="*/ 112 w 676"/>
                <a:gd name="T73" fmla="*/ 528 h 546"/>
                <a:gd name="T74" fmla="*/ 152 w 676"/>
                <a:gd name="T75" fmla="*/ 542 h 546"/>
                <a:gd name="T76" fmla="*/ 224 w 676"/>
                <a:gd name="T77" fmla="*/ 536 h 546"/>
                <a:gd name="T78" fmla="*/ 282 w 676"/>
                <a:gd name="T79" fmla="*/ 496 h 546"/>
                <a:gd name="T80" fmla="*/ 314 w 676"/>
                <a:gd name="T81" fmla="*/ 492 h 546"/>
                <a:gd name="T82" fmla="*/ 374 w 676"/>
                <a:gd name="T83" fmla="*/ 528 h 546"/>
                <a:gd name="T84" fmla="*/ 440 w 676"/>
                <a:gd name="T85" fmla="*/ 544 h 546"/>
                <a:gd name="T86" fmla="*/ 474 w 676"/>
                <a:gd name="T87" fmla="*/ 546 h 546"/>
                <a:gd name="T88" fmla="*/ 516 w 676"/>
                <a:gd name="T89" fmla="*/ 544 h 546"/>
                <a:gd name="T90" fmla="*/ 570 w 676"/>
                <a:gd name="T91" fmla="*/ 530 h 546"/>
                <a:gd name="T92" fmla="*/ 612 w 676"/>
                <a:gd name="T93" fmla="*/ 508 h 546"/>
                <a:gd name="T94" fmla="*/ 652 w 676"/>
                <a:gd name="T95" fmla="*/ 466 h 546"/>
                <a:gd name="T96" fmla="*/ 664 w 676"/>
                <a:gd name="T97" fmla="*/ 406 h 546"/>
                <a:gd name="T98" fmla="*/ 466 w 676"/>
                <a:gd name="T99" fmla="*/ 198 h 546"/>
                <a:gd name="T100" fmla="*/ 492 w 676"/>
                <a:gd name="T101" fmla="*/ 206 h 546"/>
                <a:gd name="T102" fmla="*/ 522 w 676"/>
                <a:gd name="T103" fmla="*/ 240 h 546"/>
                <a:gd name="T104" fmla="*/ 532 w 676"/>
                <a:gd name="T105" fmla="*/ 292 h 546"/>
                <a:gd name="T106" fmla="*/ 388 w 676"/>
                <a:gd name="T107" fmla="*/ 292 h 546"/>
                <a:gd name="T108" fmla="*/ 404 w 676"/>
                <a:gd name="T109" fmla="*/ 240 h 546"/>
                <a:gd name="T110" fmla="*/ 434 w 676"/>
                <a:gd name="T111" fmla="*/ 206 h 546"/>
                <a:gd name="T112" fmla="*/ 460 w 676"/>
                <a:gd name="T113" fmla="*/ 198 h 5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6"/>
                <a:gd name="T172" fmla="*/ 0 h 546"/>
                <a:gd name="T173" fmla="*/ 676 w 676"/>
                <a:gd name="T174" fmla="*/ 546 h 5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6" h="546">
                  <a:moveTo>
                    <a:pt x="664" y="406"/>
                  </a:moveTo>
                  <a:lnTo>
                    <a:pt x="664" y="406"/>
                  </a:lnTo>
                  <a:lnTo>
                    <a:pt x="642" y="434"/>
                  </a:lnTo>
                  <a:lnTo>
                    <a:pt x="620" y="456"/>
                  </a:lnTo>
                  <a:lnTo>
                    <a:pt x="600" y="472"/>
                  </a:lnTo>
                  <a:lnTo>
                    <a:pt x="580" y="482"/>
                  </a:lnTo>
                  <a:lnTo>
                    <a:pt x="562" y="488"/>
                  </a:lnTo>
                  <a:lnTo>
                    <a:pt x="542" y="492"/>
                  </a:lnTo>
                  <a:lnTo>
                    <a:pt x="524" y="492"/>
                  </a:lnTo>
                  <a:lnTo>
                    <a:pt x="504" y="492"/>
                  </a:lnTo>
                  <a:lnTo>
                    <a:pt x="480" y="488"/>
                  </a:lnTo>
                  <a:lnTo>
                    <a:pt x="470" y="484"/>
                  </a:lnTo>
                  <a:lnTo>
                    <a:pt x="460" y="478"/>
                  </a:lnTo>
                  <a:lnTo>
                    <a:pt x="444" y="468"/>
                  </a:lnTo>
                  <a:lnTo>
                    <a:pt x="430" y="454"/>
                  </a:lnTo>
                  <a:lnTo>
                    <a:pt x="416" y="438"/>
                  </a:lnTo>
                  <a:lnTo>
                    <a:pt x="404" y="418"/>
                  </a:lnTo>
                  <a:lnTo>
                    <a:pt x="396" y="398"/>
                  </a:lnTo>
                  <a:lnTo>
                    <a:pt x="388" y="376"/>
                  </a:lnTo>
                  <a:lnTo>
                    <a:pt x="384" y="354"/>
                  </a:lnTo>
                  <a:lnTo>
                    <a:pt x="384" y="330"/>
                  </a:lnTo>
                  <a:lnTo>
                    <a:pt x="460" y="330"/>
                  </a:lnTo>
                  <a:lnTo>
                    <a:pt x="660" y="330"/>
                  </a:lnTo>
                  <a:lnTo>
                    <a:pt x="654" y="294"/>
                  </a:lnTo>
                  <a:lnTo>
                    <a:pt x="650" y="278"/>
                  </a:lnTo>
                  <a:lnTo>
                    <a:pt x="644" y="264"/>
                  </a:lnTo>
                  <a:lnTo>
                    <a:pt x="638" y="248"/>
                  </a:lnTo>
                  <a:lnTo>
                    <a:pt x="630" y="234"/>
                  </a:lnTo>
                  <a:lnTo>
                    <a:pt x="622" y="222"/>
                  </a:lnTo>
                  <a:lnTo>
                    <a:pt x="612" y="210"/>
                  </a:lnTo>
                  <a:lnTo>
                    <a:pt x="600" y="200"/>
                  </a:lnTo>
                  <a:lnTo>
                    <a:pt x="586" y="190"/>
                  </a:lnTo>
                  <a:lnTo>
                    <a:pt x="572" y="182"/>
                  </a:lnTo>
                  <a:lnTo>
                    <a:pt x="556" y="176"/>
                  </a:lnTo>
                  <a:lnTo>
                    <a:pt x="540" y="170"/>
                  </a:lnTo>
                  <a:lnTo>
                    <a:pt x="522" y="166"/>
                  </a:lnTo>
                  <a:lnTo>
                    <a:pt x="502" y="164"/>
                  </a:lnTo>
                  <a:lnTo>
                    <a:pt x="480" y="164"/>
                  </a:lnTo>
                  <a:lnTo>
                    <a:pt x="470" y="164"/>
                  </a:lnTo>
                  <a:lnTo>
                    <a:pt x="460" y="166"/>
                  </a:lnTo>
                  <a:lnTo>
                    <a:pt x="438" y="168"/>
                  </a:lnTo>
                  <a:lnTo>
                    <a:pt x="416" y="172"/>
                  </a:lnTo>
                  <a:lnTo>
                    <a:pt x="396" y="178"/>
                  </a:lnTo>
                  <a:lnTo>
                    <a:pt x="376" y="184"/>
                  </a:lnTo>
                  <a:lnTo>
                    <a:pt x="358" y="192"/>
                  </a:lnTo>
                  <a:lnTo>
                    <a:pt x="342" y="200"/>
                  </a:lnTo>
                  <a:lnTo>
                    <a:pt x="326" y="212"/>
                  </a:lnTo>
                  <a:lnTo>
                    <a:pt x="310" y="224"/>
                  </a:lnTo>
                  <a:lnTo>
                    <a:pt x="298" y="236"/>
                  </a:lnTo>
                  <a:lnTo>
                    <a:pt x="286" y="252"/>
                  </a:lnTo>
                  <a:lnTo>
                    <a:pt x="276" y="268"/>
                  </a:lnTo>
                  <a:lnTo>
                    <a:pt x="268" y="284"/>
                  </a:lnTo>
                  <a:lnTo>
                    <a:pt x="262" y="304"/>
                  </a:lnTo>
                  <a:lnTo>
                    <a:pt x="258" y="324"/>
                  </a:lnTo>
                  <a:lnTo>
                    <a:pt x="256" y="344"/>
                  </a:lnTo>
                  <a:lnTo>
                    <a:pt x="254" y="368"/>
                  </a:lnTo>
                  <a:lnTo>
                    <a:pt x="258" y="392"/>
                  </a:lnTo>
                  <a:lnTo>
                    <a:pt x="262" y="416"/>
                  </a:lnTo>
                  <a:lnTo>
                    <a:pt x="272" y="438"/>
                  </a:lnTo>
                  <a:lnTo>
                    <a:pt x="282" y="456"/>
                  </a:lnTo>
                  <a:lnTo>
                    <a:pt x="264" y="470"/>
                  </a:lnTo>
                  <a:lnTo>
                    <a:pt x="248" y="478"/>
                  </a:lnTo>
                  <a:lnTo>
                    <a:pt x="238" y="480"/>
                  </a:lnTo>
                  <a:lnTo>
                    <a:pt x="230" y="480"/>
                  </a:lnTo>
                  <a:lnTo>
                    <a:pt x="222" y="480"/>
                  </a:lnTo>
                  <a:lnTo>
                    <a:pt x="214" y="478"/>
                  </a:lnTo>
                  <a:lnTo>
                    <a:pt x="208" y="474"/>
                  </a:lnTo>
                  <a:lnTo>
                    <a:pt x="202" y="470"/>
                  </a:lnTo>
                  <a:lnTo>
                    <a:pt x="196" y="464"/>
                  </a:lnTo>
                  <a:lnTo>
                    <a:pt x="190" y="456"/>
                  </a:lnTo>
                  <a:lnTo>
                    <a:pt x="186" y="448"/>
                  </a:lnTo>
                  <a:lnTo>
                    <a:pt x="184" y="438"/>
                  </a:lnTo>
                  <a:lnTo>
                    <a:pt x="182" y="426"/>
                  </a:lnTo>
                  <a:lnTo>
                    <a:pt x="182" y="412"/>
                  </a:lnTo>
                  <a:lnTo>
                    <a:pt x="180" y="206"/>
                  </a:lnTo>
                  <a:lnTo>
                    <a:pt x="296" y="206"/>
                  </a:lnTo>
                  <a:lnTo>
                    <a:pt x="296" y="170"/>
                  </a:lnTo>
                  <a:lnTo>
                    <a:pt x="180" y="170"/>
                  </a:lnTo>
                  <a:lnTo>
                    <a:pt x="180" y="6"/>
                  </a:lnTo>
                  <a:lnTo>
                    <a:pt x="166" y="0"/>
                  </a:lnTo>
                  <a:lnTo>
                    <a:pt x="162" y="18"/>
                  </a:lnTo>
                  <a:lnTo>
                    <a:pt x="156" y="36"/>
                  </a:lnTo>
                  <a:lnTo>
                    <a:pt x="150" y="54"/>
                  </a:lnTo>
                  <a:lnTo>
                    <a:pt x="144" y="68"/>
                  </a:lnTo>
                  <a:lnTo>
                    <a:pt x="136" y="84"/>
                  </a:lnTo>
                  <a:lnTo>
                    <a:pt x="126" y="96"/>
                  </a:lnTo>
                  <a:lnTo>
                    <a:pt x="118" y="110"/>
                  </a:lnTo>
                  <a:lnTo>
                    <a:pt x="106" y="120"/>
                  </a:lnTo>
                  <a:lnTo>
                    <a:pt x="84" y="140"/>
                  </a:lnTo>
                  <a:lnTo>
                    <a:pt x="58" y="156"/>
                  </a:lnTo>
                  <a:lnTo>
                    <a:pt x="32" y="170"/>
                  </a:lnTo>
                  <a:lnTo>
                    <a:pt x="2" y="178"/>
                  </a:lnTo>
                  <a:lnTo>
                    <a:pt x="0" y="206"/>
                  </a:lnTo>
                  <a:lnTo>
                    <a:pt x="52" y="206"/>
                  </a:lnTo>
                  <a:lnTo>
                    <a:pt x="52" y="426"/>
                  </a:lnTo>
                  <a:lnTo>
                    <a:pt x="54" y="448"/>
                  </a:lnTo>
                  <a:lnTo>
                    <a:pt x="58" y="466"/>
                  </a:lnTo>
                  <a:lnTo>
                    <a:pt x="66" y="482"/>
                  </a:lnTo>
                  <a:lnTo>
                    <a:pt x="74" y="496"/>
                  </a:lnTo>
                  <a:lnTo>
                    <a:pt x="86" y="508"/>
                  </a:lnTo>
                  <a:lnTo>
                    <a:pt x="98" y="518"/>
                  </a:lnTo>
                  <a:lnTo>
                    <a:pt x="112" y="528"/>
                  </a:lnTo>
                  <a:lnTo>
                    <a:pt x="126" y="534"/>
                  </a:lnTo>
                  <a:lnTo>
                    <a:pt x="152" y="542"/>
                  </a:lnTo>
                  <a:lnTo>
                    <a:pt x="176" y="544"/>
                  </a:lnTo>
                  <a:lnTo>
                    <a:pt x="200" y="542"/>
                  </a:lnTo>
                  <a:lnTo>
                    <a:pt x="224" y="536"/>
                  </a:lnTo>
                  <a:lnTo>
                    <a:pt x="244" y="526"/>
                  </a:lnTo>
                  <a:lnTo>
                    <a:pt x="264" y="514"/>
                  </a:lnTo>
                  <a:lnTo>
                    <a:pt x="282" y="496"/>
                  </a:lnTo>
                  <a:lnTo>
                    <a:pt x="298" y="476"/>
                  </a:lnTo>
                  <a:lnTo>
                    <a:pt x="314" y="492"/>
                  </a:lnTo>
                  <a:lnTo>
                    <a:pt x="334" y="506"/>
                  </a:lnTo>
                  <a:lnTo>
                    <a:pt x="354" y="518"/>
                  </a:lnTo>
                  <a:lnTo>
                    <a:pt x="374" y="528"/>
                  </a:lnTo>
                  <a:lnTo>
                    <a:pt x="396" y="534"/>
                  </a:lnTo>
                  <a:lnTo>
                    <a:pt x="418" y="540"/>
                  </a:lnTo>
                  <a:lnTo>
                    <a:pt x="440" y="544"/>
                  </a:lnTo>
                  <a:lnTo>
                    <a:pt x="460" y="546"/>
                  </a:lnTo>
                  <a:lnTo>
                    <a:pt x="474" y="546"/>
                  </a:lnTo>
                  <a:lnTo>
                    <a:pt x="496" y="546"/>
                  </a:lnTo>
                  <a:lnTo>
                    <a:pt x="516" y="544"/>
                  </a:lnTo>
                  <a:lnTo>
                    <a:pt x="534" y="540"/>
                  </a:lnTo>
                  <a:lnTo>
                    <a:pt x="552" y="536"/>
                  </a:lnTo>
                  <a:lnTo>
                    <a:pt x="570" y="530"/>
                  </a:lnTo>
                  <a:lnTo>
                    <a:pt x="584" y="524"/>
                  </a:lnTo>
                  <a:lnTo>
                    <a:pt x="598" y="516"/>
                  </a:lnTo>
                  <a:lnTo>
                    <a:pt x="612" y="508"/>
                  </a:lnTo>
                  <a:lnTo>
                    <a:pt x="624" y="498"/>
                  </a:lnTo>
                  <a:lnTo>
                    <a:pt x="634" y="488"/>
                  </a:lnTo>
                  <a:lnTo>
                    <a:pt x="652" y="466"/>
                  </a:lnTo>
                  <a:lnTo>
                    <a:pt x="666" y="444"/>
                  </a:lnTo>
                  <a:lnTo>
                    <a:pt x="676" y="418"/>
                  </a:lnTo>
                  <a:lnTo>
                    <a:pt x="664" y="406"/>
                  </a:lnTo>
                  <a:close/>
                  <a:moveTo>
                    <a:pt x="460" y="198"/>
                  </a:moveTo>
                  <a:lnTo>
                    <a:pt x="460" y="198"/>
                  </a:lnTo>
                  <a:lnTo>
                    <a:pt x="466" y="198"/>
                  </a:lnTo>
                  <a:lnTo>
                    <a:pt x="478" y="200"/>
                  </a:lnTo>
                  <a:lnTo>
                    <a:pt x="492" y="206"/>
                  </a:lnTo>
                  <a:lnTo>
                    <a:pt x="504" y="214"/>
                  </a:lnTo>
                  <a:lnTo>
                    <a:pt x="514" y="226"/>
                  </a:lnTo>
                  <a:lnTo>
                    <a:pt x="522" y="240"/>
                  </a:lnTo>
                  <a:lnTo>
                    <a:pt x="528" y="256"/>
                  </a:lnTo>
                  <a:lnTo>
                    <a:pt x="532" y="272"/>
                  </a:lnTo>
                  <a:lnTo>
                    <a:pt x="532" y="292"/>
                  </a:lnTo>
                  <a:lnTo>
                    <a:pt x="460" y="292"/>
                  </a:lnTo>
                  <a:lnTo>
                    <a:pt x="388" y="292"/>
                  </a:lnTo>
                  <a:lnTo>
                    <a:pt x="390" y="272"/>
                  </a:lnTo>
                  <a:lnTo>
                    <a:pt x="396" y="254"/>
                  </a:lnTo>
                  <a:lnTo>
                    <a:pt x="404" y="240"/>
                  </a:lnTo>
                  <a:lnTo>
                    <a:pt x="412" y="226"/>
                  </a:lnTo>
                  <a:lnTo>
                    <a:pt x="424" y="216"/>
                  </a:lnTo>
                  <a:lnTo>
                    <a:pt x="434" y="206"/>
                  </a:lnTo>
                  <a:lnTo>
                    <a:pt x="448" y="202"/>
                  </a:lnTo>
                  <a:lnTo>
                    <a:pt x="460"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6" name="Freeform 47"/>
            <p:cNvSpPr>
              <a:spLocks noEditPoints="1"/>
            </p:cNvSpPr>
            <p:nvPr/>
          </p:nvSpPr>
          <p:spPr bwMode="auto">
            <a:xfrm>
              <a:off x="1152" y="1254"/>
              <a:ext cx="958" cy="522"/>
            </a:xfrm>
            <a:custGeom>
              <a:avLst/>
              <a:gdLst>
                <a:gd name="T0" fmla="*/ 666 w 958"/>
                <a:gd name="T1" fmla="*/ 108 h 522"/>
                <a:gd name="T2" fmla="*/ 578 w 958"/>
                <a:gd name="T3" fmla="*/ 140 h 522"/>
                <a:gd name="T4" fmla="*/ 514 w 958"/>
                <a:gd name="T5" fmla="*/ 196 h 522"/>
                <a:gd name="T6" fmla="*/ 476 w 958"/>
                <a:gd name="T7" fmla="*/ 270 h 522"/>
                <a:gd name="T8" fmla="*/ 472 w 958"/>
                <a:gd name="T9" fmla="*/ 332 h 522"/>
                <a:gd name="T10" fmla="*/ 488 w 958"/>
                <a:gd name="T11" fmla="*/ 386 h 522"/>
                <a:gd name="T12" fmla="*/ 396 w 958"/>
                <a:gd name="T13" fmla="*/ 448 h 522"/>
                <a:gd name="T14" fmla="*/ 314 w 958"/>
                <a:gd name="T15" fmla="*/ 464 h 522"/>
                <a:gd name="T16" fmla="*/ 256 w 958"/>
                <a:gd name="T17" fmla="*/ 450 h 522"/>
                <a:gd name="T18" fmla="*/ 198 w 958"/>
                <a:gd name="T19" fmla="*/ 406 h 522"/>
                <a:gd name="T20" fmla="*/ 162 w 958"/>
                <a:gd name="T21" fmla="*/ 340 h 522"/>
                <a:gd name="T22" fmla="*/ 146 w 958"/>
                <a:gd name="T23" fmla="*/ 264 h 522"/>
                <a:gd name="T24" fmla="*/ 152 w 958"/>
                <a:gd name="T25" fmla="*/ 186 h 522"/>
                <a:gd name="T26" fmla="*/ 178 w 958"/>
                <a:gd name="T27" fmla="*/ 114 h 522"/>
                <a:gd name="T28" fmla="*/ 228 w 958"/>
                <a:gd name="T29" fmla="*/ 62 h 522"/>
                <a:gd name="T30" fmla="*/ 300 w 958"/>
                <a:gd name="T31" fmla="*/ 36 h 522"/>
                <a:gd name="T32" fmla="*/ 366 w 958"/>
                <a:gd name="T33" fmla="*/ 42 h 522"/>
                <a:gd name="T34" fmla="*/ 428 w 958"/>
                <a:gd name="T35" fmla="*/ 74 h 522"/>
                <a:gd name="T36" fmla="*/ 462 w 958"/>
                <a:gd name="T37" fmla="*/ 122 h 522"/>
                <a:gd name="T38" fmla="*/ 502 w 958"/>
                <a:gd name="T39" fmla="*/ 186 h 522"/>
                <a:gd name="T40" fmla="*/ 480 w 958"/>
                <a:gd name="T41" fmla="*/ 14 h 522"/>
                <a:gd name="T42" fmla="*/ 454 w 958"/>
                <a:gd name="T43" fmla="*/ 30 h 522"/>
                <a:gd name="T44" fmla="*/ 342 w 958"/>
                <a:gd name="T45" fmla="*/ 4 h 522"/>
                <a:gd name="T46" fmla="*/ 252 w 958"/>
                <a:gd name="T47" fmla="*/ 4 h 522"/>
                <a:gd name="T48" fmla="*/ 160 w 958"/>
                <a:gd name="T49" fmla="*/ 28 h 522"/>
                <a:gd name="T50" fmla="*/ 70 w 958"/>
                <a:gd name="T51" fmla="*/ 88 h 522"/>
                <a:gd name="T52" fmla="*/ 10 w 958"/>
                <a:gd name="T53" fmla="*/ 188 h 522"/>
                <a:gd name="T54" fmla="*/ 2 w 958"/>
                <a:gd name="T55" fmla="*/ 296 h 522"/>
                <a:gd name="T56" fmla="*/ 42 w 958"/>
                <a:gd name="T57" fmla="*/ 410 h 522"/>
                <a:gd name="T58" fmla="*/ 120 w 958"/>
                <a:gd name="T59" fmla="*/ 482 h 522"/>
                <a:gd name="T60" fmla="*/ 216 w 958"/>
                <a:gd name="T61" fmla="*/ 516 h 522"/>
                <a:gd name="T62" fmla="*/ 282 w 958"/>
                <a:gd name="T63" fmla="*/ 522 h 522"/>
                <a:gd name="T64" fmla="*/ 384 w 958"/>
                <a:gd name="T65" fmla="*/ 500 h 522"/>
                <a:gd name="T66" fmla="*/ 484 w 958"/>
                <a:gd name="T67" fmla="*/ 432 h 522"/>
                <a:gd name="T68" fmla="*/ 540 w 958"/>
                <a:gd name="T69" fmla="*/ 456 h 522"/>
                <a:gd name="T70" fmla="*/ 648 w 958"/>
                <a:gd name="T71" fmla="*/ 510 h 522"/>
                <a:gd name="T72" fmla="*/ 740 w 958"/>
                <a:gd name="T73" fmla="*/ 518 h 522"/>
                <a:gd name="T74" fmla="*/ 830 w 958"/>
                <a:gd name="T75" fmla="*/ 494 h 522"/>
                <a:gd name="T76" fmla="*/ 902 w 958"/>
                <a:gd name="T77" fmla="*/ 444 h 522"/>
                <a:gd name="T78" fmla="*/ 948 w 958"/>
                <a:gd name="T79" fmla="*/ 374 h 522"/>
                <a:gd name="T80" fmla="*/ 958 w 958"/>
                <a:gd name="T81" fmla="*/ 312 h 522"/>
                <a:gd name="T82" fmla="*/ 940 w 958"/>
                <a:gd name="T83" fmla="*/ 230 h 522"/>
                <a:gd name="T84" fmla="*/ 888 w 958"/>
                <a:gd name="T85" fmla="*/ 164 h 522"/>
                <a:gd name="T86" fmla="*/ 810 w 958"/>
                <a:gd name="T87" fmla="*/ 120 h 522"/>
                <a:gd name="T88" fmla="*/ 714 w 958"/>
                <a:gd name="T89" fmla="*/ 104 h 522"/>
                <a:gd name="T90" fmla="*/ 702 w 958"/>
                <a:gd name="T91" fmla="*/ 480 h 522"/>
                <a:gd name="T92" fmla="*/ 656 w 958"/>
                <a:gd name="T93" fmla="*/ 460 h 522"/>
                <a:gd name="T94" fmla="*/ 620 w 958"/>
                <a:gd name="T95" fmla="*/ 418 h 522"/>
                <a:gd name="T96" fmla="*/ 598 w 958"/>
                <a:gd name="T97" fmla="*/ 360 h 522"/>
                <a:gd name="T98" fmla="*/ 592 w 958"/>
                <a:gd name="T99" fmla="*/ 310 h 522"/>
                <a:gd name="T100" fmla="*/ 602 w 958"/>
                <a:gd name="T101" fmla="*/ 242 h 522"/>
                <a:gd name="T102" fmla="*/ 628 w 958"/>
                <a:gd name="T103" fmla="*/ 188 h 522"/>
                <a:gd name="T104" fmla="*/ 666 w 958"/>
                <a:gd name="T105" fmla="*/ 150 h 522"/>
                <a:gd name="T106" fmla="*/ 714 w 958"/>
                <a:gd name="T107" fmla="*/ 138 h 522"/>
                <a:gd name="T108" fmla="*/ 750 w 958"/>
                <a:gd name="T109" fmla="*/ 146 h 522"/>
                <a:gd name="T110" fmla="*/ 790 w 958"/>
                <a:gd name="T111" fmla="*/ 176 h 522"/>
                <a:gd name="T112" fmla="*/ 818 w 958"/>
                <a:gd name="T113" fmla="*/ 228 h 522"/>
                <a:gd name="T114" fmla="*/ 832 w 958"/>
                <a:gd name="T115" fmla="*/ 292 h 522"/>
                <a:gd name="T116" fmla="*/ 830 w 958"/>
                <a:gd name="T117" fmla="*/ 344 h 522"/>
                <a:gd name="T118" fmla="*/ 806 w 958"/>
                <a:gd name="T119" fmla="*/ 418 h 522"/>
                <a:gd name="T120" fmla="*/ 770 w 958"/>
                <a:gd name="T121" fmla="*/ 460 h 522"/>
                <a:gd name="T122" fmla="*/ 726 w 958"/>
                <a:gd name="T123" fmla="*/ 480 h 5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8"/>
                <a:gd name="T187" fmla="*/ 0 h 522"/>
                <a:gd name="T188" fmla="*/ 958 w 958"/>
                <a:gd name="T189" fmla="*/ 522 h 5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8" h="522">
                  <a:moveTo>
                    <a:pt x="714" y="104"/>
                  </a:moveTo>
                  <a:lnTo>
                    <a:pt x="714" y="104"/>
                  </a:lnTo>
                  <a:lnTo>
                    <a:pt x="690" y="104"/>
                  </a:lnTo>
                  <a:lnTo>
                    <a:pt x="666" y="108"/>
                  </a:lnTo>
                  <a:lnTo>
                    <a:pt x="642" y="112"/>
                  </a:lnTo>
                  <a:lnTo>
                    <a:pt x="620" y="120"/>
                  </a:lnTo>
                  <a:lnTo>
                    <a:pt x="598" y="128"/>
                  </a:lnTo>
                  <a:lnTo>
                    <a:pt x="578" y="140"/>
                  </a:lnTo>
                  <a:lnTo>
                    <a:pt x="560" y="152"/>
                  </a:lnTo>
                  <a:lnTo>
                    <a:pt x="542" y="164"/>
                  </a:lnTo>
                  <a:lnTo>
                    <a:pt x="528" y="180"/>
                  </a:lnTo>
                  <a:lnTo>
                    <a:pt x="514" y="196"/>
                  </a:lnTo>
                  <a:lnTo>
                    <a:pt x="500" y="212"/>
                  </a:lnTo>
                  <a:lnTo>
                    <a:pt x="490" y="230"/>
                  </a:lnTo>
                  <a:lnTo>
                    <a:pt x="482" y="250"/>
                  </a:lnTo>
                  <a:lnTo>
                    <a:pt x="476" y="270"/>
                  </a:lnTo>
                  <a:lnTo>
                    <a:pt x="472" y="290"/>
                  </a:lnTo>
                  <a:lnTo>
                    <a:pt x="472" y="312"/>
                  </a:lnTo>
                  <a:lnTo>
                    <a:pt x="472" y="332"/>
                  </a:lnTo>
                  <a:lnTo>
                    <a:pt x="476" y="350"/>
                  </a:lnTo>
                  <a:lnTo>
                    <a:pt x="480" y="368"/>
                  </a:lnTo>
                  <a:lnTo>
                    <a:pt x="488" y="386"/>
                  </a:lnTo>
                  <a:lnTo>
                    <a:pt x="466" y="406"/>
                  </a:lnTo>
                  <a:lnTo>
                    <a:pt x="442" y="424"/>
                  </a:lnTo>
                  <a:lnTo>
                    <a:pt x="420" y="436"/>
                  </a:lnTo>
                  <a:lnTo>
                    <a:pt x="396" y="448"/>
                  </a:lnTo>
                  <a:lnTo>
                    <a:pt x="374" y="456"/>
                  </a:lnTo>
                  <a:lnTo>
                    <a:pt x="352" y="460"/>
                  </a:lnTo>
                  <a:lnTo>
                    <a:pt x="332" y="464"/>
                  </a:lnTo>
                  <a:lnTo>
                    <a:pt x="314" y="464"/>
                  </a:lnTo>
                  <a:lnTo>
                    <a:pt x="294" y="460"/>
                  </a:lnTo>
                  <a:lnTo>
                    <a:pt x="274" y="456"/>
                  </a:lnTo>
                  <a:lnTo>
                    <a:pt x="256" y="450"/>
                  </a:lnTo>
                  <a:lnTo>
                    <a:pt x="240" y="440"/>
                  </a:lnTo>
                  <a:lnTo>
                    <a:pt x="224" y="430"/>
                  </a:lnTo>
                  <a:lnTo>
                    <a:pt x="210" y="418"/>
                  </a:lnTo>
                  <a:lnTo>
                    <a:pt x="198" y="406"/>
                  </a:lnTo>
                  <a:lnTo>
                    <a:pt x="186" y="390"/>
                  </a:lnTo>
                  <a:lnTo>
                    <a:pt x="176" y="374"/>
                  </a:lnTo>
                  <a:lnTo>
                    <a:pt x="168" y="358"/>
                  </a:lnTo>
                  <a:lnTo>
                    <a:pt x="162" y="340"/>
                  </a:lnTo>
                  <a:lnTo>
                    <a:pt x="156" y="322"/>
                  </a:lnTo>
                  <a:lnTo>
                    <a:pt x="150" y="302"/>
                  </a:lnTo>
                  <a:lnTo>
                    <a:pt x="148" y="284"/>
                  </a:lnTo>
                  <a:lnTo>
                    <a:pt x="146" y="264"/>
                  </a:lnTo>
                  <a:lnTo>
                    <a:pt x="144" y="244"/>
                  </a:lnTo>
                  <a:lnTo>
                    <a:pt x="146" y="224"/>
                  </a:lnTo>
                  <a:lnTo>
                    <a:pt x="148" y="204"/>
                  </a:lnTo>
                  <a:lnTo>
                    <a:pt x="152" y="186"/>
                  </a:lnTo>
                  <a:lnTo>
                    <a:pt x="156" y="166"/>
                  </a:lnTo>
                  <a:lnTo>
                    <a:pt x="162" y="148"/>
                  </a:lnTo>
                  <a:lnTo>
                    <a:pt x="170" y="132"/>
                  </a:lnTo>
                  <a:lnTo>
                    <a:pt x="178" y="114"/>
                  </a:lnTo>
                  <a:lnTo>
                    <a:pt x="190" y="100"/>
                  </a:lnTo>
                  <a:lnTo>
                    <a:pt x="200" y="86"/>
                  </a:lnTo>
                  <a:lnTo>
                    <a:pt x="214" y="74"/>
                  </a:lnTo>
                  <a:lnTo>
                    <a:pt x="228" y="62"/>
                  </a:lnTo>
                  <a:lnTo>
                    <a:pt x="244" y="54"/>
                  </a:lnTo>
                  <a:lnTo>
                    <a:pt x="260" y="46"/>
                  </a:lnTo>
                  <a:lnTo>
                    <a:pt x="280" y="40"/>
                  </a:lnTo>
                  <a:lnTo>
                    <a:pt x="300" y="36"/>
                  </a:lnTo>
                  <a:lnTo>
                    <a:pt x="320" y="36"/>
                  </a:lnTo>
                  <a:lnTo>
                    <a:pt x="344" y="38"/>
                  </a:lnTo>
                  <a:lnTo>
                    <a:pt x="366" y="42"/>
                  </a:lnTo>
                  <a:lnTo>
                    <a:pt x="384" y="46"/>
                  </a:lnTo>
                  <a:lnTo>
                    <a:pt x="402" y="54"/>
                  </a:lnTo>
                  <a:lnTo>
                    <a:pt x="416" y="64"/>
                  </a:lnTo>
                  <a:lnTo>
                    <a:pt x="428" y="74"/>
                  </a:lnTo>
                  <a:lnTo>
                    <a:pt x="438" y="84"/>
                  </a:lnTo>
                  <a:lnTo>
                    <a:pt x="448" y="96"/>
                  </a:lnTo>
                  <a:lnTo>
                    <a:pt x="456" y="108"/>
                  </a:lnTo>
                  <a:lnTo>
                    <a:pt x="462" y="122"/>
                  </a:lnTo>
                  <a:lnTo>
                    <a:pt x="470" y="148"/>
                  </a:lnTo>
                  <a:lnTo>
                    <a:pt x="478" y="172"/>
                  </a:lnTo>
                  <a:lnTo>
                    <a:pt x="482" y="192"/>
                  </a:lnTo>
                  <a:lnTo>
                    <a:pt x="502" y="186"/>
                  </a:lnTo>
                  <a:lnTo>
                    <a:pt x="500" y="6"/>
                  </a:lnTo>
                  <a:lnTo>
                    <a:pt x="484" y="6"/>
                  </a:lnTo>
                  <a:lnTo>
                    <a:pt x="480" y="14"/>
                  </a:lnTo>
                  <a:lnTo>
                    <a:pt x="474" y="22"/>
                  </a:lnTo>
                  <a:lnTo>
                    <a:pt x="466" y="28"/>
                  </a:lnTo>
                  <a:lnTo>
                    <a:pt x="454" y="30"/>
                  </a:lnTo>
                  <a:lnTo>
                    <a:pt x="434" y="24"/>
                  </a:lnTo>
                  <a:lnTo>
                    <a:pt x="392" y="12"/>
                  </a:lnTo>
                  <a:lnTo>
                    <a:pt x="368" y="8"/>
                  </a:lnTo>
                  <a:lnTo>
                    <a:pt x="342" y="4"/>
                  </a:lnTo>
                  <a:lnTo>
                    <a:pt x="314" y="0"/>
                  </a:lnTo>
                  <a:lnTo>
                    <a:pt x="288" y="0"/>
                  </a:lnTo>
                  <a:lnTo>
                    <a:pt x="252" y="4"/>
                  </a:lnTo>
                  <a:lnTo>
                    <a:pt x="230" y="8"/>
                  </a:lnTo>
                  <a:lnTo>
                    <a:pt x="206" y="12"/>
                  </a:lnTo>
                  <a:lnTo>
                    <a:pt x="184" y="20"/>
                  </a:lnTo>
                  <a:lnTo>
                    <a:pt x="160" y="28"/>
                  </a:lnTo>
                  <a:lnTo>
                    <a:pt x="136" y="40"/>
                  </a:lnTo>
                  <a:lnTo>
                    <a:pt x="112" y="54"/>
                  </a:lnTo>
                  <a:lnTo>
                    <a:pt x="90" y="68"/>
                  </a:lnTo>
                  <a:lnTo>
                    <a:pt x="70" y="88"/>
                  </a:lnTo>
                  <a:lnTo>
                    <a:pt x="52" y="108"/>
                  </a:lnTo>
                  <a:lnTo>
                    <a:pt x="34" y="132"/>
                  </a:lnTo>
                  <a:lnTo>
                    <a:pt x="20" y="158"/>
                  </a:lnTo>
                  <a:lnTo>
                    <a:pt x="10" y="188"/>
                  </a:lnTo>
                  <a:lnTo>
                    <a:pt x="2" y="222"/>
                  </a:lnTo>
                  <a:lnTo>
                    <a:pt x="0" y="258"/>
                  </a:lnTo>
                  <a:lnTo>
                    <a:pt x="2" y="296"/>
                  </a:lnTo>
                  <a:lnTo>
                    <a:pt x="6" y="328"/>
                  </a:lnTo>
                  <a:lnTo>
                    <a:pt x="16" y="360"/>
                  </a:lnTo>
                  <a:lnTo>
                    <a:pt x="28" y="386"/>
                  </a:lnTo>
                  <a:lnTo>
                    <a:pt x="42" y="410"/>
                  </a:lnTo>
                  <a:lnTo>
                    <a:pt x="58" y="432"/>
                  </a:lnTo>
                  <a:lnTo>
                    <a:pt x="78" y="452"/>
                  </a:lnTo>
                  <a:lnTo>
                    <a:pt x="98" y="468"/>
                  </a:lnTo>
                  <a:lnTo>
                    <a:pt x="120" y="482"/>
                  </a:lnTo>
                  <a:lnTo>
                    <a:pt x="144" y="492"/>
                  </a:lnTo>
                  <a:lnTo>
                    <a:pt x="168" y="502"/>
                  </a:lnTo>
                  <a:lnTo>
                    <a:pt x="192" y="510"/>
                  </a:lnTo>
                  <a:lnTo>
                    <a:pt x="216" y="516"/>
                  </a:lnTo>
                  <a:lnTo>
                    <a:pt x="238" y="518"/>
                  </a:lnTo>
                  <a:lnTo>
                    <a:pt x="262" y="520"/>
                  </a:lnTo>
                  <a:lnTo>
                    <a:pt x="282" y="522"/>
                  </a:lnTo>
                  <a:lnTo>
                    <a:pt x="302" y="520"/>
                  </a:lnTo>
                  <a:lnTo>
                    <a:pt x="320" y="518"/>
                  </a:lnTo>
                  <a:lnTo>
                    <a:pt x="354" y="510"/>
                  </a:lnTo>
                  <a:lnTo>
                    <a:pt x="384" y="500"/>
                  </a:lnTo>
                  <a:lnTo>
                    <a:pt x="414" y="484"/>
                  </a:lnTo>
                  <a:lnTo>
                    <a:pt x="438" y="468"/>
                  </a:lnTo>
                  <a:lnTo>
                    <a:pt x="462" y="450"/>
                  </a:lnTo>
                  <a:lnTo>
                    <a:pt x="484" y="432"/>
                  </a:lnTo>
                  <a:lnTo>
                    <a:pt x="502" y="412"/>
                  </a:lnTo>
                  <a:lnTo>
                    <a:pt x="520" y="436"/>
                  </a:lnTo>
                  <a:lnTo>
                    <a:pt x="540" y="456"/>
                  </a:lnTo>
                  <a:lnTo>
                    <a:pt x="564" y="474"/>
                  </a:lnTo>
                  <a:lnTo>
                    <a:pt x="590" y="488"/>
                  </a:lnTo>
                  <a:lnTo>
                    <a:pt x="618" y="502"/>
                  </a:lnTo>
                  <a:lnTo>
                    <a:pt x="648" y="510"/>
                  </a:lnTo>
                  <a:lnTo>
                    <a:pt x="680" y="516"/>
                  </a:lnTo>
                  <a:lnTo>
                    <a:pt x="714" y="520"/>
                  </a:lnTo>
                  <a:lnTo>
                    <a:pt x="740" y="518"/>
                  </a:lnTo>
                  <a:lnTo>
                    <a:pt x="764" y="514"/>
                  </a:lnTo>
                  <a:lnTo>
                    <a:pt x="786" y="510"/>
                  </a:lnTo>
                  <a:lnTo>
                    <a:pt x="810" y="502"/>
                  </a:lnTo>
                  <a:lnTo>
                    <a:pt x="830" y="494"/>
                  </a:lnTo>
                  <a:lnTo>
                    <a:pt x="850" y="484"/>
                  </a:lnTo>
                  <a:lnTo>
                    <a:pt x="870" y="472"/>
                  </a:lnTo>
                  <a:lnTo>
                    <a:pt x="888" y="458"/>
                  </a:lnTo>
                  <a:lnTo>
                    <a:pt x="902" y="444"/>
                  </a:lnTo>
                  <a:lnTo>
                    <a:pt x="916" y="428"/>
                  </a:lnTo>
                  <a:lnTo>
                    <a:pt x="930" y="410"/>
                  </a:lnTo>
                  <a:lnTo>
                    <a:pt x="940" y="392"/>
                  </a:lnTo>
                  <a:lnTo>
                    <a:pt x="948" y="374"/>
                  </a:lnTo>
                  <a:lnTo>
                    <a:pt x="954" y="354"/>
                  </a:lnTo>
                  <a:lnTo>
                    <a:pt x="958" y="334"/>
                  </a:lnTo>
                  <a:lnTo>
                    <a:pt x="958" y="312"/>
                  </a:lnTo>
                  <a:lnTo>
                    <a:pt x="958" y="290"/>
                  </a:lnTo>
                  <a:lnTo>
                    <a:pt x="954" y="270"/>
                  </a:lnTo>
                  <a:lnTo>
                    <a:pt x="948" y="250"/>
                  </a:lnTo>
                  <a:lnTo>
                    <a:pt x="940" y="230"/>
                  </a:lnTo>
                  <a:lnTo>
                    <a:pt x="930" y="212"/>
                  </a:lnTo>
                  <a:lnTo>
                    <a:pt x="916" y="196"/>
                  </a:lnTo>
                  <a:lnTo>
                    <a:pt x="902" y="180"/>
                  </a:lnTo>
                  <a:lnTo>
                    <a:pt x="888" y="164"/>
                  </a:lnTo>
                  <a:lnTo>
                    <a:pt x="870" y="152"/>
                  </a:lnTo>
                  <a:lnTo>
                    <a:pt x="850" y="140"/>
                  </a:lnTo>
                  <a:lnTo>
                    <a:pt x="830" y="128"/>
                  </a:lnTo>
                  <a:lnTo>
                    <a:pt x="810" y="120"/>
                  </a:lnTo>
                  <a:lnTo>
                    <a:pt x="786" y="112"/>
                  </a:lnTo>
                  <a:lnTo>
                    <a:pt x="764" y="108"/>
                  </a:lnTo>
                  <a:lnTo>
                    <a:pt x="740" y="104"/>
                  </a:lnTo>
                  <a:lnTo>
                    <a:pt x="714" y="104"/>
                  </a:lnTo>
                  <a:close/>
                  <a:moveTo>
                    <a:pt x="714" y="482"/>
                  </a:moveTo>
                  <a:lnTo>
                    <a:pt x="714" y="482"/>
                  </a:lnTo>
                  <a:lnTo>
                    <a:pt x="702" y="480"/>
                  </a:lnTo>
                  <a:lnTo>
                    <a:pt x="690" y="478"/>
                  </a:lnTo>
                  <a:lnTo>
                    <a:pt x="678" y="474"/>
                  </a:lnTo>
                  <a:lnTo>
                    <a:pt x="666" y="468"/>
                  </a:lnTo>
                  <a:lnTo>
                    <a:pt x="656" y="460"/>
                  </a:lnTo>
                  <a:lnTo>
                    <a:pt x="646" y="452"/>
                  </a:lnTo>
                  <a:lnTo>
                    <a:pt x="636" y="442"/>
                  </a:lnTo>
                  <a:lnTo>
                    <a:pt x="628" y="430"/>
                  </a:lnTo>
                  <a:lnTo>
                    <a:pt x="620" y="418"/>
                  </a:lnTo>
                  <a:lnTo>
                    <a:pt x="614" y="406"/>
                  </a:lnTo>
                  <a:lnTo>
                    <a:pt x="608" y="392"/>
                  </a:lnTo>
                  <a:lnTo>
                    <a:pt x="602" y="376"/>
                  </a:lnTo>
                  <a:lnTo>
                    <a:pt x="598" y="360"/>
                  </a:lnTo>
                  <a:lnTo>
                    <a:pt x="596" y="344"/>
                  </a:lnTo>
                  <a:lnTo>
                    <a:pt x="594" y="328"/>
                  </a:lnTo>
                  <a:lnTo>
                    <a:pt x="592" y="310"/>
                  </a:lnTo>
                  <a:lnTo>
                    <a:pt x="594" y="292"/>
                  </a:lnTo>
                  <a:lnTo>
                    <a:pt x="596" y="276"/>
                  </a:lnTo>
                  <a:lnTo>
                    <a:pt x="598" y="258"/>
                  </a:lnTo>
                  <a:lnTo>
                    <a:pt x="602" y="242"/>
                  </a:lnTo>
                  <a:lnTo>
                    <a:pt x="608" y="228"/>
                  </a:lnTo>
                  <a:lnTo>
                    <a:pt x="614" y="214"/>
                  </a:lnTo>
                  <a:lnTo>
                    <a:pt x="620" y="200"/>
                  </a:lnTo>
                  <a:lnTo>
                    <a:pt x="628" y="188"/>
                  </a:lnTo>
                  <a:lnTo>
                    <a:pt x="636" y="176"/>
                  </a:lnTo>
                  <a:lnTo>
                    <a:pt x="646" y="166"/>
                  </a:lnTo>
                  <a:lnTo>
                    <a:pt x="656" y="158"/>
                  </a:lnTo>
                  <a:lnTo>
                    <a:pt x="666" y="150"/>
                  </a:lnTo>
                  <a:lnTo>
                    <a:pt x="678" y="146"/>
                  </a:lnTo>
                  <a:lnTo>
                    <a:pt x="690" y="140"/>
                  </a:lnTo>
                  <a:lnTo>
                    <a:pt x="702" y="138"/>
                  </a:lnTo>
                  <a:lnTo>
                    <a:pt x="714" y="138"/>
                  </a:lnTo>
                  <a:lnTo>
                    <a:pt x="726" y="138"/>
                  </a:lnTo>
                  <a:lnTo>
                    <a:pt x="738" y="140"/>
                  </a:lnTo>
                  <a:lnTo>
                    <a:pt x="750" y="146"/>
                  </a:lnTo>
                  <a:lnTo>
                    <a:pt x="760" y="150"/>
                  </a:lnTo>
                  <a:lnTo>
                    <a:pt x="770" y="158"/>
                  </a:lnTo>
                  <a:lnTo>
                    <a:pt x="780" y="166"/>
                  </a:lnTo>
                  <a:lnTo>
                    <a:pt x="790" y="176"/>
                  </a:lnTo>
                  <a:lnTo>
                    <a:pt x="798" y="188"/>
                  </a:lnTo>
                  <a:lnTo>
                    <a:pt x="806" y="200"/>
                  </a:lnTo>
                  <a:lnTo>
                    <a:pt x="812" y="214"/>
                  </a:lnTo>
                  <a:lnTo>
                    <a:pt x="818" y="228"/>
                  </a:lnTo>
                  <a:lnTo>
                    <a:pt x="824" y="242"/>
                  </a:lnTo>
                  <a:lnTo>
                    <a:pt x="828" y="258"/>
                  </a:lnTo>
                  <a:lnTo>
                    <a:pt x="830" y="276"/>
                  </a:lnTo>
                  <a:lnTo>
                    <a:pt x="832" y="292"/>
                  </a:lnTo>
                  <a:lnTo>
                    <a:pt x="834" y="310"/>
                  </a:lnTo>
                  <a:lnTo>
                    <a:pt x="832" y="328"/>
                  </a:lnTo>
                  <a:lnTo>
                    <a:pt x="830" y="344"/>
                  </a:lnTo>
                  <a:lnTo>
                    <a:pt x="828" y="360"/>
                  </a:lnTo>
                  <a:lnTo>
                    <a:pt x="824" y="376"/>
                  </a:lnTo>
                  <a:lnTo>
                    <a:pt x="812" y="406"/>
                  </a:lnTo>
                  <a:lnTo>
                    <a:pt x="806" y="418"/>
                  </a:lnTo>
                  <a:lnTo>
                    <a:pt x="798" y="430"/>
                  </a:lnTo>
                  <a:lnTo>
                    <a:pt x="790" y="442"/>
                  </a:lnTo>
                  <a:lnTo>
                    <a:pt x="780" y="452"/>
                  </a:lnTo>
                  <a:lnTo>
                    <a:pt x="770" y="460"/>
                  </a:lnTo>
                  <a:lnTo>
                    <a:pt x="760" y="468"/>
                  </a:lnTo>
                  <a:lnTo>
                    <a:pt x="750" y="474"/>
                  </a:lnTo>
                  <a:lnTo>
                    <a:pt x="738" y="478"/>
                  </a:lnTo>
                  <a:lnTo>
                    <a:pt x="726" y="480"/>
                  </a:lnTo>
                  <a:lnTo>
                    <a:pt x="714" y="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7" name="Freeform 48"/>
            <p:cNvSpPr>
              <a:spLocks noEditPoints="1"/>
            </p:cNvSpPr>
            <p:nvPr/>
          </p:nvSpPr>
          <p:spPr bwMode="auto">
            <a:xfrm>
              <a:off x="2266" y="1358"/>
              <a:ext cx="486" cy="416"/>
            </a:xfrm>
            <a:custGeom>
              <a:avLst/>
              <a:gdLst>
                <a:gd name="T0" fmla="*/ 218 w 486"/>
                <a:gd name="T1" fmla="*/ 0 h 416"/>
                <a:gd name="T2" fmla="*/ 148 w 486"/>
                <a:gd name="T3" fmla="*/ 16 h 416"/>
                <a:gd name="T4" fmla="*/ 88 w 486"/>
                <a:gd name="T5" fmla="*/ 48 h 416"/>
                <a:gd name="T6" fmla="*/ 42 w 486"/>
                <a:gd name="T7" fmla="*/ 92 h 416"/>
                <a:gd name="T8" fmla="*/ 10 w 486"/>
                <a:gd name="T9" fmla="*/ 146 h 416"/>
                <a:gd name="T10" fmla="*/ 0 w 486"/>
                <a:gd name="T11" fmla="*/ 208 h 416"/>
                <a:gd name="T12" fmla="*/ 4 w 486"/>
                <a:gd name="T13" fmla="*/ 250 h 416"/>
                <a:gd name="T14" fmla="*/ 30 w 486"/>
                <a:gd name="T15" fmla="*/ 306 h 416"/>
                <a:gd name="T16" fmla="*/ 72 w 486"/>
                <a:gd name="T17" fmla="*/ 354 h 416"/>
                <a:gd name="T18" fmla="*/ 128 w 486"/>
                <a:gd name="T19" fmla="*/ 390 h 416"/>
                <a:gd name="T20" fmla="*/ 194 w 486"/>
                <a:gd name="T21" fmla="*/ 410 h 416"/>
                <a:gd name="T22" fmla="*/ 242 w 486"/>
                <a:gd name="T23" fmla="*/ 416 h 416"/>
                <a:gd name="T24" fmla="*/ 316 w 486"/>
                <a:gd name="T25" fmla="*/ 406 h 416"/>
                <a:gd name="T26" fmla="*/ 378 w 486"/>
                <a:gd name="T27" fmla="*/ 380 h 416"/>
                <a:gd name="T28" fmla="*/ 430 w 486"/>
                <a:gd name="T29" fmla="*/ 340 h 416"/>
                <a:gd name="T30" fmla="*/ 466 w 486"/>
                <a:gd name="T31" fmla="*/ 288 h 416"/>
                <a:gd name="T32" fmla="*/ 484 w 486"/>
                <a:gd name="T33" fmla="*/ 230 h 416"/>
                <a:gd name="T34" fmla="*/ 484 w 486"/>
                <a:gd name="T35" fmla="*/ 186 h 416"/>
                <a:gd name="T36" fmla="*/ 466 w 486"/>
                <a:gd name="T37" fmla="*/ 126 h 416"/>
                <a:gd name="T38" fmla="*/ 430 w 486"/>
                <a:gd name="T39" fmla="*/ 76 h 416"/>
                <a:gd name="T40" fmla="*/ 378 w 486"/>
                <a:gd name="T41" fmla="*/ 36 h 416"/>
                <a:gd name="T42" fmla="*/ 316 w 486"/>
                <a:gd name="T43" fmla="*/ 8 h 416"/>
                <a:gd name="T44" fmla="*/ 242 w 486"/>
                <a:gd name="T45" fmla="*/ 0 h 416"/>
                <a:gd name="T46" fmla="*/ 242 w 486"/>
                <a:gd name="T47" fmla="*/ 378 h 416"/>
                <a:gd name="T48" fmla="*/ 206 w 486"/>
                <a:gd name="T49" fmla="*/ 370 h 416"/>
                <a:gd name="T50" fmla="*/ 174 w 486"/>
                <a:gd name="T51" fmla="*/ 348 h 416"/>
                <a:gd name="T52" fmla="*/ 148 w 486"/>
                <a:gd name="T53" fmla="*/ 314 h 416"/>
                <a:gd name="T54" fmla="*/ 130 w 486"/>
                <a:gd name="T55" fmla="*/ 272 h 416"/>
                <a:gd name="T56" fmla="*/ 122 w 486"/>
                <a:gd name="T57" fmla="*/ 224 h 416"/>
                <a:gd name="T58" fmla="*/ 122 w 486"/>
                <a:gd name="T59" fmla="*/ 188 h 416"/>
                <a:gd name="T60" fmla="*/ 130 w 486"/>
                <a:gd name="T61" fmla="*/ 138 h 416"/>
                <a:gd name="T62" fmla="*/ 148 w 486"/>
                <a:gd name="T63" fmla="*/ 96 h 416"/>
                <a:gd name="T64" fmla="*/ 174 w 486"/>
                <a:gd name="T65" fmla="*/ 62 h 416"/>
                <a:gd name="T66" fmla="*/ 206 w 486"/>
                <a:gd name="T67" fmla="*/ 42 h 416"/>
                <a:gd name="T68" fmla="*/ 242 w 486"/>
                <a:gd name="T69" fmla="*/ 34 h 416"/>
                <a:gd name="T70" fmla="*/ 266 w 486"/>
                <a:gd name="T71" fmla="*/ 36 h 416"/>
                <a:gd name="T72" fmla="*/ 300 w 486"/>
                <a:gd name="T73" fmla="*/ 54 h 416"/>
                <a:gd name="T74" fmla="*/ 326 w 486"/>
                <a:gd name="T75" fmla="*/ 84 h 416"/>
                <a:gd name="T76" fmla="*/ 348 w 486"/>
                <a:gd name="T77" fmla="*/ 124 h 416"/>
                <a:gd name="T78" fmla="*/ 360 w 486"/>
                <a:gd name="T79" fmla="*/ 172 h 416"/>
                <a:gd name="T80" fmla="*/ 362 w 486"/>
                <a:gd name="T81" fmla="*/ 206 h 416"/>
                <a:gd name="T82" fmla="*/ 356 w 486"/>
                <a:gd name="T83" fmla="*/ 256 h 416"/>
                <a:gd name="T84" fmla="*/ 334 w 486"/>
                <a:gd name="T85" fmla="*/ 314 h 416"/>
                <a:gd name="T86" fmla="*/ 310 w 486"/>
                <a:gd name="T87" fmla="*/ 348 h 416"/>
                <a:gd name="T88" fmla="*/ 278 w 486"/>
                <a:gd name="T89" fmla="*/ 370 h 416"/>
                <a:gd name="T90" fmla="*/ 242 w 486"/>
                <a:gd name="T91" fmla="*/ 378 h 4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416"/>
                <a:gd name="T140" fmla="*/ 486 w 486"/>
                <a:gd name="T141" fmla="*/ 416 h 4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416">
                  <a:moveTo>
                    <a:pt x="242" y="0"/>
                  </a:moveTo>
                  <a:lnTo>
                    <a:pt x="242" y="0"/>
                  </a:lnTo>
                  <a:lnTo>
                    <a:pt x="218" y="0"/>
                  </a:lnTo>
                  <a:lnTo>
                    <a:pt x="194" y="4"/>
                  </a:lnTo>
                  <a:lnTo>
                    <a:pt x="170" y="8"/>
                  </a:lnTo>
                  <a:lnTo>
                    <a:pt x="148" y="16"/>
                  </a:lnTo>
                  <a:lnTo>
                    <a:pt x="128" y="24"/>
                  </a:lnTo>
                  <a:lnTo>
                    <a:pt x="108" y="36"/>
                  </a:lnTo>
                  <a:lnTo>
                    <a:pt x="88" y="48"/>
                  </a:lnTo>
                  <a:lnTo>
                    <a:pt x="72" y="60"/>
                  </a:lnTo>
                  <a:lnTo>
                    <a:pt x="56" y="76"/>
                  </a:lnTo>
                  <a:lnTo>
                    <a:pt x="42" y="92"/>
                  </a:lnTo>
                  <a:lnTo>
                    <a:pt x="30" y="108"/>
                  </a:lnTo>
                  <a:lnTo>
                    <a:pt x="20" y="126"/>
                  </a:lnTo>
                  <a:lnTo>
                    <a:pt x="10" y="146"/>
                  </a:lnTo>
                  <a:lnTo>
                    <a:pt x="4" y="166"/>
                  </a:lnTo>
                  <a:lnTo>
                    <a:pt x="2" y="186"/>
                  </a:lnTo>
                  <a:lnTo>
                    <a:pt x="0" y="208"/>
                  </a:lnTo>
                  <a:lnTo>
                    <a:pt x="2" y="230"/>
                  </a:lnTo>
                  <a:lnTo>
                    <a:pt x="4" y="250"/>
                  </a:lnTo>
                  <a:lnTo>
                    <a:pt x="10" y="270"/>
                  </a:lnTo>
                  <a:lnTo>
                    <a:pt x="20" y="288"/>
                  </a:lnTo>
                  <a:lnTo>
                    <a:pt x="30" y="306"/>
                  </a:lnTo>
                  <a:lnTo>
                    <a:pt x="42" y="324"/>
                  </a:lnTo>
                  <a:lnTo>
                    <a:pt x="56" y="338"/>
                  </a:lnTo>
                  <a:lnTo>
                    <a:pt x="72" y="354"/>
                  </a:lnTo>
                  <a:lnTo>
                    <a:pt x="88" y="366"/>
                  </a:lnTo>
                  <a:lnTo>
                    <a:pt x="108" y="378"/>
                  </a:lnTo>
                  <a:lnTo>
                    <a:pt x="128" y="390"/>
                  </a:lnTo>
                  <a:lnTo>
                    <a:pt x="148" y="398"/>
                  </a:lnTo>
                  <a:lnTo>
                    <a:pt x="170" y="406"/>
                  </a:lnTo>
                  <a:lnTo>
                    <a:pt x="194" y="410"/>
                  </a:lnTo>
                  <a:lnTo>
                    <a:pt x="218" y="414"/>
                  </a:lnTo>
                  <a:lnTo>
                    <a:pt x="242" y="416"/>
                  </a:lnTo>
                  <a:lnTo>
                    <a:pt x="268" y="414"/>
                  </a:lnTo>
                  <a:lnTo>
                    <a:pt x="292" y="410"/>
                  </a:lnTo>
                  <a:lnTo>
                    <a:pt x="316" y="406"/>
                  </a:lnTo>
                  <a:lnTo>
                    <a:pt x="338" y="398"/>
                  </a:lnTo>
                  <a:lnTo>
                    <a:pt x="358" y="390"/>
                  </a:lnTo>
                  <a:lnTo>
                    <a:pt x="378" y="380"/>
                  </a:lnTo>
                  <a:lnTo>
                    <a:pt x="398" y="368"/>
                  </a:lnTo>
                  <a:lnTo>
                    <a:pt x="414" y="354"/>
                  </a:lnTo>
                  <a:lnTo>
                    <a:pt x="430" y="340"/>
                  </a:lnTo>
                  <a:lnTo>
                    <a:pt x="444" y="324"/>
                  </a:lnTo>
                  <a:lnTo>
                    <a:pt x="456" y="306"/>
                  </a:lnTo>
                  <a:lnTo>
                    <a:pt x="466" y="288"/>
                  </a:lnTo>
                  <a:lnTo>
                    <a:pt x="474" y="270"/>
                  </a:lnTo>
                  <a:lnTo>
                    <a:pt x="480" y="250"/>
                  </a:lnTo>
                  <a:lnTo>
                    <a:pt x="484" y="230"/>
                  </a:lnTo>
                  <a:lnTo>
                    <a:pt x="486" y="208"/>
                  </a:lnTo>
                  <a:lnTo>
                    <a:pt x="484" y="186"/>
                  </a:lnTo>
                  <a:lnTo>
                    <a:pt x="480" y="166"/>
                  </a:lnTo>
                  <a:lnTo>
                    <a:pt x="474" y="146"/>
                  </a:lnTo>
                  <a:lnTo>
                    <a:pt x="466" y="126"/>
                  </a:lnTo>
                  <a:lnTo>
                    <a:pt x="456" y="108"/>
                  </a:lnTo>
                  <a:lnTo>
                    <a:pt x="444" y="92"/>
                  </a:lnTo>
                  <a:lnTo>
                    <a:pt x="430" y="76"/>
                  </a:lnTo>
                  <a:lnTo>
                    <a:pt x="414" y="60"/>
                  </a:lnTo>
                  <a:lnTo>
                    <a:pt x="398" y="48"/>
                  </a:lnTo>
                  <a:lnTo>
                    <a:pt x="378" y="36"/>
                  </a:lnTo>
                  <a:lnTo>
                    <a:pt x="358" y="24"/>
                  </a:lnTo>
                  <a:lnTo>
                    <a:pt x="338" y="16"/>
                  </a:lnTo>
                  <a:lnTo>
                    <a:pt x="316" y="8"/>
                  </a:lnTo>
                  <a:lnTo>
                    <a:pt x="292" y="4"/>
                  </a:lnTo>
                  <a:lnTo>
                    <a:pt x="268" y="0"/>
                  </a:lnTo>
                  <a:lnTo>
                    <a:pt x="242" y="0"/>
                  </a:lnTo>
                  <a:close/>
                  <a:moveTo>
                    <a:pt x="242" y="378"/>
                  </a:moveTo>
                  <a:lnTo>
                    <a:pt x="242" y="378"/>
                  </a:lnTo>
                  <a:lnTo>
                    <a:pt x="230" y="376"/>
                  </a:lnTo>
                  <a:lnTo>
                    <a:pt x="218" y="374"/>
                  </a:lnTo>
                  <a:lnTo>
                    <a:pt x="206" y="370"/>
                  </a:lnTo>
                  <a:lnTo>
                    <a:pt x="196" y="364"/>
                  </a:lnTo>
                  <a:lnTo>
                    <a:pt x="184" y="356"/>
                  </a:lnTo>
                  <a:lnTo>
                    <a:pt x="174" y="348"/>
                  </a:lnTo>
                  <a:lnTo>
                    <a:pt x="166" y="338"/>
                  </a:lnTo>
                  <a:lnTo>
                    <a:pt x="156" y="326"/>
                  </a:lnTo>
                  <a:lnTo>
                    <a:pt x="148" y="314"/>
                  </a:lnTo>
                  <a:lnTo>
                    <a:pt x="142" y="302"/>
                  </a:lnTo>
                  <a:lnTo>
                    <a:pt x="136" y="288"/>
                  </a:lnTo>
                  <a:lnTo>
                    <a:pt x="130" y="272"/>
                  </a:lnTo>
                  <a:lnTo>
                    <a:pt x="126" y="256"/>
                  </a:lnTo>
                  <a:lnTo>
                    <a:pt x="124" y="240"/>
                  </a:lnTo>
                  <a:lnTo>
                    <a:pt x="122" y="224"/>
                  </a:lnTo>
                  <a:lnTo>
                    <a:pt x="122" y="206"/>
                  </a:lnTo>
                  <a:lnTo>
                    <a:pt x="122" y="188"/>
                  </a:lnTo>
                  <a:lnTo>
                    <a:pt x="124" y="172"/>
                  </a:lnTo>
                  <a:lnTo>
                    <a:pt x="126" y="154"/>
                  </a:lnTo>
                  <a:lnTo>
                    <a:pt x="130" y="138"/>
                  </a:lnTo>
                  <a:lnTo>
                    <a:pt x="136" y="124"/>
                  </a:lnTo>
                  <a:lnTo>
                    <a:pt x="142" y="110"/>
                  </a:lnTo>
                  <a:lnTo>
                    <a:pt x="148" y="96"/>
                  </a:lnTo>
                  <a:lnTo>
                    <a:pt x="156" y="84"/>
                  </a:lnTo>
                  <a:lnTo>
                    <a:pt x="166" y="72"/>
                  </a:lnTo>
                  <a:lnTo>
                    <a:pt x="174" y="62"/>
                  </a:lnTo>
                  <a:lnTo>
                    <a:pt x="184" y="54"/>
                  </a:lnTo>
                  <a:lnTo>
                    <a:pt x="196" y="46"/>
                  </a:lnTo>
                  <a:lnTo>
                    <a:pt x="206" y="42"/>
                  </a:lnTo>
                  <a:lnTo>
                    <a:pt x="218" y="36"/>
                  </a:lnTo>
                  <a:lnTo>
                    <a:pt x="230" y="34"/>
                  </a:lnTo>
                  <a:lnTo>
                    <a:pt x="242" y="34"/>
                  </a:lnTo>
                  <a:lnTo>
                    <a:pt x="254" y="34"/>
                  </a:lnTo>
                  <a:lnTo>
                    <a:pt x="266" y="36"/>
                  </a:lnTo>
                  <a:lnTo>
                    <a:pt x="278" y="42"/>
                  </a:lnTo>
                  <a:lnTo>
                    <a:pt x="288" y="46"/>
                  </a:lnTo>
                  <a:lnTo>
                    <a:pt x="300" y="54"/>
                  </a:lnTo>
                  <a:lnTo>
                    <a:pt x="310" y="62"/>
                  </a:lnTo>
                  <a:lnTo>
                    <a:pt x="318" y="72"/>
                  </a:lnTo>
                  <a:lnTo>
                    <a:pt x="326" y="84"/>
                  </a:lnTo>
                  <a:lnTo>
                    <a:pt x="334" y="96"/>
                  </a:lnTo>
                  <a:lnTo>
                    <a:pt x="342" y="110"/>
                  </a:lnTo>
                  <a:lnTo>
                    <a:pt x="348" y="124"/>
                  </a:lnTo>
                  <a:lnTo>
                    <a:pt x="352" y="138"/>
                  </a:lnTo>
                  <a:lnTo>
                    <a:pt x="356" y="154"/>
                  </a:lnTo>
                  <a:lnTo>
                    <a:pt x="360" y="172"/>
                  </a:lnTo>
                  <a:lnTo>
                    <a:pt x="362" y="188"/>
                  </a:lnTo>
                  <a:lnTo>
                    <a:pt x="362" y="206"/>
                  </a:lnTo>
                  <a:lnTo>
                    <a:pt x="362" y="224"/>
                  </a:lnTo>
                  <a:lnTo>
                    <a:pt x="360" y="240"/>
                  </a:lnTo>
                  <a:lnTo>
                    <a:pt x="356" y="256"/>
                  </a:lnTo>
                  <a:lnTo>
                    <a:pt x="352" y="272"/>
                  </a:lnTo>
                  <a:lnTo>
                    <a:pt x="342" y="302"/>
                  </a:lnTo>
                  <a:lnTo>
                    <a:pt x="334" y="314"/>
                  </a:lnTo>
                  <a:lnTo>
                    <a:pt x="326" y="326"/>
                  </a:lnTo>
                  <a:lnTo>
                    <a:pt x="318" y="338"/>
                  </a:lnTo>
                  <a:lnTo>
                    <a:pt x="310" y="348"/>
                  </a:lnTo>
                  <a:lnTo>
                    <a:pt x="300" y="356"/>
                  </a:lnTo>
                  <a:lnTo>
                    <a:pt x="288" y="364"/>
                  </a:lnTo>
                  <a:lnTo>
                    <a:pt x="278" y="370"/>
                  </a:lnTo>
                  <a:lnTo>
                    <a:pt x="266" y="374"/>
                  </a:lnTo>
                  <a:lnTo>
                    <a:pt x="254" y="376"/>
                  </a:lnTo>
                  <a:lnTo>
                    <a:pt x="242" y="3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8" name="Freeform 49"/>
            <p:cNvSpPr>
              <a:spLocks noEditPoints="1"/>
            </p:cNvSpPr>
            <p:nvPr/>
          </p:nvSpPr>
          <p:spPr bwMode="auto">
            <a:xfrm>
              <a:off x="3860" y="1358"/>
              <a:ext cx="486" cy="416"/>
            </a:xfrm>
            <a:custGeom>
              <a:avLst/>
              <a:gdLst>
                <a:gd name="T0" fmla="*/ 218 w 486"/>
                <a:gd name="T1" fmla="*/ 0 h 416"/>
                <a:gd name="T2" fmla="*/ 148 w 486"/>
                <a:gd name="T3" fmla="*/ 16 h 416"/>
                <a:gd name="T4" fmla="*/ 88 w 486"/>
                <a:gd name="T5" fmla="*/ 48 h 416"/>
                <a:gd name="T6" fmla="*/ 40 w 486"/>
                <a:gd name="T7" fmla="*/ 92 h 416"/>
                <a:gd name="T8" fmla="*/ 10 w 486"/>
                <a:gd name="T9" fmla="*/ 146 h 416"/>
                <a:gd name="T10" fmla="*/ 0 w 486"/>
                <a:gd name="T11" fmla="*/ 208 h 416"/>
                <a:gd name="T12" fmla="*/ 4 w 486"/>
                <a:gd name="T13" fmla="*/ 250 h 416"/>
                <a:gd name="T14" fmla="*/ 28 w 486"/>
                <a:gd name="T15" fmla="*/ 306 h 416"/>
                <a:gd name="T16" fmla="*/ 70 w 486"/>
                <a:gd name="T17" fmla="*/ 354 h 416"/>
                <a:gd name="T18" fmla="*/ 126 w 486"/>
                <a:gd name="T19" fmla="*/ 390 h 416"/>
                <a:gd name="T20" fmla="*/ 194 w 486"/>
                <a:gd name="T21" fmla="*/ 410 h 416"/>
                <a:gd name="T22" fmla="*/ 242 w 486"/>
                <a:gd name="T23" fmla="*/ 416 h 416"/>
                <a:gd name="T24" fmla="*/ 268 w 486"/>
                <a:gd name="T25" fmla="*/ 414 h 416"/>
                <a:gd name="T26" fmla="*/ 338 w 486"/>
                <a:gd name="T27" fmla="*/ 398 h 416"/>
                <a:gd name="T28" fmla="*/ 398 w 486"/>
                <a:gd name="T29" fmla="*/ 368 h 416"/>
                <a:gd name="T30" fmla="*/ 444 w 486"/>
                <a:gd name="T31" fmla="*/ 324 h 416"/>
                <a:gd name="T32" fmla="*/ 476 w 486"/>
                <a:gd name="T33" fmla="*/ 270 h 416"/>
                <a:gd name="T34" fmla="*/ 486 w 486"/>
                <a:gd name="T35" fmla="*/ 208 h 416"/>
                <a:gd name="T36" fmla="*/ 482 w 486"/>
                <a:gd name="T37" fmla="*/ 166 h 416"/>
                <a:gd name="T38" fmla="*/ 456 w 486"/>
                <a:gd name="T39" fmla="*/ 108 h 416"/>
                <a:gd name="T40" fmla="*/ 414 w 486"/>
                <a:gd name="T41" fmla="*/ 60 h 416"/>
                <a:gd name="T42" fmla="*/ 358 w 486"/>
                <a:gd name="T43" fmla="*/ 24 h 416"/>
                <a:gd name="T44" fmla="*/ 290 w 486"/>
                <a:gd name="T45" fmla="*/ 4 h 416"/>
                <a:gd name="T46" fmla="*/ 242 w 486"/>
                <a:gd name="T47" fmla="*/ 0 h 416"/>
                <a:gd name="T48" fmla="*/ 230 w 486"/>
                <a:gd name="T49" fmla="*/ 376 h 416"/>
                <a:gd name="T50" fmla="*/ 194 w 486"/>
                <a:gd name="T51" fmla="*/ 364 h 416"/>
                <a:gd name="T52" fmla="*/ 164 w 486"/>
                <a:gd name="T53" fmla="*/ 338 h 416"/>
                <a:gd name="T54" fmla="*/ 140 w 486"/>
                <a:gd name="T55" fmla="*/ 302 h 416"/>
                <a:gd name="T56" fmla="*/ 126 w 486"/>
                <a:gd name="T57" fmla="*/ 256 h 416"/>
                <a:gd name="T58" fmla="*/ 120 w 486"/>
                <a:gd name="T59" fmla="*/ 206 h 416"/>
                <a:gd name="T60" fmla="*/ 122 w 486"/>
                <a:gd name="T61" fmla="*/ 172 h 416"/>
                <a:gd name="T62" fmla="*/ 134 w 486"/>
                <a:gd name="T63" fmla="*/ 124 h 416"/>
                <a:gd name="T64" fmla="*/ 156 w 486"/>
                <a:gd name="T65" fmla="*/ 84 h 416"/>
                <a:gd name="T66" fmla="*/ 184 w 486"/>
                <a:gd name="T67" fmla="*/ 54 h 416"/>
                <a:gd name="T68" fmla="*/ 218 w 486"/>
                <a:gd name="T69" fmla="*/ 36 h 416"/>
                <a:gd name="T70" fmla="*/ 242 w 486"/>
                <a:gd name="T71" fmla="*/ 34 h 416"/>
                <a:gd name="T72" fmla="*/ 278 w 486"/>
                <a:gd name="T73" fmla="*/ 42 h 416"/>
                <a:gd name="T74" fmla="*/ 308 w 486"/>
                <a:gd name="T75" fmla="*/ 62 h 416"/>
                <a:gd name="T76" fmla="*/ 334 w 486"/>
                <a:gd name="T77" fmla="*/ 96 h 416"/>
                <a:gd name="T78" fmla="*/ 352 w 486"/>
                <a:gd name="T79" fmla="*/ 138 h 416"/>
                <a:gd name="T80" fmla="*/ 360 w 486"/>
                <a:gd name="T81" fmla="*/ 188 h 416"/>
                <a:gd name="T82" fmla="*/ 360 w 486"/>
                <a:gd name="T83" fmla="*/ 224 h 416"/>
                <a:gd name="T84" fmla="*/ 352 w 486"/>
                <a:gd name="T85" fmla="*/ 272 h 416"/>
                <a:gd name="T86" fmla="*/ 326 w 486"/>
                <a:gd name="T87" fmla="*/ 326 h 416"/>
                <a:gd name="T88" fmla="*/ 298 w 486"/>
                <a:gd name="T89" fmla="*/ 356 h 416"/>
                <a:gd name="T90" fmla="*/ 266 w 486"/>
                <a:gd name="T91" fmla="*/ 374 h 416"/>
                <a:gd name="T92" fmla="*/ 242 w 486"/>
                <a:gd name="T93" fmla="*/ 378 h 4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6"/>
                <a:gd name="T142" fmla="*/ 0 h 416"/>
                <a:gd name="T143" fmla="*/ 486 w 486"/>
                <a:gd name="T144" fmla="*/ 416 h 4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6" h="416">
                  <a:moveTo>
                    <a:pt x="242" y="0"/>
                  </a:moveTo>
                  <a:lnTo>
                    <a:pt x="242" y="0"/>
                  </a:lnTo>
                  <a:lnTo>
                    <a:pt x="218" y="0"/>
                  </a:lnTo>
                  <a:lnTo>
                    <a:pt x="194" y="4"/>
                  </a:lnTo>
                  <a:lnTo>
                    <a:pt x="170" y="10"/>
                  </a:lnTo>
                  <a:lnTo>
                    <a:pt x="148" y="16"/>
                  </a:lnTo>
                  <a:lnTo>
                    <a:pt x="126" y="24"/>
                  </a:lnTo>
                  <a:lnTo>
                    <a:pt x="106" y="36"/>
                  </a:lnTo>
                  <a:lnTo>
                    <a:pt x="88" y="48"/>
                  </a:lnTo>
                  <a:lnTo>
                    <a:pt x="70" y="60"/>
                  </a:lnTo>
                  <a:lnTo>
                    <a:pt x="54" y="76"/>
                  </a:lnTo>
                  <a:lnTo>
                    <a:pt x="40" y="92"/>
                  </a:lnTo>
                  <a:lnTo>
                    <a:pt x="28" y="108"/>
                  </a:lnTo>
                  <a:lnTo>
                    <a:pt x="18" y="126"/>
                  </a:lnTo>
                  <a:lnTo>
                    <a:pt x="10" y="146"/>
                  </a:lnTo>
                  <a:lnTo>
                    <a:pt x="4" y="166"/>
                  </a:lnTo>
                  <a:lnTo>
                    <a:pt x="0" y="186"/>
                  </a:lnTo>
                  <a:lnTo>
                    <a:pt x="0" y="208"/>
                  </a:lnTo>
                  <a:lnTo>
                    <a:pt x="0" y="230"/>
                  </a:lnTo>
                  <a:lnTo>
                    <a:pt x="4" y="250"/>
                  </a:lnTo>
                  <a:lnTo>
                    <a:pt x="10" y="270"/>
                  </a:lnTo>
                  <a:lnTo>
                    <a:pt x="18" y="288"/>
                  </a:lnTo>
                  <a:lnTo>
                    <a:pt x="28" y="306"/>
                  </a:lnTo>
                  <a:lnTo>
                    <a:pt x="40" y="324"/>
                  </a:lnTo>
                  <a:lnTo>
                    <a:pt x="54" y="338"/>
                  </a:lnTo>
                  <a:lnTo>
                    <a:pt x="70" y="354"/>
                  </a:lnTo>
                  <a:lnTo>
                    <a:pt x="88" y="366"/>
                  </a:lnTo>
                  <a:lnTo>
                    <a:pt x="106" y="378"/>
                  </a:lnTo>
                  <a:lnTo>
                    <a:pt x="126" y="390"/>
                  </a:lnTo>
                  <a:lnTo>
                    <a:pt x="148" y="398"/>
                  </a:lnTo>
                  <a:lnTo>
                    <a:pt x="170" y="406"/>
                  </a:lnTo>
                  <a:lnTo>
                    <a:pt x="194" y="410"/>
                  </a:lnTo>
                  <a:lnTo>
                    <a:pt x="218" y="414"/>
                  </a:lnTo>
                  <a:lnTo>
                    <a:pt x="242" y="416"/>
                  </a:lnTo>
                  <a:lnTo>
                    <a:pt x="244" y="416"/>
                  </a:lnTo>
                  <a:lnTo>
                    <a:pt x="268" y="414"/>
                  </a:lnTo>
                  <a:lnTo>
                    <a:pt x="292" y="410"/>
                  </a:lnTo>
                  <a:lnTo>
                    <a:pt x="316" y="406"/>
                  </a:lnTo>
                  <a:lnTo>
                    <a:pt x="338" y="398"/>
                  </a:lnTo>
                  <a:lnTo>
                    <a:pt x="360" y="390"/>
                  </a:lnTo>
                  <a:lnTo>
                    <a:pt x="380" y="380"/>
                  </a:lnTo>
                  <a:lnTo>
                    <a:pt x="398" y="368"/>
                  </a:lnTo>
                  <a:lnTo>
                    <a:pt x="414" y="354"/>
                  </a:lnTo>
                  <a:lnTo>
                    <a:pt x="430" y="340"/>
                  </a:lnTo>
                  <a:lnTo>
                    <a:pt x="444" y="324"/>
                  </a:lnTo>
                  <a:lnTo>
                    <a:pt x="456" y="306"/>
                  </a:lnTo>
                  <a:lnTo>
                    <a:pt x="468" y="288"/>
                  </a:lnTo>
                  <a:lnTo>
                    <a:pt x="476" y="270"/>
                  </a:lnTo>
                  <a:lnTo>
                    <a:pt x="482" y="250"/>
                  </a:lnTo>
                  <a:lnTo>
                    <a:pt x="486" y="230"/>
                  </a:lnTo>
                  <a:lnTo>
                    <a:pt x="486" y="208"/>
                  </a:lnTo>
                  <a:lnTo>
                    <a:pt x="486" y="186"/>
                  </a:lnTo>
                  <a:lnTo>
                    <a:pt x="482" y="166"/>
                  </a:lnTo>
                  <a:lnTo>
                    <a:pt x="476" y="146"/>
                  </a:lnTo>
                  <a:lnTo>
                    <a:pt x="466" y="126"/>
                  </a:lnTo>
                  <a:lnTo>
                    <a:pt x="456" y="108"/>
                  </a:lnTo>
                  <a:lnTo>
                    <a:pt x="444" y="92"/>
                  </a:lnTo>
                  <a:lnTo>
                    <a:pt x="430" y="76"/>
                  </a:lnTo>
                  <a:lnTo>
                    <a:pt x="414" y="60"/>
                  </a:lnTo>
                  <a:lnTo>
                    <a:pt x="396" y="48"/>
                  </a:lnTo>
                  <a:lnTo>
                    <a:pt x="378" y="36"/>
                  </a:lnTo>
                  <a:lnTo>
                    <a:pt x="358" y="24"/>
                  </a:lnTo>
                  <a:lnTo>
                    <a:pt x="336" y="16"/>
                  </a:lnTo>
                  <a:lnTo>
                    <a:pt x="314" y="10"/>
                  </a:lnTo>
                  <a:lnTo>
                    <a:pt x="290" y="4"/>
                  </a:lnTo>
                  <a:lnTo>
                    <a:pt x="266" y="0"/>
                  </a:lnTo>
                  <a:lnTo>
                    <a:pt x="242" y="0"/>
                  </a:lnTo>
                  <a:close/>
                  <a:moveTo>
                    <a:pt x="242" y="378"/>
                  </a:moveTo>
                  <a:lnTo>
                    <a:pt x="242" y="378"/>
                  </a:lnTo>
                  <a:lnTo>
                    <a:pt x="230" y="376"/>
                  </a:lnTo>
                  <a:lnTo>
                    <a:pt x="218" y="374"/>
                  </a:lnTo>
                  <a:lnTo>
                    <a:pt x="206" y="370"/>
                  </a:lnTo>
                  <a:lnTo>
                    <a:pt x="194" y="364"/>
                  </a:lnTo>
                  <a:lnTo>
                    <a:pt x="184" y="356"/>
                  </a:lnTo>
                  <a:lnTo>
                    <a:pt x="174" y="348"/>
                  </a:lnTo>
                  <a:lnTo>
                    <a:pt x="164" y="338"/>
                  </a:lnTo>
                  <a:lnTo>
                    <a:pt x="156" y="326"/>
                  </a:lnTo>
                  <a:lnTo>
                    <a:pt x="148" y="314"/>
                  </a:lnTo>
                  <a:lnTo>
                    <a:pt x="140" y="302"/>
                  </a:lnTo>
                  <a:lnTo>
                    <a:pt x="134" y="288"/>
                  </a:lnTo>
                  <a:lnTo>
                    <a:pt x="130" y="272"/>
                  </a:lnTo>
                  <a:lnTo>
                    <a:pt x="126" y="256"/>
                  </a:lnTo>
                  <a:lnTo>
                    <a:pt x="122" y="240"/>
                  </a:lnTo>
                  <a:lnTo>
                    <a:pt x="120" y="224"/>
                  </a:lnTo>
                  <a:lnTo>
                    <a:pt x="120" y="206"/>
                  </a:lnTo>
                  <a:lnTo>
                    <a:pt x="120" y="188"/>
                  </a:lnTo>
                  <a:lnTo>
                    <a:pt x="122" y="172"/>
                  </a:lnTo>
                  <a:lnTo>
                    <a:pt x="126" y="154"/>
                  </a:lnTo>
                  <a:lnTo>
                    <a:pt x="130" y="138"/>
                  </a:lnTo>
                  <a:lnTo>
                    <a:pt x="134" y="124"/>
                  </a:lnTo>
                  <a:lnTo>
                    <a:pt x="140" y="110"/>
                  </a:lnTo>
                  <a:lnTo>
                    <a:pt x="148" y="96"/>
                  </a:lnTo>
                  <a:lnTo>
                    <a:pt x="156" y="84"/>
                  </a:lnTo>
                  <a:lnTo>
                    <a:pt x="164" y="72"/>
                  </a:lnTo>
                  <a:lnTo>
                    <a:pt x="174" y="62"/>
                  </a:lnTo>
                  <a:lnTo>
                    <a:pt x="184" y="54"/>
                  </a:lnTo>
                  <a:lnTo>
                    <a:pt x="194" y="46"/>
                  </a:lnTo>
                  <a:lnTo>
                    <a:pt x="206" y="42"/>
                  </a:lnTo>
                  <a:lnTo>
                    <a:pt x="218" y="36"/>
                  </a:lnTo>
                  <a:lnTo>
                    <a:pt x="230" y="34"/>
                  </a:lnTo>
                  <a:lnTo>
                    <a:pt x="242" y="34"/>
                  </a:lnTo>
                  <a:lnTo>
                    <a:pt x="254" y="34"/>
                  </a:lnTo>
                  <a:lnTo>
                    <a:pt x="266" y="36"/>
                  </a:lnTo>
                  <a:lnTo>
                    <a:pt x="278" y="42"/>
                  </a:lnTo>
                  <a:lnTo>
                    <a:pt x="288" y="46"/>
                  </a:lnTo>
                  <a:lnTo>
                    <a:pt x="298" y="54"/>
                  </a:lnTo>
                  <a:lnTo>
                    <a:pt x="308" y="62"/>
                  </a:lnTo>
                  <a:lnTo>
                    <a:pt x="318" y="72"/>
                  </a:lnTo>
                  <a:lnTo>
                    <a:pt x="326" y="84"/>
                  </a:lnTo>
                  <a:lnTo>
                    <a:pt x="334" y="96"/>
                  </a:lnTo>
                  <a:lnTo>
                    <a:pt x="340" y="110"/>
                  </a:lnTo>
                  <a:lnTo>
                    <a:pt x="346" y="124"/>
                  </a:lnTo>
                  <a:lnTo>
                    <a:pt x="352" y="138"/>
                  </a:lnTo>
                  <a:lnTo>
                    <a:pt x="356" y="154"/>
                  </a:lnTo>
                  <a:lnTo>
                    <a:pt x="358" y="172"/>
                  </a:lnTo>
                  <a:lnTo>
                    <a:pt x="360" y="188"/>
                  </a:lnTo>
                  <a:lnTo>
                    <a:pt x="362" y="206"/>
                  </a:lnTo>
                  <a:lnTo>
                    <a:pt x="360" y="224"/>
                  </a:lnTo>
                  <a:lnTo>
                    <a:pt x="358" y="240"/>
                  </a:lnTo>
                  <a:lnTo>
                    <a:pt x="356" y="256"/>
                  </a:lnTo>
                  <a:lnTo>
                    <a:pt x="352" y="272"/>
                  </a:lnTo>
                  <a:lnTo>
                    <a:pt x="340" y="302"/>
                  </a:lnTo>
                  <a:lnTo>
                    <a:pt x="334" y="314"/>
                  </a:lnTo>
                  <a:lnTo>
                    <a:pt x="326" y="326"/>
                  </a:lnTo>
                  <a:lnTo>
                    <a:pt x="318" y="338"/>
                  </a:lnTo>
                  <a:lnTo>
                    <a:pt x="308" y="348"/>
                  </a:lnTo>
                  <a:lnTo>
                    <a:pt x="298" y="356"/>
                  </a:lnTo>
                  <a:lnTo>
                    <a:pt x="288" y="364"/>
                  </a:lnTo>
                  <a:lnTo>
                    <a:pt x="278" y="370"/>
                  </a:lnTo>
                  <a:lnTo>
                    <a:pt x="266" y="374"/>
                  </a:lnTo>
                  <a:lnTo>
                    <a:pt x="254" y="376"/>
                  </a:lnTo>
                  <a:lnTo>
                    <a:pt x="242" y="3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29" name="Freeform 50"/>
            <p:cNvSpPr>
              <a:spLocks noEditPoints="1"/>
            </p:cNvSpPr>
            <p:nvPr/>
          </p:nvSpPr>
          <p:spPr bwMode="auto">
            <a:xfrm>
              <a:off x="3044" y="1370"/>
              <a:ext cx="410" cy="402"/>
            </a:xfrm>
            <a:custGeom>
              <a:avLst/>
              <a:gdLst>
                <a:gd name="T0" fmla="*/ 362 w 410"/>
                <a:gd name="T1" fmla="*/ 108 h 402"/>
                <a:gd name="T2" fmla="*/ 354 w 410"/>
                <a:gd name="T3" fmla="*/ 76 h 402"/>
                <a:gd name="T4" fmla="*/ 330 w 410"/>
                <a:gd name="T5" fmla="*/ 46 h 402"/>
                <a:gd name="T6" fmla="*/ 260 w 410"/>
                <a:gd name="T7" fmla="*/ 8 h 402"/>
                <a:gd name="T8" fmla="*/ 204 w 410"/>
                <a:gd name="T9" fmla="*/ 0 h 402"/>
                <a:gd name="T10" fmla="*/ 150 w 410"/>
                <a:gd name="T11" fmla="*/ 6 h 402"/>
                <a:gd name="T12" fmla="*/ 86 w 410"/>
                <a:gd name="T13" fmla="*/ 34 h 402"/>
                <a:gd name="T14" fmla="*/ 56 w 410"/>
                <a:gd name="T15" fmla="*/ 62 h 402"/>
                <a:gd name="T16" fmla="*/ 34 w 410"/>
                <a:gd name="T17" fmla="*/ 98 h 402"/>
                <a:gd name="T18" fmla="*/ 24 w 410"/>
                <a:gd name="T19" fmla="*/ 144 h 402"/>
                <a:gd name="T20" fmla="*/ 56 w 410"/>
                <a:gd name="T21" fmla="*/ 110 h 402"/>
                <a:gd name="T22" fmla="*/ 114 w 410"/>
                <a:gd name="T23" fmla="*/ 80 h 402"/>
                <a:gd name="T24" fmla="*/ 178 w 410"/>
                <a:gd name="T25" fmla="*/ 78 h 402"/>
                <a:gd name="T26" fmla="*/ 198 w 410"/>
                <a:gd name="T27" fmla="*/ 84 h 402"/>
                <a:gd name="T28" fmla="*/ 224 w 410"/>
                <a:gd name="T29" fmla="*/ 104 h 402"/>
                <a:gd name="T30" fmla="*/ 238 w 410"/>
                <a:gd name="T31" fmla="*/ 140 h 402"/>
                <a:gd name="T32" fmla="*/ 224 w 410"/>
                <a:gd name="T33" fmla="*/ 162 h 402"/>
                <a:gd name="T34" fmla="*/ 84 w 410"/>
                <a:gd name="T35" fmla="*/ 202 h 402"/>
                <a:gd name="T36" fmla="*/ 46 w 410"/>
                <a:gd name="T37" fmla="*/ 218 h 402"/>
                <a:gd name="T38" fmla="*/ 10 w 410"/>
                <a:gd name="T39" fmla="*/ 256 h 402"/>
                <a:gd name="T40" fmla="*/ 0 w 410"/>
                <a:gd name="T41" fmla="*/ 304 h 402"/>
                <a:gd name="T42" fmla="*/ 8 w 410"/>
                <a:gd name="T43" fmla="*/ 338 h 402"/>
                <a:gd name="T44" fmla="*/ 42 w 410"/>
                <a:gd name="T45" fmla="*/ 384 h 402"/>
                <a:gd name="T46" fmla="*/ 84 w 410"/>
                <a:gd name="T47" fmla="*/ 400 h 402"/>
                <a:gd name="T48" fmla="*/ 110 w 410"/>
                <a:gd name="T49" fmla="*/ 402 h 402"/>
                <a:gd name="T50" fmla="*/ 178 w 410"/>
                <a:gd name="T51" fmla="*/ 386 h 402"/>
                <a:gd name="T52" fmla="*/ 212 w 410"/>
                <a:gd name="T53" fmla="*/ 368 h 402"/>
                <a:gd name="T54" fmla="*/ 242 w 410"/>
                <a:gd name="T55" fmla="*/ 342 h 402"/>
                <a:gd name="T56" fmla="*/ 268 w 410"/>
                <a:gd name="T57" fmla="*/ 380 h 402"/>
                <a:gd name="T58" fmla="*/ 302 w 410"/>
                <a:gd name="T59" fmla="*/ 398 h 402"/>
                <a:gd name="T60" fmla="*/ 328 w 410"/>
                <a:gd name="T61" fmla="*/ 402 h 402"/>
                <a:gd name="T62" fmla="*/ 364 w 410"/>
                <a:gd name="T63" fmla="*/ 390 h 402"/>
                <a:gd name="T64" fmla="*/ 396 w 410"/>
                <a:gd name="T65" fmla="*/ 362 h 402"/>
                <a:gd name="T66" fmla="*/ 410 w 410"/>
                <a:gd name="T67" fmla="*/ 338 h 402"/>
                <a:gd name="T68" fmla="*/ 380 w 410"/>
                <a:gd name="T69" fmla="*/ 342 h 402"/>
                <a:gd name="T70" fmla="*/ 364 w 410"/>
                <a:gd name="T71" fmla="*/ 326 h 402"/>
                <a:gd name="T72" fmla="*/ 362 w 410"/>
                <a:gd name="T73" fmla="*/ 306 h 402"/>
                <a:gd name="T74" fmla="*/ 240 w 410"/>
                <a:gd name="T75" fmla="*/ 296 h 402"/>
                <a:gd name="T76" fmla="*/ 224 w 410"/>
                <a:gd name="T77" fmla="*/ 328 h 402"/>
                <a:gd name="T78" fmla="*/ 192 w 410"/>
                <a:gd name="T79" fmla="*/ 344 h 402"/>
                <a:gd name="T80" fmla="*/ 164 w 410"/>
                <a:gd name="T81" fmla="*/ 344 h 402"/>
                <a:gd name="T82" fmla="*/ 130 w 410"/>
                <a:gd name="T83" fmla="*/ 324 h 402"/>
                <a:gd name="T84" fmla="*/ 118 w 410"/>
                <a:gd name="T85" fmla="*/ 290 h 402"/>
                <a:gd name="T86" fmla="*/ 120 w 410"/>
                <a:gd name="T87" fmla="*/ 262 h 402"/>
                <a:gd name="T88" fmla="*/ 140 w 410"/>
                <a:gd name="T89" fmla="*/ 232 h 402"/>
                <a:gd name="T90" fmla="*/ 240 w 410"/>
                <a:gd name="T91" fmla="*/ 188 h 4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0"/>
                <a:gd name="T139" fmla="*/ 0 h 402"/>
                <a:gd name="T140" fmla="*/ 410 w 410"/>
                <a:gd name="T141" fmla="*/ 402 h 4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0" h="402">
                  <a:moveTo>
                    <a:pt x="362" y="306"/>
                  </a:moveTo>
                  <a:lnTo>
                    <a:pt x="362" y="108"/>
                  </a:lnTo>
                  <a:lnTo>
                    <a:pt x="360" y="98"/>
                  </a:lnTo>
                  <a:lnTo>
                    <a:pt x="358" y="86"/>
                  </a:lnTo>
                  <a:lnTo>
                    <a:pt x="354" y="76"/>
                  </a:lnTo>
                  <a:lnTo>
                    <a:pt x="348" y="64"/>
                  </a:lnTo>
                  <a:lnTo>
                    <a:pt x="340" y="56"/>
                  </a:lnTo>
                  <a:lnTo>
                    <a:pt x="330" y="46"/>
                  </a:lnTo>
                  <a:lnTo>
                    <a:pt x="310" y="30"/>
                  </a:lnTo>
                  <a:lnTo>
                    <a:pt x="286" y="18"/>
                  </a:lnTo>
                  <a:lnTo>
                    <a:pt x="260" y="8"/>
                  </a:lnTo>
                  <a:lnTo>
                    <a:pt x="232" y="2"/>
                  </a:lnTo>
                  <a:lnTo>
                    <a:pt x="204" y="0"/>
                  </a:lnTo>
                  <a:lnTo>
                    <a:pt x="178" y="2"/>
                  </a:lnTo>
                  <a:lnTo>
                    <a:pt x="150" y="6"/>
                  </a:lnTo>
                  <a:lnTo>
                    <a:pt x="124" y="14"/>
                  </a:lnTo>
                  <a:lnTo>
                    <a:pt x="98" y="26"/>
                  </a:lnTo>
                  <a:lnTo>
                    <a:pt x="86" y="34"/>
                  </a:lnTo>
                  <a:lnTo>
                    <a:pt x="76" y="42"/>
                  </a:lnTo>
                  <a:lnTo>
                    <a:pt x="66" y="50"/>
                  </a:lnTo>
                  <a:lnTo>
                    <a:pt x="56" y="62"/>
                  </a:lnTo>
                  <a:lnTo>
                    <a:pt x="48" y="72"/>
                  </a:lnTo>
                  <a:lnTo>
                    <a:pt x="40" y="84"/>
                  </a:lnTo>
                  <a:lnTo>
                    <a:pt x="34" y="98"/>
                  </a:lnTo>
                  <a:lnTo>
                    <a:pt x="28" y="112"/>
                  </a:lnTo>
                  <a:lnTo>
                    <a:pt x="26" y="128"/>
                  </a:lnTo>
                  <a:lnTo>
                    <a:pt x="24" y="144"/>
                  </a:lnTo>
                  <a:lnTo>
                    <a:pt x="40" y="126"/>
                  </a:lnTo>
                  <a:lnTo>
                    <a:pt x="56" y="110"/>
                  </a:lnTo>
                  <a:lnTo>
                    <a:pt x="74" y="96"/>
                  </a:lnTo>
                  <a:lnTo>
                    <a:pt x="94" y="86"/>
                  </a:lnTo>
                  <a:lnTo>
                    <a:pt x="114" y="80"/>
                  </a:lnTo>
                  <a:lnTo>
                    <a:pt x="134" y="76"/>
                  </a:lnTo>
                  <a:lnTo>
                    <a:pt x="156" y="76"/>
                  </a:lnTo>
                  <a:lnTo>
                    <a:pt x="178" y="78"/>
                  </a:lnTo>
                  <a:lnTo>
                    <a:pt x="192" y="82"/>
                  </a:lnTo>
                  <a:lnTo>
                    <a:pt x="198" y="84"/>
                  </a:lnTo>
                  <a:lnTo>
                    <a:pt x="214" y="94"/>
                  </a:lnTo>
                  <a:lnTo>
                    <a:pt x="224" y="104"/>
                  </a:lnTo>
                  <a:lnTo>
                    <a:pt x="232" y="116"/>
                  </a:lnTo>
                  <a:lnTo>
                    <a:pt x="238" y="128"/>
                  </a:lnTo>
                  <a:lnTo>
                    <a:pt x="238" y="140"/>
                  </a:lnTo>
                  <a:lnTo>
                    <a:pt x="236" y="150"/>
                  </a:lnTo>
                  <a:lnTo>
                    <a:pt x="228" y="158"/>
                  </a:lnTo>
                  <a:lnTo>
                    <a:pt x="224" y="162"/>
                  </a:lnTo>
                  <a:lnTo>
                    <a:pt x="218" y="164"/>
                  </a:lnTo>
                  <a:lnTo>
                    <a:pt x="178" y="176"/>
                  </a:lnTo>
                  <a:lnTo>
                    <a:pt x="84" y="202"/>
                  </a:lnTo>
                  <a:lnTo>
                    <a:pt x="64" y="210"/>
                  </a:lnTo>
                  <a:lnTo>
                    <a:pt x="46" y="218"/>
                  </a:lnTo>
                  <a:lnTo>
                    <a:pt x="32" y="230"/>
                  </a:lnTo>
                  <a:lnTo>
                    <a:pt x="20" y="242"/>
                  </a:lnTo>
                  <a:lnTo>
                    <a:pt x="10" y="256"/>
                  </a:lnTo>
                  <a:lnTo>
                    <a:pt x="4" y="270"/>
                  </a:lnTo>
                  <a:lnTo>
                    <a:pt x="0" y="286"/>
                  </a:lnTo>
                  <a:lnTo>
                    <a:pt x="0" y="304"/>
                  </a:lnTo>
                  <a:lnTo>
                    <a:pt x="2" y="322"/>
                  </a:lnTo>
                  <a:lnTo>
                    <a:pt x="8" y="338"/>
                  </a:lnTo>
                  <a:lnTo>
                    <a:pt x="16" y="356"/>
                  </a:lnTo>
                  <a:lnTo>
                    <a:pt x="28" y="370"/>
                  </a:lnTo>
                  <a:lnTo>
                    <a:pt x="42" y="384"/>
                  </a:lnTo>
                  <a:lnTo>
                    <a:pt x="62" y="394"/>
                  </a:lnTo>
                  <a:lnTo>
                    <a:pt x="72" y="396"/>
                  </a:lnTo>
                  <a:lnTo>
                    <a:pt x="84" y="400"/>
                  </a:lnTo>
                  <a:lnTo>
                    <a:pt x="98" y="400"/>
                  </a:lnTo>
                  <a:lnTo>
                    <a:pt x="110" y="402"/>
                  </a:lnTo>
                  <a:lnTo>
                    <a:pt x="144" y="396"/>
                  </a:lnTo>
                  <a:lnTo>
                    <a:pt x="162" y="392"/>
                  </a:lnTo>
                  <a:lnTo>
                    <a:pt x="178" y="386"/>
                  </a:lnTo>
                  <a:lnTo>
                    <a:pt x="194" y="376"/>
                  </a:lnTo>
                  <a:lnTo>
                    <a:pt x="212" y="368"/>
                  </a:lnTo>
                  <a:lnTo>
                    <a:pt x="226" y="356"/>
                  </a:lnTo>
                  <a:lnTo>
                    <a:pt x="242" y="342"/>
                  </a:lnTo>
                  <a:lnTo>
                    <a:pt x="250" y="356"/>
                  </a:lnTo>
                  <a:lnTo>
                    <a:pt x="258" y="368"/>
                  </a:lnTo>
                  <a:lnTo>
                    <a:pt x="268" y="380"/>
                  </a:lnTo>
                  <a:lnTo>
                    <a:pt x="278" y="388"/>
                  </a:lnTo>
                  <a:lnTo>
                    <a:pt x="290" y="394"/>
                  </a:lnTo>
                  <a:lnTo>
                    <a:pt x="302" y="398"/>
                  </a:lnTo>
                  <a:lnTo>
                    <a:pt x="314" y="400"/>
                  </a:lnTo>
                  <a:lnTo>
                    <a:pt x="328" y="402"/>
                  </a:lnTo>
                  <a:lnTo>
                    <a:pt x="340" y="400"/>
                  </a:lnTo>
                  <a:lnTo>
                    <a:pt x="352" y="396"/>
                  </a:lnTo>
                  <a:lnTo>
                    <a:pt x="364" y="390"/>
                  </a:lnTo>
                  <a:lnTo>
                    <a:pt x="376" y="382"/>
                  </a:lnTo>
                  <a:lnTo>
                    <a:pt x="388" y="374"/>
                  </a:lnTo>
                  <a:lnTo>
                    <a:pt x="396" y="362"/>
                  </a:lnTo>
                  <a:lnTo>
                    <a:pt x="404" y="350"/>
                  </a:lnTo>
                  <a:lnTo>
                    <a:pt x="410" y="338"/>
                  </a:lnTo>
                  <a:lnTo>
                    <a:pt x="398" y="342"/>
                  </a:lnTo>
                  <a:lnTo>
                    <a:pt x="388" y="342"/>
                  </a:lnTo>
                  <a:lnTo>
                    <a:pt x="380" y="342"/>
                  </a:lnTo>
                  <a:lnTo>
                    <a:pt x="374" y="338"/>
                  </a:lnTo>
                  <a:lnTo>
                    <a:pt x="368" y="334"/>
                  </a:lnTo>
                  <a:lnTo>
                    <a:pt x="364" y="326"/>
                  </a:lnTo>
                  <a:lnTo>
                    <a:pt x="362" y="316"/>
                  </a:lnTo>
                  <a:lnTo>
                    <a:pt x="362" y="306"/>
                  </a:lnTo>
                  <a:close/>
                  <a:moveTo>
                    <a:pt x="240" y="282"/>
                  </a:moveTo>
                  <a:lnTo>
                    <a:pt x="240" y="282"/>
                  </a:lnTo>
                  <a:lnTo>
                    <a:pt x="240" y="296"/>
                  </a:lnTo>
                  <a:lnTo>
                    <a:pt x="236" y="308"/>
                  </a:lnTo>
                  <a:lnTo>
                    <a:pt x="232" y="320"/>
                  </a:lnTo>
                  <a:lnTo>
                    <a:pt x="224" y="328"/>
                  </a:lnTo>
                  <a:lnTo>
                    <a:pt x="216" y="336"/>
                  </a:lnTo>
                  <a:lnTo>
                    <a:pt x="204" y="342"/>
                  </a:lnTo>
                  <a:lnTo>
                    <a:pt x="192" y="344"/>
                  </a:lnTo>
                  <a:lnTo>
                    <a:pt x="178" y="346"/>
                  </a:lnTo>
                  <a:lnTo>
                    <a:pt x="164" y="344"/>
                  </a:lnTo>
                  <a:lnTo>
                    <a:pt x="150" y="340"/>
                  </a:lnTo>
                  <a:lnTo>
                    <a:pt x="140" y="332"/>
                  </a:lnTo>
                  <a:lnTo>
                    <a:pt x="130" y="324"/>
                  </a:lnTo>
                  <a:lnTo>
                    <a:pt x="124" y="314"/>
                  </a:lnTo>
                  <a:lnTo>
                    <a:pt x="120" y="302"/>
                  </a:lnTo>
                  <a:lnTo>
                    <a:pt x="118" y="290"/>
                  </a:lnTo>
                  <a:lnTo>
                    <a:pt x="116" y="278"/>
                  </a:lnTo>
                  <a:lnTo>
                    <a:pt x="120" y="262"/>
                  </a:lnTo>
                  <a:lnTo>
                    <a:pt x="126" y="248"/>
                  </a:lnTo>
                  <a:lnTo>
                    <a:pt x="134" y="236"/>
                  </a:lnTo>
                  <a:lnTo>
                    <a:pt x="140" y="232"/>
                  </a:lnTo>
                  <a:lnTo>
                    <a:pt x="146" y="228"/>
                  </a:lnTo>
                  <a:lnTo>
                    <a:pt x="178" y="216"/>
                  </a:lnTo>
                  <a:lnTo>
                    <a:pt x="240" y="188"/>
                  </a:lnTo>
                  <a:lnTo>
                    <a:pt x="240"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0" name="Freeform 51"/>
            <p:cNvSpPr>
              <a:spLocks noEditPoints="1"/>
            </p:cNvSpPr>
            <p:nvPr/>
          </p:nvSpPr>
          <p:spPr bwMode="auto">
            <a:xfrm>
              <a:off x="1908" y="1248"/>
              <a:ext cx="1070" cy="1142"/>
            </a:xfrm>
            <a:custGeom>
              <a:avLst/>
              <a:gdLst>
                <a:gd name="T0" fmla="*/ 1014 w 1070"/>
                <a:gd name="T1" fmla="*/ 718 h 1142"/>
                <a:gd name="T2" fmla="*/ 920 w 1070"/>
                <a:gd name="T3" fmla="*/ 650 h 1142"/>
                <a:gd name="T4" fmla="*/ 840 w 1070"/>
                <a:gd name="T5" fmla="*/ 644 h 1142"/>
                <a:gd name="T6" fmla="*/ 718 w 1070"/>
                <a:gd name="T7" fmla="*/ 704 h 1142"/>
                <a:gd name="T8" fmla="*/ 686 w 1070"/>
                <a:gd name="T9" fmla="*/ 788 h 1142"/>
                <a:gd name="T10" fmla="*/ 774 w 1070"/>
                <a:gd name="T11" fmla="*/ 722 h 1142"/>
                <a:gd name="T12" fmla="*/ 860 w 1070"/>
                <a:gd name="T13" fmla="*/ 728 h 1142"/>
                <a:gd name="T14" fmla="*/ 896 w 1070"/>
                <a:gd name="T15" fmla="*/ 794 h 1142"/>
                <a:gd name="T16" fmla="*/ 746 w 1070"/>
                <a:gd name="T17" fmla="*/ 846 h 1142"/>
                <a:gd name="T18" fmla="*/ 666 w 1070"/>
                <a:gd name="T19" fmla="*/ 914 h 1142"/>
                <a:gd name="T20" fmla="*/ 640 w 1070"/>
                <a:gd name="T21" fmla="*/ 974 h 1142"/>
                <a:gd name="T22" fmla="*/ 590 w 1070"/>
                <a:gd name="T23" fmla="*/ 968 h 1142"/>
                <a:gd name="T24" fmla="*/ 566 w 1070"/>
                <a:gd name="T25" fmla="*/ 708 h 1142"/>
                <a:gd name="T26" fmla="*/ 554 w 1070"/>
                <a:gd name="T27" fmla="*/ 516 h 1142"/>
                <a:gd name="T28" fmla="*/ 472 w 1070"/>
                <a:gd name="T29" fmla="*/ 642 h 1142"/>
                <a:gd name="T30" fmla="*/ 386 w 1070"/>
                <a:gd name="T31" fmla="*/ 502 h 1142"/>
                <a:gd name="T32" fmla="*/ 346 w 1070"/>
                <a:gd name="T33" fmla="*/ 442 h 1142"/>
                <a:gd name="T34" fmla="*/ 180 w 1070"/>
                <a:gd name="T35" fmla="*/ 20 h 1142"/>
                <a:gd name="T36" fmla="*/ 214 w 1070"/>
                <a:gd name="T37" fmla="*/ 70 h 1142"/>
                <a:gd name="T38" fmla="*/ 204 w 1070"/>
                <a:gd name="T39" fmla="*/ 464 h 1142"/>
                <a:gd name="T40" fmla="*/ 116 w 1070"/>
                <a:gd name="T41" fmla="*/ 522 h 1142"/>
                <a:gd name="T42" fmla="*/ 48 w 1070"/>
                <a:gd name="T43" fmla="*/ 586 h 1142"/>
                <a:gd name="T44" fmla="*/ 30 w 1070"/>
                <a:gd name="T45" fmla="*/ 678 h 1142"/>
                <a:gd name="T46" fmla="*/ 84 w 1070"/>
                <a:gd name="T47" fmla="*/ 764 h 1142"/>
                <a:gd name="T48" fmla="*/ 280 w 1070"/>
                <a:gd name="T49" fmla="*/ 940 h 1142"/>
                <a:gd name="T50" fmla="*/ 274 w 1070"/>
                <a:gd name="T51" fmla="*/ 1032 h 1142"/>
                <a:gd name="T52" fmla="*/ 202 w 1070"/>
                <a:gd name="T53" fmla="*/ 1086 h 1142"/>
                <a:gd name="T54" fmla="*/ 120 w 1070"/>
                <a:gd name="T55" fmla="*/ 1082 h 1142"/>
                <a:gd name="T56" fmla="*/ 0 w 1070"/>
                <a:gd name="T57" fmla="*/ 1020 h 1142"/>
                <a:gd name="T58" fmla="*/ 122 w 1070"/>
                <a:gd name="T59" fmla="*/ 1124 h 1142"/>
                <a:gd name="T60" fmla="*/ 278 w 1070"/>
                <a:gd name="T61" fmla="*/ 1132 h 1142"/>
                <a:gd name="T62" fmla="*/ 402 w 1070"/>
                <a:gd name="T63" fmla="*/ 1058 h 1142"/>
                <a:gd name="T64" fmla="*/ 432 w 1070"/>
                <a:gd name="T65" fmla="*/ 984 h 1142"/>
                <a:gd name="T66" fmla="*/ 408 w 1070"/>
                <a:gd name="T67" fmla="*/ 860 h 1142"/>
                <a:gd name="T68" fmla="*/ 170 w 1070"/>
                <a:gd name="T69" fmla="*/ 662 h 1142"/>
                <a:gd name="T70" fmla="*/ 144 w 1070"/>
                <a:gd name="T71" fmla="*/ 604 h 1142"/>
                <a:gd name="T72" fmla="*/ 166 w 1070"/>
                <a:gd name="T73" fmla="*/ 548 h 1142"/>
                <a:gd name="T74" fmla="*/ 248 w 1070"/>
                <a:gd name="T75" fmla="*/ 516 h 1142"/>
                <a:gd name="T76" fmla="*/ 328 w 1070"/>
                <a:gd name="T77" fmla="*/ 548 h 1142"/>
                <a:gd name="T78" fmla="*/ 376 w 1070"/>
                <a:gd name="T79" fmla="*/ 632 h 1142"/>
                <a:gd name="T80" fmla="*/ 444 w 1070"/>
                <a:gd name="T81" fmla="*/ 914 h 1142"/>
                <a:gd name="T82" fmla="*/ 484 w 1070"/>
                <a:gd name="T83" fmla="*/ 1020 h 1142"/>
                <a:gd name="T84" fmla="*/ 546 w 1070"/>
                <a:gd name="T85" fmla="*/ 1042 h 1142"/>
                <a:gd name="T86" fmla="*/ 632 w 1070"/>
                <a:gd name="T87" fmla="*/ 1028 h 1142"/>
                <a:gd name="T88" fmla="*/ 690 w 1070"/>
                <a:gd name="T89" fmla="*/ 1014 h 1142"/>
                <a:gd name="T90" fmla="*/ 772 w 1070"/>
                <a:gd name="T91" fmla="*/ 1044 h 1142"/>
                <a:gd name="T92" fmla="*/ 856 w 1070"/>
                <a:gd name="T93" fmla="*/ 1020 h 1142"/>
                <a:gd name="T94" fmla="*/ 918 w 1070"/>
                <a:gd name="T95" fmla="*/ 1012 h 1142"/>
                <a:gd name="T96" fmla="*/ 988 w 1070"/>
                <a:gd name="T97" fmla="*/ 1044 h 1142"/>
                <a:gd name="T98" fmla="*/ 1048 w 1070"/>
                <a:gd name="T99" fmla="*/ 1016 h 1142"/>
                <a:gd name="T100" fmla="*/ 1050 w 1070"/>
                <a:gd name="T101" fmla="*/ 986 h 1142"/>
                <a:gd name="T102" fmla="*/ 1022 w 1070"/>
                <a:gd name="T103" fmla="*/ 948 h 1142"/>
                <a:gd name="T104" fmla="*/ 892 w 1070"/>
                <a:gd name="T105" fmla="*/ 962 h 1142"/>
                <a:gd name="T106" fmla="*/ 840 w 1070"/>
                <a:gd name="T107" fmla="*/ 988 h 1142"/>
                <a:gd name="T108" fmla="*/ 780 w 1070"/>
                <a:gd name="T109" fmla="*/ 946 h 1142"/>
                <a:gd name="T110" fmla="*/ 796 w 1070"/>
                <a:gd name="T111" fmla="*/ 880 h 1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
                <a:gd name="T169" fmla="*/ 0 h 1142"/>
                <a:gd name="T170" fmla="*/ 1070 w 1070"/>
                <a:gd name="T171" fmla="*/ 1142 h 11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 h="1142">
                  <a:moveTo>
                    <a:pt x="1022" y="948"/>
                  </a:moveTo>
                  <a:lnTo>
                    <a:pt x="1022" y="752"/>
                  </a:lnTo>
                  <a:lnTo>
                    <a:pt x="1022" y="740"/>
                  </a:lnTo>
                  <a:lnTo>
                    <a:pt x="1018" y="728"/>
                  </a:lnTo>
                  <a:lnTo>
                    <a:pt x="1014" y="718"/>
                  </a:lnTo>
                  <a:lnTo>
                    <a:pt x="1008" y="708"/>
                  </a:lnTo>
                  <a:lnTo>
                    <a:pt x="1000" y="698"/>
                  </a:lnTo>
                  <a:lnTo>
                    <a:pt x="992" y="690"/>
                  </a:lnTo>
                  <a:lnTo>
                    <a:pt x="970" y="674"/>
                  </a:lnTo>
                  <a:lnTo>
                    <a:pt x="946" y="660"/>
                  </a:lnTo>
                  <a:lnTo>
                    <a:pt x="920" y="650"/>
                  </a:lnTo>
                  <a:lnTo>
                    <a:pt x="892" y="644"/>
                  </a:lnTo>
                  <a:lnTo>
                    <a:pt x="866" y="642"/>
                  </a:lnTo>
                  <a:lnTo>
                    <a:pt x="852" y="642"/>
                  </a:lnTo>
                  <a:lnTo>
                    <a:pt x="840" y="644"/>
                  </a:lnTo>
                  <a:lnTo>
                    <a:pt x="812" y="650"/>
                  </a:lnTo>
                  <a:lnTo>
                    <a:pt x="786" y="658"/>
                  </a:lnTo>
                  <a:lnTo>
                    <a:pt x="760" y="670"/>
                  </a:lnTo>
                  <a:lnTo>
                    <a:pt x="738" y="684"/>
                  </a:lnTo>
                  <a:lnTo>
                    <a:pt x="728" y="694"/>
                  </a:lnTo>
                  <a:lnTo>
                    <a:pt x="718" y="704"/>
                  </a:lnTo>
                  <a:lnTo>
                    <a:pt x="710" y="716"/>
                  </a:lnTo>
                  <a:lnTo>
                    <a:pt x="702" y="728"/>
                  </a:lnTo>
                  <a:lnTo>
                    <a:pt x="696" y="742"/>
                  </a:lnTo>
                  <a:lnTo>
                    <a:pt x="692" y="756"/>
                  </a:lnTo>
                  <a:lnTo>
                    <a:pt x="688" y="772"/>
                  </a:lnTo>
                  <a:lnTo>
                    <a:pt x="686" y="788"/>
                  </a:lnTo>
                  <a:lnTo>
                    <a:pt x="702" y="768"/>
                  </a:lnTo>
                  <a:lnTo>
                    <a:pt x="718" y="752"/>
                  </a:lnTo>
                  <a:lnTo>
                    <a:pt x="736" y="740"/>
                  </a:lnTo>
                  <a:lnTo>
                    <a:pt x="756" y="730"/>
                  </a:lnTo>
                  <a:lnTo>
                    <a:pt x="774" y="722"/>
                  </a:lnTo>
                  <a:lnTo>
                    <a:pt x="796" y="718"/>
                  </a:lnTo>
                  <a:lnTo>
                    <a:pt x="818" y="718"/>
                  </a:lnTo>
                  <a:lnTo>
                    <a:pt x="840" y="722"/>
                  </a:lnTo>
                  <a:lnTo>
                    <a:pt x="860" y="728"/>
                  </a:lnTo>
                  <a:lnTo>
                    <a:pt x="874" y="736"/>
                  </a:lnTo>
                  <a:lnTo>
                    <a:pt x="886" y="746"/>
                  </a:lnTo>
                  <a:lnTo>
                    <a:pt x="894" y="758"/>
                  </a:lnTo>
                  <a:lnTo>
                    <a:pt x="898" y="770"/>
                  </a:lnTo>
                  <a:lnTo>
                    <a:pt x="900" y="782"/>
                  </a:lnTo>
                  <a:lnTo>
                    <a:pt x="896" y="794"/>
                  </a:lnTo>
                  <a:lnTo>
                    <a:pt x="890" y="802"/>
                  </a:lnTo>
                  <a:lnTo>
                    <a:pt x="884" y="806"/>
                  </a:lnTo>
                  <a:lnTo>
                    <a:pt x="878" y="808"/>
                  </a:lnTo>
                  <a:lnTo>
                    <a:pt x="840" y="820"/>
                  </a:lnTo>
                  <a:lnTo>
                    <a:pt x="746" y="846"/>
                  </a:lnTo>
                  <a:lnTo>
                    <a:pt x="726" y="852"/>
                  </a:lnTo>
                  <a:lnTo>
                    <a:pt x="708" y="862"/>
                  </a:lnTo>
                  <a:lnTo>
                    <a:pt x="694" y="872"/>
                  </a:lnTo>
                  <a:lnTo>
                    <a:pt x="682" y="884"/>
                  </a:lnTo>
                  <a:lnTo>
                    <a:pt x="674" y="898"/>
                  </a:lnTo>
                  <a:lnTo>
                    <a:pt x="666" y="914"/>
                  </a:lnTo>
                  <a:lnTo>
                    <a:pt x="662" y="930"/>
                  </a:lnTo>
                  <a:lnTo>
                    <a:pt x="662" y="946"/>
                  </a:lnTo>
                  <a:lnTo>
                    <a:pt x="664" y="966"/>
                  </a:lnTo>
                  <a:lnTo>
                    <a:pt x="640" y="974"/>
                  </a:lnTo>
                  <a:lnTo>
                    <a:pt x="630" y="976"/>
                  </a:lnTo>
                  <a:lnTo>
                    <a:pt x="620" y="976"/>
                  </a:lnTo>
                  <a:lnTo>
                    <a:pt x="612" y="976"/>
                  </a:lnTo>
                  <a:lnTo>
                    <a:pt x="604" y="974"/>
                  </a:lnTo>
                  <a:lnTo>
                    <a:pt x="596" y="972"/>
                  </a:lnTo>
                  <a:lnTo>
                    <a:pt x="590" y="968"/>
                  </a:lnTo>
                  <a:lnTo>
                    <a:pt x="584" y="962"/>
                  </a:lnTo>
                  <a:lnTo>
                    <a:pt x="580" y="956"/>
                  </a:lnTo>
                  <a:lnTo>
                    <a:pt x="572" y="942"/>
                  </a:lnTo>
                  <a:lnTo>
                    <a:pt x="568" y="924"/>
                  </a:lnTo>
                  <a:lnTo>
                    <a:pt x="566" y="904"/>
                  </a:lnTo>
                  <a:lnTo>
                    <a:pt x="566" y="708"/>
                  </a:lnTo>
                  <a:lnTo>
                    <a:pt x="684" y="708"/>
                  </a:lnTo>
                  <a:lnTo>
                    <a:pt x="684" y="672"/>
                  </a:lnTo>
                  <a:lnTo>
                    <a:pt x="566" y="672"/>
                  </a:lnTo>
                  <a:lnTo>
                    <a:pt x="566" y="520"/>
                  </a:lnTo>
                  <a:lnTo>
                    <a:pt x="554" y="516"/>
                  </a:lnTo>
                  <a:lnTo>
                    <a:pt x="546" y="542"/>
                  </a:lnTo>
                  <a:lnTo>
                    <a:pt x="536" y="568"/>
                  </a:lnTo>
                  <a:lnTo>
                    <a:pt x="524" y="588"/>
                  </a:lnTo>
                  <a:lnTo>
                    <a:pt x="510" y="608"/>
                  </a:lnTo>
                  <a:lnTo>
                    <a:pt x="492" y="626"/>
                  </a:lnTo>
                  <a:lnTo>
                    <a:pt x="472" y="642"/>
                  </a:lnTo>
                  <a:lnTo>
                    <a:pt x="446" y="656"/>
                  </a:lnTo>
                  <a:lnTo>
                    <a:pt x="416" y="668"/>
                  </a:lnTo>
                  <a:lnTo>
                    <a:pt x="416" y="508"/>
                  </a:lnTo>
                  <a:lnTo>
                    <a:pt x="400" y="506"/>
                  </a:lnTo>
                  <a:lnTo>
                    <a:pt x="386" y="502"/>
                  </a:lnTo>
                  <a:lnTo>
                    <a:pt x="374" y="498"/>
                  </a:lnTo>
                  <a:lnTo>
                    <a:pt x="366" y="490"/>
                  </a:lnTo>
                  <a:lnTo>
                    <a:pt x="358" y="482"/>
                  </a:lnTo>
                  <a:lnTo>
                    <a:pt x="352" y="470"/>
                  </a:lnTo>
                  <a:lnTo>
                    <a:pt x="348" y="456"/>
                  </a:lnTo>
                  <a:lnTo>
                    <a:pt x="346" y="442"/>
                  </a:lnTo>
                  <a:lnTo>
                    <a:pt x="346" y="0"/>
                  </a:lnTo>
                  <a:lnTo>
                    <a:pt x="148" y="0"/>
                  </a:lnTo>
                  <a:lnTo>
                    <a:pt x="148" y="16"/>
                  </a:lnTo>
                  <a:lnTo>
                    <a:pt x="166" y="18"/>
                  </a:lnTo>
                  <a:lnTo>
                    <a:pt x="180" y="20"/>
                  </a:lnTo>
                  <a:lnTo>
                    <a:pt x="192" y="24"/>
                  </a:lnTo>
                  <a:lnTo>
                    <a:pt x="200" y="28"/>
                  </a:lnTo>
                  <a:lnTo>
                    <a:pt x="206" y="36"/>
                  </a:lnTo>
                  <a:lnTo>
                    <a:pt x="210" y="44"/>
                  </a:lnTo>
                  <a:lnTo>
                    <a:pt x="214" y="56"/>
                  </a:lnTo>
                  <a:lnTo>
                    <a:pt x="214" y="70"/>
                  </a:lnTo>
                  <a:lnTo>
                    <a:pt x="214" y="430"/>
                  </a:lnTo>
                  <a:lnTo>
                    <a:pt x="214" y="440"/>
                  </a:lnTo>
                  <a:lnTo>
                    <a:pt x="212" y="450"/>
                  </a:lnTo>
                  <a:lnTo>
                    <a:pt x="208" y="458"/>
                  </a:lnTo>
                  <a:lnTo>
                    <a:pt x="204" y="464"/>
                  </a:lnTo>
                  <a:lnTo>
                    <a:pt x="192" y="476"/>
                  </a:lnTo>
                  <a:lnTo>
                    <a:pt x="180" y="486"/>
                  </a:lnTo>
                  <a:lnTo>
                    <a:pt x="162" y="498"/>
                  </a:lnTo>
                  <a:lnTo>
                    <a:pt x="140" y="508"/>
                  </a:lnTo>
                  <a:lnTo>
                    <a:pt x="116" y="522"/>
                  </a:lnTo>
                  <a:lnTo>
                    <a:pt x="92" y="538"/>
                  </a:lnTo>
                  <a:lnTo>
                    <a:pt x="78" y="548"/>
                  </a:lnTo>
                  <a:lnTo>
                    <a:pt x="66" y="560"/>
                  </a:lnTo>
                  <a:lnTo>
                    <a:pt x="56" y="572"/>
                  </a:lnTo>
                  <a:lnTo>
                    <a:pt x="48" y="586"/>
                  </a:lnTo>
                  <a:lnTo>
                    <a:pt x="40" y="600"/>
                  </a:lnTo>
                  <a:lnTo>
                    <a:pt x="36" y="614"/>
                  </a:lnTo>
                  <a:lnTo>
                    <a:pt x="32" y="630"/>
                  </a:lnTo>
                  <a:lnTo>
                    <a:pt x="30" y="646"/>
                  </a:lnTo>
                  <a:lnTo>
                    <a:pt x="28" y="662"/>
                  </a:lnTo>
                  <a:lnTo>
                    <a:pt x="30" y="678"/>
                  </a:lnTo>
                  <a:lnTo>
                    <a:pt x="34" y="694"/>
                  </a:lnTo>
                  <a:lnTo>
                    <a:pt x="40" y="708"/>
                  </a:lnTo>
                  <a:lnTo>
                    <a:pt x="46" y="724"/>
                  </a:lnTo>
                  <a:lnTo>
                    <a:pt x="56" y="738"/>
                  </a:lnTo>
                  <a:lnTo>
                    <a:pt x="68" y="752"/>
                  </a:lnTo>
                  <a:lnTo>
                    <a:pt x="84" y="764"/>
                  </a:lnTo>
                  <a:lnTo>
                    <a:pt x="238" y="884"/>
                  </a:lnTo>
                  <a:lnTo>
                    <a:pt x="254" y="896"/>
                  </a:lnTo>
                  <a:lnTo>
                    <a:pt x="264" y="910"/>
                  </a:lnTo>
                  <a:lnTo>
                    <a:pt x="274" y="924"/>
                  </a:lnTo>
                  <a:lnTo>
                    <a:pt x="280" y="940"/>
                  </a:lnTo>
                  <a:lnTo>
                    <a:pt x="284" y="956"/>
                  </a:lnTo>
                  <a:lnTo>
                    <a:pt x="286" y="972"/>
                  </a:lnTo>
                  <a:lnTo>
                    <a:pt x="286" y="988"/>
                  </a:lnTo>
                  <a:lnTo>
                    <a:pt x="284" y="1002"/>
                  </a:lnTo>
                  <a:lnTo>
                    <a:pt x="280" y="1018"/>
                  </a:lnTo>
                  <a:lnTo>
                    <a:pt x="274" y="1032"/>
                  </a:lnTo>
                  <a:lnTo>
                    <a:pt x="266" y="1044"/>
                  </a:lnTo>
                  <a:lnTo>
                    <a:pt x="256" y="1056"/>
                  </a:lnTo>
                  <a:lnTo>
                    <a:pt x="244" y="1066"/>
                  </a:lnTo>
                  <a:lnTo>
                    <a:pt x="232" y="1074"/>
                  </a:lnTo>
                  <a:lnTo>
                    <a:pt x="218" y="1082"/>
                  </a:lnTo>
                  <a:lnTo>
                    <a:pt x="202" y="1086"/>
                  </a:lnTo>
                  <a:lnTo>
                    <a:pt x="188" y="1088"/>
                  </a:lnTo>
                  <a:lnTo>
                    <a:pt x="174" y="1090"/>
                  </a:lnTo>
                  <a:lnTo>
                    <a:pt x="160" y="1090"/>
                  </a:lnTo>
                  <a:lnTo>
                    <a:pt x="148" y="1088"/>
                  </a:lnTo>
                  <a:lnTo>
                    <a:pt x="120" y="1082"/>
                  </a:lnTo>
                  <a:lnTo>
                    <a:pt x="96" y="1072"/>
                  </a:lnTo>
                  <a:lnTo>
                    <a:pt x="74" y="1060"/>
                  </a:lnTo>
                  <a:lnTo>
                    <a:pt x="52" y="1044"/>
                  </a:lnTo>
                  <a:lnTo>
                    <a:pt x="36" y="1026"/>
                  </a:lnTo>
                  <a:lnTo>
                    <a:pt x="22" y="1008"/>
                  </a:lnTo>
                  <a:lnTo>
                    <a:pt x="0" y="1020"/>
                  </a:lnTo>
                  <a:lnTo>
                    <a:pt x="18" y="1048"/>
                  </a:lnTo>
                  <a:lnTo>
                    <a:pt x="40" y="1072"/>
                  </a:lnTo>
                  <a:lnTo>
                    <a:pt x="66" y="1092"/>
                  </a:lnTo>
                  <a:lnTo>
                    <a:pt x="92" y="1110"/>
                  </a:lnTo>
                  <a:lnTo>
                    <a:pt x="122" y="1124"/>
                  </a:lnTo>
                  <a:lnTo>
                    <a:pt x="152" y="1134"/>
                  </a:lnTo>
                  <a:lnTo>
                    <a:pt x="182" y="1140"/>
                  </a:lnTo>
                  <a:lnTo>
                    <a:pt x="214" y="1142"/>
                  </a:lnTo>
                  <a:lnTo>
                    <a:pt x="246" y="1138"/>
                  </a:lnTo>
                  <a:lnTo>
                    <a:pt x="278" y="1132"/>
                  </a:lnTo>
                  <a:lnTo>
                    <a:pt x="310" y="1120"/>
                  </a:lnTo>
                  <a:lnTo>
                    <a:pt x="340" y="1106"/>
                  </a:lnTo>
                  <a:lnTo>
                    <a:pt x="368" y="1090"/>
                  </a:lnTo>
                  <a:lnTo>
                    <a:pt x="380" y="1080"/>
                  </a:lnTo>
                  <a:lnTo>
                    <a:pt x="392" y="1068"/>
                  </a:lnTo>
                  <a:lnTo>
                    <a:pt x="402" y="1058"/>
                  </a:lnTo>
                  <a:lnTo>
                    <a:pt x="410" y="1046"/>
                  </a:lnTo>
                  <a:lnTo>
                    <a:pt x="418" y="1032"/>
                  </a:lnTo>
                  <a:lnTo>
                    <a:pt x="424" y="1018"/>
                  </a:lnTo>
                  <a:lnTo>
                    <a:pt x="428" y="1000"/>
                  </a:lnTo>
                  <a:lnTo>
                    <a:pt x="432" y="984"/>
                  </a:lnTo>
                  <a:lnTo>
                    <a:pt x="432" y="966"/>
                  </a:lnTo>
                  <a:lnTo>
                    <a:pt x="432" y="950"/>
                  </a:lnTo>
                  <a:lnTo>
                    <a:pt x="430" y="934"/>
                  </a:lnTo>
                  <a:lnTo>
                    <a:pt x="428" y="918"/>
                  </a:lnTo>
                  <a:lnTo>
                    <a:pt x="420" y="888"/>
                  </a:lnTo>
                  <a:lnTo>
                    <a:pt x="408" y="860"/>
                  </a:lnTo>
                  <a:lnTo>
                    <a:pt x="392" y="838"/>
                  </a:lnTo>
                  <a:lnTo>
                    <a:pt x="376" y="818"/>
                  </a:lnTo>
                  <a:lnTo>
                    <a:pt x="360" y="804"/>
                  </a:lnTo>
                  <a:lnTo>
                    <a:pt x="180" y="670"/>
                  </a:lnTo>
                  <a:lnTo>
                    <a:pt x="170" y="662"/>
                  </a:lnTo>
                  <a:lnTo>
                    <a:pt x="162" y="654"/>
                  </a:lnTo>
                  <a:lnTo>
                    <a:pt x="156" y="646"/>
                  </a:lnTo>
                  <a:lnTo>
                    <a:pt x="150" y="638"/>
                  </a:lnTo>
                  <a:lnTo>
                    <a:pt x="148" y="630"/>
                  </a:lnTo>
                  <a:lnTo>
                    <a:pt x="144" y="622"/>
                  </a:lnTo>
                  <a:lnTo>
                    <a:pt x="144" y="604"/>
                  </a:lnTo>
                  <a:lnTo>
                    <a:pt x="144" y="594"/>
                  </a:lnTo>
                  <a:lnTo>
                    <a:pt x="146" y="582"/>
                  </a:lnTo>
                  <a:lnTo>
                    <a:pt x="150" y="572"/>
                  </a:lnTo>
                  <a:lnTo>
                    <a:pt x="154" y="564"/>
                  </a:lnTo>
                  <a:lnTo>
                    <a:pt x="166" y="548"/>
                  </a:lnTo>
                  <a:lnTo>
                    <a:pt x="180" y="536"/>
                  </a:lnTo>
                  <a:lnTo>
                    <a:pt x="198" y="528"/>
                  </a:lnTo>
                  <a:lnTo>
                    <a:pt x="214" y="522"/>
                  </a:lnTo>
                  <a:lnTo>
                    <a:pt x="232" y="516"/>
                  </a:lnTo>
                  <a:lnTo>
                    <a:pt x="248" y="516"/>
                  </a:lnTo>
                  <a:lnTo>
                    <a:pt x="264" y="516"/>
                  </a:lnTo>
                  <a:lnTo>
                    <a:pt x="278" y="520"/>
                  </a:lnTo>
                  <a:lnTo>
                    <a:pt x="292" y="524"/>
                  </a:lnTo>
                  <a:lnTo>
                    <a:pt x="304" y="530"/>
                  </a:lnTo>
                  <a:lnTo>
                    <a:pt x="316" y="538"/>
                  </a:lnTo>
                  <a:lnTo>
                    <a:pt x="328" y="548"/>
                  </a:lnTo>
                  <a:lnTo>
                    <a:pt x="338" y="558"/>
                  </a:lnTo>
                  <a:lnTo>
                    <a:pt x="348" y="572"/>
                  </a:lnTo>
                  <a:lnTo>
                    <a:pt x="356" y="586"/>
                  </a:lnTo>
                  <a:lnTo>
                    <a:pt x="364" y="600"/>
                  </a:lnTo>
                  <a:lnTo>
                    <a:pt x="370" y="616"/>
                  </a:lnTo>
                  <a:lnTo>
                    <a:pt x="376" y="632"/>
                  </a:lnTo>
                  <a:lnTo>
                    <a:pt x="380" y="650"/>
                  </a:lnTo>
                  <a:lnTo>
                    <a:pt x="382" y="668"/>
                  </a:lnTo>
                  <a:lnTo>
                    <a:pt x="386" y="708"/>
                  </a:lnTo>
                  <a:lnTo>
                    <a:pt x="444" y="708"/>
                  </a:lnTo>
                  <a:lnTo>
                    <a:pt x="444" y="914"/>
                  </a:lnTo>
                  <a:lnTo>
                    <a:pt x="444" y="942"/>
                  </a:lnTo>
                  <a:lnTo>
                    <a:pt x="450" y="966"/>
                  </a:lnTo>
                  <a:lnTo>
                    <a:pt x="458" y="988"/>
                  </a:lnTo>
                  <a:lnTo>
                    <a:pt x="468" y="1006"/>
                  </a:lnTo>
                  <a:lnTo>
                    <a:pt x="476" y="1014"/>
                  </a:lnTo>
                  <a:lnTo>
                    <a:pt x="484" y="1020"/>
                  </a:lnTo>
                  <a:lnTo>
                    <a:pt x="492" y="1026"/>
                  </a:lnTo>
                  <a:lnTo>
                    <a:pt x="502" y="1032"/>
                  </a:lnTo>
                  <a:lnTo>
                    <a:pt x="512" y="1036"/>
                  </a:lnTo>
                  <a:lnTo>
                    <a:pt x="522" y="1040"/>
                  </a:lnTo>
                  <a:lnTo>
                    <a:pt x="534" y="1042"/>
                  </a:lnTo>
                  <a:lnTo>
                    <a:pt x="546" y="1042"/>
                  </a:lnTo>
                  <a:lnTo>
                    <a:pt x="562" y="1042"/>
                  </a:lnTo>
                  <a:lnTo>
                    <a:pt x="580" y="1042"/>
                  </a:lnTo>
                  <a:lnTo>
                    <a:pt x="596" y="1040"/>
                  </a:lnTo>
                  <a:lnTo>
                    <a:pt x="614" y="1034"/>
                  </a:lnTo>
                  <a:lnTo>
                    <a:pt x="632" y="1028"/>
                  </a:lnTo>
                  <a:lnTo>
                    <a:pt x="648" y="1018"/>
                  </a:lnTo>
                  <a:lnTo>
                    <a:pt x="664" y="1008"/>
                  </a:lnTo>
                  <a:lnTo>
                    <a:pt x="676" y="994"/>
                  </a:lnTo>
                  <a:lnTo>
                    <a:pt x="682" y="1004"/>
                  </a:lnTo>
                  <a:lnTo>
                    <a:pt x="690" y="1014"/>
                  </a:lnTo>
                  <a:lnTo>
                    <a:pt x="700" y="1022"/>
                  </a:lnTo>
                  <a:lnTo>
                    <a:pt x="712" y="1030"/>
                  </a:lnTo>
                  <a:lnTo>
                    <a:pt x="724" y="1036"/>
                  </a:lnTo>
                  <a:lnTo>
                    <a:pt x="738" y="1040"/>
                  </a:lnTo>
                  <a:lnTo>
                    <a:pt x="754" y="1044"/>
                  </a:lnTo>
                  <a:lnTo>
                    <a:pt x="772" y="1044"/>
                  </a:lnTo>
                  <a:lnTo>
                    <a:pt x="806" y="1040"/>
                  </a:lnTo>
                  <a:lnTo>
                    <a:pt x="822" y="1034"/>
                  </a:lnTo>
                  <a:lnTo>
                    <a:pt x="840" y="1028"/>
                  </a:lnTo>
                  <a:lnTo>
                    <a:pt x="856" y="1020"/>
                  </a:lnTo>
                  <a:lnTo>
                    <a:pt x="872" y="1010"/>
                  </a:lnTo>
                  <a:lnTo>
                    <a:pt x="888" y="998"/>
                  </a:lnTo>
                  <a:lnTo>
                    <a:pt x="902" y="984"/>
                  </a:lnTo>
                  <a:lnTo>
                    <a:pt x="910" y="1000"/>
                  </a:lnTo>
                  <a:lnTo>
                    <a:pt x="918" y="1012"/>
                  </a:lnTo>
                  <a:lnTo>
                    <a:pt x="928" y="1022"/>
                  </a:lnTo>
                  <a:lnTo>
                    <a:pt x="938" y="1030"/>
                  </a:lnTo>
                  <a:lnTo>
                    <a:pt x="950" y="1038"/>
                  </a:lnTo>
                  <a:lnTo>
                    <a:pt x="962" y="1042"/>
                  </a:lnTo>
                  <a:lnTo>
                    <a:pt x="976" y="1044"/>
                  </a:lnTo>
                  <a:lnTo>
                    <a:pt x="988" y="1044"/>
                  </a:lnTo>
                  <a:lnTo>
                    <a:pt x="1000" y="1042"/>
                  </a:lnTo>
                  <a:lnTo>
                    <a:pt x="1014" y="1040"/>
                  </a:lnTo>
                  <a:lnTo>
                    <a:pt x="1026" y="1034"/>
                  </a:lnTo>
                  <a:lnTo>
                    <a:pt x="1038" y="1026"/>
                  </a:lnTo>
                  <a:lnTo>
                    <a:pt x="1048" y="1016"/>
                  </a:lnTo>
                  <a:lnTo>
                    <a:pt x="1058" y="1006"/>
                  </a:lnTo>
                  <a:lnTo>
                    <a:pt x="1064" y="994"/>
                  </a:lnTo>
                  <a:lnTo>
                    <a:pt x="1070" y="980"/>
                  </a:lnTo>
                  <a:lnTo>
                    <a:pt x="1058" y="984"/>
                  </a:lnTo>
                  <a:lnTo>
                    <a:pt x="1050" y="986"/>
                  </a:lnTo>
                  <a:lnTo>
                    <a:pt x="1040" y="986"/>
                  </a:lnTo>
                  <a:lnTo>
                    <a:pt x="1034" y="982"/>
                  </a:lnTo>
                  <a:lnTo>
                    <a:pt x="1028" y="976"/>
                  </a:lnTo>
                  <a:lnTo>
                    <a:pt x="1026" y="970"/>
                  </a:lnTo>
                  <a:lnTo>
                    <a:pt x="1022" y="960"/>
                  </a:lnTo>
                  <a:lnTo>
                    <a:pt x="1022" y="948"/>
                  </a:lnTo>
                  <a:close/>
                  <a:moveTo>
                    <a:pt x="900" y="924"/>
                  </a:moveTo>
                  <a:lnTo>
                    <a:pt x="900" y="924"/>
                  </a:lnTo>
                  <a:lnTo>
                    <a:pt x="900" y="940"/>
                  </a:lnTo>
                  <a:lnTo>
                    <a:pt x="896" y="952"/>
                  </a:lnTo>
                  <a:lnTo>
                    <a:pt x="892" y="962"/>
                  </a:lnTo>
                  <a:lnTo>
                    <a:pt x="884" y="972"/>
                  </a:lnTo>
                  <a:lnTo>
                    <a:pt x="876" y="978"/>
                  </a:lnTo>
                  <a:lnTo>
                    <a:pt x="866" y="984"/>
                  </a:lnTo>
                  <a:lnTo>
                    <a:pt x="854" y="988"/>
                  </a:lnTo>
                  <a:lnTo>
                    <a:pt x="840" y="988"/>
                  </a:lnTo>
                  <a:lnTo>
                    <a:pt x="824" y="988"/>
                  </a:lnTo>
                  <a:lnTo>
                    <a:pt x="810" y="982"/>
                  </a:lnTo>
                  <a:lnTo>
                    <a:pt x="800" y="976"/>
                  </a:lnTo>
                  <a:lnTo>
                    <a:pt x="792" y="968"/>
                  </a:lnTo>
                  <a:lnTo>
                    <a:pt x="784" y="958"/>
                  </a:lnTo>
                  <a:lnTo>
                    <a:pt x="780" y="946"/>
                  </a:lnTo>
                  <a:lnTo>
                    <a:pt x="778" y="934"/>
                  </a:lnTo>
                  <a:lnTo>
                    <a:pt x="778" y="920"/>
                  </a:lnTo>
                  <a:lnTo>
                    <a:pt x="780" y="906"/>
                  </a:lnTo>
                  <a:lnTo>
                    <a:pt x="786" y="890"/>
                  </a:lnTo>
                  <a:lnTo>
                    <a:pt x="796" y="880"/>
                  </a:lnTo>
                  <a:lnTo>
                    <a:pt x="800" y="874"/>
                  </a:lnTo>
                  <a:lnTo>
                    <a:pt x="808" y="872"/>
                  </a:lnTo>
                  <a:lnTo>
                    <a:pt x="840" y="860"/>
                  </a:lnTo>
                  <a:lnTo>
                    <a:pt x="900" y="832"/>
                  </a:lnTo>
                  <a:lnTo>
                    <a:pt x="900" y="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1" name="Freeform 52"/>
            <p:cNvSpPr>
              <a:spLocks/>
            </p:cNvSpPr>
            <p:nvPr/>
          </p:nvSpPr>
          <p:spPr bwMode="auto">
            <a:xfrm>
              <a:off x="2702" y="1368"/>
              <a:ext cx="378" cy="396"/>
            </a:xfrm>
            <a:custGeom>
              <a:avLst/>
              <a:gdLst>
                <a:gd name="T0" fmla="*/ 184 w 378"/>
                <a:gd name="T1" fmla="*/ 8 h 396"/>
                <a:gd name="T2" fmla="*/ 260 w 378"/>
                <a:gd name="T3" fmla="*/ 18 h 396"/>
                <a:gd name="T4" fmla="*/ 268 w 378"/>
                <a:gd name="T5" fmla="*/ 10 h 396"/>
                <a:gd name="T6" fmla="*/ 292 w 378"/>
                <a:gd name="T7" fmla="*/ 0 h 396"/>
                <a:gd name="T8" fmla="*/ 324 w 378"/>
                <a:gd name="T9" fmla="*/ 2 h 396"/>
                <a:gd name="T10" fmla="*/ 358 w 378"/>
                <a:gd name="T11" fmla="*/ 14 h 396"/>
                <a:gd name="T12" fmla="*/ 350 w 378"/>
                <a:gd name="T13" fmla="*/ 172 h 396"/>
                <a:gd name="T14" fmla="*/ 338 w 378"/>
                <a:gd name="T15" fmla="*/ 158 h 396"/>
                <a:gd name="T16" fmla="*/ 314 w 378"/>
                <a:gd name="T17" fmla="*/ 136 h 396"/>
                <a:gd name="T18" fmla="*/ 290 w 378"/>
                <a:gd name="T19" fmla="*/ 120 h 396"/>
                <a:gd name="T20" fmla="*/ 262 w 378"/>
                <a:gd name="T21" fmla="*/ 112 h 396"/>
                <a:gd name="T22" fmla="*/ 250 w 378"/>
                <a:gd name="T23" fmla="*/ 110 h 396"/>
                <a:gd name="T24" fmla="*/ 226 w 378"/>
                <a:gd name="T25" fmla="*/ 114 h 396"/>
                <a:gd name="T26" fmla="*/ 204 w 378"/>
                <a:gd name="T27" fmla="*/ 128 h 396"/>
                <a:gd name="T28" fmla="*/ 190 w 378"/>
                <a:gd name="T29" fmla="*/ 150 h 396"/>
                <a:gd name="T30" fmla="*/ 184 w 378"/>
                <a:gd name="T31" fmla="*/ 182 h 396"/>
                <a:gd name="T32" fmla="*/ 184 w 378"/>
                <a:gd name="T33" fmla="*/ 314 h 396"/>
                <a:gd name="T34" fmla="*/ 188 w 378"/>
                <a:gd name="T35" fmla="*/ 342 h 396"/>
                <a:gd name="T36" fmla="*/ 198 w 378"/>
                <a:gd name="T37" fmla="*/ 362 h 396"/>
                <a:gd name="T38" fmla="*/ 216 w 378"/>
                <a:gd name="T39" fmla="*/ 372 h 396"/>
                <a:gd name="T40" fmla="*/ 246 w 378"/>
                <a:gd name="T41" fmla="*/ 378 h 396"/>
                <a:gd name="T42" fmla="*/ 2 w 378"/>
                <a:gd name="T43" fmla="*/ 396 h 396"/>
                <a:gd name="T44" fmla="*/ 2 w 378"/>
                <a:gd name="T45" fmla="*/ 378 h 396"/>
                <a:gd name="T46" fmla="*/ 32 w 378"/>
                <a:gd name="T47" fmla="*/ 374 h 396"/>
                <a:gd name="T48" fmla="*/ 50 w 378"/>
                <a:gd name="T49" fmla="*/ 362 h 396"/>
                <a:gd name="T50" fmla="*/ 60 w 378"/>
                <a:gd name="T51" fmla="*/ 344 h 396"/>
                <a:gd name="T52" fmla="*/ 64 w 378"/>
                <a:gd name="T53" fmla="*/ 314 h 396"/>
                <a:gd name="T54" fmla="*/ 64 w 378"/>
                <a:gd name="T55" fmla="*/ 80 h 396"/>
                <a:gd name="T56" fmla="*/ 60 w 378"/>
                <a:gd name="T57" fmla="*/ 52 h 396"/>
                <a:gd name="T58" fmla="*/ 48 w 378"/>
                <a:gd name="T59" fmla="*/ 36 h 396"/>
                <a:gd name="T60" fmla="*/ 28 w 378"/>
                <a:gd name="T61" fmla="*/ 26 h 396"/>
                <a:gd name="T62" fmla="*/ 0 w 378"/>
                <a:gd name="T63" fmla="*/ 24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396"/>
                <a:gd name="T98" fmla="*/ 378 w 378"/>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396">
                  <a:moveTo>
                    <a:pt x="0" y="8"/>
                  </a:moveTo>
                  <a:lnTo>
                    <a:pt x="184" y="8"/>
                  </a:lnTo>
                  <a:lnTo>
                    <a:pt x="184" y="108"/>
                  </a:lnTo>
                  <a:lnTo>
                    <a:pt x="260" y="18"/>
                  </a:lnTo>
                  <a:lnTo>
                    <a:pt x="268" y="10"/>
                  </a:lnTo>
                  <a:lnTo>
                    <a:pt x="280" y="4"/>
                  </a:lnTo>
                  <a:lnTo>
                    <a:pt x="292" y="0"/>
                  </a:lnTo>
                  <a:lnTo>
                    <a:pt x="308" y="0"/>
                  </a:lnTo>
                  <a:lnTo>
                    <a:pt x="324" y="2"/>
                  </a:lnTo>
                  <a:lnTo>
                    <a:pt x="340" y="6"/>
                  </a:lnTo>
                  <a:lnTo>
                    <a:pt x="358" y="14"/>
                  </a:lnTo>
                  <a:lnTo>
                    <a:pt x="378" y="28"/>
                  </a:lnTo>
                  <a:lnTo>
                    <a:pt x="350" y="172"/>
                  </a:lnTo>
                  <a:lnTo>
                    <a:pt x="338" y="158"/>
                  </a:lnTo>
                  <a:lnTo>
                    <a:pt x="326" y="146"/>
                  </a:lnTo>
                  <a:lnTo>
                    <a:pt x="314" y="136"/>
                  </a:lnTo>
                  <a:lnTo>
                    <a:pt x="302" y="126"/>
                  </a:lnTo>
                  <a:lnTo>
                    <a:pt x="290" y="120"/>
                  </a:lnTo>
                  <a:lnTo>
                    <a:pt x="276" y="114"/>
                  </a:lnTo>
                  <a:lnTo>
                    <a:pt x="262" y="112"/>
                  </a:lnTo>
                  <a:lnTo>
                    <a:pt x="250" y="110"/>
                  </a:lnTo>
                  <a:lnTo>
                    <a:pt x="238" y="112"/>
                  </a:lnTo>
                  <a:lnTo>
                    <a:pt x="226" y="114"/>
                  </a:lnTo>
                  <a:lnTo>
                    <a:pt x="214" y="120"/>
                  </a:lnTo>
                  <a:lnTo>
                    <a:pt x="204" y="128"/>
                  </a:lnTo>
                  <a:lnTo>
                    <a:pt x="196" y="138"/>
                  </a:lnTo>
                  <a:lnTo>
                    <a:pt x="190" y="150"/>
                  </a:lnTo>
                  <a:lnTo>
                    <a:pt x="186" y="164"/>
                  </a:lnTo>
                  <a:lnTo>
                    <a:pt x="184" y="182"/>
                  </a:lnTo>
                  <a:lnTo>
                    <a:pt x="184" y="314"/>
                  </a:lnTo>
                  <a:lnTo>
                    <a:pt x="186" y="330"/>
                  </a:lnTo>
                  <a:lnTo>
                    <a:pt x="188" y="342"/>
                  </a:lnTo>
                  <a:lnTo>
                    <a:pt x="192" y="354"/>
                  </a:lnTo>
                  <a:lnTo>
                    <a:pt x="198" y="362"/>
                  </a:lnTo>
                  <a:lnTo>
                    <a:pt x="206" y="368"/>
                  </a:lnTo>
                  <a:lnTo>
                    <a:pt x="216" y="372"/>
                  </a:lnTo>
                  <a:lnTo>
                    <a:pt x="230" y="376"/>
                  </a:lnTo>
                  <a:lnTo>
                    <a:pt x="246" y="378"/>
                  </a:lnTo>
                  <a:lnTo>
                    <a:pt x="246" y="396"/>
                  </a:lnTo>
                  <a:lnTo>
                    <a:pt x="2" y="396"/>
                  </a:lnTo>
                  <a:lnTo>
                    <a:pt x="2" y="378"/>
                  </a:lnTo>
                  <a:lnTo>
                    <a:pt x="18" y="376"/>
                  </a:lnTo>
                  <a:lnTo>
                    <a:pt x="32" y="374"/>
                  </a:lnTo>
                  <a:lnTo>
                    <a:pt x="42" y="368"/>
                  </a:lnTo>
                  <a:lnTo>
                    <a:pt x="50" y="362"/>
                  </a:lnTo>
                  <a:lnTo>
                    <a:pt x="56" y="354"/>
                  </a:lnTo>
                  <a:lnTo>
                    <a:pt x="60" y="344"/>
                  </a:lnTo>
                  <a:lnTo>
                    <a:pt x="62" y="330"/>
                  </a:lnTo>
                  <a:lnTo>
                    <a:pt x="64" y="314"/>
                  </a:lnTo>
                  <a:lnTo>
                    <a:pt x="64" y="80"/>
                  </a:lnTo>
                  <a:lnTo>
                    <a:pt x="62" y="66"/>
                  </a:lnTo>
                  <a:lnTo>
                    <a:pt x="60" y="52"/>
                  </a:lnTo>
                  <a:lnTo>
                    <a:pt x="56" y="44"/>
                  </a:lnTo>
                  <a:lnTo>
                    <a:pt x="48" y="36"/>
                  </a:lnTo>
                  <a:lnTo>
                    <a:pt x="40" y="30"/>
                  </a:lnTo>
                  <a:lnTo>
                    <a:pt x="28" y="26"/>
                  </a:lnTo>
                  <a:lnTo>
                    <a:pt x="16" y="24"/>
                  </a:lnTo>
                  <a:lnTo>
                    <a:pt x="0"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2" name="Freeform 53"/>
            <p:cNvSpPr>
              <a:spLocks/>
            </p:cNvSpPr>
            <p:nvPr/>
          </p:nvSpPr>
          <p:spPr bwMode="auto">
            <a:xfrm>
              <a:off x="3430" y="2408"/>
              <a:ext cx="168" cy="198"/>
            </a:xfrm>
            <a:custGeom>
              <a:avLst/>
              <a:gdLst>
                <a:gd name="T0" fmla="*/ 94 w 168"/>
                <a:gd name="T1" fmla="*/ 116 h 198"/>
                <a:gd name="T2" fmla="*/ 128 w 168"/>
                <a:gd name="T3" fmla="*/ 32 h 198"/>
                <a:gd name="T4" fmla="*/ 128 w 168"/>
                <a:gd name="T5" fmla="*/ 32 h 198"/>
                <a:gd name="T6" fmla="*/ 132 w 168"/>
                <a:gd name="T7" fmla="*/ 22 h 198"/>
                <a:gd name="T8" fmla="*/ 132 w 168"/>
                <a:gd name="T9" fmla="*/ 16 h 198"/>
                <a:gd name="T10" fmla="*/ 130 w 168"/>
                <a:gd name="T11" fmla="*/ 12 h 198"/>
                <a:gd name="T12" fmla="*/ 126 w 168"/>
                <a:gd name="T13" fmla="*/ 8 h 198"/>
                <a:gd name="T14" fmla="*/ 122 w 168"/>
                <a:gd name="T15" fmla="*/ 6 h 198"/>
                <a:gd name="T16" fmla="*/ 116 w 168"/>
                <a:gd name="T17" fmla="*/ 4 h 198"/>
                <a:gd name="T18" fmla="*/ 104 w 168"/>
                <a:gd name="T19" fmla="*/ 4 h 198"/>
                <a:gd name="T20" fmla="*/ 104 w 168"/>
                <a:gd name="T21" fmla="*/ 0 h 198"/>
                <a:gd name="T22" fmla="*/ 168 w 168"/>
                <a:gd name="T23" fmla="*/ 0 h 198"/>
                <a:gd name="T24" fmla="*/ 168 w 168"/>
                <a:gd name="T25" fmla="*/ 4 h 198"/>
                <a:gd name="T26" fmla="*/ 168 w 168"/>
                <a:gd name="T27" fmla="*/ 4 h 198"/>
                <a:gd name="T28" fmla="*/ 162 w 168"/>
                <a:gd name="T29" fmla="*/ 6 h 198"/>
                <a:gd name="T30" fmla="*/ 154 w 168"/>
                <a:gd name="T31" fmla="*/ 10 h 198"/>
                <a:gd name="T32" fmla="*/ 146 w 168"/>
                <a:gd name="T33" fmla="*/ 16 h 198"/>
                <a:gd name="T34" fmla="*/ 138 w 168"/>
                <a:gd name="T35" fmla="*/ 30 h 198"/>
                <a:gd name="T36" fmla="*/ 84 w 168"/>
                <a:gd name="T37" fmla="*/ 158 h 198"/>
                <a:gd name="T38" fmla="*/ 84 w 168"/>
                <a:gd name="T39" fmla="*/ 158 h 198"/>
                <a:gd name="T40" fmla="*/ 76 w 168"/>
                <a:gd name="T41" fmla="*/ 178 h 198"/>
                <a:gd name="T42" fmla="*/ 66 w 168"/>
                <a:gd name="T43" fmla="*/ 190 h 198"/>
                <a:gd name="T44" fmla="*/ 56 w 168"/>
                <a:gd name="T45" fmla="*/ 196 h 198"/>
                <a:gd name="T46" fmla="*/ 46 w 168"/>
                <a:gd name="T47" fmla="*/ 198 h 198"/>
                <a:gd name="T48" fmla="*/ 38 w 168"/>
                <a:gd name="T49" fmla="*/ 194 h 198"/>
                <a:gd name="T50" fmla="*/ 32 w 168"/>
                <a:gd name="T51" fmla="*/ 188 h 198"/>
                <a:gd name="T52" fmla="*/ 28 w 168"/>
                <a:gd name="T53" fmla="*/ 182 h 198"/>
                <a:gd name="T54" fmla="*/ 28 w 168"/>
                <a:gd name="T55" fmla="*/ 172 h 198"/>
                <a:gd name="T56" fmla="*/ 28 w 168"/>
                <a:gd name="T57" fmla="*/ 172 h 198"/>
                <a:gd name="T58" fmla="*/ 28 w 168"/>
                <a:gd name="T59" fmla="*/ 168 h 198"/>
                <a:gd name="T60" fmla="*/ 30 w 168"/>
                <a:gd name="T61" fmla="*/ 162 h 198"/>
                <a:gd name="T62" fmla="*/ 32 w 168"/>
                <a:gd name="T63" fmla="*/ 160 h 198"/>
                <a:gd name="T64" fmla="*/ 36 w 168"/>
                <a:gd name="T65" fmla="*/ 156 h 198"/>
                <a:gd name="T66" fmla="*/ 44 w 168"/>
                <a:gd name="T67" fmla="*/ 154 h 198"/>
                <a:gd name="T68" fmla="*/ 52 w 168"/>
                <a:gd name="T69" fmla="*/ 156 h 198"/>
                <a:gd name="T70" fmla="*/ 52 w 168"/>
                <a:gd name="T71" fmla="*/ 156 h 198"/>
                <a:gd name="T72" fmla="*/ 56 w 168"/>
                <a:gd name="T73" fmla="*/ 160 h 198"/>
                <a:gd name="T74" fmla="*/ 58 w 168"/>
                <a:gd name="T75" fmla="*/ 166 h 198"/>
                <a:gd name="T76" fmla="*/ 64 w 168"/>
                <a:gd name="T77" fmla="*/ 172 h 198"/>
                <a:gd name="T78" fmla="*/ 66 w 168"/>
                <a:gd name="T79" fmla="*/ 174 h 198"/>
                <a:gd name="T80" fmla="*/ 70 w 168"/>
                <a:gd name="T81" fmla="*/ 172 h 198"/>
                <a:gd name="T82" fmla="*/ 74 w 168"/>
                <a:gd name="T83" fmla="*/ 166 h 198"/>
                <a:gd name="T84" fmla="*/ 78 w 168"/>
                <a:gd name="T85" fmla="*/ 154 h 198"/>
                <a:gd name="T86" fmla="*/ 22 w 168"/>
                <a:gd name="T87" fmla="*/ 30 h 198"/>
                <a:gd name="T88" fmla="*/ 22 w 168"/>
                <a:gd name="T89" fmla="*/ 30 h 198"/>
                <a:gd name="T90" fmla="*/ 18 w 168"/>
                <a:gd name="T91" fmla="*/ 22 h 198"/>
                <a:gd name="T92" fmla="*/ 14 w 168"/>
                <a:gd name="T93" fmla="*/ 14 h 198"/>
                <a:gd name="T94" fmla="*/ 8 w 168"/>
                <a:gd name="T95" fmla="*/ 8 h 198"/>
                <a:gd name="T96" fmla="*/ 4 w 168"/>
                <a:gd name="T97" fmla="*/ 4 h 198"/>
                <a:gd name="T98" fmla="*/ 0 w 168"/>
                <a:gd name="T99" fmla="*/ 4 h 198"/>
                <a:gd name="T100" fmla="*/ 0 w 168"/>
                <a:gd name="T101" fmla="*/ 0 h 198"/>
                <a:gd name="T102" fmla="*/ 76 w 168"/>
                <a:gd name="T103" fmla="*/ 0 h 198"/>
                <a:gd name="T104" fmla="*/ 76 w 168"/>
                <a:gd name="T105" fmla="*/ 4 h 198"/>
                <a:gd name="T106" fmla="*/ 76 w 168"/>
                <a:gd name="T107" fmla="*/ 4 h 198"/>
                <a:gd name="T108" fmla="*/ 70 w 168"/>
                <a:gd name="T109" fmla="*/ 4 h 198"/>
                <a:gd name="T110" fmla="*/ 62 w 168"/>
                <a:gd name="T111" fmla="*/ 6 h 198"/>
                <a:gd name="T112" fmla="*/ 58 w 168"/>
                <a:gd name="T113" fmla="*/ 8 h 198"/>
                <a:gd name="T114" fmla="*/ 56 w 168"/>
                <a:gd name="T115" fmla="*/ 12 h 198"/>
                <a:gd name="T116" fmla="*/ 56 w 168"/>
                <a:gd name="T117" fmla="*/ 18 h 198"/>
                <a:gd name="T118" fmla="*/ 58 w 168"/>
                <a:gd name="T119" fmla="*/ 26 h 198"/>
                <a:gd name="T120" fmla="*/ 94 w 168"/>
                <a:gd name="T121" fmla="*/ 116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
                <a:gd name="T184" fmla="*/ 0 h 198"/>
                <a:gd name="T185" fmla="*/ 168 w 168"/>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 h="198">
                  <a:moveTo>
                    <a:pt x="94" y="116"/>
                  </a:moveTo>
                  <a:lnTo>
                    <a:pt x="128" y="32"/>
                  </a:lnTo>
                  <a:lnTo>
                    <a:pt x="132" y="22"/>
                  </a:lnTo>
                  <a:lnTo>
                    <a:pt x="132" y="16"/>
                  </a:lnTo>
                  <a:lnTo>
                    <a:pt x="130" y="12"/>
                  </a:lnTo>
                  <a:lnTo>
                    <a:pt x="126" y="8"/>
                  </a:lnTo>
                  <a:lnTo>
                    <a:pt x="122" y="6"/>
                  </a:lnTo>
                  <a:lnTo>
                    <a:pt x="116" y="4"/>
                  </a:lnTo>
                  <a:lnTo>
                    <a:pt x="104" y="4"/>
                  </a:lnTo>
                  <a:lnTo>
                    <a:pt x="104" y="0"/>
                  </a:lnTo>
                  <a:lnTo>
                    <a:pt x="168" y="0"/>
                  </a:lnTo>
                  <a:lnTo>
                    <a:pt x="168" y="4"/>
                  </a:lnTo>
                  <a:lnTo>
                    <a:pt x="162" y="6"/>
                  </a:lnTo>
                  <a:lnTo>
                    <a:pt x="154" y="10"/>
                  </a:lnTo>
                  <a:lnTo>
                    <a:pt x="146" y="16"/>
                  </a:lnTo>
                  <a:lnTo>
                    <a:pt x="138" y="30"/>
                  </a:lnTo>
                  <a:lnTo>
                    <a:pt x="84" y="158"/>
                  </a:lnTo>
                  <a:lnTo>
                    <a:pt x="76" y="178"/>
                  </a:lnTo>
                  <a:lnTo>
                    <a:pt x="66" y="190"/>
                  </a:lnTo>
                  <a:lnTo>
                    <a:pt x="56" y="196"/>
                  </a:lnTo>
                  <a:lnTo>
                    <a:pt x="46" y="198"/>
                  </a:lnTo>
                  <a:lnTo>
                    <a:pt x="38" y="194"/>
                  </a:lnTo>
                  <a:lnTo>
                    <a:pt x="32" y="188"/>
                  </a:lnTo>
                  <a:lnTo>
                    <a:pt x="28" y="182"/>
                  </a:lnTo>
                  <a:lnTo>
                    <a:pt x="28" y="172"/>
                  </a:lnTo>
                  <a:lnTo>
                    <a:pt x="28" y="168"/>
                  </a:lnTo>
                  <a:lnTo>
                    <a:pt x="30" y="162"/>
                  </a:lnTo>
                  <a:lnTo>
                    <a:pt x="32" y="160"/>
                  </a:lnTo>
                  <a:lnTo>
                    <a:pt x="36" y="156"/>
                  </a:lnTo>
                  <a:lnTo>
                    <a:pt x="44" y="154"/>
                  </a:lnTo>
                  <a:lnTo>
                    <a:pt x="52" y="156"/>
                  </a:lnTo>
                  <a:lnTo>
                    <a:pt x="56" y="160"/>
                  </a:lnTo>
                  <a:lnTo>
                    <a:pt x="58" y="166"/>
                  </a:lnTo>
                  <a:lnTo>
                    <a:pt x="64" y="172"/>
                  </a:lnTo>
                  <a:lnTo>
                    <a:pt x="66" y="174"/>
                  </a:lnTo>
                  <a:lnTo>
                    <a:pt x="70" y="172"/>
                  </a:lnTo>
                  <a:lnTo>
                    <a:pt x="74" y="166"/>
                  </a:lnTo>
                  <a:lnTo>
                    <a:pt x="78" y="154"/>
                  </a:lnTo>
                  <a:lnTo>
                    <a:pt x="22" y="30"/>
                  </a:lnTo>
                  <a:lnTo>
                    <a:pt x="18" y="22"/>
                  </a:lnTo>
                  <a:lnTo>
                    <a:pt x="14" y="14"/>
                  </a:lnTo>
                  <a:lnTo>
                    <a:pt x="8" y="8"/>
                  </a:lnTo>
                  <a:lnTo>
                    <a:pt x="4" y="4"/>
                  </a:lnTo>
                  <a:lnTo>
                    <a:pt x="0" y="4"/>
                  </a:lnTo>
                  <a:lnTo>
                    <a:pt x="0" y="0"/>
                  </a:lnTo>
                  <a:lnTo>
                    <a:pt x="76" y="0"/>
                  </a:lnTo>
                  <a:lnTo>
                    <a:pt x="76" y="4"/>
                  </a:lnTo>
                  <a:lnTo>
                    <a:pt x="70" y="4"/>
                  </a:lnTo>
                  <a:lnTo>
                    <a:pt x="62" y="6"/>
                  </a:lnTo>
                  <a:lnTo>
                    <a:pt x="58" y="8"/>
                  </a:lnTo>
                  <a:lnTo>
                    <a:pt x="56" y="12"/>
                  </a:lnTo>
                  <a:lnTo>
                    <a:pt x="56" y="18"/>
                  </a:lnTo>
                  <a:lnTo>
                    <a:pt x="58" y="26"/>
                  </a:lnTo>
                  <a:lnTo>
                    <a:pt x="94"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3" name="Freeform 54"/>
            <p:cNvSpPr>
              <a:spLocks/>
            </p:cNvSpPr>
            <p:nvPr/>
          </p:nvSpPr>
          <p:spPr bwMode="auto">
            <a:xfrm>
              <a:off x="3334" y="2372"/>
              <a:ext cx="104" cy="186"/>
            </a:xfrm>
            <a:custGeom>
              <a:avLst/>
              <a:gdLst>
                <a:gd name="T0" fmla="*/ 0 w 104"/>
                <a:gd name="T1" fmla="*/ 50 h 186"/>
                <a:gd name="T2" fmla="*/ 50 w 104"/>
                <a:gd name="T3" fmla="*/ 0 h 186"/>
                <a:gd name="T4" fmla="*/ 50 w 104"/>
                <a:gd name="T5" fmla="*/ 34 h 186"/>
                <a:gd name="T6" fmla="*/ 96 w 104"/>
                <a:gd name="T7" fmla="*/ 34 h 186"/>
                <a:gd name="T8" fmla="*/ 94 w 104"/>
                <a:gd name="T9" fmla="*/ 50 h 186"/>
                <a:gd name="T10" fmla="*/ 50 w 104"/>
                <a:gd name="T11" fmla="*/ 50 h 186"/>
                <a:gd name="T12" fmla="*/ 50 w 104"/>
                <a:gd name="T13" fmla="*/ 142 h 186"/>
                <a:gd name="T14" fmla="*/ 50 w 104"/>
                <a:gd name="T15" fmla="*/ 142 h 186"/>
                <a:gd name="T16" fmla="*/ 50 w 104"/>
                <a:gd name="T17" fmla="*/ 152 h 186"/>
                <a:gd name="T18" fmla="*/ 54 w 104"/>
                <a:gd name="T19" fmla="*/ 158 h 186"/>
                <a:gd name="T20" fmla="*/ 58 w 104"/>
                <a:gd name="T21" fmla="*/ 164 h 186"/>
                <a:gd name="T22" fmla="*/ 66 w 104"/>
                <a:gd name="T23" fmla="*/ 168 h 186"/>
                <a:gd name="T24" fmla="*/ 72 w 104"/>
                <a:gd name="T25" fmla="*/ 168 h 186"/>
                <a:gd name="T26" fmla="*/ 82 w 104"/>
                <a:gd name="T27" fmla="*/ 168 h 186"/>
                <a:gd name="T28" fmla="*/ 92 w 104"/>
                <a:gd name="T29" fmla="*/ 162 h 186"/>
                <a:gd name="T30" fmla="*/ 102 w 104"/>
                <a:gd name="T31" fmla="*/ 154 h 186"/>
                <a:gd name="T32" fmla="*/ 104 w 104"/>
                <a:gd name="T33" fmla="*/ 160 h 186"/>
                <a:gd name="T34" fmla="*/ 104 w 104"/>
                <a:gd name="T35" fmla="*/ 160 h 186"/>
                <a:gd name="T36" fmla="*/ 98 w 104"/>
                <a:gd name="T37" fmla="*/ 168 h 186"/>
                <a:gd name="T38" fmla="*/ 92 w 104"/>
                <a:gd name="T39" fmla="*/ 174 h 186"/>
                <a:gd name="T40" fmla="*/ 78 w 104"/>
                <a:gd name="T41" fmla="*/ 182 h 186"/>
                <a:gd name="T42" fmla="*/ 64 w 104"/>
                <a:gd name="T43" fmla="*/ 186 h 186"/>
                <a:gd name="T44" fmla="*/ 50 w 104"/>
                <a:gd name="T45" fmla="*/ 186 h 186"/>
                <a:gd name="T46" fmla="*/ 36 w 104"/>
                <a:gd name="T47" fmla="*/ 184 h 186"/>
                <a:gd name="T48" fmla="*/ 26 w 104"/>
                <a:gd name="T49" fmla="*/ 178 h 186"/>
                <a:gd name="T50" fmla="*/ 22 w 104"/>
                <a:gd name="T51" fmla="*/ 174 h 186"/>
                <a:gd name="T52" fmla="*/ 18 w 104"/>
                <a:gd name="T53" fmla="*/ 168 h 186"/>
                <a:gd name="T54" fmla="*/ 16 w 104"/>
                <a:gd name="T55" fmla="*/ 162 h 186"/>
                <a:gd name="T56" fmla="*/ 16 w 104"/>
                <a:gd name="T57" fmla="*/ 156 h 186"/>
                <a:gd name="T58" fmla="*/ 16 w 104"/>
                <a:gd name="T59" fmla="*/ 50 h 186"/>
                <a:gd name="T60" fmla="*/ 0 w 104"/>
                <a:gd name="T61" fmla="*/ 50 h 1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86"/>
                <a:gd name="T95" fmla="*/ 104 w 104"/>
                <a:gd name="T96" fmla="*/ 186 h 18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86">
                  <a:moveTo>
                    <a:pt x="0" y="50"/>
                  </a:moveTo>
                  <a:lnTo>
                    <a:pt x="50" y="0"/>
                  </a:lnTo>
                  <a:lnTo>
                    <a:pt x="50" y="34"/>
                  </a:lnTo>
                  <a:lnTo>
                    <a:pt x="96" y="34"/>
                  </a:lnTo>
                  <a:lnTo>
                    <a:pt x="94" y="50"/>
                  </a:lnTo>
                  <a:lnTo>
                    <a:pt x="50" y="50"/>
                  </a:lnTo>
                  <a:lnTo>
                    <a:pt x="50" y="142"/>
                  </a:lnTo>
                  <a:lnTo>
                    <a:pt x="50" y="152"/>
                  </a:lnTo>
                  <a:lnTo>
                    <a:pt x="54" y="158"/>
                  </a:lnTo>
                  <a:lnTo>
                    <a:pt x="58" y="164"/>
                  </a:lnTo>
                  <a:lnTo>
                    <a:pt x="66" y="168"/>
                  </a:lnTo>
                  <a:lnTo>
                    <a:pt x="72" y="168"/>
                  </a:lnTo>
                  <a:lnTo>
                    <a:pt x="82" y="168"/>
                  </a:lnTo>
                  <a:lnTo>
                    <a:pt x="92" y="162"/>
                  </a:lnTo>
                  <a:lnTo>
                    <a:pt x="102" y="154"/>
                  </a:lnTo>
                  <a:lnTo>
                    <a:pt x="104" y="160"/>
                  </a:lnTo>
                  <a:lnTo>
                    <a:pt x="98" y="168"/>
                  </a:lnTo>
                  <a:lnTo>
                    <a:pt x="92" y="174"/>
                  </a:lnTo>
                  <a:lnTo>
                    <a:pt x="78" y="182"/>
                  </a:lnTo>
                  <a:lnTo>
                    <a:pt x="64" y="186"/>
                  </a:lnTo>
                  <a:lnTo>
                    <a:pt x="50" y="186"/>
                  </a:lnTo>
                  <a:lnTo>
                    <a:pt x="36" y="184"/>
                  </a:lnTo>
                  <a:lnTo>
                    <a:pt x="26" y="178"/>
                  </a:lnTo>
                  <a:lnTo>
                    <a:pt x="22" y="174"/>
                  </a:lnTo>
                  <a:lnTo>
                    <a:pt x="18" y="168"/>
                  </a:lnTo>
                  <a:lnTo>
                    <a:pt x="16" y="162"/>
                  </a:lnTo>
                  <a:lnTo>
                    <a:pt x="16" y="156"/>
                  </a:lnTo>
                  <a:lnTo>
                    <a:pt x="16" y="5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4" name="Freeform 55"/>
            <p:cNvSpPr>
              <a:spLocks/>
            </p:cNvSpPr>
            <p:nvPr/>
          </p:nvSpPr>
          <p:spPr bwMode="auto">
            <a:xfrm>
              <a:off x="3144" y="2402"/>
              <a:ext cx="112" cy="158"/>
            </a:xfrm>
            <a:custGeom>
              <a:avLst/>
              <a:gdLst>
                <a:gd name="T0" fmla="*/ 8 w 112"/>
                <a:gd name="T1" fmla="*/ 102 h 158"/>
                <a:gd name="T2" fmla="*/ 12 w 112"/>
                <a:gd name="T3" fmla="*/ 114 h 158"/>
                <a:gd name="T4" fmla="*/ 18 w 112"/>
                <a:gd name="T5" fmla="*/ 132 h 158"/>
                <a:gd name="T6" fmla="*/ 30 w 112"/>
                <a:gd name="T7" fmla="*/ 144 h 158"/>
                <a:gd name="T8" fmla="*/ 46 w 112"/>
                <a:gd name="T9" fmla="*/ 150 h 158"/>
                <a:gd name="T10" fmla="*/ 56 w 112"/>
                <a:gd name="T11" fmla="*/ 150 h 158"/>
                <a:gd name="T12" fmla="*/ 74 w 112"/>
                <a:gd name="T13" fmla="*/ 144 h 158"/>
                <a:gd name="T14" fmla="*/ 80 w 112"/>
                <a:gd name="T15" fmla="*/ 124 h 158"/>
                <a:gd name="T16" fmla="*/ 78 w 112"/>
                <a:gd name="T17" fmla="*/ 116 h 158"/>
                <a:gd name="T18" fmla="*/ 62 w 112"/>
                <a:gd name="T19" fmla="*/ 102 h 158"/>
                <a:gd name="T20" fmla="*/ 44 w 112"/>
                <a:gd name="T21" fmla="*/ 94 h 158"/>
                <a:gd name="T22" fmla="*/ 16 w 112"/>
                <a:gd name="T23" fmla="*/ 74 h 158"/>
                <a:gd name="T24" fmla="*/ 6 w 112"/>
                <a:gd name="T25" fmla="*/ 60 h 158"/>
                <a:gd name="T26" fmla="*/ 0 w 112"/>
                <a:gd name="T27" fmla="*/ 42 h 158"/>
                <a:gd name="T28" fmla="*/ 2 w 112"/>
                <a:gd name="T29" fmla="*/ 32 h 158"/>
                <a:gd name="T30" fmla="*/ 10 w 112"/>
                <a:gd name="T31" fmla="*/ 16 h 158"/>
                <a:gd name="T32" fmla="*/ 26 w 112"/>
                <a:gd name="T33" fmla="*/ 6 h 158"/>
                <a:gd name="T34" fmla="*/ 42 w 112"/>
                <a:gd name="T35" fmla="*/ 0 h 158"/>
                <a:gd name="T36" fmla="*/ 50 w 112"/>
                <a:gd name="T37" fmla="*/ 0 h 158"/>
                <a:gd name="T38" fmla="*/ 80 w 112"/>
                <a:gd name="T39" fmla="*/ 4 h 158"/>
                <a:gd name="T40" fmla="*/ 102 w 112"/>
                <a:gd name="T41" fmla="*/ 14 h 158"/>
                <a:gd name="T42" fmla="*/ 96 w 112"/>
                <a:gd name="T43" fmla="*/ 52 h 158"/>
                <a:gd name="T44" fmla="*/ 94 w 112"/>
                <a:gd name="T45" fmla="*/ 38 h 158"/>
                <a:gd name="T46" fmla="*/ 84 w 112"/>
                <a:gd name="T47" fmla="*/ 20 h 158"/>
                <a:gd name="T48" fmla="*/ 72 w 112"/>
                <a:gd name="T49" fmla="*/ 10 h 158"/>
                <a:gd name="T50" fmla="*/ 58 w 112"/>
                <a:gd name="T51" fmla="*/ 8 h 158"/>
                <a:gd name="T52" fmla="*/ 52 w 112"/>
                <a:gd name="T53" fmla="*/ 8 h 158"/>
                <a:gd name="T54" fmla="*/ 42 w 112"/>
                <a:gd name="T55" fmla="*/ 10 h 158"/>
                <a:gd name="T56" fmla="*/ 32 w 112"/>
                <a:gd name="T57" fmla="*/ 22 h 158"/>
                <a:gd name="T58" fmla="*/ 28 w 112"/>
                <a:gd name="T59" fmla="*/ 34 h 158"/>
                <a:gd name="T60" fmla="*/ 34 w 112"/>
                <a:gd name="T61" fmla="*/ 42 h 158"/>
                <a:gd name="T62" fmla="*/ 70 w 112"/>
                <a:gd name="T63" fmla="*/ 64 h 158"/>
                <a:gd name="T64" fmla="*/ 82 w 112"/>
                <a:gd name="T65" fmla="*/ 70 h 158"/>
                <a:gd name="T66" fmla="*/ 102 w 112"/>
                <a:gd name="T67" fmla="*/ 88 h 158"/>
                <a:gd name="T68" fmla="*/ 112 w 112"/>
                <a:gd name="T69" fmla="*/ 104 h 158"/>
                <a:gd name="T70" fmla="*/ 112 w 112"/>
                <a:gd name="T71" fmla="*/ 116 h 158"/>
                <a:gd name="T72" fmla="*/ 106 w 112"/>
                <a:gd name="T73" fmla="*/ 136 h 158"/>
                <a:gd name="T74" fmla="*/ 90 w 112"/>
                <a:gd name="T75" fmla="*/ 150 h 158"/>
                <a:gd name="T76" fmla="*/ 72 w 112"/>
                <a:gd name="T77" fmla="*/ 156 h 158"/>
                <a:gd name="T78" fmla="*/ 54 w 112"/>
                <a:gd name="T79" fmla="*/ 158 h 158"/>
                <a:gd name="T80" fmla="*/ 26 w 112"/>
                <a:gd name="T81" fmla="*/ 154 h 158"/>
                <a:gd name="T82" fmla="*/ 0 w 112"/>
                <a:gd name="T83" fmla="*/ 144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
                <a:gd name="T127" fmla="*/ 0 h 158"/>
                <a:gd name="T128" fmla="*/ 112 w 112"/>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 h="158">
                  <a:moveTo>
                    <a:pt x="0" y="102"/>
                  </a:moveTo>
                  <a:lnTo>
                    <a:pt x="8" y="102"/>
                  </a:lnTo>
                  <a:lnTo>
                    <a:pt x="12" y="114"/>
                  </a:lnTo>
                  <a:lnTo>
                    <a:pt x="14" y="124"/>
                  </a:lnTo>
                  <a:lnTo>
                    <a:pt x="18" y="132"/>
                  </a:lnTo>
                  <a:lnTo>
                    <a:pt x="24" y="138"/>
                  </a:lnTo>
                  <a:lnTo>
                    <a:pt x="30" y="144"/>
                  </a:lnTo>
                  <a:lnTo>
                    <a:pt x="38" y="148"/>
                  </a:lnTo>
                  <a:lnTo>
                    <a:pt x="46" y="150"/>
                  </a:lnTo>
                  <a:lnTo>
                    <a:pt x="56" y="150"/>
                  </a:lnTo>
                  <a:lnTo>
                    <a:pt x="66" y="148"/>
                  </a:lnTo>
                  <a:lnTo>
                    <a:pt x="74" y="144"/>
                  </a:lnTo>
                  <a:lnTo>
                    <a:pt x="78" y="134"/>
                  </a:lnTo>
                  <a:lnTo>
                    <a:pt x="80" y="124"/>
                  </a:lnTo>
                  <a:lnTo>
                    <a:pt x="78" y="116"/>
                  </a:lnTo>
                  <a:lnTo>
                    <a:pt x="74" y="110"/>
                  </a:lnTo>
                  <a:lnTo>
                    <a:pt x="62" y="102"/>
                  </a:lnTo>
                  <a:lnTo>
                    <a:pt x="44" y="94"/>
                  </a:lnTo>
                  <a:lnTo>
                    <a:pt x="30" y="86"/>
                  </a:lnTo>
                  <a:lnTo>
                    <a:pt x="16" y="74"/>
                  </a:lnTo>
                  <a:lnTo>
                    <a:pt x="10" y="68"/>
                  </a:lnTo>
                  <a:lnTo>
                    <a:pt x="6" y="60"/>
                  </a:lnTo>
                  <a:lnTo>
                    <a:pt x="2" y="52"/>
                  </a:lnTo>
                  <a:lnTo>
                    <a:pt x="0" y="42"/>
                  </a:lnTo>
                  <a:lnTo>
                    <a:pt x="2" y="32"/>
                  </a:lnTo>
                  <a:lnTo>
                    <a:pt x="6" y="24"/>
                  </a:lnTo>
                  <a:lnTo>
                    <a:pt x="10" y="16"/>
                  </a:lnTo>
                  <a:lnTo>
                    <a:pt x="18" y="10"/>
                  </a:lnTo>
                  <a:lnTo>
                    <a:pt x="26" y="6"/>
                  </a:lnTo>
                  <a:lnTo>
                    <a:pt x="34" y="2"/>
                  </a:lnTo>
                  <a:lnTo>
                    <a:pt x="42" y="0"/>
                  </a:lnTo>
                  <a:lnTo>
                    <a:pt x="50" y="0"/>
                  </a:lnTo>
                  <a:lnTo>
                    <a:pt x="66" y="0"/>
                  </a:lnTo>
                  <a:lnTo>
                    <a:pt x="80" y="4"/>
                  </a:lnTo>
                  <a:lnTo>
                    <a:pt x="90" y="8"/>
                  </a:lnTo>
                  <a:lnTo>
                    <a:pt x="102" y="14"/>
                  </a:lnTo>
                  <a:lnTo>
                    <a:pt x="104" y="52"/>
                  </a:lnTo>
                  <a:lnTo>
                    <a:pt x="96" y="52"/>
                  </a:lnTo>
                  <a:lnTo>
                    <a:pt x="94" y="38"/>
                  </a:lnTo>
                  <a:lnTo>
                    <a:pt x="90" y="26"/>
                  </a:lnTo>
                  <a:lnTo>
                    <a:pt x="84" y="20"/>
                  </a:lnTo>
                  <a:lnTo>
                    <a:pt x="78" y="14"/>
                  </a:lnTo>
                  <a:lnTo>
                    <a:pt x="72" y="10"/>
                  </a:lnTo>
                  <a:lnTo>
                    <a:pt x="66" y="8"/>
                  </a:lnTo>
                  <a:lnTo>
                    <a:pt x="58" y="8"/>
                  </a:lnTo>
                  <a:lnTo>
                    <a:pt x="52" y="8"/>
                  </a:lnTo>
                  <a:lnTo>
                    <a:pt x="48" y="8"/>
                  </a:lnTo>
                  <a:lnTo>
                    <a:pt x="42" y="10"/>
                  </a:lnTo>
                  <a:lnTo>
                    <a:pt x="38" y="14"/>
                  </a:lnTo>
                  <a:lnTo>
                    <a:pt x="32" y="22"/>
                  </a:lnTo>
                  <a:lnTo>
                    <a:pt x="28" y="34"/>
                  </a:lnTo>
                  <a:lnTo>
                    <a:pt x="30" y="38"/>
                  </a:lnTo>
                  <a:lnTo>
                    <a:pt x="34" y="42"/>
                  </a:lnTo>
                  <a:lnTo>
                    <a:pt x="42" y="50"/>
                  </a:lnTo>
                  <a:lnTo>
                    <a:pt x="70" y="64"/>
                  </a:lnTo>
                  <a:lnTo>
                    <a:pt x="82" y="70"/>
                  </a:lnTo>
                  <a:lnTo>
                    <a:pt x="96" y="80"/>
                  </a:lnTo>
                  <a:lnTo>
                    <a:pt x="102" y="88"/>
                  </a:lnTo>
                  <a:lnTo>
                    <a:pt x="108" y="96"/>
                  </a:lnTo>
                  <a:lnTo>
                    <a:pt x="112" y="104"/>
                  </a:lnTo>
                  <a:lnTo>
                    <a:pt x="112" y="116"/>
                  </a:lnTo>
                  <a:lnTo>
                    <a:pt x="110" y="126"/>
                  </a:lnTo>
                  <a:lnTo>
                    <a:pt x="106" y="136"/>
                  </a:lnTo>
                  <a:lnTo>
                    <a:pt x="100" y="144"/>
                  </a:lnTo>
                  <a:lnTo>
                    <a:pt x="90" y="150"/>
                  </a:lnTo>
                  <a:lnTo>
                    <a:pt x="82" y="154"/>
                  </a:lnTo>
                  <a:lnTo>
                    <a:pt x="72" y="156"/>
                  </a:lnTo>
                  <a:lnTo>
                    <a:pt x="54" y="158"/>
                  </a:lnTo>
                  <a:lnTo>
                    <a:pt x="40" y="158"/>
                  </a:lnTo>
                  <a:lnTo>
                    <a:pt x="26" y="154"/>
                  </a:lnTo>
                  <a:lnTo>
                    <a:pt x="12" y="150"/>
                  </a:lnTo>
                  <a:lnTo>
                    <a:pt x="0" y="144"/>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5" name="Freeform 56"/>
            <p:cNvSpPr>
              <a:spLocks/>
            </p:cNvSpPr>
            <p:nvPr/>
          </p:nvSpPr>
          <p:spPr bwMode="auto">
            <a:xfrm>
              <a:off x="3036" y="2402"/>
              <a:ext cx="108" cy="154"/>
            </a:xfrm>
            <a:custGeom>
              <a:avLst/>
              <a:gdLst>
                <a:gd name="T0" fmla="*/ 54 w 108"/>
                <a:gd name="T1" fmla="*/ 32 h 154"/>
                <a:gd name="T2" fmla="*/ 54 w 108"/>
                <a:gd name="T3" fmla="*/ 32 h 154"/>
                <a:gd name="T4" fmla="*/ 60 w 108"/>
                <a:gd name="T5" fmla="*/ 18 h 154"/>
                <a:gd name="T6" fmla="*/ 68 w 108"/>
                <a:gd name="T7" fmla="*/ 8 h 154"/>
                <a:gd name="T8" fmla="*/ 78 w 108"/>
                <a:gd name="T9" fmla="*/ 2 h 154"/>
                <a:gd name="T10" fmla="*/ 88 w 108"/>
                <a:gd name="T11" fmla="*/ 0 h 154"/>
                <a:gd name="T12" fmla="*/ 88 w 108"/>
                <a:gd name="T13" fmla="*/ 0 h 154"/>
                <a:gd name="T14" fmla="*/ 96 w 108"/>
                <a:gd name="T15" fmla="*/ 2 h 154"/>
                <a:gd name="T16" fmla="*/ 104 w 108"/>
                <a:gd name="T17" fmla="*/ 6 h 154"/>
                <a:gd name="T18" fmla="*/ 108 w 108"/>
                <a:gd name="T19" fmla="*/ 14 h 154"/>
                <a:gd name="T20" fmla="*/ 108 w 108"/>
                <a:gd name="T21" fmla="*/ 22 h 154"/>
                <a:gd name="T22" fmla="*/ 108 w 108"/>
                <a:gd name="T23" fmla="*/ 22 h 154"/>
                <a:gd name="T24" fmla="*/ 104 w 108"/>
                <a:gd name="T25" fmla="*/ 30 h 154"/>
                <a:gd name="T26" fmla="*/ 96 w 108"/>
                <a:gd name="T27" fmla="*/ 36 h 154"/>
                <a:gd name="T28" fmla="*/ 92 w 108"/>
                <a:gd name="T29" fmla="*/ 38 h 154"/>
                <a:gd name="T30" fmla="*/ 88 w 108"/>
                <a:gd name="T31" fmla="*/ 38 h 154"/>
                <a:gd name="T32" fmla="*/ 84 w 108"/>
                <a:gd name="T33" fmla="*/ 36 h 154"/>
                <a:gd name="T34" fmla="*/ 82 w 108"/>
                <a:gd name="T35" fmla="*/ 34 h 154"/>
                <a:gd name="T36" fmla="*/ 82 w 108"/>
                <a:gd name="T37" fmla="*/ 34 h 154"/>
                <a:gd name="T38" fmla="*/ 74 w 108"/>
                <a:gd name="T39" fmla="*/ 28 h 154"/>
                <a:gd name="T40" fmla="*/ 68 w 108"/>
                <a:gd name="T41" fmla="*/ 26 h 154"/>
                <a:gd name="T42" fmla="*/ 64 w 108"/>
                <a:gd name="T43" fmla="*/ 28 h 154"/>
                <a:gd name="T44" fmla="*/ 60 w 108"/>
                <a:gd name="T45" fmla="*/ 30 h 154"/>
                <a:gd name="T46" fmla="*/ 56 w 108"/>
                <a:gd name="T47" fmla="*/ 36 h 154"/>
                <a:gd name="T48" fmla="*/ 54 w 108"/>
                <a:gd name="T49" fmla="*/ 40 h 154"/>
                <a:gd name="T50" fmla="*/ 54 w 108"/>
                <a:gd name="T51" fmla="*/ 52 h 154"/>
                <a:gd name="T52" fmla="*/ 54 w 108"/>
                <a:gd name="T53" fmla="*/ 128 h 154"/>
                <a:gd name="T54" fmla="*/ 54 w 108"/>
                <a:gd name="T55" fmla="*/ 128 h 154"/>
                <a:gd name="T56" fmla="*/ 54 w 108"/>
                <a:gd name="T57" fmla="*/ 140 h 154"/>
                <a:gd name="T58" fmla="*/ 58 w 108"/>
                <a:gd name="T59" fmla="*/ 146 h 154"/>
                <a:gd name="T60" fmla="*/ 64 w 108"/>
                <a:gd name="T61" fmla="*/ 150 h 154"/>
                <a:gd name="T62" fmla="*/ 74 w 108"/>
                <a:gd name="T63" fmla="*/ 150 h 154"/>
                <a:gd name="T64" fmla="*/ 74 w 108"/>
                <a:gd name="T65" fmla="*/ 154 h 154"/>
                <a:gd name="T66" fmla="*/ 0 w 108"/>
                <a:gd name="T67" fmla="*/ 154 h 154"/>
                <a:gd name="T68" fmla="*/ 0 w 108"/>
                <a:gd name="T69" fmla="*/ 150 h 154"/>
                <a:gd name="T70" fmla="*/ 0 w 108"/>
                <a:gd name="T71" fmla="*/ 150 h 154"/>
                <a:gd name="T72" fmla="*/ 10 w 108"/>
                <a:gd name="T73" fmla="*/ 150 h 154"/>
                <a:gd name="T74" fmla="*/ 18 w 108"/>
                <a:gd name="T75" fmla="*/ 146 h 154"/>
                <a:gd name="T76" fmla="*/ 22 w 108"/>
                <a:gd name="T77" fmla="*/ 140 h 154"/>
                <a:gd name="T78" fmla="*/ 24 w 108"/>
                <a:gd name="T79" fmla="*/ 128 h 154"/>
                <a:gd name="T80" fmla="*/ 24 w 108"/>
                <a:gd name="T81" fmla="*/ 46 h 154"/>
                <a:gd name="T82" fmla="*/ 24 w 108"/>
                <a:gd name="T83" fmla="*/ 46 h 154"/>
                <a:gd name="T84" fmla="*/ 22 w 108"/>
                <a:gd name="T85" fmla="*/ 36 h 154"/>
                <a:gd name="T86" fmla="*/ 20 w 108"/>
                <a:gd name="T87" fmla="*/ 30 h 154"/>
                <a:gd name="T88" fmla="*/ 14 w 108"/>
                <a:gd name="T89" fmla="*/ 26 h 154"/>
                <a:gd name="T90" fmla="*/ 4 w 108"/>
                <a:gd name="T91" fmla="*/ 24 h 154"/>
                <a:gd name="T92" fmla="*/ 4 w 108"/>
                <a:gd name="T93" fmla="*/ 24 h 154"/>
                <a:gd name="T94" fmla="*/ 30 w 108"/>
                <a:gd name="T95" fmla="*/ 12 h 154"/>
                <a:gd name="T96" fmla="*/ 54 w 108"/>
                <a:gd name="T97" fmla="*/ 0 h 154"/>
                <a:gd name="T98" fmla="*/ 54 w 108"/>
                <a:gd name="T99" fmla="*/ 32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8"/>
                <a:gd name="T151" fmla="*/ 0 h 154"/>
                <a:gd name="T152" fmla="*/ 108 w 108"/>
                <a:gd name="T153" fmla="*/ 154 h 1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8" h="154">
                  <a:moveTo>
                    <a:pt x="54" y="32"/>
                  </a:moveTo>
                  <a:lnTo>
                    <a:pt x="54" y="32"/>
                  </a:lnTo>
                  <a:lnTo>
                    <a:pt x="60" y="18"/>
                  </a:lnTo>
                  <a:lnTo>
                    <a:pt x="68" y="8"/>
                  </a:lnTo>
                  <a:lnTo>
                    <a:pt x="78" y="2"/>
                  </a:lnTo>
                  <a:lnTo>
                    <a:pt x="88" y="0"/>
                  </a:lnTo>
                  <a:lnTo>
                    <a:pt x="96" y="2"/>
                  </a:lnTo>
                  <a:lnTo>
                    <a:pt x="104" y="6"/>
                  </a:lnTo>
                  <a:lnTo>
                    <a:pt x="108" y="14"/>
                  </a:lnTo>
                  <a:lnTo>
                    <a:pt x="108" y="22"/>
                  </a:lnTo>
                  <a:lnTo>
                    <a:pt x="104" y="30"/>
                  </a:lnTo>
                  <a:lnTo>
                    <a:pt x="96" y="36"/>
                  </a:lnTo>
                  <a:lnTo>
                    <a:pt x="92" y="38"/>
                  </a:lnTo>
                  <a:lnTo>
                    <a:pt x="88" y="38"/>
                  </a:lnTo>
                  <a:lnTo>
                    <a:pt x="84" y="36"/>
                  </a:lnTo>
                  <a:lnTo>
                    <a:pt x="82" y="34"/>
                  </a:lnTo>
                  <a:lnTo>
                    <a:pt x="74" y="28"/>
                  </a:lnTo>
                  <a:lnTo>
                    <a:pt x="68" y="26"/>
                  </a:lnTo>
                  <a:lnTo>
                    <a:pt x="64" y="28"/>
                  </a:lnTo>
                  <a:lnTo>
                    <a:pt x="60" y="30"/>
                  </a:lnTo>
                  <a:lnTo>
                    <a:pt x="56" y="36"/>
                  </a:lnTo>
                  <a:lnTo>
                    <a:pt x="54" y="40"/>
                  </a:lnTo>
                  <a:lnTo>
                    <a:pt x="54" y="52"/>
                  </a:lnTo>
                  <a:lnTo>
                    <a:pt x="54" y="128"/>
                  </a:lnTo>
                  <a:lnTo>
                    <a:pt x="54" y="140"/>
                  </a:lnTo>
                  <a:lnTo>
                    <a:pt x="58" y="146"/>
                  </a:lnTo>
                  <a:lnTo>
                    <a:pt x="64" y="150"/>
                  </a:lnTo>
                  <a:lnTo>
                    <a:pt x="74" y="150"/>
                  </a:lnTo>
                  <a:lnTo>
                    <a:pt x="74" y="154"/>
                  </a:lnTo>
                  <a:lnTo>
                    <a:pt x="0" y="154"/>
                  </a:lnTo>
                  <a:lnTo>
                    <a:pt x="0" y="150"/>
                  </a:lnTo>
                  <a:lnTo>
                    <a:pt x="10" y="150"/>
                  </a:lnTo>
                  <a:lnTo>
                    <a:pt x="18" y="146"/>
                  </a:lnTo>
                  <a:lnTo>
                    <a:pt x="22" y="140"/>
                  </a:lnTo>
                  <a:lnTo>
                    <a:pt x="24" y="128"/>
                  </a:lnTo>
                  <a:lnTo>
                    <a:pt x="24" y="46"/>
                  </a:lnTo>
                  <a:lnTo>
                    <a:pt x="22" y="36"/>
                  </a:lnTo>
                  <a:lnTo>
                    <a:pt x="20" y="30"/>
                  </a:lnTo>
                  <a:lnTo>
                    <a:pt x="14" y="26"/>
                  </a:lnTo>
                  <a:lnTo>
                    <a:pt x="4" y="24"/>
                  </a:lnTo>
                  <a:lnTo>
                    <a:pt x="30" y="12"/>
                  </a:lnTo>
                  <a:lnTo>
                    <a:pt x="54" y="0"/>
                  </a:lnTo>
                  <a:lnTo>
                    <a:pt x="5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6" name="Freeform 57"/>
            <p:cNvSpPr>
              <a:spLocks noEditPoints="1"/>
            </p:cNvSpPr>
            <p:nvPr/>
          </p:nvSpPr>
          <p:spPr bwMode="auto">
            <a:xfrm>
              <a:off x="2898" y="2404"/>
              <a:ext cx="138" cy="154"/>
            </a:xfrm>
            <a:custGeom>
              <a:avLst/>
              <a:gdLst>
                <a:gd name="T0" fmla="*/ 88 w 138"/>
                <a:gd name="T1" fmla="*/ 132 h 154"/>
                <a:gd name="T2" fmla="*/ 76 w 138"/>
                <a:gd name="T3" fmla="*/ 132 h 154"/>
                <a:gd name="T4" fmla="*/ 66 w 138"/>
                <a:gd name="T5" fmla="*/ 128 h 154"/>
                <a:gd name="T6" fmla="*/ 48 w 138"/>
                <a:gd name="T7" fmla="*/ 118 h 154"/>
                <a:gd name="T8" fmla="*/ 36 w 138"/>
                <a:gd name="T9" fmla="*/ 100 h 154"/>
                <a:gd name="T10" fmla="*/ 30 w 138"/>
                <a:gd name="T11" fmla="*/ 78 h 154"/>
                <a:gd name="T12" fmla="*/ 30 w 138"/>
                <a:gd name="T13" fmla="*/ 56 h 154"/>
                <a:gd name="T14" fmla="*/ 138 w 138"/>
                <a:gd name="T15" fmla="*/ 56 h 154"/>
                <a:gd name="T16" fmla="*/ 136 w 138"/>
                <a:gd name="T17" fmla="*/ 40 h 154"/>
                <a:gd name="T18" fmla="*/ 124 w 138"/>
                <a:gd name="T19" fmla="*/ 20 h 154"/>
                <a:gd name="T20" fmla="*/ 110 w 138"/>
                <a:gd name="T21" fmla="*/ 6 h 154"/>
                <a:gd name="T22" fmla="*/ 90 w 138"/>
                <a:gd name="T23" fmla="*/ 0 h 154"/>
                <a:gd name="T24" fmla="*/ 78 w 138"/>
                <a:gd name="T25" fmla="*/ 0 h 154"/>
                <a:gd name="T26" fmla="*/ 66 w 138"/>
                <a:gd name="T27" fmla="*/ 0 h 154"/>
                <a:gd name="T28" fmla="*/ 38 w 138"/>
                <a:gd name="T29" fmla="*/ 8 h 154"/>
                <a:gd name="T30" fmla="*/ 16 w 138"/>
                <a:gd name="T31" fmla="*/ 26 h 154"/>
                <a:gd name="T32" fmla="*/ 4 w 138"/>
                <a:gd name="T33" fmla="*/ 52 h 154"/>
                <a:gd name="T34" fmla="*/ 0 w 138"/>
                <a:gd name="T35" fmla="*/ 84 h 154"/>
                <a:gd name="T36" fmla="*/ 2 w 138"/>
                <a:gd name="T37" fmla="*/ 100 h 154"/>
                <a:gd name="T38" fmla="*/ 14 w 138"/>
                <a:gd name="T39" fmla="*/ 124 h 154"/>
                <a:gd name="T40" fmla="*/ 30 w 138"/>
                <a:gd name="T41" fmla="*/ 142 h 154"/>
                <a:gd name="T42" fmla="*/ 54 w 138"/>
                <a:gd name="T43" fmla="*/ 152 h 154"/>
                <a:gd name="T44" fmla="*/ 66 w 138"/>
                <a:gd name="T45" fmla="*/ 154 h 154"/>
                <a:gd name="T46" fmla="*/ 72 w 138"/>
                <a:gd name="T47" fmla="*/ 154 h 154"/>
                <a:gd name="T48" fmla="*/ 96 w 138"/>
                <a:gd name="T49" fmla="*/ 150 h 154"/>
                <a:gd name="T50" fmla="*/ 116 w 138"/>
                <a:gd name="T51" fmla="*/ 136 h 154"/>
                <a:gd name="T52" fmla="*/ 130 w 138"/>
                <a:gd name="T53" fmla="*/ 120 h 154"/>
                <a:gd name="T54" fmla="*/ 138 w 138"/>
                <a:gd name="T55" fmla="*/ 106 h 154"/>
                <a:gd name="T56" fmla="*/ 132 w 138"/>
                <a:gd name="T57" fmla="*/ 102 h 154"/>
                <a:gd name="T58" fmla="*/ 114 w 138"/>
                <a:gd name="T59" fmla="*/ 124 h 154"/>
                <a:gd name="T60" fmla="*/ 88 w 138"/>
                <a:gd name="T61" fmla="*/ 132 h 154"/>
                <a:gd name="T62" fmla="*/ 66 w 138"/>
                <a:gd name="T63" fmla="*/ 8 h 154"/>
                <a:gd name="T64" fmla="*/ 74 w 138"/>
                <a:gd name="T65" fmla="*/ 8 h 154"/>
                <a:gd name="T66" fmla="*/ 78 w 138"/>
                <a:gd name="T67" fmla="*/ 8 h 154"/>
                <a:gd name="T68" fmla="*/ 88 w 138"/>
                <a:gd name="T69" fmla="*/ 14 h 154"/>
                <a:gd name="T70" fmla="*/ 96 w 138"/>
                <a:gd name="T71" fmla="*/ 32 h 154"/>
                <a:gd name="T72" fmla="*/ 66 w 138"/>
                <a:gd name="T73" fmla="*/ 48 h 154"/>
                <a:gd name="T74" fmla="*/ 32 w 138"/>
                <a:gd name="T75" fmla="*/ 48 h 154"/>
                <a:gd name="T76" fmla="*/ 36 w 138"/>
                <a:gd name="T77" fmla="*/ 28 h 154"/>
                <a:gd name="T78" fmla="*/ 44 w 138"/>
                <a:gd name="T79" fmla="*/ 18 h 154"/>
                <a:gd name="T80" fmla="*/ 56 w 138"/>
                <a:gd name="T81" fmla="*/ 10 h 154"/>
                <a:gd name="T82" fmla="*/ 66 w 138"/>
                <a:gd name="T83" fmla="*/ 8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54"/>
                <a:gd name="T128" fmla="*/ 138 w 138"/>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54">
                  <a:moveTo>
                    <a:pt x="88" y="132"/>
                  </a:moveTo>
                  <a:lnTo>
                    <a:pt x="88" y="132"/>
                  </a:lnTo>
                  <a:lnTo>
                    <a:pt x="82" y="132"/>
                  </a:lnTo>
                  <a:lnTo>
                    <a:pt x="76" y="132"/>
                  </a:lnTo>
                  <a:lnTo>
                    <a:pt x="66" y="128"/>
                  </a:lnTo>
                  <a:lnTo>
                    <a:pt x="56" y="124"/>
                  </a:lnTo>
                  <a:lnTo>
                    <a:pt x="48" y="118"/>
                  </a:lnTo>
                  <a:lnTo>
                    <a:pt x="42" y="110"/>
                  </a:lnTo>
                  <a:lnTo>
                    <a:pt x="36" y="100"/>
                  </a:lnTo>
                  <a:lnTo>
                    <a:pt x="32" y="90"/>
                  </a:lnTo>
                  <a:lnTo>
                    <a:pt x="30" y="78"/>
                  </a:lnTo>
                  <a:lnTo>
                    <a:pt x="28" y="68"/>
                  </a:lnTo>
                  <a:lnTo>
                    <a:pt x="30" y="56"/>
                  </a:lnTo>
                  <a:lnTo>
                    <a:pt x="66" y="56"/>
                  </a:lnTo>
                  <a:lnTo>
                    <a:pt x="138" y="56"/>
                  </a:lnTo>
                  <a:lnTo>
                    <a:pt x="136" y="40"/>
                  </a:lnTo>
                  <a:lnTo>
                    <a:pt x="130" y="30"/>
                  </a:lnTo>
                  <a:lnTo>
                    <a:pt x="124" y="20"/>
                  </a:lnTo>
                  <a:lnTo>
                    <a:pt x="118" y="12"/>
                  </a:lnTo>
                  <a:lnTo>
                    <a:pt x="110" y="6"/>
                  </a:lnTo>
                  <a:lnTo>
                    <a:pt x="100" y="2"/>
                  </a:lnTo>
                  <a:lnTo>
                    <a:pt x="90" y="0"/>
                  </a:lnTo>
                  <a:lnTo>
                    <a:pt x="78" y="0"/>
                  </a:lnTo>
                  <a:lnTo>
                    <a:pt x="66" y="0"/>
                  </a:lnTo>
                  <a:lnTo>
                    <a:pt x="52" y="2"/>
                  </a:lnTo>
                  <a:lnTo>
                    <a:pt x="38" y="8"/>
                  </a:lnTo>
                  <a:lnTo>
                    <a:pt x="26" y="16"/>
                  </a:lnTo>
                  <a:lnTo>
                    <a:pt x="16" y="26"/>
                  </a:lnTo>
                  <a:lnTo>
                    <a:pt x="10" y="38"/>
                  </a:lnTo>
                  <a:lnTo>
                    <a:pt x="4" y="52"/>
                  </a:lnTo>
                  <a:lnTo>
                    <a:pt x="0" y="68"/>
                  </a:lnTo>
                  <a:lnTo>
                    <a:pt x="0" y="84"/>
                  </a:lnTo>
                  <a:lnTo>
                    <a:pt x="2" y="100"/>
                  </a:lnTo>
                  <a:lnTo>
                    <a:pt x="6" y="114"/>
                  </a:lnTo>
                  <a:lnTo>
                    <a:pt x="14" y="124"/>
                  </a:lnTo>
                  <a:lnTo>
                    <a:pt x="22" y="134"/>
                  </a:lnTo>
                  <a:lnTo>
                    <a:pt x="30" y="142"/>
                  </a:lnTo>
                  <a:lnTo>
                    <a:pt x="42" y="148"/>
                  </a:lnTo>
                  <a:lnTo>
                    <a:pt x="54" y="152"/>
                  </a:lnTo>
                  <a:lnTo>
                    <a:pt x="66" y="154"/>
                  </a:lnTo>
                  <a:lnTo>
                    <a:pt x="72" y="154"/>
                  </a:lnTo>
                  <a:lnTo>
                    <a:pt x="84" y="154"/>
                  </a:lnTo>
                  <a:lnTo>
                    <a:pt x="96" y="150"/>
                  </a:lnTo>
                  <a:lnTo>
                    <a:pt x="108" y="144"/>
                  </a:lnTo>
                  <a:lnTo>
                    <a:pt x="116" y="136"/>
                  </a:lnTo>
                  <a:lnTo>
                    <a:pt x="124" y="128"/>
                  </a:lnTo>
                  <a:lnTo>
                    <a:pt x="130" y="120"/>
                  </a:lnTo>
                  <a:lnTo>
                    <a:pt x="136" y="112"/>
                  </a:lnTo>
                  <a:lnTo>
                    <a:pt x="138" y="106"/>
                  </a:lnTo>
                  <a:lnTo>
                    <a:pt x="132" y="102"/>
                  </a:lnTo>
                  <a:lnTo>
                    <a:pt x="124" y="114"/>
                  </a:lnTo>
                  <a:lnTo>
                    <a:pt x="114" y="124"/>
                  </a:lnTo>
                  <a:lnTo>
                    <a:pt x="102" y="128"/>
                  </a:lnTo>
                  <a:lnTo>
                    <a:pt x="88" y="132"/>
                  </a:lnTo>
                  <a:close/>
                  <a:moveTo>
                    <a:pt x="66" y="8"/>
                  </a:moveTo>
                  <a:lnTo>
                    <a:pt x="66" y="8"/>
                  </a:lnTo>
                  <a:lnTo>
                    <a:pt x="74" y="8"/>
                  </a:lnTo>
                  <a:lnTo>
                    <a:pt x="78" y="8"/>
                  </a:lnTo>
                  <a:lnTo>
                    <a:pt x="84" y="10"/>
                  </a:lnTo>
                  <a:lnTo>
                    <a:pt x="88" y="14"/>
                  </a:lnTo>
                  <a:lnTo>
                    <a:pt x="92" y="18"/>
                  </a:lnTo>
                  <a:lnTo>
                    <a:pt x="96" y="32"/>
                  </a:lnTo>
                  <a:lnTo>
                    <a:pt x="98" y="48"/>
                  </a:lnTo>
                  <a:lnTo>
                    <a:pt x="66" y="48"/>
                  </a:lnTo>
                  <a:lnTo>
                    <a:pt x="32" y="48"/>
                  </a:lnTo>
                  <a:lnTo>
                    <a:pt x="34" y="38"/>
                  </a:lnTo>
                  <a:lnTo>
                    <a:pt x="36" y="28"/>
                  </a:lnTo>
                  <a:lnTo>
                    <a:pt x="40" y="22"/>
                  </a:lnTo>
                  <a:lnTo>
                    <a:pt x="44" y="18"/>
                  </a:lnTo>
                  <a:lnTo>
                    <a:pt x="50" y="14"/>
                  </a:lnTo>
                  <a:lnTo>
                    <a:pt x="56" y="10"/>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7" name="Freeform 58"/>
            <p:cNvSpPr>
              <a:spLocks/>
            </p:cNvSpPr>
            <p:nvPr/>
          </p:nvSpPr>
          <p:spPr bwMode="auto">
            <a:xfrm>
              <a:off x="2752" y="2406"/>
              <a:ext cx="164" cy="156"/>
            </a:xfrm>
            <a:custGeom>
              <a:avLst/>
              <a:gdLst>
                <a:gd name="T0" fmla="*/ 24 w 164"/>
                <a:gd name="T1" fmla="*/ 26 h 156"/>
                <a:gd name="T2" fmla="*/ 24 w 164"/>
                <a:gd name="T3" fmla="*/ 26 h 156"/>
                <a:gd name="T4" fmla="*/ 22 w 164"/>
                <a:gd name="T5" fmla="*/ 22 h 156"/>
                <a:gd name="T6" fmla="*/ 18 w 164"/>
                <a:gd name="T7" fmla="*/ 16 h 156"/>
                <a:gd name="T8" fmla="*/ 10 w 164"/>
                <a:gd name="T9" fmla="*/ 8 h 156"/>
                <a:gd name="T10" fmla="*/ 6 w 164"/>
                <a:gd name="T11" fmla="*/ 6 h 156"/>
                <a:gd name="T12" fmla="*/ 0 w 164"/>
                <a:gd name="T13" fmla="*/ 4 h 156"/>
                <a:gd name="T14" fmla="*/ 0 w 164"/>
                <a:gd name="T15" fmla="*/ 0 h 156"/>
                <a:gd name="T16" fmla="*/ 72 w 164"/>
                <a:gd name="T17" fmla="*/ 0 h 156"/>
                <a:gd name="T18" fmla="*/ 72 w 164"/>
                <a:gd name="T19" fmla="*/ 4 h 156"/>
                <a:gd name="T20" fmla="*/ 72 w 164"/>
                <a:gd name="T21" fmla="*/ 4 h 156"/>
                <a:gd name="T22" fmla="*/ 62 w 164"/>
                <a:gd name="T23" fmla="*/ 4 h 156"/>
                <a:gd name="T24" fmla="*/ 60 w 164"/>
                <a:gd name="T25" fmla="*/ 6 h 156"/>
                <a:gd name="T26" fmla="*/ 56 w 164"/>
                <a:gd name="T27" fmla="*/ 10 h 156"/>
                <a:gd name="T28" fmla="*/ 56 w 164"/>
                <a:gd name="T29" fmla="*/ 14 h 156"/>
                <a:gd name="T30" fmla="*/ 56 w 164"/>
                <a:gd name="T31" fmla="*/ 18 h 156"/>
                <a:gd name="T32" fmla="*/ 58 w 164"/>
                <a:gd name="T33" fmla="*/ 32 h 156"/>
                <a:gd name="T34" fmla="*/ 92 w 164"/>
                <a:gd name="T35" fmla="*/ 108 h 156"/>
                <a:gd name="T36" fmla="*/ 126 w 164"/>
                <a:gd name="T37" fmla="*/ 30 h 156"/>
                <a:gd name="T38" fmla="*/ 126 w 164"/>
                <a:gd name="T39" fmla="*/ 30 h 156"/>
                <a:gd name="T40" fmla="*/ 128 w 164"/>
                <a:gd name="T41" fmla="*/ 24 h 156"/>
                <a:gd name="T42" fmla="*/ 128 w 164"/>
                <a:gd name="T43" fmla="*/ 18 h 156"/>
                <a:gd name="T44" fmla="*/ 128 w 164"/>
                <a:gd name="T45" fmla="*/ 14 h 156"/>
                <a:gd name="T46" fmla="*/ 126 w 164"/>
                <a:gd name="T47" fmla="*/ 10 h 156"/>
                <a:gd name="T48" fmla="*/ 120 w 164"/>
                <a:gd name="T49" fmla="*/ 6 h 156"/>
                <a:gd name="T50" fmla="*/ 112 w 164"/>
                <a:gd name="T51" fmla="*/ 4 h 156"/>
                <a:gd name="T52" fmla="*/ 112 w 164"/>
                <a:gd name="T53" fmla="*/ 0 h 156"/>
                <a:gd name="T54" fmla="*/ 164 w 164"/>
                <a:gd name="T55" fmla="*/ 0 h 156"/>
                <a:gd name="T56" fmla="*/ 164 w 164"/>
                <a:gd name="T57" fmla="*/ 4 h 156"/>
                <a:gd name="T58" fmla="*/ 164 w 164"/>
                <a:gd name="T59" fmla="*/ 4 h 156"/>
                <a:gd name="T60" fmla="*/ 156 w 164"/>
                <a:gd name="T61" fmla="*/ 4 h 156"/>
                <a:gd name="T62" fmla="*/ 150 w 164"/>
                <a:gd name="T63" fmla="*/ 8 h 156"/>
                <a:gd name="T64" fmla="*/ 144 w 164"/>
                <a:gd name="T65" fmla="*/ 16 h 156"/>
                <a:gd name="T66" fmla="*/ 136 w 164"/>
                <a:gd name="T67" fmla="*/ 30 h 156"/>
                <a:gd name="T68" fmla="*/ 84 w 164"/>
                <a:gd name="T69" fmla="*/ 156 h 156"/>
                <a:gd name="T70" fmla="*/ 24 w 164"/>
                <a:gd name="T71" fmla="*/ 26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4"/>
                <a:gd name="T109" fmla="*/ 0 h 156"/>
                <a:gd name="T110" fmla="*/ 164 w 164"/>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4" h="156">
                  <a:moveTo>
                    <a:pt x="24" y="26"/>
                  </a:moveTo>
                  <a:lnTo>
                    <a:pt x="24" y="26"/>
                  </a:lnTo>
                  <a:lnTo>
                    <a:pt x="22" y="22"/>
                  </a:lnTo>
                  <a:lnTo>
                    <a:pt x="18" y="16"/>
                  </a:lnTo>
                  <a:lnTo>
                    <a:pt x="10" y="8"/>
                  </a:lnTo>
                  <a:lnTo>
                    <a:pt x="6" y="6"/>
                  </a:lnTo>
                  <a:lnTo>
                    <a:pt x="0" y="4"/>
                  </a:lnTo>
                  <a:lnTo>
                    <a:pt x="0" y="0"/>
                  </a:lnTo>
                  <a:lnTo>
                    <a:pt x="72" y="0"/>
                  </a:lnTo>
                  <a:lnTo>
                    <a:pt x="72" y="4"/>
                  </a:lnTo>
                  <a:lnTo>
                    <a:pt x="62" y="4"/>
                  </a:lnTo>
                  <a:lnTo>
                    <a:pt x="60" y="6"/>
                  </a:lnTo>
                  <a:lnTo>
                    <a:pt x="56" y="10"/>
                  </a:lnTo>
                  <a:lnTo>
                    <a:pt x="56" y="14"/>
                  </a:lnTo>
                  <a:lnTo>
                    <a:pt x="56" y="18"/>
                  </a:lnTo>
                  <a:lnTo>
                    <a:pt x="58" y="32"/>
                  </a:lnTo>
                  <a:lnTo>
                    <a:pt x="92" y="108"/>
                  </a:lnTo>
                  <a:lnTo>
                    <a:pt x="126" y="30"/>
                  </a:lnTo>
                  <a:lnTo>
                    <a:pt x="128" y="24"/>
                  </a:lnTo>
                  <a:lnTo>
                    <a:pt x="128" y="18"/>
                  </a:lnTo>
                  <a:lnTo>
                    <a:pt x="128" y="14"/>
                  </a:lnTo>
                  <a:lnTo>
                    <a:pt x="126" y="10"/>
                  </a:lnTo>
                  <a:lnTo>
                    <a:pt x="120" y="6"/>
                  </a:lnTo>
                  <a:lnTo>
                    <a:pt x="112" y="4"/>
                  </a:lnTo>
                  <a:lnTo>
                    <a:pt x="112" y="0"/>
                  </a:lnTo>
                  <a:lnTo>
                    <a:pt x="164" y="0"/>
                  </a:lnTo>
                  <a:lnTo>
                    <a:pt x="164" y="4"/>
                  </a:lnTo>
                  <a:lnTo>
                    <a:pt x="156" y="4"/>
                  </a:lnTo>
                  <a:lnTo>
                    <a:pt x="150" y="8"/>
                  </a:lnTo>
                  <a:lnTo>
                    <a:pt x="144" y="16"/>
                  </a:lnTo>
                  <a:lnTo>
                    <a:pt x="136" y="30"/>
                  </a:lnTo>
                  <a:lnTo>
                    <a:pt x="84" y="156"/>
                  </a:lnTo>
                  <a:lnTo>
                    <a:pt x="2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8" name="Freeform 59"/>
            <p:cNvSpPr>
              <a:spLocks/>
            </p:cNvSpPr>
            <p:nvPr/>
          </p:nvSpPr>
          <p:spPr bwMode="auto">
            <a:xfrm>
              <a:off x="2526" y="2404"/>
              <a:ext cx="166" cy="154"/>
            </a:xfrm>
            <a:custGeom>
              <a:avLst/>
              <a:gdLst>
                <a:gd name="T0" fmla="*/ 54 w 166"/>
                <a:gd name="T1" fmla="*/ 36 h 154"/>
                <a:gd name="T2" fmla="*/ 64 w 166"/>
                <a:gd name="T3" fmla="*/ 18 h 154"/>
                <a:gd name="T4" fmla="*/ 78 w 166"/>
                <a:gd name="T5" fmla="*/ 8 h 154"/>
                <a:gd name="T6" fmla="*/ 106 w 166"/>
                <a:gd name="T7" fmla="*/ 2 h 154"/>
                <a:gd name="T8" fmla="*/ 116 w 166"/>
                <a:gd name="T9" fmla="*/ 2 h 154"/>
                <a:gd name="T10" fmla="*/ 132 w 166"/>
                <a:gd name="T11" fmla="*/ 8 h 154"/>
                <a:gd name="T12" fmla="*/ 144 w 166"/>
                <a:gd name="T13" fmla="*/ 20 h 154"/>
                <a:gd name="T14" fmla="*/ 148 w 166"/>
                <a:gd name="T15" fmla="*/ 42 h 154"/>
                <a:gd name="T16" fmla="*/ 150 w 166"/>
                <a:gd name="T17" fmla="*/ 128 h 154"/>
                <a:gd name="T18" fmla="*/ 150 w 166"/>
                <a:gd name="T19" fmla="*/ 140 h 154"/>
                <a:gd name="T20" fmla="*/ 158 w 166"/>
                <a:gd name="T21" fmla="*/ 150 h 154"/>
                <a:gd name="T22" fmla="*/ 166 w 166"/>
                <a:gd name="T23" fmla="*/ 154 h 154"/>
                <a:gd name="T24" fmla="*/ 102 w 166"/>
                <a:gd name="T25" fmla="*/ 150 h 154"/>
                <a:gd name="T26" fmla="*/ 110 w 166"/>
                <a:gd name="T27" fmla="*/ 150 h 154"/>
                <a:gd name="T28" fmla="*/ 118 w 166"/>
                <a:gd name="T29" fmla="*/ 138 h 154"/>
                <a:gd name="T30" fmla="*/ 118 w 166"/>
                <a:gd name="T31" fmla="*/ 54 h 154"/>
                <a:gd name="T32" fmla="*/ 118 w 166"/>
                <a:gd name="T33" fmla="*/ 46 h 154"/>
                <a:gd name="T34" fmla="*/ 112 w 166"/>
                <a:gd name="T35" fmla="*/ 34 h 154"/>
                <a:gd name="T36" fmla="*/ 98 w 166"/>
                <a:gd name="T37" fmla="*/ 24 h 154"/>
                <a:gd name="T38" fmla="*/ 74 w 166"/>
                <a:gd name="T39" fmla="*/ 26 h 154"/>
                <a:gd name="T40" fmla="*/ 60 w 166"/>
                <a:gd name="T41" fmla="*/ 38 h 154"/>
                <a:gd name="T42" fmla="*/ 54 w 166"/>
                <a:gd name="T43" fmla="*/ 52 h 154"/>
                <a:gd name="T44" fmla="*/ 54 w 166"/>
                <a:gd name="T45" fmla="*/ 128 h 154"/>
                <a:gd name="T46" fmla="*/ 56 w 166"/>
                <a:gd name="T47" fmla="*/ 140 h 154"/>
                <a:gd name="T48" fmla="*/ 70 w 166"/>
                <a:gd name="T49" fmla="*/ 150 h 154"/>
                <a:gd name="T50" fmla="*/ 80 w 166"/>
                <a:gd name="T51" fmla="*/ 154 h 154"/>
                <a:gd name="T52" fmla="*/ 0 w 166"/>
                <a:gd name="T53" fmla="*/ 150 h 154"/>
                <a:gd name="T54" fmla="*/ 10 w 166"/>
                <a:gd name="T55" fmla="*/ 150 h 154"/>
                <a:gd name="T56" fmla="*/ 22 w 166"/>
                <a:gd name="T57" fmla="*/ 136 h 154"/>
                <a:gd name="T58" fmla="*/ 22 w 166"/>
                <a:gd name="T59" fmla="*/ 52 h 154"/>
                <a:gd name="T60" fmla="*/ 22 w 166"/>
                <a:gd name="T61" fmla="*/ 38 h 154"/>
                <a:gd name="T62" fmla="*/ 12 w 166"/>
                <a:gd name="T63" fmla="*/ 26 h 154"/>
                <a:gd name="T64" fmla="*/ 2 w 166"/>
                <a:gd name="T65" fmla="*/ 24 h 154"/>
                <a:gd name="T66" fmla="*/ 54 w 166"/>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154"/>
                <a:gd name="T104" fmla="*/ 166 w 166"/>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154">
                  <a:moveTo>
                    <a:pt x="54" y="36"/>
                  </a:moveTo>
                  <a:lnTo>
                    <a:pt x="54" y="36"/>
                  </a:lnTo>
                  <a:lnTo>
                    <a:pt x="60" y="26"/>
                  </a:lnTo>
                  <a:lnTo>
                    <a:pt x="64" y="18"/>
                  </a:lnTo>
                  <a:lnTo>
                    <a:pt x="72" y="12"/>
                  </a:lnTo>
                  <a:lnTo>
                    <a:pt x="78" y="8"/>
                  </a:lnTo>
                  <a:lnTo>
                    <a:pt x="92" y="2"/>
                  </a:lnTo>
                  <a:lnTo>
                    <a:pt x="106" y="2"/>
                  </a:lnTo>
                  <a:lnTo>
                    <a:pt x="116" y="2"/>
                  </a:lnTo>
                  <a:lnTo>
                    <a:pt x="126" y="4"/>
                  </a:lnTo>
                  <a:lnTo>
                    <a:pt x="132" y="8"/>
                  </a:lnTo>
                  <a:lnTo>
                    <a:pt x="138" y="14"/>
                  </a:lnTo>
                  <a:lnTo>
                    <a:pt x="144" y="20"/>
                  </a:lnTo>
                  <a:lnTo>
                    <a:pt x="146" y="30"/>
                  </a:lnTo>
                  <a:lnTo>
                    <a:pt x="148" y="42"/>
                  </a:lnTo>
                  <a:lnTo>
                    <a:pt x="150" y="58"/>
                  </a:lnTo>
                  <a:lnTo>
                    <a:pt x="150" y="128"/>
                  </a:lnTo>
                  <a:lnTo>
                    <a:pt x="150" y="140"/>
                  </a:lnTo>
                  <a:lnTo>
                    <a:pt x="152" y="146"/>
                  </a:lnTo>
                  <a:lnTo>
                    <a:pt x="158" y="150"/>
                  </a:lnTo>
                  <a:lnTo>
                    <a:pt x="164" y="150"/>
                  </a:lnTo>
                  <a:lnTo>
                    <a:pt x="166" y="154"/>
                  </a:lnTo>
                  <a:lnTo>
                    <a:pt x="104" y="154"/>
                  </a:lnTo>
                  <a:lnTo>
                    <a:pt x="102" y="150"/>
                  </a:lnTo>
                  <a:lnTo>
                    <a:pt x="110" y="150"/>
                  </a:lnTo>
                  <a:lnTo>
                    <a:pt x="116" y="144"/>
                  </a:lnTo>
                  <a:lnTo>
                    <a:pt x="118" y="138"/>
                  </a:lnTo>
                  <a:lnTo>
                    <a:pt x="118" y="126"/>
                  </a:lnTo>
                  <a:lnTo>
                    <a:pt x="118" y="54"/>
                  </a:lnTo>
                  <a:lnTo>
                    <a:pt x="118" y="46"/>
                  </a:lnTo>
                  <a:lnTo>
                    <a:pt x="116" y="40"/>
                  </a:lnTo>
                  <a:lnTo>
                    <a:pt x="112" y="34"/>
                  </a:lnTo>
                  <a:lnTo>
                    <a:pt x="108" y="30"/>
                  </a:lnTo>
                  <a:lnTo>
                    <a:pt x="98" y="24"/>
                  </a:lnTo>
                  <a:lnTo>
                    <a:pt x="86" y="24"/>
                  </a:lnTo>
                  <a:lnTo>
                    <a:pt x="74" y="26"/>
                  </a:lnTo>
                  <a:lnTo>
                    <a:pt x="64" y="34"/>
                  </a:lnTo>
                  <a:lnTo>
                    <a:pt x="60" y="38"/>
                  </a:lnTo>
                  <a:lnTo>
                    <a:pt x="56" y="44"/>
                  </a:lnTo>
                  <a:lnTo>
                    <a:pt x="54" y="52"/>
                  </a:lnTo>
                  <a:lnTo>
                    <a:pt x="54" y="60"/>
                  </a:lnTo>
                  <a:lnTo>
                    <a:pt x="54" y="128"/>
                  </a:lnTo>
                  <a:lnTo>
                    <a:pt x="56" y="140"/>
                  </a:lnTo>
                  <a:lnTo>
                    <a:pt x="62" y="146"/>
                  </a:lnTo>
                  <a:lnTo>
                    <a:pt x="70" y="150"/>
                  </a:lnTo>
                  <a:lnTo>
                    <a:pt x="80" y="150"/>
                  </a:lnTo>
                  <a:lnTo>
                    <a:pt x="80" y="154"/>
                  </a:lnTo>
                  <a:lnTo>
                    <a:pt x="0" y="154"/>
                  </a:lnTo>
                  <a:lnTo>
                    <a:pt x="0" y="150"/>
                  </a:lnTo>
                  <a:lnTo>
                    <a:pt x="10" y="150"/>
                  </a:lnTo>
                  <a:lnTo>
                    <a:pt x="18" y="144"/>
                  </a:lnTo>
                  <a:lnTo>
                    <a:pt x="22" y="136"/>
                  </a:lnTo>
                  <a:lnTo>
                    <a:pt x="22" y="122"/>
                  </a:lnTo>
                  <a:lnTo>
                    <a:pt x="22" y="52"/>
                  </a:lnTo>
                  <a:lnTo>
                    <a:pt x="22" y="38"/>
                  </a:lnTo>
                  <a:lnTo>
                    <a:pt x="18" y="30"/>
                  </a:lnTo>
                  <a:lnTo>
                    <a:pt x="12" y="26"/>
                  </a:lnTo>
                  <a:lnTo>
                    <a:pt x="2" y="24"/>
                  </a:lnTo>
                  <a:lnTo>
                    <a:pt x="28" y="14"/>
                  </a:lnTo>
                  <a:lnTo>
                    <a:pt x="54" y="0"/>
                  </a:lnTo>
                  <a:lnTo>
                    <a:pt x="5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39" name="Freeform 60"/>
            <p:cNvSpPr>
              <a:spLocks/>
            </p:cNvSpPr>
            <p:nvPr/>
          </p:nvSpPr>
          <p:spPr bwMode="auto">
            <a:xfrm>
              <a:off x="2320" y="2334"/>
              <a:ext cx="230" cy="232"/>
            </a:xfrm>
            <a:custGeom>
              <a:avLst/>
              <a:gdLst>
                <a:gd name="T0" fmla="*/ 0 w 230"/>
                <a:gd name="T1" fmla="*/ 0 h 232"/>
                <a:gd name="T2" fmla="*/ 96 w 230"/>
                <a:gd name="T3" fmla="*/ 10 h 232"/>
                <a:gd name="T4" fmla="*/ 84 w 230"/>
                <a:gd name="T5" fmla="*/ 10 h 232"/>
                <a:gd name="T6" fmla="*/ 74 w 230"/>
                <a:gd name="T7" fmla="*/ 14 h 232"/>
                <a:gd name="T8" fmla="*/ 68 w 230"/>
                <a:gd name="T9" fmla="*/ 24 h 232"/>
                <a:gd name="T10" fmla="*/ 66 w 230"/>
                <a:gd name="T11" fmla="*/ 42 h 232"/>
                <a:gd name="T12" fmla="*/ 66 w 230"/>
                <a:gd name="T13" fmla="*/ 154 h 232"/>
                <a:gd name="T14" fmla="*/ 70 w 230"/>
                <a:gd name="T15" fmla="*/ 186 h 232"/>
                <a:gd name="T16" fmla="*/ 82 w 230"/>
                <a:gd name="T17" fmla="*/ 208 h 232"/>
                <a:gd name="T18" fmla="*/ 100 w 230"/>
                <a:gd name="T19" fmla="*/ 218 h 232"/>
                <a:gd name="T20" fmla="*/ 126 w 230"/>
                <a:gd name="T21" fmla="*/ 220 h 232"/>
                <a:gd name="T22" fmla="*/ 136 w 230"/>
                <a:gd name="T23" fmla="*/ 220 h 232"/>
                <a:gd name="T24" fmla="*/ 156 w 230"/>
                <a:gd name="T25" fmla="*/ 210 h 232"/>
                <a:gd name="T26" fmla="*/ 174 w 230"/>
                <a:gd name="T27" fmla="*/ 192 h 232"/>
                <a:gd name="T28" fmla="*/ 184 w 230"/>
                <a:gd name="T29" fmla="*/ 166 h 232"/>
                <a:gd name="T30" fmla="*/ 186 w 230"/>
                <a:gd name="T31" fmla="*/ 36 h 232"/>
                <a:gd name="T32" fmla="*/ 186 w 230"/>
                <a:gd name="T33" fmla="*/ 26 h 232"/>
                <a:gd name="T34" fmla="*/ 178 w 230"/>
                <a:gd name="T35" fmla="*/ 14 h 232"/>
                <a:gd name="T36" fmla="*/ 162 w 230"/>
                <a:gd name="T37" fmla="*/ 10 h 232"/>
                <a:gd name="T38" fmla="*/ 154 w 230"/>
                <a:gd name="T39" fmla="*/ 0 h 232"/>
                <a:gd name="T40" fmla="*/ 230 w 230"/>
                <a:gd name="T41" fmla="*/ 10 h 232"/>
                <a:gd name="T42" fmla="*/ 222 w 230"/>
                <a:gd name="T43" fmla="*/ 10 h 232"/>
                <a:gd name="T44" fmla="*/ 206 w 230"/>
                <a:gd name="T45" fmla="*/ 14 h 232"/>
                <a:gd name="T46" fmla="*/ 200 w 230"/>
                <a:gd name="T47" fmla="*/ 26 h 232"/>
                <a:gd name="T48" fmla="*/ 198 w 230"/>
                <a:gd name="T49" fmla="*/ 156 h 232"/>
                <a:gd name="T50" fmla="*/ 196 w 230"/>
                <a:gd name="T51" fmla="*/ 174 h 232"/>
                <a:gd name="T52" fmla="*/ 182 w 230"/>
                <a:gd name="T53" fmla="*/ 204 h 232"/>
                <a:gd name="T54" fmla="*/ 158 w 230"/>
                <a:gd name="T55" fmla="*/ 222 h 232"/>
                <a:gd name="T56" fmla="*/ 132 w 230"/>
                <a:gd name="T57" fmla="*/ 232 h 232"/>
                <a:gd name="T58" fmla="*/ 120 w 230"/>
                <a:gd name="T59" fmla="*/ 232 h 232"/>
                <a:gd name="T60" fmla="*/ 88 w 230"/>
                <a:gd name="T61" fmla="*/ 230 h 232"/>
                <a:gd name="T62" fmla="*/ 60 w 230"/>
                <a:gd name="T63" fmla="*/ 220 h 232"/>
                <a:gd name="T64" fmla="*/ 42 w 230"/>
                <a:gd name="T65" fmla="*/ 204 h 232"/>
                <a:gd name="T66" fmla="*/ 34 w 230"/>
                <a:gd name="T67" fmla="*/ 188 h 232"/>
                <a:gd name="T68" fmla="*/ 30 w 230"/>
                <a:gd name="T69" fmla="*/ 168 h 232"/>
                <a:gd name="T70" fmla="*/ 30 w 230"/>
                <a:gd name="T71" fmla="*/ 38 h 232"/>
                <a:gd name="T72" fmla="*/ 28 w 230"/>
                <a:gd name="T73" fmla="*/ 24 h 232"/>
                <a:gd name="T74" fmla="*/ 24 w 230"/>
                <a:gd name="T75" fmla="*/ 14 h 232"/>
                <a:gd name="T76" fmla="*/ 14 w 230"/>
                <a:gd name="T77" fmla="*/ 10 h 232"/>
                <a:gd name="T78" fmla="*/ 0 w 230"/>
                <a:gd name="T79" fmla="*/ 10 h 2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0"/>
                <a:gd name="T121" fmla="*/ 0 h 232"/>
                <a:gd name="T122" fmla="*/ 230 w 230"/>
                <a:gd name="T123" fmla="*/ 232 h 2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0" h="232">
                  <a:moveTo>
                    <a:pt x="0" y="10"/>
                  </a:moveTo>
                  <a:lnTo>
                    <a:pt x="0" y="0"/>
                  </a:lnTo>
                  <a:lnTo>
                    <a:pt x="96" y="0"/>
                  </a:lnTo>
                  <a:lnTo>
                    <a:pt x="96" y="10"/>
                  </a:lnTo>
                  <a:lnTo>
                    <a:pt x="84" y="10"/>
                  </a:lnTo>
                  <a:lnTo>
                    <a:pt x="78" y="12"/>
                  </a:lnTo>
                  <a:lnTo>
                    <a:pt x="74" y="14"/>
                  </a:lnTo>
                  <a:lnTo>
                    <a:pt x="70" y="18"/>
                  </a:lnTo>
                  <a:lnTo>
                    <a:pt x="68" y="24"/>
                  </a:lnTo>
                  <a:lnTo>
                    <a:pt x="66" y="32"/>
                  </a:lnTo>
                  <a:lnTo>
                    <a:pt x="66" y="42"/>
                  </a:lnTo>
                  <a:lnTo>
                    <a:pt x="66" y="154"/>
                  </a:lnTo>
                  <a:lnTo>
                    <a:pt x="66" y="172"/>
                  </a:lnTo>
                  <a:lnTo>
                    <a:pt x="70" y="186"/>
                  </a:lnTo>
                  <a:lnTo>
                    <a:pt x="74" y="198"/>
                  </a:lnTo>
                  <a:lnTo>
                    <a:pt x="82" y="208"/>
                  </a:lnTo>
                  <a:lnTo>
                    <a:pt x="90" y="214"/>
                  </a:lnTo>
                  <a:lnTo>
                    <a:pt x="100" y="218"/>
                  </a:lnTo>
                  <a:lnTo>
                    <a:pt x="112" y="220"/>
                  </a:lnTo>
                  <a:lnTo>
                    <a:pt x="126" y="220"/>
                  </a:lnTo>
                  <a:lnTo>
                    <a:pt x="136" y="220"/>
                  </a:lnTo>
                  <a:lnTo>
                    <a:pt x="146" y="216"/>
                  </a:lnTo>
                  <a:lnTo>
                    <a:pt x="156" y="210"/>
                  </a:lnTo>
                  <a:lnTo>
                    <a:pt x="166" y="202"/>
                  </a:lnTo>
                  <a:lnTo>
                    <a:pt x="174" y="192"/>
                  </a:lnTo>
                  <a:lnTo>
                    <a:pt x="180" y="180"/>
                  </a:lnTo>
                  <a:lnTo>
                    <a:pt x="184" y="166"/>
                  </a:lnTo>
                  <a:lnTo>
                    <a:pt x="186" y="154"/>
                  </a:lnTo>
                  <a:lnTo>
                    <a:pt x="186" y="36"/>
                  </a:lnTo>
                  <a:lnTo>
                    <a:pt x="186" y="26"/>
                  </a:lnTo>
                  <a:lnTo>
                    <a:pt x="182" y="20"/>
                  </a:lnTo>
                  <a:lnTo>
                    <a:pt x="178" y="14"/>
                  </a:lnTo>
                  <a:lnTo>
                    <a:pt x="174" y="12"/>
                  </a:lnTo>
                  <a:lnTo>
                    <a:pt x="162" y="10"/>
                  </a:lnTo>
                  <a:lnTo>
                    <a:pt x="154" y="10"/>
                  </a:lnTo>
                  <a:lnTo>
                    <a:pt x="154" y="0"/>
                  </a:lnTo>
                  <a:lnTo>
                    <a:pt x="230" y="0"/>
                  </a:lnTo>
                  <a:lnTo>
                    <a:pt x="230" y="10"/>
                  </a:lnTo>
                  <a:lnTo>
                    <a:pt x="222" y="10"/>
                  </a:lnTo>
                  <a:lnTo>
                    <a:pt x="210" y="12"/>
                  </a:lnTo>
                  <a:lnTo>
                    <a:pt x="206" y="14"/>
                  </a:lnTo>
                  <a:lnTo>
                    <a:pt x="202" y="20"/>
                  </a:lnTo>
                  <a:lnTo>
                    <a:pt x="200" y="26"/>
                  </a:lnTo>
                  <a:lnTo>
                    <a:pt x="198" y="36"/>
                  </a:lnTo>
                  <a:lnTo>
                    <a:pt x="198" y="156"/>
                  </a:lnTo>
                  <a:lnTo>
                    <a:pt x="196" y="174"/>
                  </a:lnTo>
                  <a:lnTo>
                    <a:pt x="190" y="190"/>
                  </a:lnTo>
                  <a:lnTo>
                    <a:pt x="182" y="204"/>
                  </a:lnTo>
                  <a:lnTo>
                    <a:pt x="170" y="214"/>
                  </a:lnTo>
                  <a:lnTo>
                    <a:pt x="158" y="222"/>
                  </a:lnTo>
                  <a:lnTo>
                    <a:pt x="144" y="228"/>
                  </a:lnTo>
                  <a:lnTo>
                    <a:pt x="132" y="232"/>
                  </a:lnTo>
                  <a:lnTo>
                    <a:pt x="120" y="232"/>
                  </a:lnTo>
                  <a:lnTo>
                    <a:pt x="104" y="232"/>
                  </a:lnTo>
                  <a:lnTo>
                    <a:pt x="88" y="230"/>
                  </a:lnTo>
                  <a:lnTo>
                    <a:pt x="74" y="226"/>
                  </a:lnTo>
                  <a:lnTo>
                    <a:pt x="60" y="220"/>
                  </a:lnTo>
                  <a:lnTo>
                    <a:pt x="48" y="210"/>
                  </a:lnTo>
                  <a:lnTo>
                    <a:pt x="42" y="204"/>
                  </a:lnTo>
                  <a:lnTo>
                    <a:pt x="38" y="196"/>
                  </a:lnTo>
                  <a:lnTo>
                    <a:pt x="34" y="188"/>
                  </a:lnTo>
                  <a:lnTo>
                    <a:pt x="32" y="178"/>
                  </a:lnTo>
                  <a:lnTo>
                    <a:pt x="30" y="168"/>
                  </a:lnTo>
                  <a:lnTo>
                    <a:pt x="30" y="156"/>
                  </a:lnTo>
                  <a:lnTo>
                    <a:pt x="30" y="38"/>
                  </a:lnTo>
                  <a:lnTo>
                    <a:pt x="28" y="24"/>
                  </a:lnTo>
                  <a:lnTo>
                    <a:pt x="26" y="18"/>
                  </a:lnTo>
                  <a:lnTo>
                    <a:pt x="24" y="14"/>
                  </a:lnTo>
                  <a:lnTo>
                    <a:pt x="20" y="12"/>
                  </a:lnTo>
                  <a:lnTo>
                    <a:pt x="14"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0" name="Freeform 61"/>
            <p:cNvSpPr>
              <a:spLocks noEditPoints="1"/>
            </p:cNvSpPr>
            <p:nvPr/>
          </p:nvSpPr>
          <p:spPr bwMode="auto">
            <a:xfrm>
              <a:off x="3424" y="1250"/>
              <a:ext cx="482" cy="514"/>
            </a:xfrm>
            <a:custGeom>
              <a:avLst/>
              <a:gdLst>
                <a:gd name="T0" fmla="*/ 426 w 482"/>
                <a:gd name="T1" fmla="*/ 0 h 514"/>
                <a:gd name="T2" fmla="*/ 238 w 482"/>
                <a:gd name="T3" fmla="*/ 14 h 514"/>
                <a:gd name="T4" fmla="*/ 270 w 482"/>
                <a:gd name="T5" fmla="*/ 16 h 514"/>
                <a:gd name="T6" fmla="*/ 290 w 482"/>
                <a:gd name="T7" fmla="*/ 22 h 514"/>
                <a:gd name="T8" fmla="*/ 300 w 482"/>
                <a:gd name="T9" fmla="*/ 38 h 514"/>
                <a:gd name="T10" fmla="*/ 302 w 482"/>
                <a:gd name="T11" fmla="*/ 66 h 514"/>
                <a:gd name="T12" fmla="*/ 302 w 482"/>
                <a:gd name="T13" fmla="*/ 166 h 514"/>
                <a:gd name="T14" fmla="*/ 282 w 482"/>
                <a:gd name="T15" fmla="*/ 148 h 514"/>
                <a:gd name="T16" fmla="*/ 256 w 482"/>
                <a:gd name="T17" fmla="*/ 136 h 514"/>
                <a:gd name="T18" fmla="*/ 224 w 482"/>
                <a:gd name="T19" fmla="*/ 126 h 514"/>
                <a:gd name="T20" fmla="*/ 184 w 482"/>
                <a:gd name="T21" fmla="*/ 124 h 514"/>
                <a:gd name="T22" fmla="*/ 164 w 482"/>
                <a:gd name="T23" fmla="*/ 124 h 514"/>
                <a:gd name="T24" fmla="*/ 126 w 482"/>
                <a:gd name="T25" fmla="*/ 134 h 514"/>
                <a:gd name="T26" fmla="*/ 92 w 482"/>
                <a:gd name="T27" fmla="*/ 150 h 514"/>
                <a:gd name="T28" fmla="*/ 62 w 482"/>
                <a:gd name="T29" fmla="*/ 172 h 514"/>
                <a:gd name="T30" fmla="*/ 38 w 482"/>
                <a:gd name="T31" fmla="*/ 200 h 514"/>
                <a:gd name="T32" fmla="*/ 20 w 482"/>
                <a:gd name="T33" fmla="*/ 232 h 514"/>
                <a:gd name="T34" fmla="*/ 6 w 482"/>
                <a:gd name="T35" fmla="*/ 266 h 514"/>
                <a:gd name="T36" fmla="*/ 0 w 482"/>
                <a:gd name="T37" fmla="*/ 300 h 514"/>
                <a:gd name="T38" fmla="*/ 0 w 482"/>
                <a:gd name="T39" fmla="*/ 318 h 514"/>
                <a:gd name="T40" fmla="*/ 4 w 482"/>
                <a:gd name="T41" fmla="*/ 356 h 514"/>
                <a:gd name="T42" fmla="*/ 14 w 482"/>
                <a:gd name="T43" fmla="*/ 390 h 514"/>
                <a:gd name="T44" fmla="*/ 30 w 482"/>
                <a:gd name="T45" fmla="*/ 424 h 514"/>
                <a:gd name="T46" fmla="*/ 50 w 482"/>
                <a:gd name="T47" fmla="*/ 452 h 514"/>
                <a:gd name="T48" fmla="*/ 74 w 482"/>
                <a:gd name="T49" fmla="*/ 478 h 514"/>
                <a:gd name="T50" fmla="*/ 102 w 482"/>
                <a:gd name="T51" fmla="*/ 496 h 514"/>
                <a:gd name="T52" fmla="*/ 132 w 482"/>
                <a:gd name="T53" fmla="*/ 508 h 514"/>
                <a:gd name="T54" fmla="*/ 162 w 482"/>
                <a:gd name="T55" fmla="*/ 514 h 514"/>
                <a:gd name="T56" fmla="*/ 482 w 482"/>
                <a:gd name="T57" fmla="*/ 514 h 514"/>
                <a:gd name="T58" fmla="*/ 482 w 482"/>
                <a:gd name="T59" fmla="*/ 498 h 514"/>
                <a:gd name="T60" fmla="*/ 456 w 482"/>
                <a:gd name="T61" fmla="*/ 488 h 514"/>
                <a:gd name="T62" fmla="*/ 438 w 482"/>
                <a:gd name="T63" fmla="*/ 474 h 514"/>
                <a:gd name="T64" fmla="*/ 428 w 482"/>
                <a:gd name="T65" fmla="*/ 456 h 514"/>
                <a:gd name="T66" fmla="*/ 426 w 482"/>
                <a:gd name="T67" fmla="*/ 438 h 514"/>
                <a:gd name="T68" fmla="*/ 304 w 482"/>
                <a:gd name="T69" fmla="*/ 444 h 514"/>
                <a:gd name="T70" fmla="*/ 302 w 482"/>
                <a:gd name="T71" fmla="*/ 452 h 514"/>
                <a:gd name="T72" fmla="*/ 296 w 482"/>
                <a:gd name="T73" fmla="*/ 466 h 514"/>
                <a:gd name="T74" fmla="*/ 284 w 482"/>
                <a:gd name="T75" fmla="*/ 476 h 514"/>
                <a:gd name="T76" fmla="*/ 266 w 482"/>
                <a:gd name="T77" fmla="*/ 484 h 514"/>
                <a:gd name="T78" fmla="*/ 256 w 482"/>
                <a:gd name="T79" fmla="*/ 484 h 514"/>
                <a:gd name="T80" fmla="*/ 234 w 482"/>
                <a:gd name="T81" fmla="*/ 480 h 514"/>
                <a:gd name="T82" fmla="*/ 212 w 482"/>
                <a:gd name="T83" fmla="*/ 474 h 514"/>
                <a:gd name="T84" fmla="*/ 176 w 482"/>
                <a:gd name="T85" fmla="*/ 446 h 514"/>
                <a:gd name="T86" fmla="*/ 148 w 482"/>
                <a:gd name="T87" fmla="*/ 408 h 514"/>
                <a:gd name="T88" fmla="*/ 128 w 482"/>
                <a:gd name="T89" fmla="*/ 364 h 514"/>
                <a:gd name="T90" fmla="*/ 120 w 482"/>
                <a:gd name="T91" fmla="*/ 314 h 514"/>
                <a:gd name="T92" fmla="*/ 122 w 482"/>
                <a:gd name="T93" fmla="*/ 292 h 514"/>
                <a:gd name="T94" fmla="*/ 132 w 482"/>
                <a:gd name="T95" fmla="*/ 244 h 514"/>
                <a:gd name="T96" fmla="*/ 154 w 482"/>
                <a:gd name="T97" fmla="*/ 200 h 514"/>
                <a:gd name="T98" fmla="*/ 170 w 482"/>
                <a:gd name="T99" fmla="*/ 182 h 514"/>
                <a:gd name="T100" fmla="*/ 190 w 482"/>
                <a:gd name="T101" fmla="*/ 170 h 514"/>
                <a:gd name="T102" fmla="*/ 212 w 482"/>
                <a:gd name="T103" fmla="*/ 164 h 514"/>
                <a:gd name="T104" fmla="*/ 222 w 482"/>
                <a:gd name="T105" fmla="*/ 164 h 514"/>
                <a:gd name="T106" fmla="*/ 238 w 482"/>
                <a:gd name="T107" fmla="*/ 164 h 514"/>
                <a:gd name="T108" fmla="*/ 268 w 482"/>
                <a:gd name="T109" fmla="*/ 172 h 514"/>
                <a:gd name="T110" fmla="*/ 290 w 482"/>
                <a:gd name="T111" fmla="*/ 188 h 514"/>
                <a:gd name="T112" fmla="*/ 302 w 482"/>
                <a:gd name="T113" fmla="*/ 214 h 514"/>
                <a:gd name="T114" fmla="*/ 304 w 482"/>
                <a:gd name="T115" fmla="*/ 44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2"/>
                <a:gd name="T175" fmla="*/ 0 h 514"/>
                <a:gd name="T176" fmla="*/ 482 w 482"/>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2" h="514">
                  <a:moveTo>
                    <a:pt x="426" y="438"/>
                  </a:moveTo>
                  <a:lnTo>
                    <a:pt x="426" y="0"/>
                  </a:lnTo>
                  <a:lnTo>
                    <a:pt x="238" y="0"/>
                  </a:lnTo>
                  <a:lnTo>
                    <a:pt x="238" y="14"/>
                  </a:lnTo>
                  <a:lnTo>
                    <a:pt x="270" y="16"/>
                  </a:lnTo>
                  <a:lnTo>
                    <a:pt x="280" y="18"/>
                  </a:lnTo>
                  <a:lnTo>
                    <a:pt x="290" y="22"/>
                  </a:lnTo>
                  <a:lnTo>
                    <a:pt x="296" y="28"/>
                  </a:lnTo>
                  <a:lnTo>
                    <a:pt x="300" y="38"/>
                  </a:lnTo>
                  <a:lnTo>
                    <a:pt x="302" y="50"/>
                  </a:lnTo>
                  <a:lnTo>
                    <a:pt x="302" y="66"/>
                  </a:lnTo>
                  <a:lnTo>
                    <a:pt x="302" y="166"/>
                  </a:lnTo>
                  <a:lnTo>
                    <a:pt x="292" y="156"/>
                  </a:lnTo>
                  <a:lnTo>
                    <a:pt x="282" y="148"/>
                  </a:lnTo>
                  <a:lnTo>
                    <a:pt x="270" y="142"/>
                  </a:lnTo>
                  <a:lnTo>
                    <a:pt x="256" y="136"/>
                  </a:lnTo>
                  <a:lnTo>
                    <a:pt x="240" y="130"/>
                  </a:lnTo>
                  <a:lnTo>
                    <a:pt x="224" y="126"/>
                  </a:lnTo>
                  <a:lnTo>
                    <a:pt x="204" y="124"/>
                  </a:lnTo>
                  <a:lnTo>
                    <a:pt x="184" y="124"/>
                  </a:lnTo>
                  <a:lnTo>
                    <a:pt x="164" y="124"/>
                  </a:lnTo>
                  <a:lnTo>
                    <a:pt x="144" y="128"/>
                  </a:lnTo>
                  <a:lnTo>
                    <a:pt x="126" y="134"/>
                  </a:lnTo>
                  <a:lnTo>
                    <a:pt x="108" y="140"/>
                  </a:lnTo>
                  <a:lnTo>
                    <a:pt x="92" y="150"/>
                  </a:lnTo>
                  <a:lnTo>
                    <a:pt x="76" y="160"/>
                  </a:lnTo>
                  <a:lnTo>
                    <a:pt x="62" y="172"/>
                  </a:lnTo>
                  <a:lnTo>
                    <a:pt x="50" y="186"/>
                  </a:lnTo>
                  <a:lnTo>
                    <a:pt x="38" y="200"/>
                  </a:lnTo>
                  <a:lnTo>
                    <a:pt x="28" y="216"/>
                  </a:lnTo>
                  <a:lnTo>
                    <a:pt x="20" y="232"/>
                  </a:lnTo>
                  <a:lnTo>
                    <a:pt x="12" y="250"/>
                  </a:lnTo>
                  <a:lnTo>
                    <a:pt x="6" y="266"/>
                  </a:lnTo>
                  <a:lnTo>
                    <a:pt x="2" y="284"/>
                  </a:lnTo>
                  <a:lnTo>
                    <a:pt x="0" y="300"/>
                  </a:lnTo>
                  <a:lnTo>
                    <a:pt x="0" y="318"/>
                  </a:lnTo>
                  <a:lnTo>
                    <a:pt x="0" y="336"/>
                  </a:lnTo>
                  <a:lnTo>
                    <a:pt x="4" y="356"/>
                  </a:lnTo>
                  <a:lnTo>
                    <a:pt x="8" y="374"/>
                  </a:lnTo>
                  <a:lnTo>
                    <a:pt x="14" y="390"/>
                  </a:lnTo>
                  <a:lnTo>
                    <a:pt x="20" y="408"/>
                  </a:lnTo>
                  <a:lnTo>
                    <a:pt x="30" y="424"/>
                  </a:lnTo>
                  <a:lnTo>
                    <a:pt x="38" y="438"/>
                  </a:lnTo>
                  <a:lnTo>
                    <a:pt x="50" y="452"/>
                  </a:lnTo>
                  <a:lnTo>
                    <a:pt x="62" y="466"/>
                  </a:lnTo>
                  <a:lnTo>
                    <a:pt x="74" y="478"/>
                  </a:lnTo>
                  <a:lnTo>
                    <a:pt x="88" y="488"/>
                  </a:lnTo>
                  <a:lnTo>
                    <a:pt x="102" y="496"/>
                  </a:lnTo>
                  <a:lnTo>
                    <a:pt x="116" y="504"/>
                  </a:lnTo>
                  <a:lnTo>
                    <a:pt x="132" y="508"/>
                  </a:lnTo>
                  <a:lnTo>
                    <a:pt x="146" y="512"/>
                  </a:lnTo>
                  <a:lnTo>
                    <a:pt x="162" y="514"/>
                  </a:lnTo>
                  <a:lnTo>
                    <a:pt x="212" y="514"/>
                  </a:lnTo>
                  <a:lnTo>
                    <a:pt x="482" y="514"/>
                  </a:lnTo>
                  <a:lnTo>
                    <a:pt x="482" y="498"/>
                  </a:lnTo>
                  <a:lnTo>
                    <a:pt x="468" y="494"/>
                  </a:lnTo>
                  <a:lnTo>
                    <a:pt x="456" y="488"/>
                  </a:lnTo>
                  <a:lnTo>
                    <a:pt x="446" y="482"/>
                  </a:lnTo>
                  <a:lnTo>
                    <a:pt x="438" y="474"/>
                  </a:lnTo>
                  <a:lnTo>
                    <a:pt x="432" y="466"/>
                  </a:lnTo>
                  <a:lnTo>
                    <a:pt x="428" y="456"/>
                  </a:lnTo>
                  <a:lnTo>
                    <a:pt x="426" y="448"/>
                  </a:lnTo>
                  <a:lnTo>
                    <a:pt x="426" y="438"/>
                  </a:lnTo>
                  <a:close/>
                  <a:moveTo>
                    <a:pt x="304" y="444"/>
                  </a:moveTo>
                  <a:lnTo>
                    <a:pt x="304" y="444"/>
                  </a:lnTo>
                  <a:lnTo>
                    <a:pt x="302" y="452"/>
                  </a:lnTo>
                  <a:lnTo>
                    <a:pt x="300" y="458"/>
                  </a:lnTo>
                  <a:lnTo>
                    <a:pt x="296" y="466"/>
                  </a:lnTo>
                  <a:lnTo>
                    <a:pt x="292" y="472"/>
                  </a:lnTo>
                  <a:lnTo>
                    <a:pt x="284" y="476"/>
                  </a:lnTo>
                  <a:lnTo>
                    <a:pt x="276" y="480"/>
                  </a:lnTo>
                  <a:lnTo>
                    <a:pt x="266" y="484"/>
                  </a:lnTo>
                  <a:lnTo>
                    <a:pt x="256" y="484"/>
                  </a:lnTo>
                  <a:lnTo>
                    <a:pt x="244" y="482"/>
                  </a:lnTo>
                  <a:lnTo>
                    <a:pt x="234" y="480"/>
                  </a:lnTo>
                  <a:lnTo>
                    <a:pt x="212" y="474"/>
                  </a:lnTo>
                  <a:lnTo>
                    <a:pt x="192" y="462"/>
                  </a:lnTo>
                  <a:lnTo>
                    <a:pt x="176" y="446"/>
                  </a:lnTo>
                  <a:lnTo>
                    <a:pt x="160" y="428"/>
                  </a:lnTo>
                  <a:lnTo>
                    <a:pt x="148" y="408"/>
                  </a:lnTo>
                  <a:lnTo>
                    <a:pt x="136" y="386"/>
                  </a:lnTo>
                  <a:lnTo>
                    <a:pt x="128" y="364"/>
                  </a:lnTo>
                  <a:lnTo>
                    <a:pt x="124" y="338"/>
                  </a:lnTo>
                  <a:lnTo>
                    <a:pt x="120" y="314"/>
                  </a:lnTo>
                  <a:lnTo>
                    <a:pt x="122" y="292"/>
                  </a:lnTo>
                  <a:lnTo>
                    <a:pt x="126" y="268"/>
                  </a:lnTo>
                  <a:lnTo>
                    <a:pt x="132" y="244"/>
                  </a:lnTo>
                  <a:lnTo>
                    <a:pt x="142" y="220"/>
                  </a:lnTo>
                  <a:lnTo>
                    <a:pt x="154" y="200"/>
                  </a:lnTo>
                  <a:lnTo>
                    <a:pt x="162" y="190"/>
                  </a:lnTo>
                  <a:lnTo>
                    <a:pt x="170" y="182"/>
                  </a:lnTo>
                  <a:lnTo>
                    <a:pt x="180" y="176"/>
                  </a:lnTo>
                  <a:lnTo>
                    <a:pt x="190" y="170"/>
                  </a:lnTo>
                  <a:lnTo>
                    <a:pt x="200" y="166"/>
                  </a:lnTo>
                  <a:lnTo>
                    <a:pt x="212" y="164"/>
                  </a:lnTo>
                  <a:lnTo>
                    <a:pt x="222" y="164"/>
                  </a:lnTo>
                  <a:lnTo>
                    <a:pt x="238" y="164"/>
                  </a:lnTo>
                  <a:lnTo>
                    <a:pt x="254" y="166"/>
                  </a:lnTo>
                  <a:lnTo>
                    <a:pt x="268" y="172"/>
                  </a:lnTo>
                  <a:lnTo>
                    <a:pt x="280" y="178"/>
                  </a:lnTo>
                  <a:lnTo>
                    <a:pt x="290" y="188"/>
                  </a:lnTo>
                  <a:lnTo>
                    <a:pt x="298" y="200"/>
                  </a:lnTo>
                  <a:lnTo>
                    <a:pt x="302" y="214"/>
                  </a:lnTo>
                  <a:lnTo>
                    <a:pt x="304" y="232"/>
                  </a:lnTo>
                  <a:lnTo>
                    <a:pt x="304" y="4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1" name="Freeform 62"/>
            <p:cNvSpPr>
              <a:spLocks noEditPoints="1"/>
            </p:cNvSpPr>
            <p:nvPr/>
          </p:nvSpPr>
          <p:spPr bwMode="auto">
            <a:xfrm>
              <a:off x="2690" y="2346"/>
              <a:ext cx="70" cy="212"/>
            </a:xfrm>
            <a:custGeom>
              <a:avLst/>
              <a:gdLst>
                <a:gd name="T0" fmla="*/ 40 w 70"/>
                <a:gd name="T1" fmla="*/ 0 h 212"/>
                <a:gd name="T2" fmla="*/ 40 w 70"/>
                <a:gd name="T3" fmla="*/ 0 h 212"/>
                <a:gd name="T4" fmla="*/ 46 w 70"/>
                <a:gd name="T5" fmla="*/ 2 h 212"/>
                <a:gd name="T6" fmla="*/ 52 w 70"/>
                <a:gd name="T7" fmla="*/ 6 h 212"/>
                <a:gd name="T8" fmla="*/ 58 w 70"/>
                <a:gd name="T9" fmla="*/ 14 h 212"/>
                <a:gd name="T10" fmla="*/ 60 w 70"/>
                <a:gd name="T11" fmla="*/ 22 h 212"/>
                <a:gd name="T12" fmla="*/ 60 w 70"/>
                <a:gd name="T13" fmla="*/ 22 h 212"/>
                <a:gd name="T14" fmla="*/ 58 w 70"/>
                <a:gd name="T15" fmla="*/ 30 h 212"/>
                <a:gd name="T16" fmla="*/ 52 w 70"/>
                <a:gd name="T17" fmla="*/ 36 h 212"/>
                <a:gd name="T18" fmla="*/ 46 w 70"/>
                <a:gd name="T19" fmla="*/ 40 h 212"/>
                <a:gd name="T20" fmla="*/ 40 w 70"/>
                <a:gd name="T21" fmla="*/ 42 h 212"/>
                <a:gd name="T22" fmla="*/ 40 w 70"/>
                <a:gd name="T23" fmla="*/ 42 h 212"/>
                <a:gd name="T24" fmla="*/ 30 w 70"/>
                <a:gd name="T25" fmla="*/ 40 h 212"/>
                <a:gd name="T26" fmla="*/ 24 w 70"/>
                <a:gd name="T27" fmla="*/ 36 h 212"/>
                <a:gd name="T28" fmla="*/ 20 w 70"/>
                <a:gd name="T29" fmla="*/ 30 h 212"/>
                <a:gd name="T30" fmla="*/ 18 w 70"/>
                <a:gd name="T31" fmla="*/ 22 h 212"/>
                <a:gd name="T32" fmla="*/ 18 w 70"/>
                <a:gd name="T33" fmla="*/ 22 h 212"/>
                <a:gd name="T34" fmla="*/ 20 w 70"/>
                <a:gd name="T35" fmla="*/ 14 h 212"/>
                <a:gd name="T36" fmla="*/ 24 w 70"/>
                <a:gd name="T37" fmla="*/ 6 h 212"/>
                <a:gd name="T38" fmla="*/ 30 w 70"/>
                <a:gd name="T39" fmla="*/ 2 h 212"/>
                <a:gd name="T40" fmla="*/ 40 w 70"/>
                <a:gd name="T41" fmla="*/ 0 h 212"/>
                <a:gd name="T42" fmla="*/ 40 w 70"/>
                <a:gd name="T43" fmla="*/ 0 h 212"/>
                <a:gd name="T44" fmla="*/ 24 w 70"/>
                <a:gd name="T45" fmla="*/ 102 h 212"/>
                <a:gd name="T46" fmla="*/ 24 w 70"/>
                <a:gd name="T47" fmla="*/ 102 h 212"/>
                <a:gd name="T48" fmla="*/ 24 w 70"/>
                <a:gd name="T49" fmla="*/ 94 h 212"/>
                <a:gd name="T50" fmla="*/ 20 w 70"/>
                <a:gd name="T51" fmla="*/ 88 h 212"/>
                <a:gd name="T52" fmla="*/ 18 w 70"/>
                <a:gd name="T53" fmla="*/ 86 h 212"/>
                <a:gd name="T54" fmla="*/ 14 w 70"/>
                <a:gd name="T55" fmla="*/ 84 h 212"/>
                <a:gd name="T56" fmla="*/ 10 w 70"/>
                <a:gd name="T57" fmla="*/ 82 h 212"/>
                <a:gd name="T58" fmla="*/ 4 w 70"/>
                <a:gd name="T59" fmla="*/ 82 h 212"/>
                <a:gd name="T60" fmla="*/ 4 w 70"/>
                <a:gd name="T61" fmla="*/ 82 h 212"/>
                <a:gd name="T62" fmla="*/ 30 w 70"/>
                <a:gd name="T63" fmla="*/ 72 h 212"/>
                <a:gd name="T64" fmla="*/ 54 w 70"/>
                <a:gd name="T65" fmla="*/ 58 h 212"/>
                <a:gd name="T66" fmla="*/ 54 w 70"/>
                <a:gd name="T67" fmla="*/ 186 h 212"/>
                <a:gd name="T68" fmla="*/ 54 w 70"/>
                <a:gd name="T69" fmla="*/ 186 h 212"/>
                <a:gd name="T70" fmla="*/ 54 w 70"/>
                <a:gd name="T71" fmla="*/ 198 h 212"/>
                <a:gd name="T72" fmla="*/ 56 w 70"/>
                <a:gd name="T73" fmla="*/ 204 h 212"/>
                <a:gd name="T74" fmla="*/ 60 w 70"/>
                <a:gd name="T75" fmla="*/ 208 h 212"/>
                <a:gd name="T76" fmla="*/ 68 w 70"/>
                <a:gd name="T77" fmla="*/ 208 h 212"/>
                <a:gd name="T78" fmla="*/ 70 w 70"/>
                <a:gd name="T79" fmla="*/ 212 h 212"/>
                <a:gd name="T80" fmla="*/ 0 w 70"/>
                <a:gd name="T81" fmla="*/ 212 h 212"/>
                <a:gd name="T82" fmla="*/ 0 w 70"/>
                <a:gd name="T83" fmla="*/ 208 h 212"/>
                <a:gd name="T84" fmla="*/ 0 w 70"/>
                <a:gd name="T85" fmla="*/ 208 h 212"/>
                <a:gd name="T86" fmla="*/ 10 w 70"/>
                <a:gd name="T87" fmla="*/ 208 h 212"/>
                <a:gd name="T88" fmla="*/ 18 w 70"/>
                <a:gd name="T89" fmla="*/ 204 h 212"/>
                <a:gd name="T90" fmla="*/ 22 w 70"/>
                <a:gd name="T91" fmla="*/ 196 h 212"/>
                <a:gd name="T92" fmla="*/ 24 w 70"/>
                <a:gd name="T93" fmla="*/ 186 h 212"/>
                <a:gd name="T94" fmla="*/ 24 w 70"/>
                <a:gd name="T95" fmla="*/ 102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212"/>
                <a:gd name="T146" fmla="*/ 70 w 70"/>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212">
                  <a:moveTo>
                    <a:pt x="40" y="0"/>
                  </a:moveTo>
                  <a:lnTo>
                    <a:pt x="40" y="0"/>
                  </a:lnTo>
                  <a:lnTo>
                    <a:pt x="46" y="2"/>
                  </a:lnTo>
                  <a:lnTo>
                    <a:pt x="52" y="6"/>
                  </a:lnTo>
                  <a:lnTo>
                    <a:pt x="58" y="14"/>
                  </a:lnTo>
                  <a:lnTo>
                    <a:pt x="60" y="22"/>
                  </a:lnTo>
                  <a:lnTo>
                    <a:pt x="58" y="30"/>
                  </a:lnTo>
                  <a:lnTo>
                    <a:pt x="52" y="36"/>
                  </a:lnTo>
                  <a:lnTo>
                    <a:pt x="46" y="40"/>
                  </a:lnTo>
                  <a:lnTo>
                    <a:pt x="40" y="42"/>
                  </a:lnTo>
                  <a:lnTo>
                    <a:pt x="30" y="40"/>
                  </a:lnTo>
                  <a:lnTo>
                    <a:pt x="24" y="36"/>
                  </a:lnTo>
                  <a:lnTo>
                    <a:pt x="20" y="30"/>
                  </a:lnTo>
                  <a:lnTo>
                    <a:pt x="18" y="22"/>
                  </a:lnTo>
                  <a:lnTo>
                    <a:pt x="20" y="14"/>
                  </a:lnTo>
                  <a:lnTo>
                    <a:pt x="24" y="6"/>
                  </a:lnTo>
                  <a:lnTo>
                    <a:pt x="30" y="2"/>
                  </a:lnTo>
                  <a:lnTo>
                    <a:pt x="40" y="0"/>
                  </a:lnTo>
                  <a:close/>
                  <a:moveTo>
                    <a:pt x="24" y="102"/>
                  </a:moveTo>
                  <a:lnTo>
                    <a:pt x="24" y="102"/>
                  </a:lnTo>
                  <a:lnTo>
                    <a:pt x="24" y="94"/>
                  </a:lnTo>
                  <a:lnTo>
                    <a:pt x="20" y="88"/>
                  </a:lnTo>
                  <a:lnTo>
                    <a:pt x="18" y="86"/>
                  </a:lnTo>
                  <a:lnTo>
                    <a:pt x="14" y="84"/>
                  </a:lnTo>
                  <a:lnTo>
                    <a:pt x="10" y="82"/>
                  </a:lnTo>
                  <a:lnTo>
                    <a:pt x="4" y="82"/>
                  </a:lnTo>
                  <a:lnTo>
                    <a:pt x="30" y="72"/>
                  </a:lnTo>
                  <a:lnTo>
                    <a:pt x="54" y="58"/>
                  </a:lnTo>
                  <a:lnTo>
                    <a:pt x="54" y="186"/>
                  </a:lnTo>
                  <a:lnTo>
                    <a:pt x="54" y="198"/>
                  </a:lnTo>
                  <a:lnTo>
                    <a:pt x="56" y="204"/>
                  </a:lnTo>
                  <a:lnTo>
                    <a:pt x="60" y="208"/>
                  </a:lnTo>
                  <a:lnTo>
                    <a:pt x="68" y="208"/>
                  </a:lnTo>
                  <a:lnTo>
                    <a:pt x="70" y="212"/>
                  </a:lnTo>
                  <a:lnTo>
                    <a:pt x="0" y="212"/>
                  </a:lnTo>
                  <a:lnTo>
                    <a:pt x="0" y="208"/>
                  </a:lnTo>
                  <a:lnTo>
                    <a:pt x="10" y="208"/>
                  </a:lnTo>
                  <a:lnTo>
                    <a:pt x="18" y="204"/>
                  </a:lnTo>
                  <a:lnTo>
                    <a:pt x="22" y="196"/>
                  </a:lnTo>
                  <a:lnTo>
                    <a:pt x="24" y="186"/>
                  </a:lnTo>
                  <a:lnTo>
                    <a:pt x="24"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2" name="Freeform 63"/>
            <p:cNvSpPr>
              <a:spLocks noEditPoints="1"/>
            </p:cNvSpPr>
            <p:nvPr/>
          </p:nvSpPr>
          <p:spPr bwMode="auto">
            <a:xfrm>
              <a:off x="3258" y="2346"/>
              <a:ext cx="74" cy="212"/>
            </a:xfrm>
            <a:custGeom>
              <a:avLst/>
              <a:gdLst>
                <a:gd name="T0" fmla="*/ 40 w 74"/>
                <a:gd name="T1" fmla="*/ 0 h 212"/>
                <a:gd name="T2" fmla="*/ 40 w 74"/>
                <a:gd name="T3" fmla="*/ 0 h 212"/>
                <a:gd name="T4" fmla="*/ 48 w 74"/>
                <a:gd name="T5" fmla="*/ 2 h 212"/>
                <a:gd name="T6" fmla="*/ 54 w 74"/>
                <a:gd name="T7" fmla="*/ 6 h 212"/>
                <a:gd name="T8" fmla="*/ 58 w 74"/>
                <a:gd name="T9" fmla="*/ 14 h 212"/>
                <a:gd name="T10" fmla="*/ 60 w 74"/>
                <a:gd name="T11" fmla="*/ 22 h 212"/>
                <a:gd name="T12" fmla="*/ 60 w 74"/>
                <a:gd name="T13" fmla="*/ 22 h 212"/>
                <a:gd name="T14" fmla="*/ 58 w 74"/>
                <a:gd name="T15" fmla="*/ 30 h 212"/>
                <a:gd name="T16" fmla="*/ 54 w 74"/>
                <a:gd name="T17" fmla="*/ 36 h 212"/>
                <a:gd name="T18" fmla="*/ 48 w 74"/>
                <a:gd name="T19" fmla="*/ 40 h 212"/>
                <a:gd name="T20" fmla="*/ 40 w 74"/>
                <a:gd name="T21" fmla="*/ 42 h 212"/>
                <a:gd name="T22" fmla="*/ 40 w 74"/>
                <a:gd name="T23" fmla="*/ 42 h 212"/>
                <a:gd name="T24" fmla="*/ 32 w 74"/>
                <a:gd name="T25" fmla="*/ 40 h 212"/>
                <a:gd name="T26" fmla="*/ 24 w 74"/>
                <a:gd name="T27" fmla="*/ 36 h 212"/>
                <a:gd name="T28" fmla="*/ 20 w 74"/>
                <a:gd name="T29" fmla="*/ 30 h 212"/>
                <a:gd name="T30" fmla="*/ 18 w 74"/>
                <a:gd name="T31" fmla="*/ 22 h 212"/>
                <a:gd name="T32" fmla="*/ 18 w 74"/>
                <a:gd name="T33" fmla="*/ 22 h 212"/>
                <a:gd name="T34" fmla="*/ 20 w 74"/>
                <a:gd name="T35" fmla="*/ 14 h 212"/>
                <a:gd name="T36" fmla="*/ 24 w 74"/>
                <a:gd name="T37" fmla="*/ 6 h 212"/>
                <a:gd name="T38" fmla="*/ 32 w 74"/>
                <a:gd name="T39" fmla="*/ 2 h 212"/>
                <a:gd name="T40" fmla="*/ 40 w 74"/>
                <a:gd name="T41" fmla="*/ 0 h 212"/>
                <a:gd name="T42" fmla="*/ 40 w 74"/>
                <a:gd name="T43" fmla="*/ 0 h 212"/>
                <a:gd name="T44" fmla="*/ 24 w 74"/>
                <a:gd name="T45" fmla="*/ 102 h 212"/>
                <a:gd name="T46" fmla="*/ 24 w 74"/>
                <a:gd name="T47" fmla="*/ 102 h 212"/>
                <a:gd name="T48" fmla="*/ 24 w 74"/>
                <a:gd name="T49" fmla="*/ 94 h 212"/>
                <a:gd name="T50" fmla="*/ 22 w 74"/>
                <a:gd name="T51" fmla="*/ 88 h 212"/>
                <a:gd name="T52" fmla="*/ 20 w 74"/>
                <a:gd name="T53" fmla="*/ 86 h 212"/>
                <a:gd name="T54" fmla="*/ 16 w 74"/>
                <a:gd name="T55" fmla="*/ 84 h 212"/>
                <a:gd name="T56" fmla="*/ 10 w 74"/>
                <a:gd name="T57" fmla="*/ 82 h 212"/>
                <a:gd name="T58" fmla="*/ 4 w 74"/>
                <a:gd name="T59" fmla="*/ 82 h 212"/>
                <a:gd name="T60" fmla="*/ 4 w 74"/>
                <a:gd name="T61" fmla="*/ 82 h 212"/>
                <a:gd name="T62" fmla="*/ 30 w 74"/>
                <a:gd name="T63" fmla="*/ 72 h 212"/>
                <a:gd name="T64" fmla="*/ 54 w 74"/>
                <a:gd name="T65" fmla="*/ 58 h 212"/>
                <a:gd name="T66" fmla="*/ 54 w 74"/>
                <a:gd name="T67" fmla="*/ 186 h 212"/>
                <a:gd name="T68" fmla="*/ 54 w 74"/>
                <a:gd name="T69" fmla="*/ 186 h 212"/>
                <a:gd name="T70" fmla="*/ 56 w 74"/>
                <a:gd name="T71" fmla="*/ 198 h 212"/>
                <a:gd name="T72" fmla="*/ 60 w 74"/>
                <a:gd name="T73" fmla="*/ 204 h 212"/>
                <a:gd name="T74" fmla="*/ 66 w 74"/>
                <a:gd name="T75" fmla="*/ 208 h 212"/>
                <a:gd name="T76" fmla="*/ 74 w 74"/>
                <a:gd name="T77" fmla="*/ 208 h 212"/>
                <a:gd name="T78" fmla="*/ 74 w 74"/>
                <a:gd name="T79" fmla="*/ 212 h 212"/>
                <a:gd name="T80" fmla="*/ 0 w 74"/>
                <a:gd name="T81" fmla="*/ 212 h 212"/>
                <a:gd name="T82" fmla="*/ 0 w 74"/>
                <a:gd name="T83" fmla="*/ 208 h 212"/>
                <a:gd name="T84" fmla="*/ 0 w 74"/>
                <a:gd name="T85" fmla="*/ 208 h 212"/>
                <a:gd name="T86" fmla="*/ 12 w 74"/>
                <a:gd name="T87" fmla="*/ 208 h 212"/>
                <a:gd name="T88" fmla="*/ 20 w 74"/>
                <a:gd name="T89" fmla="*/ 204 h 212"/>
                <a:gd name="T90" fmla="*/ 22 w 74"/>
                <a:gd name="T91" fmla="*/ 196 h 212"/>
                <a:gd name="T92" fmla="*/ 24 w 74"/>
                <a:gd name="T93" fmla="*/ 186 h 212"/>
                <a:gd name="T94" fmla="*/ 24 w 74"/>
                <a:gd name="T95" fmla="*/ 102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
                <a:gd name="T145" fmla="*/ 0 h 212"/>
                <a:gd name="T146" fmla="*/ 74 w 74"/>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 h="212">
                  <a:moveTo>
                    <a:pt x="40" y="0"/>
                  </a:moveTo>
                  <a:lnTo>
                    <a:pt x="40" y="0"/>
                  </a:lnTo>
                  <a:lnTo>
                    <a:pt x="48" y="2"/>
                  </a:lnTo>
                  <a:lnTo>
                    <a:pt x="54" y="6"/>
                  </a:lnTo>
                  <a:lnTo>
                    <a:pt x="58" y="14"/>
                  </a:lnTo>
                  <a:lnTo>
                    <a:pt x="60" y="22"/>
                  </a:lnTo>
                  <a:lnTo>
                    <a:pt x="58" y="30"/>
                  </a:lnTo>
                  <a:lnTo>
                    <a:pt x="54" y="36"/>
                  </a:lnTo>
                  <a:lnTo>
                    <a:pt x="48" y="40"/>
                  </a:lnTo>
                  <a:lnTo>
                    <a:pt x="40" y="42"/>
                  </a:lnTo>
                  <a:lnTo>
                    <a:pt x="32" y="40"/>
                  </a:lnTo>
                  <a:lnTo>
                    <a:pt x="24" y="36"/>
                  </a:lnTo>
                  <a:lnTo>
                    <a:pt x="20" y="30"/>
                  </a:lnTo>
                  <a:lnTo>
                    <a:pt x="18" y="22"/>
                  </a:lnTo>
                  <a:lnTo>
                    <a:pt x="20" y="14"/>
                  </a:lnTo>
                  <a:lnTo>
                    <a:pt x="24" y="6"/>
                  </a:lnTo>
                  <a:lnTo>
                    <a:pt x="32" y="2"/>
                  </a:lnTo>
                  <a:lnTo>
                    <a:pt x="40" y="0"/>
                  </a:lnTo>
                  <a:close/>
                  <a:moveTo>
                    <a:pt x="24" y="102"/>
                  </a:moveTo>
                  <a:lnTo>
                    <a:pt x="24" y="102"/>
                  </a:lnTo>
                  <a:lnTo>
                    <a:pt x="24" y="94"/>
                  </a:lnTo>
                  <a:lnTo>
                    <a:pt x="22" y="88"/>
                  </a:lnTo>
                  <a:lnTo>
                    <a:pt x="20" y="86"/>
                  </a:lnTo>
                  <a:lnTo>
                    <a:pt x="16" y="84"/>
                  </a:lnTo>
                  <a:lnTo>
                    <a:pt x="10" y="82"/>
                  </a:lnTo>
                  <a:lnTo>
                    <a:pt x="4" y="82"/>
                  </a:lnTo>
                  <a:lnTo>
                    <a:pt x="30" y="72"/>
                  </a:lnTo>
                  <a:lnTo>
                    <a:pt x="54" y="58"/>
                  </a:lnTo>
                  <a:lnTo>
                    <a:pt x="54" y="186"/>
                  </a:lnTo>
                  <a:lnTo>
                    <a:pt x="56" y="198"/>
                  </a:lnTo>
                  <a:lnTo>
                    <a:pt x="60" y="204"/>
                  </a:lnTo>
                  <a:lnTo>
                    <a:pt x="66" y="208"/>
                  </a:lnTo>
                  <a:lnTo>
                    <a:pt x="74" y="208"/>
                  </a:lnTo>
                  <a:lnTo>
                    <a:pt x="74" y="212"/>
                  </a:lnTo>
                  <a:lnTo>
                    <a:pt x="0" y="212"/>
                  </a:lnTo>
                  <a:lnTo>
                    <a:pt x="0" y="208"/>
                  </a:lnTo>
                  <a:lnTo>
                    <a:pt x="12" y="208"/>
                  </a:lnTo>
                  <a:lnTo>
                    <a:pt x="20" y="204"/>
                  </a:lnTo>
                  <a:lnTo>
                    <a:pt x="22" y="196"/>
                  </a:lnTo>
                  <a:lnTo>
                    <a:pt x="24" y="186"/>
                  </a:lnTo>
                  <a:lnTo>
                    <a:pt x="24"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3" name="Freeform 64"/>
            <p:cNvSpPr>
              <a:spLocks noEditPoints="1"/>
            </p:cNvSpPr>
            <p:nvPr/>
          </p:nvSpPr>
          <p:spPr bwMode="auto">
            <a:xfrm>
              <a:off x="2926" y="1750"/>
              <a:ext cx="676" cy="546"/>
            </a:xfrm>
            <a:custGeom>
              <a:avLst/>
              <a:gdLst>
                <a:gd name="T0" fmla="*/ 642 w 676"/>
                <a:gd name="T1" fmla="*/ 434 h 546"/>
                <a:gd name="T2" fmla="*/ 580 w 676"/>
                <a:gd name="T3" fmla="*/ 482 h 546"/>
                <a:gd name="T4" fmla="*/ 524 w 676"/>
                <a:gd name="T5" fmla="*/ 492 h 546"/>
                <a:gd name="T6" fmla="*/ 480 w 676"/>
                <a:gd name="T7" fmla="*/ 488 h 546"/>
                <a:gd name="T8" fmla="*/ 460 w 676"/>
                <a:gd name="T9" fmla="*/ 478 h 546"/>
                <a:gd name="T10" fmla="*/ 416 w 676"/>
                <a:gd name="T11" fmla="*/ 438 h 546"/>
                <a:gd name="T12" fmla="*/ 388 w 676"/>
                <a:gd name="T13" fmla="*/ 376 h 546"/>
                <a:gd name="T14" fmla="*/ 460 w 676"/>
                <a:gd name="T15" fmla="*/ 330 h 546"/>
                <a:gd name="T16" fmla="*/ 654 w 676"/>
                <a:gd name="T17" fmla="*/ 294 h 546"/>
                <a:gd name="T18" fmla="*/ 638 w 676"/>
                <a:gd name="T19" fmla="*/ 248 h 546"/>
                <a:gd name="T20" fmla="*/ 612 w 676"/>
                <a:gd name="T21" fmla="*/ 210 h 546"/>
                <a:gd name="T22" fmla="*/ 572 w 676"/>
                <a:gd name="T23" fmla="*/ 182 h 546"/>
                <a:gd name="T24" fmla="*/ 522 w 676"/>
                <a:gd name="T25" fmla="*/ 166 h 546"/>
                <a:gd name="T26" fmla="*/ 480 w 676"/>
                <a:gd name="T27" fmla="*/ 164 h 546"/>
                <a:gd name="T28" fmla="*/ 460 w 676"/>
                <a:gd name="T29" fmla="*/ 166 h 546"/>
                <a:gd name="T30" fmla="*/ 396 w 676"/>
                <a:gd name="T31" fmla="*/ 178 h 546"/>
                <a:gd name="T32" fmla="*/ 342 w 676"/>
                <a:gd name="T33" fmla="*/ 200 h 546"/>
                <a:gd name="T34" fmla="*/ 298 w 676"/>
                <a:gd name="T35" fmla="*/ 236 h 546"/>
                <a:gd name="T36" fmla="*/ 268 w 676"/>
                <a:gd name="T37" fmla="*/ 284 h 546"/>
                <a:gd name="T38" fmla="*/ 256 w 676"/>
                <a:gd name="T39" fmla="*/ 344 h 546"/>
                <a:gd name="T40" fmla="*/ 258 w 676"/>
                <a:gd name="T41" fmla="*/ 392 h 546"/>
                <a:gd name="T42" fmla="*/ 282 w 676"/>
                <a:gd name="T43" fmla="*/ 456 h 546"/>
                <a:gd name="T44" fmla="*/ 248 w 676"/>
                <a:gd name="T45" fmla="*/ 478 h 546"/>
                <a:gd name="T46" fmla="*/ 222 w 676"/>
                <a:gd name="T47" fmla="*/ 480 h 546"/>
                <a:gd name="T48" fmla="*/ 202 w 676"/>
                <a:gd name="T49" fmla="*/ 470 h 546"/>
                <a:gd name="T50" fmla="*/ 186 w 676"/>
                <a:gd name="T51" fmla="*/ 448 h 546"/>
                <a:gd name="T52" fmla="*/ 182 w 676"/>
                <a:gd name="T53" fmla="*/ 412 h 546"/>
                <a:gd name="T54" fmla="*/ 296 w 676"/>
                <a:gd name="T55" fmla="*/ 170 h 546"/>
                <a:gd name="T56" fmla="*/ 166 w 676"/>
                <a:gd name="T57" fmla="*/ 0 h 546"/>
                <a:gd name="T58" fmla="*/ 156 w 676"/>
                <a:gd name="T59" fmla="*/ 36 h 546"/>
                <a:gd name="T60" fmla="*/ 136 w 676"/>
                <a:gd name="T61" fmla="*/ 84 h 546"/>
                <a:gd name="T62" fmla="*/ 106 w 676"/>
                <a:gd name="T63" fmla="*/ 120 h 546"/>
                <a:gd name="T64" fmla="*/ 32 w 676"/>
                <a:gd name="T65" fmla="*/ 170 h 546"/>
                <a:gd name="T66" fmla="*/ 52 w 676"/>
                <a:gd name="T67" fmla="*/ 206 h 546"/>
                <a:gd name="T68" fmla="*/ 54 w 676"/>
                <a:gd name="T69" fmla="*/ 448 h 546"/>
                <a:gd name="T70" fmla="*/ 74 w 676"/>
                <a:gd name="T71" fmla="*/ 496 h 546"/>
                <a:gd name="T72" fmla="*/ 112 w 676"/>
                <a:gd name="T73" fmla="*/ 528 h 546"/>
                <a:gd name="T74" fmla="*/ 152 w 676"/>
                <a:gd name="T75" fmla="*/ 542 h 546"/>
                <a:gd name="T76" fmla="*/ 224 w 676"/>
                <a:gd name="T77" fmla="*/ 536 h 546"/>
                <a:gd name="T78" fmla="*/ 282 w 676"/>
                <a:gd name="T79" fmla="*/ 496 h 546"/>
                <a:gd name="T80" fmla="*/ 314 w 676"/>
                <a:gd name="T81" fmla="*/ 492 h 546"/>
                <a:gd name="T82" fmla="*/ 374 w 676"/>
                <a:gd name="T83" fmla="*/ 528 h 546"/>
                <a:gd name="T84" fmla="*/ 440 w 676"/>
                <a:gd name="T85" fmla="*/ 544 h 546"/>
                <a:gd name="T86" fmla="*/ 474 w 676"/>
                <a:gd name="T87" fmla="*/ 546 h 546"/>
                <a:gd name="T88" fmla="*/ 516 w 676"/>
                <a:gd name="T89" fmla="*/ 544 h 546"/>
                <a:gd name="T90" fmla="*/ 570 w 676"/>
                <a:gd name="T91" fmla="*/ 530 h 546"/>
                <a:gd name="T92" fmla="*/ 612 w 676"/>
                <a:gd name="T93" fmla="*/ 508 h 546"/>
                <a:gd name="T94" fmla="*/ 652 w 676"/>
                <a:gd name="T95" fmla="*/ 466 h 546"/>
                <a:gd name="T96" fmla="*/ 664 w 676"/>
                <a:gd name="T97" fmla="*/ 406 h 546"/>
                <a:gd name="T98" fmla="*/ 466 w 676"/>
                <a:gd name="T99" fmla="*/ 198 h 546"/>
                <a:gd name="T100" fmla="*/ 492 w 676"/>
                <a:gd name="T101" fmla="*/ 206 h 546"/>
                <a:gd name="T102" fmla="*/ 522 w 676"/>
                <a:gd name="T103" fmla="*/ 240 h 546"/>
                <a:gd name="T104" fmla="*/ 532 w 676"/>
                <a:gd name="T105" fmla="*/ 292 h 546"/>
                <a:gd name="T106" fmla="*/ 388 w 676"/>
                <a:gd name="T107" fmla="*/ 292 h 546"/>
                <a:gd name="T108" fmla="*/ 404 w 676"/>
                <a:gd name="T109" fmla="*/ 240 h 546"/>
                <a:gd name="T110" fmla="*/ 434 w 676"/>
                <a:gd name="T111" fmla="*/ 206 h 546"/>
                <a:gd name="T112" fmla="*/ 460 w 676"/>
                <a:gd name="T113" fmla="*/ 198 h 54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676"/>
                <a:gd name="T172" fmla="*/ 0 h 546"/>
                <a:gd name="T173" fmla="*/ 676 w 676"/>
                <a:gd name="T174" fmla="*/ 546 h 54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676" h="546">
                  <a:moveTo>
                    <a:pt x="664" y="406"/>
                  </a:moveTo>
                  <a:lnTo>
                    <a:pt x="664" y="406"/>
                  </a:lnTo>
                  <a:lnTo>
                    <a:pt x="642" y="434"/>
                  </a:lnTo>
                  <a:lnTo>
                    <a:pt x="620" y="456"/>
                  </a:lnTo>
                  <a:lnTo>
                    <a:pt x="600" y="472"/>
                  </a:lnTo>
                  <a:lnTo>
                    <a:pt x="580" y="482"/>
                  </a:lnTo>
                  <a:lnTo>
                    <a:pt x="562" y="488"/>
                  </a:lnTo>
                  <a:lnTo>
                    <a:pt x="542" y="492"/>
                  </a:lnTo>
                  <a:lnTo>
                    <a:pt x="524" y="492"/>
                  </a:lnTo>
                  <a:lnTo>
                    <a:pt x="504" y="492"/>
                  </a:lnTo>
                  <a:lnTo>
                    <a:pt x="480" y="488"/>
                  </a:lnTo>
                  <a:lnTo>
                    <a:pt x="470" y="484"/>
                  </a:lnTo>
                  <a:lnTo>
                    <a:pt x="460" y="478"/>
                  </a:lnTo>
                  <a:lnTo>
                    <a:pt x="444" y="468"/>
                  </a:lnTo>
                  <a:lnTo>
                    <a:pt x="430" y="454"/>
                  </a:lnTo>
                  <a:lnTo>
                    <a:pt x="416" y="438"/>
                  </a:lnTo>
                  <a:lnTo>
                    <a:pt x="404" y="418"/>
                  </a:lnTo>
                  <a:lnTo>
                    <a:pt x="396" y="398"/>
                  </a:lnTo>
                  <a:lnTo>
                    <a:pt x="388" y="376"/>
                  </a:lnTo>
                  <a:lnTo>
                    <a:pt x="384" y="354"/>
                  </a:lnTo>
                  <a:lnTo>
                    <a:pt x="384" y="330"/>
                  </a:lnTo>
                  <a:lnTo>
                    <a:pt x="460" y="330"/>
                  </a:lnTo>
                  <a:lnTo>
                    <a:pt x="660" y="330"/>
                  </a:lnTo>
                  <a:lnTo>
                    <a:pt x="654" y="294"/>
                  </a:lnTo>
                  <a:lnTo>
                    <a:pt x="650" y="278"/>
                  </a:lnTo>
                  <a:lnTo>
                    <a:pt x="644" y="264"/>
                  </a:lnTo>
                  <a:lnTo>
                    <a:pt x="638" y="248"/>
                  </a:lnTo>
                  <a:lnTo>
                    <a:pt x="630" y="234"/>
                  </a:lnTo>
                  <a:lnTo>
                    <a:pt x="622" y="222"/>
                  </a:lnTo>
                  <a:lnTo>
                    <a:pt x="612" y="210"/>
                  </a:lnTo>
                  <a:lnTo>
                    <a:pt x="600" y="200"/>
                  </a:lnTo>
                  <a:lnTo>
                    <a:pt x="586" y="190"/>
                  </a:lnTo>
                  <a:lnTo>
                    <a:pt x="572" y="182"/>
                  </a:lnTo>
                  <a:lnTo>
                    <a:pt x="556" y="176"/>
                  </a:lnTo>
                  <a:lnTo>
                    <a:pt x="540" y="170"/>
                  </a:lnTo>
                  <a:lnTo>
                    <a:pt x="522" y="166"/>
                  </a:lnTo>
                  <a:lnTo>
                    <a:pt x="502" y="164"/>
                  </a:lnTo>
                  <a:lnTo>
                    <a:pt x="480" y="164"/>
                  </a:lnTo>
                  <a:lnTo>
                    <a:pt x="470" y="164"/>
                  </a:lnTo>
                  <a:lnTo>
                    <a:pt x="460" y="166"/>
                  </a:lnTo>
                  <a:lnTo>
                    <a:pt x="438" y="168"/>
                  </a:lnTo>
                  <a:lnTo>
                    <a:pt x="416" y="172"/>
                  </a:lnTo>
                  <a:lnTo>
                    <a:pt x="396" y="178"/>
                  </a:lnTo>
                  <a:lnTo>
                    <a:pt x="376" y="184"/>
                  </a:lnTo>
                  <a:lnTo>
                    <a:pt x="358" y="192"/>
                  </a:lnTo>
                  <a:lnTo>
                    <a:pt x="342" y="200"/>
                  </a:lnTo>
                  <a:lnTo>
                    <a:pt x="326" y="212"/>
                  </a:lnTo>
                  <a:lnTo>
                    <a:pt x="310" y="224"/>
                  </a:lnTo>
                  <a:lnTo>
                    <a:pt x="298" y="236"/>
                  </a:lnTo>
                  <a:lnTo>
                    <a:pt x="286" y="252"/>
                  </a:lnTo>
                  <a:lnTo>
                    <a:pt x="276" y="268"/>
                  </a:lnTo>
                  <a:lnTo>
                    <a:pt x="268" y="284"/>
                  </a:lnTo>
                  <a:lnTo>
                    <a:pt x="262" y="304"/>
                  </a:lnTo>
                  <a:lnTo>
                    <a:pt x="258" y="324"/>
                  </a:lnTo>
                  <a:lnTo>
                    <a:pt x="256" y="344"/>
                  </a:lnTo>
                  <a:lnTo>
                    <a:pt x="254" y="368"/>
                  </a:lnTo>
                  <a:lnTo>
                    <a:pt x="258" y="392"/>
                  </a:lnTo>
                  <a:lnTo>
                    <a:pt x="262" y="416"/>
                  </a:lnTo>
                  <a:lnTo>
                    <a:pt x="272" y="438"/>
                  </a:lnTo>
                  <a:lnTo>
                    <a:pt x="282" y="456"/>
                  </a:lnTo>
                  <a:lnTo>
                    <a:pt x="264" y="470"/>
                  </a:lnTo>
                  <a:lnTo>
                    <a:pt x="248" y="478"/>
                  </a:lnTo>
                  <a:lnTo>
                    <a:pt x="238" y="480"/>
                  </a:lnTo>
                  <a:lnTo>
                    <a:pt x="230" y="480"/>
                  </a:lnTo>
                  <a:lnTo>
                    <a:pt x="222" y="480"/>
                  </a:lnTo>
                  <a:lnTo>
                    <a:pt x="214" y="478"/>
                  </a:lnTo>
                  <a:lnTo>
                    <a:pt x="208" y="474"/>
                  </a:lnTo>
                  <a:lnTo>
                    <a:pt x="202" y="470"/>
                  </a:lnTo>
                  <a:lnTo>
                    <a:pt x="196" y="464"/>
                  </a:lnTo>
                  <a:lnTo>
                    <a:pt x="190" y="456"/>
                  </a:lnTo>
                  <a:lnTo>
                    <a:pt x="186" y="448"/>
                  </a:lnTo>
                  <a:lnTo>
                    <a:pt x="184" y="438"/>
                  </a:lnTo>
                  <a:lnTo>
                    <a:pt x="182" y="426"/>
                  </a:lnTo>
                  <a:lnTo>
                    <a:pt x="182" y="412"/>
                  </a:lnTo>
                  <a:lnTo>
                    <a:pt x="180" y="206"/>
                  </a:lnTo>
                  <a:lnTo>
                    <a:pt x="296" y="206"/>
                  </a:lnTo>
                  <a:lnTo>
                    <a:pt x="296" y="170"/>
                  </a:lnTo>
                  <a:lnTo>
                    <a:pt x="180" y="170"/>
                  </a:lnTo>
                  <a:lnTo>
                    <a:pt x="180" y="6"/>
                  </a:lnTo>
                  <a:lnTo>
                    <a:pt x="166" y="0"/>
                  </a:lnTo>
                  <a:lnTo>
                    <a:pt x="162" y="18"/>
                  </a:lnTo>
                  <a:lnTo>
                    <a:pt x="156" y="36"/>
                  </a:lnTo>
                  <a:lnTo>
                    <a:pt x="150" y="54"/>
                  </a:lnTo>
                  <a:lnTo>
                    <a:pt x="144" y="68"/>
                  </a:lnTo>
                  <a:lnTo>
                    <a:pt x="136" y="84"/>
                  </a:lnTo>
                  <a:lnTo>
                    <a:pt x="126" y="96"/>
                  </a:lnTo>
                  <a:lnTo>
                    <a:pt x="118" y="110"/>
                  </a:lnTo>
                  <a:lnTo>
                    <a:pt x="106" y="120"/>
                  </a:lnTo>
                  <a:lnTo>
                    <a:pt x="84" y="140"/>
                  </a:lnTo>
                  <a:lnTo>
                    <a:pt x="58" y="156"/>
                  </a:lnTo>
                  <a:lnTo>
                    <a:pt x="32" y="170"/>
                  </a:lnTo>
                  <a:lnTo>
                    <a:pt x="2" y="178"/>
                  </a:lnTo>
                  <a:lnTo>
                    <a:pt x="0" y="206"/>
                  </a:lnTo>
                  <a:lnTo>
                    <a:pt x="52" y="206"/>
                  </a:lnTo>
                  <a:lnTo>
                    <a:pt x="52" y="426"/>
                  </a:lnTo>
                  <a:lnTo>
                    <a:pt x="54" y="448"/>
                  </a:lnTo>
                  <a:lnTo>
                    <a:pt x="58" y="466"/>
                  </a:lnTo>
                  <a:lnTo>
                    <a:pt x="66" y="482"/>
                  </a:lnTo>
                  <a:lnTo>
                    <a:pt x="74" y="496"/>
                  </a:lnTo>
                  <a:lnTo>
                    <a:pt x="86" y="508"/>
                  </a:lnTo>
                  <a:lnTo>
                    <a:pt x="98" y="518"/>
                  </a:lnTo>
                  <a:lnTo>
                    <a:pt x="112" y="528"/>
                  </a:lnTo>
                  <a:lnTo>
                    <a:pt x="126" y="534"/>
                  </a:lnTo>
                  <a:lnTo>
                    <a:pt x="152" y="542"/>
                  </a:lnTo>
                  <a:lnTo>
                    <a:pt x="176" y="544"/>
                  </a:lnTo>
                  <a:lnTo>
                    <a:pt x="200" y="542"/>
                  </a:lnTo>
                  <a:lnTo>
                    <a:pt x="224" y="536"/>
                  </a:lnTo>
                  <a:lnTo>
                    <a:pt x="244" y="526"/>
                  </a:lnTo>
                  <a:lnTo>
                    <a:pt x="264" y="514"/>
                  </a:lnTo>
                  <a:lnTo>
                    <a:pt x="282" y="496"/>
                  </a:lnTo>
                  <a:lnTo>
                    <a:pt x="298" y="476"/>
                  </a:lnTo>
                  <a:lnTo>
                    <a:pt x="314" y="492"/>
                  </a:lnTo>
                  <a:lnTo>
                    <a:pt x="334" y="506"/>
                  </a:lnTo>
                  <a:lnTo>
                    <a:pt x="354" y="518"/>
                  </a:lnTo>
                  <a:lnTo>
                    <a:pt x="374" y="528"/>
                  </a:lnTo>
                  <a:lnTo>
                    <a:pt x="396" y="534"/>
                  </a:lnTo>
                  <a:lnTo>
                    <a:pt x="418" y="540"/>
                  </a:lnTo>
                  <a:lnTo>
                    <a:pt x="440" y="544"/>
                  </a:lnTo>
                  <a:lnTo>
                    <a:pt x="460" y="546"/>
                  </a:lnTo>
                  <a:lnTo>
                    <a:pt x="474" y="546"/>
                  </a:lnTo>
                  <a:lnTo>
                    <a:pt x="496" y="546"/>
                  </a:lnTo>
                  <a:lnTo>
                    <a:pt x="516" y="544"/>
                  </a:lnTo>
                  <a:lnTo>
                    <a:pt x="534" y="540"/>
                  </a:lnTo>
                  <a:lnTo>
                    <a:pt x="552" y="536"/>
                  </a:lnTo>
                  <a:lnTo>
                    <a:pt x="570" y="530"/>
                  </a:lnTo>
                  <a:lnTo>
                    <a:pt x="584" y="524"/>
                  </a:lnTo>
                  <a:lnTo>
                    <a:pt x="598" y="516"/>
                  </a:lnTo>
                  <a:lnTo>
                    <a:pt x="612" y="508"/>
                  </a:lnTo>
                  <a:lnTo>
                    <a:pt x="624" y="498"/>
                  </a:lnTo>
                  <a:lnTo>
                    <a:pt x="634" y="488"/>
                  </a:lnTo>
                  <a:lnTo>
                    <a:pt x="652" y="466"/>
                  </a:lnTo>
                  <a:lnTo>
                    <a:pt x="666" y="444"/>
                  </a:lnTo>
                  <a:lnTo>
                    <a:pt x="676" y="418"/>
                  </a:lnTo>
                  <a:lnTo>
                    <a:pt x="664" y="406"/>
                  </a:lnTo>
                  <a:close/>
                  <a:moveTo>
                    <a:pt x="460" y="198"/>
                  </a:moveTo>
                  <a:lnTo>
                    <a:pt x="460" y="198"/>
                  </a:lnTo>
                  <a:lnTo>
                    <a:pt x="466" y="198"/>
                  </a:lnTo>
                  <a:lnTo>
                    <a:pt x="478" y="200"/>
                  </a:lnTo>
                  <a:lnTo>
                    <a:pt x="492" y="206"/>
                  </a:lnTo>
                  <a:lnTo>
                    <a:pt x="504" y="214"/>
                  </a:lnTo>
                  <a:lnTo>
                    <a:pt x="514" y="226"/>
                  </a:lnTo>
                  <a:lnTo>
                    <a:pt x="522" y="240"/>
                  </a:lnTo>
                  <a:lnTo>
                    <a:pt x="528" y="256"/>
                  </a:lnTo>
                  <a:lnTo>
                    <a:pt x="532" y="272"/>
                  </a:lnTo>
                  <a:lnTo>
                    <a:pt x="532" y="292"/>
                  </a:lnTo>
                  <a:lnTo>
                    <a:pt x="460" y="292"/>
                  </a:lnTo>
                  <a:lnTo>
                    <a:pt x="388" y="292"/>
                  </a:lnTo>
                  <a:lnTo>
                    <a:pt x="390" y="272"/>
                  </a:lnTo>
                  <a:lnTo>
                    <a:pt x="396" y="254"/>
                  </a:lnTo>
                  <a:lnTo>
                    <a:pt x="404" y="240"/>
                  </a:lnTo>
                  <a:lnTo>
                    <a:pt x="412" y="226"/>
                  </a:lnTo>
                  <a:lnTo>
                    <a:pt x="424" y="216"/>
                  </a:lnTo>
                  <a:lnTo>
                    <a:pt x="434" y="206"/>
                  </a:lnTo>
                  <a:lnTo>
                    <a:pt x="448" y="202"/>
                  </a:lnTo>
                  <a:lnTo>
                    <a:pt x="460" y="19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4" name="Freeform 65"/>
            <p:cNvSpPr>
              <a:spLocks noEditPoints="1"/>
            </p:cNvSpPr>
            <p:nvPr/>
          </p:nvSpPr>
          <p:spPr bwMode="auto">
            <a:xfrm>
              <a:off x="1152" y="1254"/>
              <a:ext cx="958" cy="522"/>
            </a:xfrm>
            <a:custGeom>
              <a:avLst/>
              <a:gdLst>
                <a:gd name="T0" fmla="*/ 666 w 958"/>
                <a:gd name="T1" fmla="*/ 108 h 522"/>
                <a:gd name="T2" fmla="*/ 578 w 958"/>
                <a:gd name="T3" fmla="*/ 140 h 522"/>
                <a:gd name="T4" fmla="*/ 514 w 958"/>
                <a:gd name="T5" fmla="*/ 196 h 522"/>
                <a:gd name="T6" fmla="*/ 476 w 958"/>
                <a:gd name="T7" fmla="*/ 270 h 522"/>
                <a:gd name="T8" fmla="*/ 472 w 958"/>
                <a:gd name="T9" fmla="*/ 332 h 522"/>
                <a:gd name="T10" fmla="*/ 488 w 958"/>
                <a:gd name="T11" fmla="*/ 386 h 522"/>
                <a:gd name="T12" fmla="*/ 396 w 958"/>
                <a:gd name="T13" fmla="*/ 448 h 522"/>
                <a:gd name="T14" fmla="*/ 314 w 958"/>
                <a:gd name="T15" fmla="*/ 464 h 522"/>
                <a:gd name="T16" fmla="*/ 256 w 958"/>
                <a:gd name="T17" fmla="*/ 450 h 522"/>
                <a:gd name="T18" fmla="*/ 198 w 958"/>
                <a:gd name="T19" fmla="*/ 406 h 522"/>
                <a:gd name="T20" fmla="*/ 162 w 958"/>
                <a:gd name="T21" fmla="*/ 340 h 522"/>
                <a:gd name="T22" fmla="*/ 146 w 958"/>
                <a:gd name="T23" fmla="*/ 264 h 522"/>
                <a:gd name="T24" fmla="*/ 152 w 958"/>
                <a:gd name="T25" fmla="*/ 186 h 522"/>
                <a:gd name="T26" fmla="*/ 178 w 958"/>
                <a:gd name="T27" fmla="*/ 114 h 522"/>
                <a:gd name="T28" fmla="*/ 228 w 958"/>
                <a:gd name="T29" fmla="*/ 62 h 522"/>
                <a:gd name="T30" fmla="*/ 300 w 958"/>
                <a:gd name="T31" fmla="*/ 36 h 522"/>
                <a:gd name="T32" fmla="*/ 366 w 958"/>
                <a:gd name="T33" fmla="*/ 42 h 522"/>
                <a:gd name="T34" fmla="*/ 428 w 958"/>
                <a:gd name="T35" fmla="*/ 74 h 522"/>
                <a:gd name="T36" fmla="*/ 462 w 958"/>
                <a:gd name="T37" fmla="*/ 122 h 522"/>
                <a:gd name="T38" fmla="*/ 502 w 958"/>
                <a:gd name="T39" fmla="*/ 186 h 522"/>
                <a:gd name="T40" fmla="*/ 480 w 958"/>
                <a:gd name="T41" fmla="*/ 14 h 522"/>
                <a:gd name="T42" fmla="*/ 454 w 958"/>
                <a:gd name="T43" fmla="*/ 30 h 522"/>
                <a:gd name="T44" fmla="*/ 342 w 958"/>
                <a:gd name="T45" fmla="*/ 4 h 522"/>
                <a:gd name="T46" fmla="*/ 252 w 958"/>
                <a:gd name="T47" fmla="*/ 4 h 522"/>
                <a:gd name="T48" fmla="*/ 160 w 958"/>
                <a:gd name="T49" fmla="*/ 28 h 522"/>
                <a:gd name="T50" fmla="*/ 70 w 958"/>
                <a:gd name="T51" fmla="*/ 88 h 522"/>
                <a:gd name="T52" fmla="*/ 10 w 958"/>
                <a:gd name="T53" fmla="*/ 188 h 522"/>
                <a:gd name="T54" fmla="*/ 2 w 958"/>
                <a:gd name="T55" fmla="*/ 296 h 522"/>
                <a:gd name="T56" fmla="*/ 42 w 958"/>
                <a:gd name="T57" fmla="*/ 410 h 522"/>
                <a:gd name="T58" fmla="*/ 120 w 958"/>
                <a:gd name="T59" fmla="*/ 482 h 522"/>
                <a:gd name="T60" fmla="*/ 216 w 958"/>
                <a:gd name="T61" fmla="*/ 516 h 522"/>
                <a:gd name="T62" fmla="*/ 282 w 958"/>
                <a:gd name="T63" fmla="*/ 522 h 522"/>
                <a:gd name="T64" fmla="*/ 384 w 958"/>
                <a:gd name="T65" fmla="*/ 500 h 522"/>
                <a:gd name="T66" fmla="*/ 484 w 958"/>
                <a:gd name="T67" fmla="*/ 432 h 522"/>
                <a:gd name="T68" fmla="*/ 540 w 958"/>
                <a:gd name="T69" fmla="*/ 456 h 522"/>
                <a:gd name="T70" fmla="*/ 648 w 958"/>
                <a:gd name="T71" fmla="*/ 510 h 522"/>
                <a:gd name="T72" fmla="*/ 740 w 958"/>
                <a:gd name="T73" fmla="*/ 518 h 522"/>
                <a:gd name="T74" fmla="*/ 830 w 958"/>
                <a:gd name="T75" fmla="*/ 494 h 522"/>
                <a:gd name="T76" fmla="*/ 902 w 958"/>
                <a:gd name="T77" fmla="*/ 444 h 522"/>
                <a:gd name="T78" fmla="*/ 948 w 958"/>
                <a:gd name="T79" fmla="*/ 374 h 522"/>
                <a:gd name="T80" fmla="*/ 958 w 958"/>
                <a:gd name="T81" fmla="*/ 312 h 522"/>
                <a:gd name="T82" fmla="*/ 940 w 958"/>
                <a:gd name="T83" fmla="*/ 230 h 522"/>
                <a:gd name="T84" fmla="*/ 888 w 958"/>
                <a:gd name="T85" fmla="*/ 164 h 522"/>
                <a:gd name="T86" fmla="*/ 810 w 958"/>
                <a:gd name="T87" fmla="*/ 120 h 522"/>
                <a:gd name="T88" fmla="*/ 714 w 958"/>
                <a:gd name="T89" fmla="*/ 104 h 522"/>
                <a:gd name="T90" fmla="*/ 702 w 958"/>
                <a:gd name="T91" fmla="*/ 480 h 522"/>
                <a:gd name="T92" fmla="*/ 656 w 958"/>
                <a:gd name="T93" fmla="*/ 460 h 522"/>
                <a:gd name="T94" fmla="*/ 620 w 958"/>
                <a:gd name="T95" fmla="*/ 418 h 522"/>
                <a:gd name="T96" fmla="*/ 598 w 958"/>
                <a:gd name="T97" fmla="*/ 360 h 522"/>
                <a:gd name="T98" fmla="*/ 592 w 958"/>
                <a:gd name="T99" fmla="*/ 310 h 522"/>
                <a:gd name="T100" fmla="*/ 602 w 958"/>
                <a:gd name="T101" fmla="*/ 242 h 522"/>
                <a:gd name="T102" fmla="*/ 628 w 958"/>
                <a:gd name="T103" fmla="*/ 188 h 522"/>
                <a:gd name="T104" fmla="*/ 666 w 958"/>
                <a:gd name="T105" fmla="*/ 150 h 522"/>
                <a:gd name="T106" fmla="*/ 714 w 958"/>
                <a:gd name="T107" fmla="*/ 138 h 522"/>
                <a:gd name="T108" fmla="*/ 750 w 958"/>
                <a:gd name="T109" fmla="*/ 146 h 522"/>
                <a:gd name="T110" fmla="*/ 790 w 958"/>
                <a:gd name="T111" fmla="*/ 176 h 522"/>
                <a:gd name="T112" fmla="*/ 818 w 958"/>
                <a:gd name="T113" fmla="*/ 228 h 522"/>
                <a:gd name="T114" fmla="*/ 832 w 958"/>
                <a:gd name="T115" fmla="*/ 292 h 522"/>
                <a:gd name="T116" fmla="*/ 830 w 958"/>
                <a:gd name="T117" fmla="*/ 344 h 522"/>
                <a:gd name="T118" fmla="*/ 806 w 958"/>
                <a:gd name="T119" fmla="*/ 418 h 522"/>
                <a:gd name="T120" fmla="*/ 770 w 958"/>
                <a:gd name="T121" fmla="*/ 460 h 522"/>
                <a:gd name="T122" fmla="*/ 726 w 958"/>
                <a:gd name="T123" fmla="*/ 480 h 52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958"/>
                <a:gd name="T187" fmla="*/ 0 h 522"/>
                <a:gd name="T188" fmla="*/ 958 w 958"/>
                <a:gd name="T189" fmla="*/ 522 h 52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958" h="522">
                  <a:moveTo>
                    <a:pt x="714" y="104"/>
                  </a:moveTo>
                  <a:lnTo>
                    <a:pt x="714" y="104"/>
                  </a:lnTo>
                  <a:lnTo>
                    <a:pt x="690" y="104"/>
                  </a:lnTo>
                  <a:lnTo>
                    <a:pt x="666" y="108"/>
                  </a:lnTo>
                  <a:lnTo>
                    <a:pt x="642" y="112"/>
                  </a:lnTo>
                  <a:lnTo>
                    <a:pt x="620" y="120"/>
                  </a:lnTo>
                  <a:lnTo>
                    <a:pt x="598" y="128"/>
                  </a:lnTo>
                  <a:lnTo>
                    <a:pt x="578" y="140"/>
                  </a:lnTo>
                  <a:lnTo>
                    <a:pt x="560" y="152"/>
                  </a:lnTo>
                  <a:lnTo>
                    <a:pt x="542" y="164"/>
                  </a:lnTo>
                  <a:lnTo>
                    <a:pt x="528" y="180"/>
                  </a:lnTo>
                  <a:lnTo>
                    <a:pt x="514" y="196"/>
                  </a:lnTo>
                  <a:lnTo>
                    <a:pt x="500" y="212"/>
                  </a:lnTo>
                  <a:lnTo>
                    <a:pt x="490" y="230"/>
                  </a:lnTo>
                  <a:lnTo>
                    <a:pt x="482" y="250"/>
                  </a:lnTo>
                  <a:lnTo>
                    <a:pt x="476" y="270"/>
                  </a:lnTo>
                  <a:lnTo>
                    <a:pt x="472" y="290"/>
                  </a:lnTo>
                  <a:lnTo>
                    <a:pt x="472" y="312"/>
                  </a:lnTo>
                  <a:lnTo>
                    <a:pt x="472" y="332"/>
                  </a:lnTo>
                  <a:lnTo>
                    <a:pt x="476" y="350"/>
                  </a:lnTo>
                  <a:lnTo>
                    <a:pt x="480" y="368"/>
                  </a:lnTo>
                  <a:lnTo>
                    <a:pt x="488" y="386"/>
                  </a:lnTo>
                  <a:lnTo>
                    <a:pt x="466" y="406"/>
                  </a:lnTo>
                  <a:lnTo>
                    <a:pt x="442" y="424"/>
                  </a:lnTo>
                  <a:lnTo>
                    <a:pt x="420" y="436"/>
                  </a:lnTo>
                  <a:lnTo>
                    <a:pt x="396" y="448"/>
                  </a:lnTo>
                  <a:lnTo>
                    <a:pt x="374" y="456"/>
                  </a:lnTo>
                  <a:lnTo>
                    <a:pt x="352" y="460"/>
                  </a:lnTo>
                  <a:lnTo>
                    <a:pt x="332" y="464"/>
                  </a:lnTo>
                  <a:lnTo>
                    <a:pt x="314" y="464"/>
                  </a:lnTo>
                  <a:lnTo>
                    <a:pt x="294" y="460"/>
                  </a:lnTo>
                  <a:lnTo>
                    <a:pt x="274" y="456"/>
                  </a:lnTo>
                  <a:lnTo>
                    <a:pt x="256" y="450"/>
                  </a:lnTo>
                  <a:lnTo>
                    <a:pt x="240" y="440"/>
                  </a:lnTo>
                  <a:lnTo>
                    <a:pt x="224" y="430"/>
                  </a:lnTo>
                  <a:lnTo>
                    <a:pt x="210" y="418"/>
                  </a:lnTo>
                  <a:lnTo>
                    <a:pt x="198" y="406"/>
                  </a:lnTo>
                  <a:lnTo>
                    <a:pt x="186" y="390"/>
                  </a:lnTo>
                  <a:lnTo>
                    <a:pt x="176" y="374"/>
                  </a:lnTo>
                  <a:lnTo>
                    <a:pt x="168" y="358"/>
                  </a:lnTo>
                  <a:lnTo>
                    <a:pt x="162" y="340"/>
                  </a:lnTo>
                  <a:lnTo>
                    <a:pt x="156" y="322"/>
                  </a:lnTo>
                  <a:lnTo>
                    <a:pt x="150" y="302"/>
                  </a:lnTo>
                  <a:lnTo>
                    <a:pt x="148" y="284"/>
                  </a:lnTo>
                  <a:lnTo>
                    <a:pt x="146" y="264"/>
                  </a:lnTo>
                  <a:lnTo>
                    <a:pt x="144" y="244"/>
                  </a:lnTo>
                  <a:lnTo>
                    <a:pt x="146" y="224"/>
                  </a:lnTo>
                  <a:lnTo>
                    <a:pt x="148" y="204"/>
                  </a:lnTo>
                  <a:lnTo>
                    <a:pt x="152" y="186"/>
                  </a:lnTo>
                  <a:lnTo>
                    <a:pt x="156" y="166"/>
                  </a:lnTo>
                  <a:lnTo>
                    <a:pt x="162" y="148"/>
                  </a:lnTo>
                  <a:lnTo>
                    <a:pt x="170" y="132"/>
                  </a:lnTo>
                  <a:lnTo>
                    <a:pt x="178" y="114"/>
                  </a:lnTo>
                  <a:lnTo>
                    <a:pt x="190" y="100"/>
                  </a:lnTo>
                  <a:lnTo>
                    <a:pt x="200" y="86"/>
                  </a:lnTo>
                  <a:lnTo>
                    <a:pt x="214" y="74"/>
                  </a:lnTo>
                  <a:lnTo>
                    <a:pt x="228" y="62"/>
                  </a:lnTo>
                  <a:lnTo>
                    <a:pt x="244" y="54"/>
                  </a:lnTo>
                  <a:lnTo>
                    <a:pt x="260" y="46"/>
                  </a:lnTo>
                  <a:lnTo>
                    <a:pt x="280" y="40"/>
                  </a:lnTo>
                  <a:lnTo>
                    <a:pt x="300" y="36"/>
                  </a:lnTo>
                  <a:lnTo>
                    <a:pt x="320" y="36"/>
                  </a:lnTo>
                  <a:lnTo>
                    <a:pt x="344" y="38"/>
                  </a:lnTo>
                  <a:lnTo>
                    <a:pt x="366" y="42"/>
                  </a:lnTo>
                  <a:lnTo>
                    <a:pt x="384" y="46"/>
                  </a:lnTo>
                  <a:lnTo>
                    <a:pt x="402" y="54"/>
                  </a:lnTo>
                  <a:lnTo>
                    <a:pt x="416" y="64"/>
                  </a:lnTo>
                  <a:lnTo>
                    <a:pt x="428" y="74"/>
                  </a:lnTo>
                  <a:lnTo>
                    <a:pt x="438" y="84"/>
                  </a:lnTo>
                  <a:lnTo>
                    <a:pt x="448" y="96"/>
                  </a:lnTo>
                  <a:lnTo>
                    <a:pt x="456" y="108"/>
                  </a:lnTo>
                  <a:lnTo>
                    <a:pt x="462" y="122"/>
                  </a:lnTo>
                  <a:lnTo>
                    <a:pt x="470" y="148"/>
                  </a:lnTo>
                  <a:lnTo>
                    <a:pt x="478" y="172"/>
                  </a:lnTo>
                  <a:lnTo>
                    <a:pt x="482" y="192"/>
                  </a:lnTo>
                  <a:lnTo>
                    <a:pt x="502" y="186"/>
                  </a:lnTo>
                  <a:lnTo>
                    <a:pt x="500" y="6"/>
                  </a:lnTo>
                  <a:lnTo>
                    <a:pt x="484" y="6"/>
                  </a:lnTo>
                  <a:lnTo>
                    <a:pt x="480" y="14"/>
                  </a:lnTo>
                  <a:lnTo>
                    <a:pt x="474" y="22"/>
                  </a:lnTo>
                  <a:lnTo>
                    <a:pt x="466" y="28"/>
                  </a:lnTo>
                  <a:lnTo>
                    <a:pt x="454" y="30"/>
                  </a:lnTo>
                  <a:lnTo>
                    <a:pt x="434" y="24"/>
                  </a:lnTo>
                  <a:lnTo>
                    <a:pt x="392" y="12"/>
                  </a:lnTo>
                  <a:lnTo>
                    <a:pt x="368" y="8"/>
                  </a:lnTo>
                  <a:lnTo>
                    <a:pt x="342" y="4"/>
                  </a:lnTo>
                  <a:lnTo>
                    <a:pt x="314" y="0"/>
                  </a:lnTo>
                  <a:lnTo>
                    <a:pt x="288" y="0"/>
                  </a:lnTo>
                  <a:lnTo>
                    <a:pt x="252" y="4"/>
                  </a:lnTo>
                  <a:lnTo>
                    <a:pt x="230" y="8"/>
                  </a:lnTo>
                  <a:lnTo>
                    <a:pt x="206" y="12"/>
                  </a:lnTo>
                  <a:lnTo>
                    <a:pt x="184" y="20"/>
                  </a:lnTo>
                  <a:lnTo>
                    <a:pt x="160" y="28"/>
                  </a:lnTo>
                  <a:lnTo>
                    <a:pt x="136" y="40"/>
                  </a:lnTo>
                  <a:lnTo>
                    <a:pt x="112" y="54"/>
                  </a:lnTo>
                  <a:lnTo>
                    <a:pt x="90" y="68"/>
                  </a:lnTo>
                  <a:lnTo>
                    <a:pt x="70" y="88"/>
                  </a:lnTo>
                  <a:lnTo>
                    <a:pt x="52" y="108"/>
                  </a:lnTo>
                  <a:lnTo>
                    <a:pt x="34" y="132"/>
                  </a:lnTo>
                  <a:lnTo>
                    <a:pt x="20" y="158"/>
                  </a:lnTo>
                  <a:lnTo>
                    <a:pt x="10" y="188"/>
                  </a:lnTo>
                  <a:lnTo>
                    <a:pt x="2" y="222"/>
                  </a:lnTo>
                  <a:lnTo>
                    <a:pt x="0" y="258"/>
                  </a:lnTo>
                  <a:lnTo>
                    <a:pt x="2" y="296"/>
                  </a:lnTo>
                  <a:lnTo>
                    <a:pt x="6" y="328"/>
                  </a:lnTo>
                  <a:lnTo>
                    <a:pt x="16" y="360"/>
                  </a:lnTo>
                  <a:lnTo>
                    <a:pt x="28" y="386"/>
                  </a:lnTo>
                  <a:lnTo>
                    <a:pt x="42" y="410"/>
                  </a:lnTo>
                  <a:lnTo>
                    <a:pt x="58" y="432"/>
                  </a:lnTo>
                  <a:lnTo>
                    <a:pt x="78" y="452"/>
                  </a:lnTo>
                  <a:lnTo>
                    <a:pt x="98" y="468"/>
                  </a:lnTo>
                  <a:lnTo>
                    <a:pt x="120" y="482"/>
                  </a:lnTo>
                  <a:lnTo>
                    <a:pt x="144" y="492"/>
                  </a:lnTo>
                  <a:lnTo>
                    <a:pt x="168" y="502"/>
                  </a:lnTo>
                  <a:lnTo>
                    <a:pt x="192" y="510"/>
                  </a:lnTo>
                  <a:lnTo>
                    <a:pt x="216" y="516"/>
                  </a:lnTo>
                  <a:lnTo>
                    <a:pt x="238" y="518"/>
                  </a:lnTo>
                  <a:lnTo>
                    <a:pt x="262" y="520"/>
                  </a:lnTo>
                  <a:lnTo>
                    <a:pt x="282" y="522"/>
                  </a:lnTo>
                  <a:lnTo>
                    <a:pt x="302" y="520"/>
                  </a:lnTo>
                  <a:lnTo>
                    <a:pt x="320" y="518"/>
                  </a:lnTo>
                  <a:lnTo>
                    <a:pt x="354" y="510"/>
                  </a:lnTo>
                  <a:lnTo>
                    <a:pt x="384" y="500"/>
                  </a:lnTo>
                  <a:lnTo>
                    <a:pt x="414" y="484"/>
                  </a:lnTo>
                  <a:lnTo>
                    <a:pt x="438" y="468"/>
                  </a:lnTo>
                  <a:lnTo>
                    <a:pt x="462" y="450"/>
                  </a:lnTo>
                  <a:lnTo>
                    <a:pt x="484" y="432"/>
                  </a:lnTo>
                  <a:lnTo>
                    <a:pt x="502" y="412"/>
                  </a:lnTo>
                  <a:lnTo>
                    <a:pt x="520" y="436"/>
                  </a:lnTo>
                  <a:lnTo>
                    <a:pt x="540" y="456"/>
                  </a:lnTo>
                  <a:lnTo>
                    <a:pt x="564" y="474"/>
                  </a:lnTo>
                  <a:lnTo>
                    <a:pt x="590" y="488"/>
                  </a:lnTo>
                  <a:lnTo>
                    <a:pt x="618" y="502"/>
                  </a:lnTo>
                  <a:lnTo>
                    <a:pt x="648" y="510"/>
                  </a:lnTo>
                  <a:lnTo>
                    <a:pt x="680" y="516"/>
                  </a:lnTo>
                  <a:lnTo>
                    <a:pt x="714" y="520"/>
                  </a:lnTo>
                  <a:lnTo>
                    <a:pt x="740" y="518"/>
                  </a:lnTo>
                  <a:lnTo>
                    <a:pt x="764" y="514"/>
                  </a:lnTo>
                  <a:lnTo>
                    <a:pt x="786" y="510"/>
                  </a:lnTo>
                  <a:lnTo>
                    <a:pt x="810" y="502"/>
                  </a:lnTo>
                  <a:lnTo>
                    <a:pt x="830" y="494"/>
                  </a:lnTo>
                  <a:lnTo>
                    <a:pt x="850" y="484"/>
                  </a:lnTo>
                  <a:lnTo>
                    <a:pt x="870" y="472"/>
                  </a:lnTo>
                  <a:lnTo>
                    <a:pt x="888" y="458"/>
                  </a:lnTo>
                  <a:lnTo>
                    <a:pt x="902" y="444"/>
                  </a:lnTo>
                  <a:lnTo>
                    <a:pt x="916" y="428"/>
                  </a:lnTo>
                  <a:lnTo>
                    <a:pt x="930" y="410"/>
                  </a:lnTo>
                  <a:lnTo>
                    <a:pt x="940" y="392"/>
                  </a:lnTo>
                  <a:lnTo>
                    <a:pt x="948" y="374"/>
                  </a:lnTo>
                  <a:lnTo>
                    <a:pt x="954" y="354"/>
                  </a:lnTo>
                  <a:lnTo>
                    <a:pt x="958" y="334"/>
                  </a:lnTo>
                  <a:lnTo>
                    <a:pt x="958" y="312"/>
                  </a:lnTo>
                  <a:lnTo>
                    <a:pt x="958" y="290"/>
                  </a:lnTo>
                  <a:lnTo>
                    <a:pt x="954" y="270"/>
                  </a:lnTo>
                  <a:lnTo>
                    <a:pt x="948" y="250"/>
                  </a:lnTo>
                  <a:lnTo>
                    <a:pt x="940" y="230"/>
                  </a:lnTo>
                  <a:lnTo>
                    <a:pt x="930" y="212"/>
                  </a:lnTo>
                  <a:lnTo>
                    <a:pt x="916" y="196"/>
                  </a:lnTo>
                  <a:lnTo>
                    <a:pt x="902" y="180"/>
                  </a:lnTo>
                  <a:lnTo>
                    <a:pt x="888" y="164"/>
                  </a:lnTo>
                  <a:lnTo>
                    <a:pt x="870" y="152"/>
                  </a:lnTo>
                  <a:lnTo>
                    <a:pt x="850" y="140"/>
                  </a:lnTo>
                  <a:lnTo>
                    <a:pt x="830" y="128"/>
                  </a:lnTo>
                  <a:lnTo>
                    <a:pt x="810" y="120"/>
                  </a:lnTo>
                  <a:lnTo>
                    <a:pt x="786" y="112"/>
                  </a:lnTo>
                  <a:lnTo>
                    <a:pt x="764" y="108"/>
                  </a:lnTo>
                  <a:lnTo>
                    <a:pt x="740" y="104"/>
                  </a:lnTo>
                  <a:lnTo>
                    <a:pt x="714" y="104"/>
                  </a:lnTo>
                  <a:close/>
                  <a:moveTo>
                    <a:pt x="714" y="482"/>
                  </a:moveTo>
                  <a:lnTo>
                    <a:pt x="714" y="482"/>
                  </a:lnTo>
                  <a:lnTo>
                    <a:pt x="702" y="480"/>
                  </a:lnTo>
                  <a:lnTo>
                    <a:pt x="690" y="478"/>
                  </a:lnTo>
                  <a:lnTo>
                    <a:pt x="678" y="474"/>
                  </a:lnTo>
                  <a:lnTo>
                    <a:pt x="666" y="468"/>
                  </a:lnTo>
                  <a:lnTo>
                    <a:pt x="656" y="460"/>
                  </a:lnTo>
                  <a:lnTo>
                    <a:pt x="646" y="452"/>
                  </a:lnTo>
                  <a:lnTo>
                    <a:pt x="636" y="442"/>
                  </a:lnTo>
                  <a:lnTo>
                    <a:pt x="628" y="430"/>
                  </a:lnTo>
                  <a:lnTo>
                    <a:pt x="620" y="418"/>
                  </a:lnTo>
                  <a:lnTo>
                    <a:pt x="614" y="406"/>
                  </a:lnTo>
                  <a:lnTo>
                    <a:pt x="608" y="392"/>
                  </a:lnTo>
                  <a:lnTo>
                    <a:pt x="602" y="376"/>
                  </a:lnTo>
                  <a:lnTo>
                    <a:pt x="598" y="360"/>
                  </a:lnTo>
                  <a:lnTo>
                    <a:pt x="596" y="344"/>
                  </a:lnTo>
                  <a:lnTo>
                    <a:pt x="594" y="328"/>
                  </a:lnTo>
                  <a:lnTo>
                    <a:pt x="592" y="310"/>
                  </a:lnTo>
                  <a:lnTo>
                    <a:pt x="594" y="292"/>
                  </a:lnTo>
                  <a:lnTo>
                    <a:pt x="596" y="276"/>
                  </a:lnTo>
                  <a:lnTo>
                    <a:pt x="598" y="258"/>
                  </a:lnTo>
                  <a:lnTo>
                    <a:pt x="602" y="242"/>
                  </a:lnTo>
                  <a:lnTo>
                    <a:pt x="608" y="228"/>
                  </a:lnTo>
                  <a:lnTo>
                    <a:pt x="614" y="214"/>
                  </a:lnTo>
                  <a:lnTo>
                    <a:pt x="620" y="200"/>
                  </a:lnTo>
                  <a:lnTo>
                    <a:pt x="628" y="188"/>
                  </a:lnTo>
                  <a:lnTo>
                    <a:pt x="636" y="176"/>
                  </a:lnTo>
                  <a:lnTo>
                    <a:pt x="646" y="166"/>
                  </a:lnTo>
                  <a:lnTo>
                    <a:pt x="656" y="158"/>
                  </a:lnTo>
                  <a:lnTo>
                    <a:pt x="666" y="150"/>
                  </a:lnTo>
                  <a:lnTo>
                    <a:pt x="678" y="146"/>
                  </a:lnTo>
                  <a:lnTo>
                    <a:pt x="690" y="140"/>
                  </a:lnTo>
                  <a:lnTo>
                    <a:pt x="702" y="138"/>
                  </a:lnTo>
                  <a:lnTo>
                    <a:pt x="714" y="138"/>
                  </a:lnTo>
                  <a:lnTo>
                    <a:pt x="726" y="138"/>
                  </a:lnTo>
                  <a:lnTo>
                    <a:pt x="738" y="140"/>
                  </a:lnTo>
                  <a:lnTo>
                    <a:pt x="750" y="146"/>
                  </a:lnTo>
                  <a:lnTo>
                    <a:pt x="760" y="150"/>
                  </a:lnTo>
                  <a:lnTo>
                    <a:pt x="770" y="158"/>
                  </a:lnTo>
                  <a:lnTo>
                    <a:pt x="780" y="166"/>
                  </a:lnTo>
                  <a:lnTo>
                    <a:pt x="790" y="176"/>
                  </a:lnTo>
                  <a:lnTo>
                    <a:pt x="798" y="188"/>
                  </a:lnTo>
                  <a:lnTo>
                    <a:pt x="806" y="200"/>
                  </a:lnTo>
                  <a:lnTo>
                    <a:pt x="812" y="214"/>
                  </a:lnTo>
                  <a:lnTo>
                    <a:pt x="818" y="228"/>
                  </a:lnTo>
                  <a:lnTo>
                    <a:pt x="824" y="242"/>
                  </a:lnTo>
                  <a:lnTo>
                    <a:pt x="828" y="258"/>
                  </a:lnTo>
                  <a:lnTo>
                    <a:pt x="830" y="276"/>
                  </a:lnTo>
                  <a:lnTo>
                    <a:pt x="832" y="292"/>
                  </a:lnTo>
                  <a:lnTo>
                    <a:pt x="834" y="310"/>
                  </a:lnTo>
                  <a:lnTo>
                    <a:pt x="832" y="328"/>
                  </a:lnTo>
                  <a:lnTo>
                    <a:pt x="830" y="344"/>
                  </a:lnTo>
                  <a:lnTo>
                    <a:pt x="828" y="360"/>
                  </a:lnTo>
                  <a:lnTo>
                    <a:pt x="824" y="376"/>
                  </a:lnTo>
                  <a:lnTo>
                    <a:pt x="812" y="406"/>
                  </a:lnTo>
                  <a:lnTo>
                    <a:pt x="806" y="418"/>
                  </a:lnTo>
                  <a:lnTo>
                    <a:pt x="798" y="430"/>
                  </a:lnTo>
                  <a:lnTo>
                    <a:pt x="790" y="442"/>
                  </a:lnTo>
                  <a:lnTo>
                    <a:pt x="780" y="452"/>
                  </a:lnTo>
                  <a:lnTo>
                    <a:pt x="770" y="460"/>
                  </a:lnTo>
                  <a:lnTo>
                    <a:pt x="760" y="468"/>
                  </a:lnTo>
                  <a:lnTo>
                    <a:pt x="750" y="474"/>
                  </a:lnTo>
                  <a:lnTo>
                    <a:pt x="738" y="478"/>
                  </a:lnTo>
                  <a:lnTo>
                    <a:pt x="726" y="480"/>
                  </a:lnTo>
                  <a:lnTo>
                    <a:pt x="714" y="4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5" name="Freeform 66"/>
            <p:cNvSpPr>
              <a:spLocks noEditPoints="1"/>
            </p:cNvSpPr>
            <p:nvPr/>
          </p:nvSpPr>
          <p:spPr bwMode="auto">
            <a:xfrm>
              <a:off x="2266" y="1358"/>
              <a:ext cx="486" cy="416"/>
            </a:xfrm>
            <a:custGeom>
              <a:avLst/>
              <a:gdLst>
                <a:gd name="T0" fmla="*/ 218 w 486"/>
                <a:gd name="T1" fmla="*/ 0 h 416"/>
                <a:gd name="T2" fmla="*/ 148 w 486"/>
                <a:gd name="T3" fmla="*/ 16 h 416"/>
                <a:gd name="T4" fmla="*/ 88 w 486"/>
                <a:gd name="T5" fmla="*/ 48 h 416"/>
                <a:gd name="T6" fmla="*/ 42 w 486"/>
                <a:gd name="T7" fmla="*/ 92 h 416"/>
                <a:gd name="T8" fmla="*/ 10 w 486"/>
                <a:gd name="T9" fmla="*/ 146 h 416"/>
                <a:gd name="T10" fmla="*/ 0 w 486"/>
                <a:gd name="T11" fmla="*/ 208 h 416"/>
                <a:gd name="T12" fmla="*/ 4 w 486"/>
                <a:gd name="T13" fmla="*/ 250 h 416"/>
                <a:gd name="T14" fmla="*/ 30 w 486"/>
                <a:gd name="T15" fmla="*/ 306 h 416"/>
                <a:gd name="T16" fmla="*/ 72 w 486"/>
                <a:gd name="T17" fmla="*/ 354 h 416"/>
                <a:gd name="T18" fmla="*/ 128 w 486"/>
                <a:gd name="T19" fmla="*/ 390 h 416"/>
                <a:gd name="T20" fmla="*/ 194 w 486"/>
                <a:gd name="T21" fmla="*/ 410 h 416"/>
                <a:gd name="T22" fmla="*/ 242 w 486"/>
                <a:gd name="T23" fmla="*/ 416 h 416"/>
                <a:gd name="T24" fmla="*/ 316 w 486"/>
                <a:gd name="T25" fmla="*/ 406 h 416"/>
                <a:gd name="T26" fmla="*/ 378 w 486"/>
                <a:gd name="T27" fmla="*/ 380 h 416"/>
                <a:gd name="T28" fmla="*/ 430 w 486"/>
                <a:gd name="T29" fmla="*/ 340 h 416"/>
                <a:gd name="T30" fmla="*/ 466 w 486"/>
                <a:gd name="T31" fmla="*/ 288 h 416"/>
                <a:gd name="T32" fmla="*/ 484 w 486"/>
                <a:gd name="T33" fmla="*/ 230 h 416"/>
                <a:gd name="T34" fmla="*/ 484 w 486"/>
                <a:gd name="T35" fmla="*/ 186 h 416"/>
                <a:gd name="T36" fmla="*/ 466 w 486"/>
                <a:gd name="T37" fmla="*/ 126 h 416"/>
                <a:gd name="T38" fmla="*/ 430 w 486"/>
                <a:gd name="T39" fmla="*/ 76 h 416"/>
                <a:gd name="T40" fmla="*/ 378 w 486"/>
                <a:gd name="T41" fmla="*/ 36 h 416"/>
                <a:gd name="T42" fmla="*/ 316 w 486"/>
                <a:gd name="T43" fmla="*/ 8 h 416"/>
                <a:gd name="T44" fmla="*/ 242 w 486"/>
                <a:gd name="T45" fmla="*/ 0 h 416"/>
                <a:gd name="T46" fmla="*/ 242 w 486"/>
                <a:gd name="T47" fmla="*/ 378 h 416"/>
                <a:gd name="T48" fmla="*/ 206 w 486"/>
                <a:gd name="T49" fmla="*/ 370 h 416"/>
                <a:gd name="T50" fmla="*/ 174 w 486"/>
                <a:gd name="T51" fmla="*/ 348 h 416"/>
                <a:gd name="T52" fmla="*/ 148 w 486"/>
                <a:gd name="T53" fmla="*/ 314 h 416"/>
                <a:gd name="T54" fmla="*/ 130 w 486"/>
                <a:gd name="T55" fmla="*/ 272 h 416"/>
                <a:gd name="T56" fmla="*/ 122 w 486"/>
                <a:gd name="T57" fmla="*/ 224 h 416"/>
                <a:gd name="T58" fmla="*/ 122 w 486"/>
                <a:gd name="T59" fmla="*/ 188 h 416"/>
                <a:gd name="T60" fmla="*/ 130 w 486"/>
                <a:gd name="T61" fmla="*/ 138 h 416"/>
                <a:gd name="T62" fmla="*/ 148 w 486"/>
                <a:gd name="T63" fmla="*/ 96 h 416"/>
                <a:gd name="T64" fmla="*/ 174 w 486"/>
                <a:gd name="T65" fmla="*/ 62 h 416"/>
                <a:gd name="T66" fmla="*/ 206 w 486"/>
                <a:gd name="T67" fmla="*/ 42 h 416"/>
                <a:gd name="T68" fmla="*/ 242 w 486"/>
                <a:gd name="T69" fmla="*/ 34 h 416"/>
                <a:gd name="T70" fmla="*/ 266 w 486"/>
                <a:gd name="T71" fmla="*/ 36 h 416"/>
                <a:gd name="T72" fmla="*/ 300 w 486"/>
                <a:gd name="T73" fmla="*/ 54 h 416"/>
                <a:gd name="T74" fmla="*/ 326 w 486"/>
                <a:gd name="T75" fmla="*/ 84 h 416"/>
                <a:gd name="T76" fmla="*/ 348 w 486"/>
                <a:gd name="T77" fmla="*/ 124 h 416"/>
                <a:gd name="T78" fmla="*/ 360 w 486"/>
                <a:gd name="T79" fmla="*/ 172 h 416"/>
                <a:gd name="T80" fmla="*/ 362 w 486"/>
                <a:gd name="T81" fmla="*/ 206 h 416"/>
                <a:gd name="T82" fmla="*/ 356 w 486"/>
                <a:gd name="T83" fmla="*/ 256 h 416"/>
                <a:gd name="T84" fmla="*/ 334 w 486"/>
                <a:gd name="T85" fmla="*/ 314 h 416"/>
                <a:gd name="T86" fmla="*/ 310 w 486"/>
                <a:gd name="T87" fmla="*/ 348 h 416"/>
                <a:gd name="T88" fmla="*/ 278 w 486"/>
                <a:gd name="T89" fmla="*/ 370 h 416"/>
                <a:gd name="T90" fmla="*/ 242 w 486"/>
                <a:gd name="T91" fmla="*/ 378 h 4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86"/>
                <a:gd name="T139" fmla="*/ 0 h 416"/>
                <a:gd name="T140" fmla="*/ 486 w 486"/>
                <a:gd name="T141" fmla="*/ 416 h 4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86" h="416">
                  <a:moveTo>
                    <a:pt x="242" y="0"/>
                  </a:moveTo>
                  <a:lnTo>
                    <a:pt x="242" y="0"/>
                  </a:lnTo>
                  <a:lnTo>
                    <a:pt x="218" y="0"/>
                  </a:lnTo>
                  <a:lnTo>
                    <a:pt x="194" y="4"/>
                  </a:lnTo>
                  <a:lnTo>
                    <a:pt x="170" y="8"/>
                  </a:lnTo>
                  <a:lnTo>
                    <a:pt x="148" y="16"/>
                  </a:lnTo>
                  <a:lnTo>
                    <a:pt x="128" y="24"/>
                  </a:lnTo>
                  <a:lnTo>
                    <a:pt x="108" y="36"/>
                  </a:lnTo>
                  <a:lnTo>
                    <a:pt x="88" y="48"/>
                  </a:lnTo>
                  <a:lnTo>
                    <a:pt x="72" y="60"/>
                  </a:lnTo>
                  <a:lnTo>
                    <a:pt x="56" y="76"/>
                  </a:lnTo>
                  <a:lnTo>
                    <a:pt x="42" y="92"/>
                  </a:lnTo>
                  <a:lnTo>
                    <a:pt x="30" y="108"/>
                  </a:lnTo>
                  <a:lnTo>
                    <a:pt x="20" y="126"/>
                  </a:lnTo>
                  <a:lnTo>
                    <a:pt x="10" y="146"/>
                  </a:lnTo>
                  <a:lnTo>
                    <a:pt x="4" y="166"/>
                  </a:lnTo>
                  <a:lnTo>
                    <a:pt x="2" y="186"/>
                  </a:lnTo>
                  <a:lnTo>
                    <a:pt x="0" y="208"/>
                  </a:lnTo>
                  <a:lnTo>
                    <a:pt x="2" y="230"/>
                  </a:lnTo>
                  <a:lnTo>
                    <a:pt x="4" y="250"/>
                  </a:lnTo>
                  <a:lnTo>
                    <a:pt x="10" y="270"/>
                  </a:lnTo>
                  <a:lnTo>
                    <a:pt x="20" y="288"/>
                  </a:lnTo>
                  <a:lnTo>
                    <a:pt x="30" y="306"/>
                  </a:lnTo>
                  <a:lnTo>
                    <a:pt x="42" y="324"/>
                  </a:lnTo>
                  <a:lnTo>
                    <a:pt x="56" y="338"/>
                  </a:lnTo>
                  <a:lnTo>
                    <a:pt x="72" y="354"/>
                  </a:lnTo>
                  <a:lnTo>
                    <a:pt x="88" y="366"/>
                  </a:lnTo>
                  <a:lnTo>
                    <a:pt x="108" y="378"/>
                  </a:lnTo>
                  <a:lnTo>
                    <a:pt x="128" y="390"/>
                  </a:lnTo>
                  <a:lnTo>
                    <a:pt x="148" y="398"/>
                  </a:lnTo>
                  <a:lnTo>
                    <a:pt x="170" y="406"/>
                  </a:lnTo>
                  <a:lnTo>
                    <a:pt x="194" y="410"/>
                  </a:lnTo>
                  <a:lnTo>
                    <a:pt x="218" y="414"/>
                  </a:lnTo>
                  <a:lnTo>
                    <a:pt x="242" y="416"/>
                  </a:lnTo>
                  <a:lnTo>
                    <a:pt x="268" y="414"/>
                  </a:lnTo>
                  <a:lnTo>
                    <a:pt x="292" y="410"/>
                  </a:lnTo>
                  <a:lnTo>
                    <a:pt x="316" y="406"/>
                  </a:lnTo>
                  <a:lnTo>
                    <a:pt x="338" y="398"/>
                  </a:lnTo>
                  <a:lnTo>
                    <a:pt x="358" y="390"/>
                  </a:lnTo>
                  <a:lnTo>
                    <a:pt x="378" y="380"/>
                  </a:lnTo>
                  <a:lnTo>
                    <a:pt x="398" y="368"/>
                  </a:lnTo>
                  <a:lnTo>
                    <a:pt x="414" y="354"/>
                  </a:lnTo>
                  <a:lnTo>
                    <a:pt x="430" y="340"/>
                  </a:lnTo>
                  <a:lnTo>
                    <a:pt x="444" y="324"/>
                  </a:lnTo>
                  <a:lnTo>
                    <a:pt x="456" y="306"/>
                  </a:lnTo>
                  <a:lnTo>
                    <a:pt x="466" y="288"/>
                  </a:lnTo>
                  <a:lnTo>
                    <a:pt x="474" y="270"/>
                  </a:lnTo>
                  <a:lnTo>
                    <a:pt x="480" y="250"/>
                  </a:lnTo>
                  <a:lnTo>
                    <a:pt x="484" y="230"/>
                  </a:lnTo>
                  <a:lnTo>
                    <a:pt x="486" y="208"/>
                  </a:lnTo>
                  <a:lnTo>
                    <a:pt x="484" y="186"/>
                  </a:lnTo>
                  <a:lnTo>
                    <a:pt x="480" y="166"/>
                  </a:lnTo>
                  <a:lnTo>
                    <a:pt x="474" y="146"/>
                  </a:lnTo>
                  <a:lnTo>
                    <a:pt x="466" y="126"/>
                  </a:lnTo>
                  <a:lnTo>
                    <a:pt x="456" y="108"/>
                  </a:lnTo>
                  <a:lnTo>
                    <a:pt x="444" y="92"/>
                  </a:lnTo>
                  <a:lnTo>
                    <a:pt x="430" y="76"/>
                  </a:lnTo>
                  <a:lnTo>
                    <a:pt x="414" y="60"/>
                  </a:lnTo>
                  <a:lnTo>
                    <a:pt x="398" y="48"/>
                  </a:lnTo>
                  <a:lnTo>
                    <a:pt x="378" y="36"/>
                  </a:lnTo>
                  <a:lnTo>
                    <a:pt x="358" y="24"/>
                  </a:lnTo>
                  <a:lnTo>
                    <a:pt x="338" y="16"/>
                  </a:lnTo>
                  <a:lnTo>
                    <a:pt x="316" y="8"/>
                  </a:lnTo>
                  <a:lnTo>
                    <a:pt x="292" y="4"/>
                  </a:lnTo>
                  <a:lnTo>
                    <a:pt x="268" y="0"/>
                  </a:lnTo>
                  <a:lnTo>
                    <a:pt x="242" y="0"/>
                  </a:lnTo>
                  <a:close/>
                  <a:moveTo>
                    <a:pt x="242" y="378"/>
                  </a:moveTo>
                  <a:lnTo>
                    <a:pt x="242" y="378"/>
                  </a:lnTo>
                  <a:lnTo>
                    <a:pt x="230" y="376"/>
                  </a:lnTo>
                  <a:lnTo>
                    <a:pt x="218" y="374"/>
                  </a:lnTo>
                  <a:lnTo>
                    <a:pt x="206" y="370"/>
                  </a:lnTo>
                  <a:lnTo>
                    <a:pt x="196" y="364"/>
                  </a:lnTo>
                  <a:lnTo>
                    <a:pt x="184" y="356"/>
                  </a:lnTo>
                  <a:lnTo>
                    <a:pt x="174" y="348"/>
                  </a:lnTo>
                  <a:lnTo>
                    <a:pt x="166" y="338"/>
                  </a:lnTo>
                  <a:lnTo>
                    <a:pt x="156" y="326"/>
                  </a:lnTo>
                  <a:lnTo>
                    <a:pt x="148" y="314"/>
                  </a:lnTo>
                  <a:lnTo>
                    <a:pt x="142" y="302"/>
                  </a:lnTo>
                  <a:lnTo>
                    <a:pt x="136" y="288"/>
                  </a:lnTo>
                  <a:lnTo>
                    <a:pt x="130" y="272"/>
                  </a:lnTo>
                  <a:lnTo>
                    <a:pt x="126" y="256"/>
                  </a:lnTo>
                  <a:lnTo>
                    <a:pt x="124" y="240"/>
                  </a:lnTo>
                  <a:lnTo>
                    <a:pt x="122" y="224"/>
                  </a:lnTo>
                  <a:lnTo>
                    <a:pt x="122" y="206"/>
                  </a:lnTo>
                  <a:lnTo>
                    <a:pt x="122" y="188"/>
                  </a:lnTo>
                  <a:lnTo>
                    <a:pt x="124" y="172"/>
                  </a:lnTo>
                  <a:lnTo>
                    <a:pt x="126" y="154"/>
                  </a:lnTo>
                  <a:lnTo>
                    <a:pt x="130" y="138"/>
                  </a:lnTo>
                  <a:lnTo>
                    <a:pt x="136" y="124"/>
                  </a:lnTo>
                  <a:lnTo>
                    <a:pt x="142" y="110"/>
                  </a:lnTo>
                  <a:lnTo>
                    <a:pt x="148" y="96"/>
                  </a:lnTo>
                  <a:lnTo>
                    <a:pt x="156" y="84"/>
                  </a:lnTo>
                  <a:lnTo>
                    <a:pt x="166" y="72"/>
                  </a:lnTo>
                  <a:lnTo>
                    <a:pt x="174" y="62"/>
                  </a:lnTo>
                  <a:lnTo>
                    <a:pt x="184" y="54"/>
                  </a:lnTo>
                  <a:lnTo>
                    <a:pt x="196" y="46"/>
                  </a:lnTo>
                  <a:lnTo>
                    <a:pt x="206" y="42"/>
                  </a:lnTo>
                  <a:lnTo>
                    <a:pt x="218" y="36"/>
                  </a:lnTo>
                  <a:lnTo>
                    <a:pt x="230" y="34"/>
                  </a:lnTo>
                  <a:lnTo>
                    <a:pt x="242" y="34"/>
                  </a:lnTo>
                  <a:lnTo>
                    <a:pt x="254" y="34"/>
                  </a:lnTo>
                  <a:lnTo>
                    <a:pt x="266" y="36"/>
                  </a:lnTo>
                  <a:lnTo>
                    <a:pt x="278" y="42"/>
                  </a:lnTo>
                  <a:lnTo>
                    <a:pt x="288" y="46"/>
                  </a:lnTo>
                  <a:lnTo>
                    <a:pt x="300" y="54"/>
                  </a:lnTo>
                  <a:lnTo>
                    <a:pt x="310" y="62"/>
                  </a:lnTo>
                  <a:lnTo>
                    <a:pt x="318" y="72"/>
                  </a:lnTo>
                  <a:lnTo>
                    <a:pt x="326" y="84"/>
                  </a:lnTo>
                  <a:lnTo>
                    <a:pt x="334" y="96"/>
                  </a:lnTo>
                  <a:lnTo>
                    <a:pt x="342" y="110"/>
                  </a:lnTo>
                  <a:lnTo>
                    <a:pt x="348" y="124"/>
                  </a:lnTo>
                  <a:lnTo>
                    <a:pt x="352" y="138"/>
                  </a:lnTo>
                  <a:lnTo>
                    <a:pt x="356" y="154"/>
                  </a:lnTo>
                  <a:lnTo>
                    <a:pt x="360" y="172"/>
                  </a:lnTo>
                  <a:lnTo>
                    <a:pt x="362" y="188"/>
                  </a:lnTo>
                  <a:lnTo>
                    <a:pt x="362" y="206"/>
                  </a:lnTo>
                  <a:lnTo>
                    <a:pt x="362" y="224"/>
                  </a:lnTo>
                  <a:lnTo>
                    <a:pt x="360" y="240"/>
                  </a:lnTo>
                  <a:lnTo>
                    <a:pt x="356" y="256"/>
                  </a:lnTo>
                  <a:lnTo>
                    <a:pt x="352" y="272"/>
                  </a:lnTo>
                  <a:lnTo>
                    <a:pt x="342" y="302"/>
                  </a:lnTo>
                  <a:lnTo>
                    <a:pt x="334" y="314"/>
                  </a:lnTo>
                  <a:lnTo>
                    <a:pt x="326" y="326"/>
                  </a:lnTo>
                  <a:lnTo>
                    <a:pt x="318" y="338"/>
                  </a:lnTo>
                  <a:lnTo>
                    <a:pt x="310" y="348"/>
                  </a:lnTo>
                  <a:lnTo>
                    <a:pt x="300" y="356"/>
                  </a:lnTo>
                  <a:lnTo>
                    <a:pt x="288" y="364"/>
                  </a:lnTo>
                  <a:lnTo>
                    <a:pt x="278" y="370"/>
                  </a:lnTo>
                  <a:lnTo>
                    <a:pt x="266" y="374"/>
                  </a:lnTo>
                  <a:lnTo>
                    <a:pt x="254" y="376"/>
                  </a:lnTo>
                  <a:lnTo>
                    <a:pt x="242" y="3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6" name="Freeform 67"/>
            <p:cNvSpPr>
              <a:spLocks noEditPoints="1"/>
            </p:cNvSpPr>
            <p:nvPr/>
          </p:nvSpPr>
          <p:spPr bwMode="auto">
            <a:xfrm>
              <a:off x="3860" y="1358"/>
              <a:ext cx="486" cy="416"/>
            </a:xfrm>
            <a:custGeom>
              <a:avLst/>
              <a:gdLst>
                <a:gd name="T0" fmla="*/ 218 w 486"/>
                <a:gd name="T1" fmla="*/ 0 h 416"/>
                <a:gd name="T2" fmla="*/ 148 w 486"/>
                <a:gd name="T3" fmla="*/ 16 h 416"/>
                <a:gd name="T4" fmla="*/ 88 w 486"/>
                <a:gd name="T5" fmla="*/ 48 h 416"/>
                <a:gd name="T6" fmla="*/ 40 w 486"/>
                <a:gd name="T7" fmla="*/ 92 h 416"/>
                <a:gd name="T8" fmla="*/ 10 w 486"/>
                <a:gd name="T9" fmla="*/ 146 h 416"/>
                <a:gd name="T10" fmla="*/ 0 w 486"/>
                <a:gd name="T11" fmla="*/ 208 h 416"/>
                <a:gd name="T12" fmla="*/ 4 w 486"/>
                <a:gd name="T13" fmla="*/ 250 h 416"/>
                <a:gd name="T14" fmla="*/ 28 w 486"/>
                <a:gd name="T15" fmla="*/ 306 h 416"/>
                <a:gd name="T16" fmla="*/ 70 w 486"/>
                <a:gd name="T17" fmla="*/ 354 h 416"/>
                <a:gd name="T18" fmla="*/ 126 w 486"/>
                <a:gd name="T19" fmla="*/ 390 h 416"/>
                <a:gd name="T20" fmla="*/ 194 w 486"/>
                <a:gd name="T21" fmla="*/ 410 h 416"/>
                <a:gd name="T22" fmla="*/ 242 w 486"/>
                <a:gd name="T23" fmla="*/ 416 h 416"/>
                <a:gd name="T24" fmla="*/ 268 w 486"/>
                <a:gd name="T25" fmla="*/ 414 h 416"/>
                <a:gd name="T26" fmla="*/ 338 w 486"/>
                <a:gd name="T27" fmla="*/ 398 h 416"/>
                <a:gd name="T28" fmla="*/ 398 w 486"/>
                <a:gd name="T29" fmla="*/ 368 h 416"/>
                <a:gd name="T30" fmla="*/ 444 w 486"/>
                <a:gd name="T31" fmla="*/ 324 h 416"/>
                <a:gd name="T32" fmla="*/ 476 w 486"/>
                <a:gd name="T33" fmla="*/ 270 h 416"/>
                <a:gd name="T34" fmla="*/ 486 w 486"/>
                <a:gd name="T35" fmla="*/ 208 h 416"/>
                <a:gd name="T36" fmla="*/ 482 w 486"/>
                <a:gd name="T37" fmla="*/ 166 h 416"/>
                <a:gd name="T38" fmla="*/ 456 w 486"/>
                <a:gd name="T39" fmla="*/ 108 h 416"/>
                <a:gd name="T40" fmla="*/ 414 w 486"/>
                <a:gd name="T41" fmla="*/ 60 h 416"/>
                <a:gd name="T42" fmla="*/ 358 w 486"/>
                <a:gd name="T43" fmla="*/ 24 h 416"/>
                <a:gd name="T44" fmla="*/ 290 w 486"/>
                <a:gd name="T45" fmla="*/ 4 h 416"/>
                <a:gd name="T46" fmla="*/ 242 w 486"/>
                <a:gd name="T47" fmla="*/ 0 h 416"/>
                <a:gd name="T48" fmla="*/ 230 w 486"/>
                <a:gd name="T49" fmla="*/ 376 h 416"/>
                <a:gd name="T50" fmla="*/ 194 w 486"/>
                <a:gd name="T51" fmla="*/ 364 h 416"/>
                <a:gd name="T52" fmla="*/ 164 w 486"/>
                <a:gd name="T53" fmla="*/ 338 h 416"/>
                <a:gd name="T54" fmla="*/ 140 w 486"/>
                <a:gd name="T55" fmla="*/ 302 h 416"/>
                <a:gd name="T56" fmla="*/ 126 w 486"/>
                <a:gd name="T57" fmla="*/ 256 h 416"/>
                <a:gd name="T58" fmla="*/ 120 w 486"/>
                <a:gd name="T59" fmla="*/ 206 h 416"/>
                <a:gd name="T60" fmla="*/ 122 w 486"/>
                <a:gd name="T61" fmla="*/ 172 h 416"/>
                <a:gd name="T62" fmla="*/ 134 w 486"/>
                <a:gd name="T63" fmla="*/ 124 h 416"/>
                <a:gd name="T64" fmla="*/ 156 w 486"/>
                <a:gd name="T65" fmla="*/ 84 h 416"/>
                <a:gd name="T66" fmla="*/ 184 w 486"/>
                <a:gd name="T67" fmla="*/ 54 h 416"/>
                <a:gd name="T68" fmla="*/ 218 w 486"/>
                <a:gd name="T69" fmla="*/ 36 h 416"/>
                <a:gd name="T70" fmla="*/ 242 w 486"/>
                <a:gd name="T71" fmla="*/ 34 h 416"/>
                <a:gd name="T72" fmla="*/ 278 w 486"/>
                <a:gd name="T73" fmla="*/ 42 h 416"/>
                <a:gd name="T74" fmla="*/ 308 w 486"/>
                <a:gd name="T75" fmla="*/ 62 h 416"/>
                <a:gd name="T76" fmla="*/ 334 w 486"/>
                <a:gd name="T77" fmla="*/ 96 h 416"/>
                <a:gd name="T78" fmla="*/ 352 w 486"/>
                <a:gd name="T79" fmla="*/ 138 h 416"/>
                <a:gd name="T80" fmla="*/ 360 w 486"/>
                <a:gd name="T81" fmla="*/ 188 h 416"/>
                <a:gd name="T82" fmla="*/ 360 w 486"/>
                <a:gd name="T83" fmla="*/ 224 h 416"/>
                <a:gd name="T84" fmla="*/ 352 w 486"/>
                <a:gd name="T85" fmla="*/ 272 h 416"/>
                <a:gd name="T86" fmla="*/ 326 w 486"/>
                <a:gd name="T87" fmla="*/ 326 h 416"/>
                <a:gd name="T88" fmla="*/ 298 w 486"/>
                <a:gd name="T89" fmla="*/ 356 h 416"/>
                <a:gd name="T90" fmla="*/ 266 w 486"/>
                <a:gd name="T91" fmla="*/ 374 h 416"/>
                <a:gd name="T92" fmla="*/ 242 w 486"/>
                <a:gd name="T93" fmla="*/ 378 h 41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486"/>
                <a:gd name="T142" fmla="*/ 0 h 416"/>
                <a:gd name="T143" fmla="*/ 486 w 486"/>
                <a:gd name="T144" fmla="*/ 416 h 41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486" h="416">
                  <a:moveTo>
                    <a:pt x="242" y="0"/>
                  </a:moveTo>
                  <a:lnTo>
                    <a:pt x="242" y="0"/>
                  </a:lnTo>
                  <a:lnTo>
                    <a:pt x="218" y="0"/>
                  </a:lnTo>
                  <a:lnTo>
                    <a:pt x="194" y="4"/>
                  </a:lnTo>
                  <a:lnTo>
                    <a:pt x="170" y="10"/>
                  </a:lnTo>
                  <a:lnTo>
                    <a:pt x="148" y="16"/>
                  </a:lnTo>
                  <a:lnTo>
                    <a:pt x="126" y="24"/>
                  </a:lnTo>
                  <a:lnTo>
                    <a:pt x="106" y="36"/>
                  </a:lnTo>
                  <a:lnTo>
                    <a:pt x="88" y="48"/>
                  </a:lnTo>
                  <a:lnTo>
                    <a:pt x="70" y="60"/>
                  </a:lnTo>
                  <a:lnTo>
                    <a:pt x="54" y="76"/>
                  </a:lnTo>
                  <a:lnTo>
                    <a:pt x="40" y="92"/>
                  </a:lnTo>
                  <a:lnTo>
                    <a:pt x="28" y="108"/>
                  </a:lnTo>
                  <a:lnTo>
                    <a:pt x="18" y="126"/>
                  </a:lnTo>
                  <a:lnTo>
                    <a:pt x="10" y="146"/>
                  </a:lnTo>
                  <a:lnTo>
                    <a:pt x="4" y="166"/>
                  </a:lnTo>
                  <a:lnTo>
                    <a:pt x="0" y="186"/>
                  </a:lnTo>
                  <a:lnTo>
                    <a:pt x="0" y="208"/>
                  </a:lnTo>
                  <a:lnTo>
                    <a:pt x="0" y="230"/>
                  </a:lnTo>
                  <a:lnTo>
                    <a:pt x="4" y="250"/>
                  </a:lnTo>
                  <a:lnTo>
                    <a:pt x="10" y="270"/>
                  </a:lnTo>
                  <a:lnTo>
                    <a:pt x="18" y="288"/>
                  </a:lnTo>
                  <a:lnTo>
                    <a:pt x="28" y="306"/>
                  </a:lnTo>
                  <a:lnTo>
                    <a:pt x="40" y="324"/>
                  </a:lnTo>
                  <a:lnTo>
                    <a:pt x="54" y="338"/>
                  </a:lnTo>
                  <a:lnTo>
                    <a:pt x="70" y="354"/>
                  </a:lnTo>
                  <a:lnTo>
                    <a:pt x="88" y="366"/>
                  </a:lnTo>
                  <a:lnTo>
                    <a:pt x="106" y="378"/>
                  </a:lnTo>
                  <a:lnTo>
                    <a:pt x="126" y="390"/>
                  </a:lnTo>
                  <a:lnTo>
                    <a:pt x="148" y="398"/>
                  </a:lnTo>
                  <a:lnTo>
                    <a:pt x="170" y="406"/>
                  </a:lnTo>
                  <a:lnTo>
                    <a:pt x="194" y="410"/>
                  </a:lnTo>
                  <a:lnTo>
                    <a:pt x="218" y="414"/>
                  </a:lnTo>
                  <a:lnTo>
                    <a:pt x="242" y="416"/>
                  </a:lnTo>
                  <a:lnTo>
                    <a:pt x="244" y="416"/>
                  </a:lnTo>
                  <a:lnTo>
                    <a:pt x="268" y="414"/>
                  </a:lnTo>
                  <a:lnTo>
                    <a:pt x="292" y="410"/>
                  </a:lnTo>
                  <a:lnTo>
                    <a:pt x="316" y="406"/>
                  </a:lnTo>
                  <a:lnTo>
                    <a:pt x="338" y="398"/>
                  </a:lnTo>
                  <a:lnTo>
                    <a:pt x="360" y="390"/>
                  </a:lnTo>
                  <a:lnTo>
                    <a:pt x="380" y="380"/>
                  </a:lnTo>
                  <a:lnTo>
                    <a:pt x="398" y="368"/>
                  </a:lnTo>
                  <a:lnTo>
                    <a:pt x="414" y="354"/>
                  </a:lnTo>
                  <a:lnTo>
                    <a:pt x="430" y="340"/>
                  </a:lnTo>
                  <a:lnTo>
                    <a:pt x="444" y="324"/>
                  </a:lnTo>
                  <a:lnTo>
                    <a:pt x="456" y="306"/>
                  </a:lnTo>
                  <a:lnTo>
                    <a:pt x="468" y="288"/>
                  </a:lnTo>
                  <a:lnTo>
                    <a:pt x="476" y="270"/>
                  </a:lnTo>
                  <a:lnTo>
                    <a:pt x="482" y="250"/>
                  </a:lnTo>
                  <a:lnTo>
                    <a:pt x="486" y="230"/>
                  </a:lnTo>
                  <a:lnTo>
                    <a:pt x="486" y="208"/>
                  </a:lnTo>
                  <a:lnTo>
                    <a:pt x="486" y="186"/>
                  </a:lnTo>
                  <a:lnTo>
                    <a:pt x="482" y="166"/>
                  </a:lnTo>
                  <a:lnTo>
                    <a:pt x="476" y="146"/>
                  </a:lnTo>
                  <a:lnTo>
                    <a:pt x="466" y="126"/>
                  </a:lnTo>
                  <a:lnTo>
                    <a:pt x="456" y="108"/>
                  </a:lnTo>
                  <a:lnTo>
                    <a:pt x="444" y="92"/>
                  </a:lnTo>
                  <a:lnTo>
                    <a:pt x="430" y="76"/>
                  </a:lnTo>
                  <a:lnTo>
                    <a:pt x="414" y="60"/>
                  </a:lnTo>
                  <a:lnTo>
                    <a:pt x="396" y="48"/>
                  </a:lnTo>
                  <a:lnTo>
                    <a:pt x="378" y="36"/>
                  </a:lnTo>
                  <a:lnTo>
                    <a:pt x="358" y="24"/>
                  </a:lnTo>
                  <a:lnTo>
                    <a:pt x="336" y="16"/>
                  </a:lnTo>
                  <a:lnTo>
                    <a:pt x="314" y="10"/>
                  </a:lnTo>
                  <a:lnTo>
                    <a:pt x="290" y="4"/>
                  </a:lnTo>
                  <a:lnTo>
                    <a:pt x="266" y="0"/>
                  </a:lnTo>
                  <a:lnTo>
                    <a:pt x="242" y="0"/>
                  </a:lnTo>
                  <a:close/>
                  <a:moveTo>
                    <a:pt x="242" y="378"/>
                  </a:moveTo>
                  <a:lnTo>
                    <a:pt x="242" y="378"/>
                  </a:lnTo>
                  <a:lnTo>
                    <a:pt x="230" y="376"/>
                  </a:lnTo>
                  <a:lnTo>
                    <a:pt x="218" y="374"/>
                  </a:lnTo>
                  <a:lnTo>
                    <a:pt x="206" y="370"/>
                  </a:lnTo>
                  <a:lnTo>
                    <a:pt x="194" y="364"/>
                  </a:lnTo>
                  <a:lnTo>
                    <a:pt x="184" y="356"/>
                  </a:lnTo>
                  <a:lnTo>
                    <a:pt x="174" y="348"/>
                  </a:lnTo>
                  <a:lnTo>
                    <a:pt x="164" y="338"/>
                  </a:lnTo>
                  <a:lnTo>
                    <a:pt x="156" y="326"/>
                  </a:lnTo>
                  <a:lnTo>
                    <a:pt x="148" y="314"/>
                  </a:lnTo>
                  <a:lnTo>
                    <a:pt x="140" y="302"/>
                  </a:lnTo>
                  <a:lnTo>
                    <a:pt x="134" y="288"/>
                  </a:lnTo>
                  <a:lnTo>
                    <a:pt x="130" y="272"/>
                  </a:lnTo>
                  <a:lnTo>
                    <a:pt x="126" y="256"/>
                  </a:lnTo>
                  <a:lnTo>
                    <a:pt x="122" y="240"/>
                  </a:lnTo>
                  <a:lnTo>
                    <a:pt x="120" y="224"/>
                  </a:lnTo>
                  <a:lnTo>
                    <a:pt x="120" y="206"/>
                  </a:lnTo>
                  <a:lnTo>
                    <a:pt x="120" y="188"/>
                  </a:lnTo>
                  <a:lnTo>
                    <a:pt x="122" y="172"/>
                  </a:lnTo>
                  <a:lnTo>
                    <a:pt x="126" y="154"/>
                  </a:lnTo>
                  <a:lnTo>
                    <a:pt x="130" y="138"/>
                  </a:lnTo>
                  <a:lnTo>
                    <a:pt x="134" y="124"/>
                  </a:lnTo>
                  <a:lnTo>
                    <a:pt x="140" y="110"/>
                  </a:lnTo>
                  <a:lnTo>
                    <a:pt x="148" y="96"/>
                  </a:lnTo>
                  <a:lnTo>
                    <a:pt x="156" y="84"/>
                  </a:lnTo>
                  <a:lnTo>
                    <a:pt x="164" y="72"/>
                  </a:lnTo>
                  <a:lnTo>
                    <a:pt x="174" y="62"/>
                  </a:lnTo>
                  <a:lnTo>
                    <a:pt x="184" y="54"/>
                  </a:lnTo>
                  <a:lnTo>
                    <a:pt x="194" y="46"/>
                  </a:lnTo>
                  <a:lnTo>
                    <a:pt x="206" y="42"/>
                  </a:lnTo>
                  <a:lnTo>
                    <a:pt x="218" y="36"/>
                  </a:lnTo>
                  <a:lnTo>
                    <a:pt x="230" y="34"/>
                  </a:lnTo>
                  <a:lnTo>
                    <a:pt x="242" y="34"/>
                  </a:lnTo>
                  <a:lnTo>
                    <a:pt x="254" y="34"/>
                  </a:lnTo>
                  <a:lnTo>
                    <a:pt x="266" y="36"/>
                  </a:lnTo>
                  <a:lnTo>
                    <a:pt x="278" y="42"/>
                  </a:lnTo>
                  <a:lnTo>
                    <a:pt x="288" y="46"/>
                  </a:lnTo>
                  <a:lnTo>
                    <a:pt x="298" y="54"/>
                  </a:lnTo>
                  <a:lnTo>
                    <a:pt x="308" y="62"/>
                  </a:lnTo>
                  <a:lnTo>
                    <a:pt x="318" y="72"/>
                  </a:lnTo>
                  <a:lnTo>
                    <a:pt x="326" y="84"/>
                  </a:lnTo>
                  <a:lnTo>
                    <a:pt x="334" y="96"/>
                  </a:lnTo>
                  <a:lnTo>
                    <a:pt x="340" y="110"/>
                  </a:lnTo>
                  <a:lnTo>
                    <a:pt x="346" y="124"/>
                  </a:lnTo>
                  <a:lnTo>
                    <a:pt x="352" y="138"/>
                  </a:lnTo>
                  <a:lnTo>
                    <a:pt x="356" y="154"/>
                  </a:lnTo>
                  <a:lnTo>
                    <a:pt x="358" y="172"/>
                  </a:lnTo>
                  <a:lnTo>
                    <a:pt x="360" y="188"/>
                  </a:lnTo>
                  <a:lnTo>
                    <a:pt x="362" y="206"/>
                  </a:lnTo>
                  <a:lnTo>
                    <a:pt x="360" y="224"/>
                  </a:lnTo>
                  <a:lnTo>
                    <a:pt x="358" y="240"/>
                  </a:lnTo>
                  <a:lnTo>
                    <a:pt x="356" y="256"/>
                  </a:lnTo>
                  <a:lnTo>
                    <a:pt x="352" y="272"/>
                  </a:lnTo>
                  <a:lnTo>
                    <a:pt x="340" y="302"/>
                  </a:lnTo>
                  <a:lnTo>
                    <a:pt x="334" y="314"/>
                  </a:lnTo>
                  <a:lnTo>
                    <a:pt x="326" y="326"/>
                  </a:lnTo>
                  <a:lnTo>
                    <a:pt x="318" y="338"/>
                  </a:lnTo>
                  <a:lnTo>
                    <a:pt x="308" y="348"/>
                  </a:lnTo>
                  <a:lnTo>
                    <a:pt x="298" y="356"/>
                  </a:lnTo>
                  <a:lnTo>
                    <a:pt x="288" y="364"/>
                  </a:lnTo>
                  <a:lnTo>
                    <a:pt x="278" y="370"/>
                  </a:lnTo>
                  <a:lnTo>
                    <a:pt x="266" y="374"/>
                  </a:lnTo>
                  <a:lnTo>
                    <a:pt x="254" y="376"/>
                  </a:lnTo>
                  <a:lnTo>
                    <a:pt x="242" y="37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7" name="Freeform 68"/>
            <p:cNvSpPr>
              <a:spLocks noEditPoints="1"/>
            </p:cNvSpPr>
            <p:nvPr/>
          </p:nvSpPr>
          <p:spPr bwMode="auto">
            <a:xfrm>
              <a:off x="3044" y="1370"/>
              <a:ext cx="410" cy="402"/>
            </a:xfrm>
            <a:custGeom>
              <a:avLst/>
              <a:gdLst>
                <a:gd name="T0" fmla="*/ 362 w 410"/>
                <a:gd name="T1" fmla="*/ 108 h 402"/>
                <a:gd name="T2" fmla="*/ 354 w 410"/>
                <a:gd name="T3" fmla="*/ 76 h 402"/>
                <a:gd name="T4" fmla="*/ 330 w 410"/>
                <a:gd name="T5" fmla="*/ 46 h 402"/>
                <a:gd name="T6" fmla="*/ 260 w 410"/>
                <a:gd name="T7" fmla="*/ 8 h 402"/>
                <a:gd name="T8" fmla="*/ 204 w 410"/>
                <a:gd name="T9" fmla="*/ 0 h 402"/>
                <a:gd name="T10" fmla="*/ 150 w 410"/>
                <a:gd name="T11" fmla="*/ 6 h 402"/>
                <a:gd name="T12" fmla="*/ 86 w 410"/>
                <a:gd name="T13" fmla="*/ 34 h 402"/>
                <a:gd name="T14" fmla="*/ 56 w 410"/>
                <a:gd name="T15" fmla="*/ 62 h 402"/>
                <a:gd name="T16" fmla="*/ 34 w 410"/>
                <a:gd name="T17" fmla="*/ 98 h 402"/>
                <a:gd name="T18" fmla="*/ 24 w 410"/>
                <a:gd name="T19" fmla="*/ 144 h 402"/>
                <a:gd name="T20" fmla="*/ 56 w 410"/>
                <a:gd name="T21" fmla="*/ 110 h 402"/>
                <a:gd name="T22" fmla="*/ 114 w 410"/>
                <a:gd name="T23" fmla="*/ 80 h 402"/>
                <a:gd name="T24" fmla="*/ 178 w 410"/>
                <a:gd name="T25" fmla="*/ 78 h 402"/>
                <a:gd name="T26" fmla="*/ 198 w 410"/>
                <a:gd name="T27" fmla="*/ 84 h 402"/>
                <a:gd name="T28" fmla="*/ 224 w 410"/>
                <a:gd name="T29" fmla="*/ 104 h 402"/>
                <a:gd name="T30" fmla="*/ 238 w 410"/>
                <a:gd name="T31" fmla="*/ 140 h 402"/>
                <a:gd name="T32" fmla="*/ 224 w 410"/>
                <a:gd name="T33" fmla="*/ 162 h 402"/>
                <a:gd name="T34" fmla="*/ 84 w 410"/>
                <a:gd name="T35" fmla="*/ 202 h 402"/>
                <a:gd name="T36" fmla="*/ 46 w 410"/>
                <a:gd name="T37" fmla="*/ 218 h 402"/>
                <a:gd name="T38" fmla="*/ 10 w 410"/>
                <a:gd name="T39" fmla="*/ 256 h 402"/>
                <a:gd name="T40" fmla="*/ 0 w 410"/>
                <a:gd name="T41" fmla="*/ 304 h 402"/>
                <a:gd name="T42" fmla="*/ 8 w 410"/>
                <a:gd name="T43" fmla="*/ 338 h 402"/>
                <a:gd name="T44" fmla="*/ 42 w 410"/>
                <a:gd name="T45" fmla="*/ 384 h 402"/>
                <a:gd name="T46" fmla="*/ 84 w 410"/>
                <a:gd name="T47" fmla="*/ 400 h 402"/>
                <a:gd name="T48" fmla="*/ 110 w 410"/>
                <a:gd name="T49" fmla="*/ 402 h 402"/>
                <a:gd name="T50" fmla="*/ 178 w 410"/>
                <a:gd name="T51" fmla="*/ 386 h 402"/>
                <a:gd name="T52" fmla="*/ 212 w 410"/>
                <a:gd name="T53" fmla="*/ 368 h 402"/>
                <a:gd name="T54" fmla="*/ 242 w 410"/>
                <a:gd name="T55" fmla="*/ 342 h 402"/>
                <a:gd name="T56" fmla="*/ 268 w 410"/>
                <a:gd name="T57" fmla="*/ 380 h 402"/>
                <a:gd name="T58" fmla="*/ 302 w 410"/>
                <a:gd name="T59" fmla="*/ 398 h 402"/>
                <a:gd name="T60" fmla="*/ 328 w 410"/>
                <a:gd name="T61" fmla="*/ 402 h 402"/>
                <a:gd name="T62" fmla="*/ 364 w 410"/>
                <a:gd name="T63" fmla="*/ 390 h 402"/>
                <a:gd name="T64" fmla="*/ 396 w 410"/>
                <a:gd name="T65" fmla="*/ 362 h 402"/>
                <a:gd name="T66" fmla="*/ 410 w 410"/>
                <a:gd name="T67" fmla="*/ 338 h 402"/>
                <a:gd name="T68" fmla="*/ 380 w 410"/>
                <a:gd name="T69" fmla="*/ 342 h 402"/>
                <a:gd name="T70" fmla="*/ 364 w 410"/>
                <a:gd name="T71" fmla="*/ 326 h 402"/>
                <a:gd name="T72" fmla="*/ 362 w 410"/>
                <a:gd name="T73" fmla="*/ 306 h 402"/>
                <a:gd name="T74" fmla="*/ 240 w 410"/>
                <a:gd name="T75" fmla="*/ 296 h 402"/>
                <a:gd name="T76" fmla="*/ 224 w 410"/>
                <a:gd name="T77" fmla="*/ 328 h 402"/>
                <a:gd name="T78" fmla="*/ 192 w 410"/>
                <a:gd name="T79" fmla="*/ 344 h 402"/>
                <a:gd name="T80" fmla="*/ 164 w 410"/>
                <a:gd name="T81" fmla="*/ 344 h 402"/>
                <a:gd name="T82" fmla="*/ 130 w 410"/>
                <a:gd name="T83" fmla="*/ 324 h 402"/>
                <a:gd name="T84" fmla="*/ 118 w 410"/>
                <a:gd name="T85" fmla="*/ 290 h 402"/>
                <a:gd name="T86" fmla="*/ 120 w 410"/>
                <a:gd name="T87" fmla="*/ 262 h 402"/>
                <a:gd name="T88" fmla="*/ 140 w 410"/>
                <a:gd name="T89" fmla="*/ 232 h 402"/>
                <a:gd name="T90" fmla="*/ 240 w 410"/>
                <a:gd name="T91" fmla="*/ 188 h 40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410"/>
                <a:gd name="T139" fmla="*/ 0 h 402"/>
                <a:gd name="T140" fmla="*/ 410 w 410"/>
                <a:gd name="T141" fmla="*/ 402 h 40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410" h="402">
                  <a:moveTo>
                    <a:pt x="362" y="306"/>
                  </a:moveTo>
                  <a:lnTo>
                    <a:pt x="362" y="108"/>
                  </a:lnTo>
                  <a:lnTo>
                    <a:pt x="360" y="98"/>
                  </a:lnTo>
                  <a:lnTo>
                    <a:pt x="358" y="86"/>
                  </a:lnTo>
                  <a:lnTo>
                    <a:pt x="354" y="76"/>
                  </a:lnTo>
                  <a:lnTo>
                    <a:pt x="348" y="64"/>
                  </a:lnTo>
                  <a:lnTo>
                    <a:pt x="340" y="56"/>
                  </a:lnTo>
                  <a:lnTo>
                    <a:pt x="330" y="46"/>
                  </a:lnTo>
                  <a:lnTo>
                    <a:pt x="310" y="30"/>
                  </a:lnTo>
                  <a:lnTo>
                    <a:pt x="286" y="18"/>
                  </a:lnTo>
                  <a:lnTo>
                    <a:pt x="260" y="8"/>
                  </a:lnTo>
                  <a:lnTo>
                    <a:pt x="232" y="2"/>
                  </a:lnTo>
                  <a:lnTo>
                    <a:pt x="204" y="0"/>
                  </a:lnTo>
                  <a:lnTo>
                    <a:pt x="178" y="2"/>
                  </a:lnTo>
                  <a:lnTo>
                    <a:pt x="150" y="6"/>
                  </a:lnTo>
                  <a:lnTo>
                    <a:pt x="124" y="14"/>
                  </a:lnTo>
                  <a:lnTo>
                    <a:pt x="98" y="26"/>
                  </a:lnTo>
                  <a:lnTo>
                    <a:pt x="86" y="34"/>
                  </a:lnTo>
                  <a:lnTo>
                    <a:pt x="76" y="42"/>
                  </a:lnTo>
                  <a:lnTo>
                    <a:pt x="66" y="50"/>
                  </a:lnTo>
                  <a:lnTo>
                    <a:pt x="56" y="62"/>
                  </a:lnTo>
                  <a:lnTo>
                    <a:pt x="48" y="72"/>
                  </a:lnTo>
                  <a:lnTo>
                    <a:pt x="40" y="84"/>
                  </a:lnTo>
                  <a:lnTo>
                    <a:pt x="34" y="98"/>
                  </a:lnTo>
                  <a:lnTo>
                    <a:pt x="28" y="112"/>
                  </a:lnTo>
                  <a:lnTo>
                    <a:pt x="26" y="128"/>
                  </a:lnTo>
                  <a:lnTo>
                    <a:pt x="24" y="144"/>
                  </a:lnTo>
                  <a:lnTo>
                    <a:pt x="40" y="126"/>
                  </a:lnTo>
                  <a:lnTo>
                    <a:pt x="56" y="110"/>
                  </a:lnTo>
                  <a:lnTo>
                    <a:pt x="74" y="96"/>
                  </a:lnTo>
                  <a:lnTo>
                    <a:pt x="94" y="86"/>
                  </a:lnTo>
                  <a:lnTo>
                    <a:pt x="114" y="80"/>
                  </a:lnTo>
                  <a:lnTo>
                    <a:pt x="134" y="76"/>
                  </a:lnTo>
                  <a:lnTo>
                    <a:pt x="156" y="76"/>
                  </a:lnTo>
                  <a:lnTo>
                    <a:pt x="178" y="78"/>
                  </a:lnTo>
                  <a:lnTo>
                    <a:pt x="192" y="82"/>
                  </a:lnTo>
                  <a:lnTo>
                    <a:pt x="198" y="84"/>
                  </a:lnTo>
                  <a:lnTo>
                    <a:pt x="214" y="94"/>
                  </a:lnTo>
                  <a:lnTo>
                    <a:pt x="224" y="104"/>
                  </a:lnTo>
                  <a:lnTo>
                    <a:pt x="232" y="116"/>
                  </a:lnTo>
                  <a:lnTo>
                    <a:pt x="238" y="128"/>
                  </a:lnTo>
                  <a:lnTo>
                    <a:pt x="238" y="140"/>
                  </a:lnTo>
                  <a:lnTo>
                    <a:pt x="236" y="150"/>
                  </a:lnTo>
                  <a:lnTo>
                    <a:pt x="228" y="158"/>
                  </a:lnTo>
                  <a:lnTo>
                    <a:pt x="224" y="162"/>
                  </a:lnTo>
                  <a:lnTo>
                    <a:pt x="218" y="164"/>
                  </a:lnTo>
                  <a:lnTo>
                    <a:pt x="178" y="176"/>
                  </a:lnTo>
                  <a:lnTo>
                    <a:pt x="84" y="202"/>
                  </a:lnTo>
                  <a:lnTo>
                    <a:pt x="64" y="210"/>
                  </a:lnTo>
                  <a:lnTo>
                    <a:pt x="46" y="218"/>
                  </a:lnTo>
                  <a:lnTo>
                    <a:pt x="32" y="230"/>
                  </a:lnTo>
                  <a:lnTo>
                    <a:pt x="20" y="242"/>
                  </a:lnTo>
                  <a:lnTo>
                    <a:pt x="10" y="256"/>
                  </a:lnTo>
                  <a:lnTo>
                    <a:pt x="4" y="270"/>
                  </a:lnTo>
                  <a:lnTo>
                    <a:pt x="0" y="286"/>
                  </a:lnTo>
                  <a:lnTo>
                    <a:pt x="0" y="304"/>
                  </a:lnTo>
                  <a:lnTo>
                    <a:pt x="2" y="322"/>
                  </a:lnTo>
                  <a:lnTo>
                    <a:pt x="8" y="338"/>
                  </a:lnTo>
                  <a:lnTo>
                    <a:pt x="16" y="356"/>
                  </a:lnTo>
                  <a:lnTo>
                    <a:pt x="28" y="370"/>
                  </a:lnTo>
                  <a:lnTo>
                    <a:pt x="42" y="384"/>
                  </a:lnTo>
                  <a:lnTo>
                    <a:pt x="62" y="394"/>
                  </a:lnTo>
                  <a:lnTo>
                    <a:pt x="72" y="396"/>
                  </a:lnTo>
                  <a:lnTo>
                    <a:pt x="84" y="400"/>
                  </a:lnTo>
                  <a:lnTo>
                    <a:pt x="98" y="400"/>
                  </a:lnTo>
                  <a:lnTo>
                    <a:pt x="110" y="402"/>
                  </a:lnTo>
                  <a:lnTo>
                    <a:pt x="144" y="396"/>
                  </a:lnTo>
                  <a:lnTo>
                    <a:pt x="162" y="392"/>
                  </a:lnTo>
                  <a:lnTo>
                    <a:pt x="178" y="386"/>
                  </a:lnTo>
                  <a:lnTo>
                    <a:pt x="194" y="376"/>
                  </a:lnTo>
                  <a:lnTo>
                    <a:pt x="212" y="368"/>
                  </a:lnTo>
                  <a:lnTo>
                    <a:pt x="226" y="356"/>
                  </a:lnTo>
                  <a:lnTo>
                    <a:pt x="242" y="342"/>
                  </a:lnTo>
                  <a:lnTo>
                    <a:pt x="250" y="356"/>
                  </a:lnTo>
                  <a:lnTo>
                    <a:pt x="258" y="368"/>
                  </a:lnTo>
                  <a:lnTo>
                    <a:pt x="268" y="380"/>
                  </a:lnTo>
                  <a:lnTo>
                    <a:pt x="278" y="388"/>
                  </a:lnTo>
                  <a:lnTo>
                    <a:pt x="290" y="394"/>
                  </a:lnTo>
                  <a:lnTo>
                    <a:pt x="302" y="398"/>
                  </a:lnTo>
                  <a:lnTo>
                    <a:pt x="314" y="400"/>
                  </a:lnTo>
                  <a:lnTo>
                    <a:pt x="328" y="402"/>
                  </a:lnTo>
                  <a:lnTo>
                    <a:pt x="340" y="400"/>
                  </a:lnTo>
                  <a:lnTo>
                    <a:pt x="352" y="396"/>
                  </a:lnTo>
                  <a:lnTo>
                    <a:pt x="364" y="390"/>
                  </a:lnTo>
                  <a:lnTo>
                    <a:pt x="376" y="382"/>
                  </a:lnTo>
                  <a:lnTo>
                    <a:pt x="388" y="374"/>
                  </a:lnTo>
                  <a:lnTo>
                    <a:pt x="396" y="362"/>
                  </a:lnTo>
                  <a:lnTo>
                    <a:pt x="404" y="350"/>
                  </a:lnTo>
                  <a:lnTo>
                    <a:pt x="410" y="338"/>
                  </a:lnTo>
                  <a:lnTo>
                    <a:pt x="398" y="342"/>
                  </a:lnTo>
                  <a:lnTo>
                    <a:pt x="388" y="342"/>
                  </a:lnTo>
                  <a:lnTo>
                    <a:pt x="380" y="342"/>
                  </a:lnTo>
                  <a:lnTo>
                    <a:pt x="374" y="338"/>
                  </a:lnTo>
                  <a:lnTo>
                    <a:pt x="368" y="334"/>
                  </a:lnTo>
                  <a:lnTo>
                    <a:pt x="364" y="326"/>
                  </a:lnTo>
                  <a:lnTo>
                    <a:pt x="362" y="316"/>
                  </a:lnTo>
                  <a:lnTo>
                    <a:pt x="362" y="306"/>
                  </a:lnTo>
                  <a:close/>
                  <a:moveTo>
                    <a:pt x="240" y="282"/>
                  </a:moveTo>
                  <a:lnTo>
                    <a:pt x="240" y="282"/>
                  </a:lnTo>
                  <a:lnTo>
                    <a:pt x="240" y="296"/>
                  </a:lnTo>
                  <a:lnTo>
                    <a:pt x="236" y="308"/>
                  </a:lnTo>
                  <a:lnTo>
                    <a:pt x="232" y="320"/>
                  </a:lnTo>
                  <a:lnTo>
                    <a:pt x="224" y="328"/>
                  </a:lnTo>
                  <a:lnTo>
                    <a:pt x="216" y="336"/>
                  </a:lnTo>
                  <a:lnTo>
                    <a:pt x="204" y="342"/>
                  </a:lnTo>
                  <a:lnTo>
                    <a:pt x="192" y="344"/>
                  </a:lnTo>
                  <a:lnTo>
                    <a:pt x="178" y="346"/>
                  </a:lnTo>
                  <a:lnTo>
                    <a:pt x="164" y="344"/>
                  </a:lnTo>
                  <a:lnTo>
                    <a:pt x="150" y="340"/>
                  </a:lnTo>
                  <a:lnTo>
                    <a:pt x="140" y="332"/>
                  </a:lnTo>
                  <a:lnTo>
                    <a:pt x="130" y="324"/>
                  </a:lnTo>
                  <a:lnTo>
                    <a:pt x="124" y="314"/>
                  </a:lnTo>
                  <a:lnTo>
                    <a:pt x="120" y="302"/>
                  </a:lnTo>
                  <a:lnTo>
                    <a:pt x="118" y="290"/>
                  </a:lnTo>
                  <a:lnTo>
                    <a:pt x="116" y="278"/>
                  </a:lnTo>
                  <a:lnTo>
                    <a:pt x="120" y="262"/>
                  </a:lnTo>
                  <a:lnTo>
                    <a:pt x="126" y="248"/>
                  </a:lnTo>
                  <a:lnTo>
                    <a:pt x="134" y="236"/>
                  </a:lnTo>
                  <a:lnTo>
                    <a:pt x="140" y="232"/>
                  </a:lnTo>
                  <a:lnTo>
                    <a:pt x="146" y="228"/>
                  </a:lnTo>
                  <a:lnTo>
                    <a:pt x="178" y="216"/>
                  </a:lnTo>
                  <a:lnTo>
                    <a:pt x="240" y="188"/>
                  </a:lnTo>
                  <a:lnTo>
                    <a:pt x="240" y="28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8" name="Freeform 69"/>
            <p:cNvSpPr>
              <a:spLocks noEditPoints="1"/>
            </p:cNvSpPr>
            <p:nvPr/>
          </p:nvSpPr>
          <p:spPr bwMode="auto">
            <a:xfrm>
              <a:off x="1908" y="1248"/>
              <a:ext cx="1070" cy="1142"/>
            </a:xfrm>
            <a:custGeom>
              <a:avLst/>
              <a:gdLst>
                <a:gd name="T0" fmla="*/ 1014 w 1070"/>
                <a:gd name="T1" fmla="*/ 718 h 1142"/>
                <a:gd name="T2" fmla="*/ 920 w 1070"/>
                <a:gd name="T3" fmla="*/ 650 h 1142"/>
                <a:gd name="T4" fmla="*/ 840 w 1070"/>
                <a:gd name="T5" fmla="*/ 644 h 1142"/>
                <a:gd name="T6" fmla="*/ 718 w 1070"/>
                <a:gd name="T7" fmla="*/ 704 h 1142"/>
                <a:gd name="T8" fmla="*/ 686 w 1070"/>
                <a:gd name="T9" fmla="*/ 788 h 1142"/>
                <a:gd name="T10" fmla="*/ 774 w 1070"/>
                <a:gd name="T11" fmla="*/ 722 h 1142"/>
                <a:gd name="T12" fmla="*/ 860 w 1070"/>
                <a:gd name="T13" fmla="*/ 728 h 1142"/>
                <a:gd name="T14" fmla="*/ 896 w 1070"/>
                <a:gd name="T15" fmla="*/ 794 h 1142"/>
                <a:gd name="T16" fmla="*/ 746 w 1070"/>
                <a:gd name="T17" fmla="*/ 846 h 1142"/>
                <a:gd name="T18" fmla="*/ 666 w 1070"/>
                <a:gd name="T19" fmla="*/ 914 h 1142"/>
                <a:gd name="T20" fmla="*/ 640 w 1070"/>
                <a:gd name="T21" fmla="*/ 974 h 1142"/>
                <a:gd name="T22" fmla="*/ 590 w 1070"/>
                <a:gd name="T23" fmla="*/ 968 h 1142"/>
                <a:gd name="T24" fmla="*/ 566 w 1070"/>
                <a:gd name="T25" fmla="*/ 708 h 1142"/>
                <a:gd name="T26" fmla="*/ 554 w 1070"/>
                <a:gd name="T27" fmla="*/ 516 h 1142"/>
                <a:gd name="T28" fmla="*/ 472 w 1070"/>
                <a:gd name="T29" fmla="*/ 642 h 1142"/>
                <a:gd name="T30" fmla="*/ 386 w 1070"/>
                <a:gd name="T31" fmla="*/ 502 h 1142"/>
                <a:gd name="T32" fmla="*/ 346 w 1070"/>
                <a:gd name="T33" fmla="*/ 442 h 1142"/>
                <a:gd name="T34" fmla="*/ 180 w 1070"/>
                <a:gd name="T35" fmla="*/ 20 h 1142"/>
                <a:gd name="T36" fmla="*/ 214 w 1070"/>
                <a:gd name="T37" fmla="*/ 70 h 1142"/>
                <a:gd name="T38" fmla="*/ 204 w 1070"/>
                <a:gd name="T39" fmla="*/ 464 h 1142"/>
                <a:gd name="T40" fmla="*/ 116 w 1070"/>
                <a:gd name="T41" fmla="*/ 522 h 1142"/>
                <a:gd name="T42" fmla="*/ 48 w 1070"/>
                <a:gd name="T43" fmla="*/ 586 h 1142"/>
                <a:gd name="T44" fmla="*/ 30 w 1070"/>
                <a:gd name="T45" fmla="*/ 678 h 1142"/>
                <a:gd name="T46" fmla="*/ 84 w 1070"/>
                <a:gd name="T47" fmla="*/ 764 h 1142"/>
                <a:gd name="T48" fmla="*/ 280 w 1070"/>
                <a:gd name="T49" fmla="*/ 940 h 1142"/>
                <a:gd name="T50" fmla="*/ 274 w 1070"/>
                <a:gd name="T51" fmla="*/ 1032 h 1142"/>
                <a:gd name="T52" fmla="*/ 202 w 1070"/>
                <a:gd name="T53" fmla="*/ 1086 h 1142"/>
                <a:gd name="T54" fmla="*/ 120 w 1070"/>
                <a:gd name="T55" fmla="*/ 1082 h 1142"/>
                <a:gd name="T56" fmla="*/ 0 w 1070"/>
                <a:gd name="T57" fmla="*/ 1020 h 1142"/>
                <a:gd name="T58" fmla="*/ 122 w 1070"/>
                <a:gd name="T59" fmla="*/ 1124 h 1142"/>
                <a:gd name="T60" fmla="*/ 278 w 1070"/>
                <a:gd name="T61" fmla="*/ 1132 h 1142"/>
                <a:gd name="T62" fmla="*/ 402 w 1070"/>
                <a:gd name="T63" fmla="*/ 1058 h 1142"/>
                <a:gd name="T64" fmla="*/ 432 w 1070"/>
                <a:gd name="T65" fmla="*/ 984 h 1142"/>
                <a:gd name="T66" fmla="*/ 408 w 1070"/>
                <a:gd name="T67" fmla="*/ 860 h 1142"/>
                <a:gd name="T68" fmla="*/ 170 w 1070"/>
                <a:gd name="T69" fmla="*/ 662 h 1142"/>
                <a:gd name="T70" fmla="*/ 144 w 1070"/>
                <a:gd name="T71" fmla="*/ 604 h 1142"/>
                <a:gd name="T72" fmla="*/ 166 w 1070"/>
                <a:gd name="T73" fmla="*/ 548 h 1142"/>
                <a:gd name="T74" fmla="*/ 248 w 1070"/>
                <a:gd name="T75" fmla="*/ 516 h 1142"/>
                <a:gd name="T76" fmla="*/ 328 w 1070"/>
                <a:gd name="T77" fmla="*/ 548 h 1142"/>
                <a:gd name="T78" fmla="*/ 376 w 1070"/>
                <a:gd name="T79" fmla="*/ 632 h 1142"/>
                <a:gd name="T80" fmla="*/ 444 w 1070"/>
                <a:gd name="T81" fmla="*/ 914 h 1142"/>
                <a:gd name="T82" fmla="*/ 484 w 1070"/>
                <a:gd name="T83" fmla="*/ 1020 h 1142"/>
                <a:gd name="T84" fmla="*/ 546 w 1070"/>
                <a:gd name="T85" fmla="*/ 1042 h 1142"/>
                <a:gd name="T86" fmla="*/ 632 w 1070"/>
                <a:gd name="T87" fmla="*/ 1028 h 1142"/>
                <a:gd name="T88" fmla="*/ 690 w 1070"/>
                <a:gd name="T89" fmla="*/ 1014 h 1142"/>
                <a:gd name="T90" fmla="*/ 772 w 1070"/>
                <a:gd name="T91" fmla="*/ 1044 h 1142"/>
                <a:gd name="T92" fmla="*/ 856 w 1070"/>
                <a:gd name="T93" fmla="*/ 1020 h 1142"/>
                <a:gd name="T94" fmla="*/ 918 w 1070"/>
                <a:gd name="T95" fmla="*/ 1012 h 1142"/>
                <a:gd name="T96" fmla="*/ 988 w 1070"/>
                <a:gd name="T97" fmla="*/ 1044 h 1142"/>
                <a:gd name="T98" fmla="*/ 1048 w 1070"/>
                <a:gd name="T99" fmla="*/ 1016 h 1142"/>
                <a:gd name="T100" fmla="*/ 1050 w 1070"/>
                <a:gd name="T101" fmla="*/ 986 h 1142"/>
                <a:gd name="T102" fmla="*/ 1022 w 1070"/>
                <a:gd name="T103" fmla="*/ 948 h 1142"/>
                <a:gd name="T104" fmla="*/ 892 w 1070"/>
                <a:gd name="T105" fmla="*/ 962 h 1142"/>
                <a:gd name="T106" fmla="*/ 840 w 1070"/>
                <a:gd name="T107" fmla="*/ 988 h 1142"/>
                <a:gd name="T108" fmla="*/ 780 w 1070"/>
                <a:gd name="T109" fmla="*/ 946 h 1142"/>
                <a:gd name="T110" fmla="*/ 796 w 1070"/>
                <a:gd name="T111" fmla="*/ 880 h 1142"/>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70"/>
                <a:gd name="T169" fmla="*/ 0 h 1142"/>
                <a:gd name="T170" fmla="*/ 1070 w 1070"/>
                <a:gd name="T171" fmla="*/ 1142 h 1142"/>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70" h="1142">
                  <a:moveTo>
                    <a:pt x="1022" y="948"/>
                  </a:moveTo>
                  <a:lnTo>
                    <a:pt x="1022" y="752"/>
                  </a:lnTo>
                  <a:lnTo>
                    <a:pt x="1022" y="740"/>
                  </a:lnTo>
                  <a:lnTo>
                    <a:pt x="1018" y="728"/>
                  </a:lnTo>
                  <a:lnTo>
                    <a:pt x="1014" y="718"/>
                  </a:lnTo>
                  <a:lnTo>
                    <a:pt x="1008" y="708"/>
                  </a:lnTo>
                  <a:lnTo>
                    <a:pt x="1000" y="698"/>
                  </a:lnTo>
                  <a:lnTo>
                    <a:pt x="992" y="690"/>
                  </a:lnTo>
                  <a:lnTo>
                    <a:pt x="970" y="674"/>
                  </a:lnTo>
                  <a:lnTo>
                    <a:pt x="946" y="660"/>
                  </a:lnTo>
                  <a:lnTo>
                    <a:pt x="920" y="650"/>
                  </a:lnTo>
                  <a:lnTo>
                    <a:pt x="892" y="644"/>
                  </a:lnTo>
                  <a:lnTo>
                    <a:pt x="866" y="642"/>
                  </a:lnTo>
                  <a:lnTo>
                    <a:pt x="852" y="642"/>
                  </a:lnTo>
                  <a:lnTo>
                    <a:pt x="840" y="644"/>
                  </a:lnTo>
                  <a:lnTo>
                    <a:pt x="812" y="650"/>
                  </a:lnTo>
                  <a:lnTo>
                    <a:pt x="786" y="658"/>
                  </a:lnTo>
                  <a:lnTo>
                    <a:pt x="760" y="670"/>
                  </a:lnTo>
                  <a:lnTo>
                    <a:pt x="738" y="684"/>
                  </a:lnTo>
                  <a:lnTo>
                    <a:pt x="728" y="694"/>
                  </a:lnTo>
                  <a:lnTo>
                    <a:pt x="718" y="704"/>
                  </a:lnTo>
                  <a:lnTo>
                    <a:pt x="710" y="716"/>
                  </a:lnTo>
                  <a:lnTo>
                    <a:pt x="702" y="728"/>
                  </a:lnTo>
                  <a:lnTo>
                    <a:pt x="696" y="742"/>
                  </a:lnTo>
                  <a:lnTo>
                    <a:pt x="692" y="756"/>
                  </a:lnTo>
                  <a:lnTo>
                    <a:pt x="688" y="772"/>
                  </a:lnTo>
                  <a:lnTo>
                    <a:pt x="686" y="788"/>
                  </a:lnTo>
                  <a:lnTo>
                    <a:pt x="702" y="768"/>
                  </a:lnTo>
                  <a:lnTo>
                    <a:pt x="718" y="752"/>
                  </a:lnTo>
                  <a:lnTo>
                    <a:pt x="736" y="740"/>
                  </a:lnTo>
                  <a:lnTo>
                    <a:pt x="756" y="730"/>
                  </a:lnTo>
                  <a:lnTo>
                    <a:pt x="774" y="722"/>
                  </a:lnTo>
                  <a:lnTo>
                    <a:pt x="796" y="718"/>
                  </a:lnTo>
                  <a:lnTo>
                    <a:pt x="818" y="718"/>
                  </a:lnTo>
                  <a:lnTo>
                    <a:pt x="840" y="722"/>
                  </a:lnTo>
                  <a:lnTo>
                    <a:pt x="860" y="728"/>
                  </a:lnTo>
                  <a:lnTo>
                    <a:pt x="874" y="736"/>
                  </a:lnTo>
                  <a:lnTo>
                    <a:pt x="886" y="746"/>
                  </a:lnTo>
                  <a:lnTo>
                    <a:pt x="894" y="758"/>
                  </a:lnTo>
                  <a:lnTo>
                    <a:pt x="898" y="770"/>
                  </a:lnTo>
                  <a:lnTo>
                    <a:pt x="900" y="782"/>
                  </a:lnTo>
                  <a:lnTo>
                    <a:pt x="896" y="794"/>
                  </a:lnTo>
                  <a:lnTo>
                    <a:pt x="890" y="802"/>
                  </a:lnTo>
                  <a:lnTo>
                    <a:pt x="884" y="806"/>
                  </a:lnTo>
                  <a:lnTo>
                    <a:pt x="878" y="808"/>
                  </a:lnTo>
                  <a:lnTo>
                    <a:pt x="840" y="820"/>
                  </a:lnTo>
                  <a:lnTo>
                    <a:pt x="746" y="846"/>
                  </a:lnTo>
                  <a:lnTo>
                    <a:pt x="726" y="852"/>
                  </a:lnTo>
                  <a:lnTo>
                    <a:pt x="708" y="862"/>
                  </a:lnTo>
                  <a:lnTo>
                    <a:pt x="694" y="872"/>
                  </a:lnTo>
                  <a:lnTo>
                    <a:pt x="682" y="884"/>
                  </a:lnTo>
                  <a:lnTo>
                    <a:pt x="674" y="898"/>
                  </a:lnTo>
                  <a:lnTo>
                    <a:pt x="666" y="914"/>
                  </a:lnTo>
                  <a:lnTo>
                    <a:pt x="662" y="930"/>
                  </a:lnTo>
                  <a:lnTo>
                    <a:pt x="662" y="946"/>
                  </a:lnTo>
                  <a:lnTo>
                    <a:pt x="664" y="966"/>
                  </a:lnTo>
                  <a:lnTo>
                    <a:pt x="640" y="974"/>
                  </a:lnTo>
                  <a:lnTo>
                    <a:pt x="630" y="976"/>
                  </a:lnTo>
                  <a:lnTo>
                    <a:pt x="620" y="976"/>
                  </a:lnTo>
                  <a:lnTo>
                    <a:pt x="612" y="976"/>
                  </a:lnTo>
                  <a:lnTo>
                    <a:pt x="604" y="974"/>
                  </a:lnTo>
                  <a:lnTo>
                    <a:pt x="596" y="972"/>
                  </a:lnTo>
                  <a:lnTo>
                    <a:pt x="590" y="968"/>
                  </a:lnTo>
                  <a:lnTo>
                    <a:pt x="584" y="962"/>
                  </a:lnTo>
                  <a:lnTo>
                    <a:pt x="580" y="956"/>
                  </a:lnTo>
                  <a:lnTo>
                    <a:pt x="572" y="942"/>
                  </a:lnTo>
                  <a:lnTo>
                    <a:pt x="568" y="924"/>
                  </a:lnTo>
                  <a:lnTo>
                    <a:pt x="566" y="904"/>
                  </a:lnTo>
                  <a:lnTo>
                    <a:pt x="566" y="708"/>
                  </a:lnTo>
                  <a:lnTo>
                    <a:pt x="684" y="708"/>
                  </a:lnTo>
                  <a:lnTo>
                    <a:pt x="684" y="672"/>
                  </a:lnTo>
                  <a:lnTo>
                    <a:pt x="566" y="672"/>
                  </a:lnTo>
                  <a:lnTo>
                    <a:pt x="566" y="520"/>
                  </a:lnTo>
                  <a:lnTo>
                    <a:pt x="554" y="516"/>
                  </a:lnTo>
                  <a:lnTo>
                    <a:pt x="546" y="542"/>
                  </a:lnTo>
                  <a:lnTo>
                    <a:pt x="536" y="568"/>
                  </a:lnTo>
                  <a:lnTo>
                    <a:pt x="524" y="588"/>
                  </a:lnTo>
                  <a:lnTo>
                    <a:pt x="510" y="608"/>
                  </a:lnTo>
                  <a:lnTo>
                    <a:pt x="492" y="626"/>
                  </a:lnTo>
                  <a:lnTo>
                    <a:pt x="472" y="642"/>
                  </a:lnTo>
                  <a:lnTo>
                    <a:pt x="446" y="656"/>
                  </a:lnTo>
                  <a:lnTo>
                    <a:pt x="416" y="668"/>
                  </a:lnTo>
                  <a:lnTo>
                    <a:pt x="416" y="508"/>
                  </a:lnTo>
                  <a:lnTo>
                    <a:pt x="400" y="506"/>
                  </a:lnTo>
                  <a:lnTo>
                    <a:pt x="386" y="502"/>
                  </a:lnTo>
                  <a:lnTo>
                    <a:pt x="374" y="498"/>
                  </a:lnTo>
                  <a:lnTo>
                    <a:pt x="366" y="490"/>
                  </a:lnTo>
                  <a:lnTo>
                    <a:pt x="358" y="482"/>
                  </a:lnTo>
                  <a:lnTo>
                    <a:pt x="352" y="470"/>
                  </a:lnTo>
                  <a:lnTo>
                    <a:pt x="348" y="456"/>
                  </a:lnTo>
                  <a:lnTo>
                    <a:pt x="346" y="442"/>
                  </a:lnTo>
                  <a:lnTo>
                    <a:pt x="346" y="0"/>
                  </a:lnTo>
                  <a:lnTo>
                    <a:pt x="148" y="0"/>
                  </a:lnTo>
                  <a:lnTo>
                    <a:pt x="148" y="16"/>
                  </a:lnTo>
                  <a:lnTo>
                    <a:pt x="166" y="18"/>
                  </a:lnTo>
                  <a:lnTo>
                    <a:pt x="180" y="20"/>
                  </a:lnTo>
                  <a:lnTo>
                    <a:pt x="192" y="24"/>
                  </a:lnTo>
                  <a:lnTo>
                    <a:pt x="200" y="28"/>
                  </a:lnTo>
                  <a:lnTo>
                    <a:pt x="206" y="36"/>
                  </a:lnTo>
                  <a:lnTo>
                    <a:pt x="210" y="44"/>
                  </a:lnTo>
                  <a:lnTo>
                    <a:pt x="214" y="56"/>
                  </a:lnTo>
                  <a:lnTo>
                    <a:pt x="214" y="70"/>
                  </a:lnTo>
                  <a:lnTo>
                    <a:pt x="214" y="430"/>
                  </a:lnTo>
                  <a:lnTo>
                    <a:pt x="214" y="440"/>
                  </a:lnTo>
                  <a:lnTo>
                    <a:pt x="212" y="450"/>
                  </a:lnTo>
                  <a:lnTo>
                    <a:pt x="208" y="458"/>
                  </a:lnTo>
                  <a:lnTo>
                    <a:pt x="204" y="464"/>
                  </a:lnTo>
                  <a:lnTo>
                    <a:pt x="192" y="476"/>
                  </a:lnTo>
                  <a:lnTo>
                    <a:pt x="180" y="486"/>
                  </a:lnTo>
                  <a:lnTo>
                    <a:pt x="162" y="498"/>
                  </a:lnTo>
                  <a:lnTo>
                    <a:pt x="140" y="508"/>
                  </a:lnTo>
                  <a:lnTo>
                    <a:pt x="116" y="522"/>
                  </a:lnTo>
                  <a:lnTo>
                    <a:pt x="92" y="538"/>
                  </a:lnTo>
                  <a:lnTo>
                    <a:pt x="78" y="548"/>
                  </a:lnTo>
                  <a:lnTo>
                    <a:pt x="66" y="560"/>
                  </a:lnTo>
                  <a:lnTo>
                    <a:pt x="56" y="572"/>
                  </a:lnTo>
                  <a:lnTo>
                    <a:pt x="48" y="586"/>
                  </a:lnTo>
                  <a:lnTo>
                    <a:pt x="40" y="600"/>
                  </a:lnTo>
                  <a:lnTo>
                    <a:pt x="36" y="614"/>
                  </a:lnTo>
                  <a:lnTo>
                    <a:pt x="32" y="630"/>
                  </a:lnTo>
                  <a:lnTo>
                    <a:pt x="30" y="646"/>
                  </a:lnTo>
                  <a:lnTo>
                    <a:pt x="28" y="662"/>
                  </a:lnTo>
                  <a:lnTo>
                    <a:pt x="30" y="678"/>
                  </a:lnTo>
                  <a:lnTo>
                    <a:pt x="34" y="694"/>
                  </a:lnTo>
                  <a:lnTo>
                    <a:pt x="40" y="708"/>
                  </a:lnTo>
                  <a:lnTo>
                    <a:pt x="46" y="724"/>
                  </a:lnTo>
                  <a:lnTo>
                    <a:pt x="56" y="738"/>
                  </a:lnTo>
                  <a:lnTo>
                    <a:pt x="68" y="752"/>
                  </a:lnTo>
                  <a:lnTo>
                    <a:pt x="84" y="764"/>
                  </a:lnTo>
                  <a:lnTo>
                    <a:pt x="238" y="884"/>
                  </a:lnTo>
                  <a:lnTo>
                    <a:pt x="254" y="896"/>
                  </a:lnTo>
                  <a:lnTo>
                    <a:pt x="264" y="910"/>
                  </a:lnTo>
                  <a:lnTo>
                    <a:pt x="274" y="924"/>
                  </a:lnTo>
                  <a:lnTo>
                    <a:pt x="280" y="940"/>
                  </a:lnTo>
                  <a:lnTo>
                    <a:pt x="284" y="956"/>
                  </a:lnTo>
                  <a:lnTo>
                    <a:pt x="286" y="972"/>
                  </a:lnTo>
                  <a:lnTo>
                    <a:pt x="286" y="988"/>
                  </a:lnTo>
                  <a:lnTo>
                    <a:pt x="284" y="1002"/>
                  </a:lnTo>
                  <a:lnTo>
                    <a:pt x="280" y="1018"/>
                  </a:lnTo>
                  <a:lnTo>
                    <a:pt x="274" y="1032"/>
                  </a:lnTo>
                  <a:lnTo>
                    <a:pt x="266" y="1044"/>
                  </a:lnTo>
                  <a:lnTo>
                    <a:pt x="256" y="1056"/>
                  </a:lnTo>
                  <a:lnTo>
                    <a:pt x="244" y="1066"/>
                  </a:lnTo>
                  <a:lnTo>
                    <a:pt x="232" y="1074"/>
                  </a:lnTo>
                  <a:lnTo>
                    <a:pt x="218" y="1082"/>
                  </a:lnTo>
                  <a:lnTo>
                    <a:pt x="202" y="1086"/>
                  </a:lnTo>
                  <a:lnTo>
                    <a:pt x="188" y="1088"/>
                  </a:lnTo>
                  <a:lnTo>
                    <a:pt x="174" y="1090"/>
                  </a:lnTo>
                  <a:lnTo>
                    <a:pt x="160" y="1090"/>
                  </a:lnTo>
                  <a:lnTo>
                    <a:pt x="148" y="1088"/>
                  </a:lnTo>
                  <a:lnTo>
                    <a:pt x="120" y="1082"/>
                  </a:lnTo>
                  <a:lnTo>
                    <a:pt x="96" y="1072"/>
                  </a:lnTo>
                  <a:lnTo>
                    <a:pt x="74" y="1060"/>
                  </a:lnTo>
                  <a:lnTo>
                    <a:pt x="52" y="1044"/>
                  </a:lnTo>
                  <a:lnTo>
                    <a:pt x="36" y="1026"/>
                  </a:lnTo>
                  <a:lnTo>
                    <a:pt x="22" y="1008"/>
                  </a:lnTo>
                  <a:lnTo>
                    <a:pt x="0" y="1020"/>
                  </a:lnTo>
                  <a:lnTo>
                    <a:pt x="18" y="1048"/>
                  </a:lnTo>
                  <a:lnTo>
                    <a:pt x="40" y="1072"/>
                  </a:lnTo>
                  <a:lnTo>
                    <a:pt x="66" y="1092"/>
                  </a:lnTo>
                  <a:lnTo>
                    <a:pt x="92" y="1110"/>
                  </a:lnTo>
                  <a:lnTo>
                    <a:pt x="122" y="1124"/>
                  </a:lnTo>
                  <a:lnTo>
                    <a:pt x="152" y="1134"/>
                  </a:lnTo>
                  <a:lnTo>
                    <a:pt x="182" y="1140"/>
                  </a:lnTo>
                  <a:lnTo>
                    <a:pt x="214" y="1142"/>
                  </a:lnTo>
                  <a:lnTo>
                    <a:pt x="246" y="1138"/>
                  </a:lnTo>
                  <a:lnTo>
                    <a:pt x="278" y="1132"/>
                  </a:lnTo>
                  <a:lnTo>
                    <a:pt x="310" y="1120"/>
                  </a:lnTo>
                  <a:lnTo>
                    <a:pt x="340" y="1106"/>
                  </a:lnTo>
                  <a:lnTo>
                    <a:pt x="368" y="1090"/>
                  </a:lnTo>
                  <a:lnTo>
                    <a:pt x="380" y="1080"/>
                  </a:lnTo>
                  <a:lnTo>
                    <a:pt x="392" y="1068"/>
                  </a:lnTo>
                  <a:lnTo>
                    <a:pt x="402" y="1058"/>
                  </a:lnTo>
                  <a:lnTo>
                    <a:pt x="410" y="1046"/>
                  </a:lnTo>
                  <a:lnTo>
                    <a:pt x="418" y="1032"/>
                  </a:lnTo>
                  <a:lnTo>
                    <a:pt x="424" y="1018"/>
                  </a:lnTo>
                  <a:lnTo>
                    <a:pt x="428" y="1000"/>
                  </a:lnTo>
                  <a:lnTo>
                    <a:pt x="432" y="984"/>
                  </a:lnTo>
                  <a:lnTo>
                    <a:pt x="432" y="966"/>
                  </a:lnTo>
                  <a:lnTo>
                    <a:pt x="432" y="950"/>
                  </a:lnTo>
                  <a:lnTo>
                    <a:pt x="430" y="934"/>
                  </a:lnTo>
                  <a:lnTo>
                    <a:pt x="428" y="918"/>
                  </a:lnTo>
                  <a:lnTo>
                    <a:pt x="420" y="888"/>
                  </a:lnTo>
                  <a:lnTo>
                    <a:pt x="408" y="860"/>
                  </a:lnTo>
                  <a:lnTo>
                    <a:pt x="392" y="838"/>
                  </a:lnTo>
                  <a:lnTo>
                    <a:pt x="376" y="818"/>
                  </a:lnTo>
                  <a:lnTo>
                    <a:pt x="360" y="804"/>
                  </a:lnTo>
                  <a:lnTo>
                    <a:pt x="180" y="670"/>
                  </a:lnTo>
                  <a:lnTo>
                    <a:pt x="170" y="662"/>
                  </a:lnTo>
                  <a:lnTo>
                    <a:pt x="162" y="654"/>
                  </a:lnTo>
                  <a:lnTo>
                    <a:pt x="156" y="646"/>
                  </a:lnTo>
                  <a:lnTo>
                    <a:pt x="150" y="638"/>
                  </a:lnTo>
                  <a:lnTo>
                    <a:pt x="148" y="630"/>
                  </a:lnTo>
                  <a:lnTo>
                    <a:pt x="144" y="622"/>
                  </a:lnTo>
                  <a:lnTo>
                    <a:pt x="144" y="604"/>
                  </a:lnTo>
                  <a:lnTo>
                    <a:pt x="144" y="594"/>
                  </a:lnTo>
                  <a:lnTo>
                    <a:pt x="146" y="582"/>
                  </a:lnTo>
                  <a:lnTo>
                    <a:pt x="150" y="572"/>
                  </a:lnTo>
                  <a:lnTo>
                    <a:pt x="154" y="564"/>
                  </a:lnTo>
                  <a:lnTo>
                    <a:pt x="166" y="548"/>
                  </a:lnTo>
                  <a:lnTo>
                    <a:pt x="180" y="536"/>
                  </a:lnTo>
                  <a:lnTo>
                    <a:pt x="198" y="528"/>
                  </a:lnTo>
                  <a:lnTo>
                    <a:pt x="214" y="522"/>
                  </a:lnTo>
                  <a:lnTo>
                    <a:pt x="232" y="516"/>
                  </a:lnTo>
                  <a:lnTo>
                    <a:pt x="248" y="516"/>
                  </a:lnTo>
                  <a:lnTo>
                    <a:pt x="264" y="516"/>
                  </a:lnTo>
                  <a:lnTo>
                    <a:pt x="278" y="520"/>
                  </a:lnTo>
                  <a:lnTo>
                    <a:pt x="292" y="524"/>
                  </a:lnTo>
                  <a:lnTo>
                    <a:pt x="304" y="530"/>
                  </a:lnTo>
                  <a:lnTo>
                    <a:pt x="316" y="538"/>
                  </a:lnTo>
                  <a:lnTo>
                    <a:pt x="328" y="548"/>
                  </a:lnTo>
                  <a:lnTo>
                    <a:pt x="338" y="558"/>
                  </a:lnTo>
                  <a:lnTo>
                    <a:pt x="348" y="572"/>
                  </a:lnTo>
                  <a:lnTo>
                    <a:pt x="356" y="586"/>
                  </a:lnTo>
                  <a:lnTo>
                    <a:pt x="364" y="600"/>
                  </a:lnTo>
                  <a:lnTo>
                    <a:pt x="370" y="616"/>
                  </a:lnTo>
                  <a:lnTo>
                    <a:pt x="376" y="632"/>
                  </a:lnTo>
                  <a:lnTo>
                    <a:pt x="380" y="650"/>
                  </a:lnTo>
                  <a:lnTo>
                    <a:pt x="382" y="668"/>
                  </a:lnTo>
                  <a:lnTo>
                    <a:pt x="386" y="708"/>
                  </a:lnTo>
                  <a:lnTo>
                    <a:pt x="444" y="708"/>
                  </a:lnTo>
                  <a:lnTo>
                    <a:pt x="444" y="914"/>
                  </a:lnTo>
                  <a:lnTo>
                    <a:pt x="444" y="942"/>
                  </a:lnTo>
                  <a:lnTo>
                    <a:pt x="450" y="966"/>
                  </a:lnTo>
                  <a:lnTo>
                    <a:pt x="458" y="988"/>
                  </a:lnTo>
                  <a:lnTo>
                    <a:pt x="468" y="1006"/>
                  </a:lnTo>
                  <a:lnTo>
                    <a:pt x="476" y="1014"/>
                  </a:lnTo>
                  <a:lnTo>
                    <a:pt x="484" y="1020"/>
                  </a:lnTo>
                  <a:lnTo>
                    <a:pt x="492" y="1026"/>
                  </a:lnTo>
                  <a:lnTo>
                    <a:pt x="502" y="1032"/>
                  </a:lnTo>
                  <a:lnTo>
                    <a:pt x="512" y="1036"/>
                  </a:lnTo>
                  <a:lnTo>
                    <a:pt x="522" y="1040"/>
                  </a:lnTo>
                  <a:lnTo>
                    <a:pt x="534" y="1042"/>
                  </a:lnTo>
                  <a:lnTo>
                    <a:pt x="546" y="1042"/>
                  </a:lnTo>
                  <a:lnTo>
                    <a:pt x="562" y="1042"/>
                  </a:lnTo>
                  <a:lnTo>
                    <a:pt x="580" y="1042"/>
                  </a:lnTo>
                  <a:lnTo>
                    <a:pt x="596" y="1040"/>
                  </a:lnTo>
                  <a:lnTo>
                    <a:pt x="614" y="1034"/>
                  </a:lnTo>
                  <a:lnTo>
                    <a:pt x="632" y="1028"/>
                  </a:lnTo>
                  <a:lnTo>
                    <a:pt x="648" y="1018"/>
                  </a:lnTo>
                  <a:lnTo>
                    <a:pt x="664" y="1008"/>
                  </a:lnTo>
                  <a:lnTo>
                    <a:pt x="676" y="994"/>
                  </a:lnTo>
                  <a:lnTo>
                    <a:pt x="682" y="1004"/>
                  </a:lnTo>
                  <a:lnTo>
                    <a:pt x="690" y="1014"/>
                  </a:lnTo>
                  <a:lnTo>
                    <a:pt x="700" y="1022"/>
                  </a:lnTo>
                  <a:lnTo>
                    <a:pt x="712" y="1030"/>
                  </a:lnTo>
                  <a:lnTo>
                    <a:pt x="724" y="1036"/>
                  </a:lnTo>
                  <a:lnTo>
                    <a:pt x="738" y="1040"/>
                  </a:lnTo>
                  <a:lnTo>
                    <a:pt x="754" y="1044"/>
                  </a:lnTo>
                  <a:lnTo>
                    <a:pt x="772" y="1044"/>
                  </a:lnTo>
                  <a:lnTo>
                    <a:pt x="806" y="1040"/>
                  </a:lnTo>
                  <a:lnTo>
                    <a:pt x="822" y="1034"/>
                  </a:lnTo>
                  <a:lnTo>
                    <a:pt x="840" y="1028"/>
                  </a:lnTo>
                  <a:lnTo>
                    <a:pt x="856" y="1020"/>
                  </a:lnTo>
                  <a:lnTo>
                    <a:pt x="872" y="1010"/>
                  </a:lnTo>
                  <a:lnTo>
                    <a:pt x="888" y="998"/>
                  </a:lnTo>
                  <a:lnTo>
                    <a:pt x="902" y="984"/>
                  </a:lnTo>
                  <a:lnTo>
                    <a:pt x="910" y="1000"/>
                  </a:lnTo>
                  <a:lnTo>
                    <a:pt x="918" y="1012"/>
                  </a:lnTo>
                  <a:lnTo>
                    <a:pt x="928" y="1022"/>
                  </a:lnTo>
                  <a:lnTo>
                    <a:pt x="938" y="1030"/>
                  </a:lnTo>
                  <a:lnTo>
                    <a:pt x="950" y="1038"/>
                  </a:lnTo>
                  <a:lnTo>
                    <a:pt x="962" y="1042"/>
                  </a:lnTo>
                  <a:lnTo>
                    <a:pt x="976" y="1044"/>
                  </a:lnTo>
                  <a:lnTo>
                    <a:pt x="988" y="1044"/>
                  </a:lnTo>
                  <a:lnTo>
                    <a:pt x="1000" y="1042"/>
                  </a:lnTo>
                  <a:lnTo>
                    <a:pt x="1014" y="1040"/>
                  </a:lnTo>
                  <a:lnTo>
                    <a:pt x="1026" y="1034"/>
                  </a:lnTo>
                  <a:lnTo>
                    <a:pt x="1038" y="1026"/>
                  </a:lnTo>
                  <a:lnTo>
                    <a:pt x="1048" y="1016"/>
                  </a:lnTo>
                  <a:lnTo>
                    <a:pt x="1058" y="1006"/>
                  </a:lnTo>
                  <a:lnTo>
                    <a:pt x="1064" y="994"/>
                  </a:lnTo>
                  <a:lnTo>
                    <a:pt x="1070" y="980"/>
                  </a:lnTo>
                  <a:lnTo>
                    <a:pt x="1058" y="984"/>
                  </a:lnTo>
                  <a:lnTo>
                    <a:pt x="1050" y="986"/>
                  </a:lnTo>
                  <a:lnTo>
                    <a:pt x="1040" y="986"/>
                  </a:lnTo>
                  <a:lnTo>
                    <a:pt x="1034" y="982"/>
                  </a:lnTo>
                  <a:lnTo>
                    <a:pt x="1028" y="976"/>
                  </a:lnTo>
                  <a:lnTo>
                    <a:pt x="1026" y="970"/>
                  </a:lnTo>
                  <a:lnTo>
                    <a:pt x="1022" y="960"/>
                  </a:lnTo>
                  <a:lnTo>
                    <a:pt x="1022" y="948"/>
                  </a:lnTo>
                  <a:close/>
                  <a:moveTo>
                    <a:pt x="900" y="924"/>
                  </a:moveTo>
                  <a:lnTo>
                    <a:pt x="900" y="924"/>
                  </a:lnTo>
                  <a:lnTo>
                    <a:pt x="900" y="940"/>
                  </a:lnTo>
                  <a:lnTo>
                    <a:pt x="896" y="952"/>
                  </a:lnTo>
                  <a:lnTo>
                    <a:pt x="892" y="962"/>
                  </a:lnTo>
                  <a:lnTo>
                    <a:pt x="884" y="972"/>
                  </a:lnTo>
                  <a:lnTo>
                    <a:pt x="876" y="978"/>
                  </a:lnTo>
                  <a:lnTo>
                    <a:pt x="866" y="984"/>
                  </a:lnTo>
                  <a:lnTo>
                    <a:pt x="854" y="988"/>
                  </a:lnTo>
                  <a:lnTo>
                    <a:pt x="840" y="988"/>
                  </a:lnTo>
                  <a:lnTo>
                    <a:pt x="824" y="988"/>
                  </a:lnTo>
                  <a:lnTo>
                    <a:pt x="810" y="982"/>
                  </a:lnTo>
                  <a:lnTo>
                    <a:pt x="800" y="976"/>
                  </a:lnTo>
                  <a:lnTo>
                    <a:pt x="792" y="968"/>
                  </a:lnTo>
                  <a:lnTo>
                    <a:pt x="784" y="958"/>
                  </a:lnTo>
                  <a:lnTo>
                    <a:pt x="780" y="946"/>
                  </a:lnTo>
                  <a:lnTo>
                    <a:pt x="778" y="934"/>
                  </a:lnTo>
                  <a:lnTo>
                    <a:pt x="778" y="920"/>
                  </a:lnTo>
                  <a:lnTo>
                    <a:pt x="780" y="906"/>
                  </a:lnTo>
                  <a:lnTo>
                    <a:pt x="786" y="890"/>
                  </a:lnTo>
                  <a:lnTo>
                    <a:pt x="796" y="880"/>
                  </a:lnTo>
                  <a:lnTo>
                    <a:pt x="800" y="874"/>
                  </a:lnTo>
                  <a:lnTo>
                    <a:pt x="808" y="872"/>
                  </a:lnTo>
                  <a:lnTo>
                    <a:pt x="840" y="860"/>
                  </a:lnTo>
                  <a:lnTo>
                    <a:pt x="900" y="832"/>
                  </a:lnTo>
                  <a:lnTo>
                    <a:pt x="900" y="92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49" name="Freeform 70"/>
            <p:cNvSpPr>
              <a:spLocks/>
            </p:cNvSpPr>
            <p:nvPr/>
          </p:nvSpPr>
          <p:spPr bwMode="auto">
            <a:xfrm>
              <a:off x="2702" y="1368"/>
              <a:ext cx="378" cy="396"/>
            </a:xfrm>
            <a:custGeom>
              <a:avLst/>
              <a:gdLst>
                <a:gd name="T0" fmla="*/ 184 w 378"/>
                <a:gd name="T1" fmla="*/ 8 h 396"/>
                <a:gd name="T2" fmla="*/ 260 w 378"/>
                <a:gd name="T3" fmla="*/ 18 h 396"/>
                <a:gd name="T4" fmla="*/ 268 w 378"/>
                <a:gd name="T5" fmla="*/ 10 h 396"/>
                <a:gd name="T6" fmla="*/ 292 w 378"/>
                <a:gd name="T7" fmla="*/ 0 h 396"/>
                <a:gd name="T8" fmla="*/ 324 w 378"/>
                <a:gd name="T9" fmla="*/ 2 h 396"/>
                <a:gd name="T10" fmla="*/ 358 w 378"/>
                <a:gd name="T11" fmla="*/ 14 h 396"/>
                <a:gd name="T12" fmla="*/ 350 w 378"/>
                <a:gd name="T13" fmla="*/ 172 h 396"/>
                <a:gd name="T14" fmla="*/ 338 w 378"/>
                <a:gd name="T15" fmla="*/ 158 h 396"/>
                <a:gd name="T16" fmla="*/ 314 w 378"/>
                <a:gd name="T17" fmla="*/ 136 h 396"/>
                <a:gd name="T18" fmla="*/ 290 w 378"/>
                <a:gd name="T19" fmla="*/ 120 h 396"/>
                <a:gd name="T20" fmla="*/ 262 w 378"/>
                <a:gd name="T21" fmla="*/ 112 h 396"/>
                <a:gd name="T22" fmla="*/ 250 w 378"/>
                <a:gd name="T23" fmla="*/ 110 h 396"/>
                <a:gd name="T24" fmla="*/ 226 w 378"/>
                <a:gd name="T25" fmla="*/ 114 h 396"/>
                <a:gd name="T26" fmla="*/ 204 w 378"/>
                <a:gd name="T27" fmla="*/ 128 h 396"/>
                <a:gd name="T28" fmla="*/ 190 w 378"/>
                <a:gd name="T29" fmla="*/ 150 h 396"/>
                <a:gd name="T30" fmla="*/ 184 w 378"/>
                <a:gd name="T31" fmla="*/ 182 h 396"/>
                <a:gd name="T32" fmla="*/ 184 w 378"/>
                <a:gd name="T33" fmla="*/ 314 h 396"/>
                <a:gd name="T34" fmla="*/ 188 w 378"/>
                <a:gd name="T35" fmla="*/ 342 h 396"/>
                <a:gd name="T36" fmla="*/ 198 w 378"/>
                <a:gd name="T37" fmla="*/ 362 h 396"/>
                <a:gd name="T38" fmla="*/ 216 w 378"/>
                <a:gd name="T39" fmla="*/ 372 h 396"/>
                <a:gd name="T40" fmla="*/ 246 w 378"/>
                <a:gd name="T41" fmla="*/ 378 h 396"/>
                <a:gd name="T42" fmla="*/ 2 w 378"/>
                <a:gd name="T43" fmla="*/ 396 h 396"/>
                <a:gd name="T44" fmla="*/ 2 w 378"/>
                <a:gd name="T45" fmla="*/ 378 h 396"/>
                <a:gd name="T46" fmla="*/ 32 w 378"/>
                <a:gd name="T47" fmla="*/ 374 h 396"/>
                <a:gd name="T48" fmla="*/ 50 w 378"/>
                <a:gd name="T49" fmla="*/ 362 h 396"/>
                <a:gd name="T50" fmla="*/ 60 w 378"/>
                <a:gd name="T51" fmla="*/ 344 h 396"/>
                <a:gd name="T52" fmla="*/ 64 w 378"/>
                <a:gd name="T53" fmla="*/ 314 h 396"/>
                <a:gd name="T54" fmla="*/ 64 w 378"/>
                <a:gd name="T55" fmla="*/ 80 h 396"/>
                <a:gd name="T56" fmla="*/ 60 w 378"/>
                <a:gd name="T57" fmla="*/ 52 h 396"/>
                <a:gd name="T58" fmla="*/ 48 w 378"/>
                <a:gd name="T59" fmla="*/ 36 h 396"/>
                <a:gd name="T60" fmla="*/ 28 w 378"/>
                <a:gd name="T61" fmla="*/ 26 h 396"/>
                <a:gd name="T62" fmla="*/ 0 w 378"/>
                <a:gd name="T63" fmla="*/ 24 h 39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378"/>
                <a:gd name="T97" fmla="*/ 0 h 396"/>
                <a:gd name="T98" fmla="*/ 378 w 378"/>
                <a:gd name="T99" fmla="*/ 396 h 39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378" h="396">
                  <a:moveTo>
                    <a:pt x="0" y="8"/>
                  </a:moveTo>
                  <a:lnTo>
                    <a:pt x="184" y="8"/>
                  </a:lnTo>
                  <a:lnTo>
                    <a:pt x="184" y="108"/>
                  </a:lnTo>
                  <a:lnTo>
                    <a:pt x="260" y="18"/>
                  </a:lnTo>
                  <a:lnTo>
                    <a:pt x="268" y="10"/>
                  </a:lnTo>
                  <a:lnTo>
                    <a:pt x="280" y="4"/>
                  </a:lnTo>
                  <a:lnTo>
                    <a:pt x="292" y="0"/>
                  </a:lnTo>
                  <a:lnTo>
                    <a:pt x="308" y="0"/>
                  </a:lnTo>
                  <a:lnTo>
                    <a:pt x="324" y="2"/>
                  </a:lnTo>
                  <a:lnTo>
                    <a:pt x="340" y="6"/>
                  </a:lnTo>
                  <a:lnTo>
                    <a:pt x="358" y="14"/>
                  </a:lnTo>
                  <a:lnTo>
                    <a:pt x="378" y="28"/>
                  </a:lnTo>
                  <a:lnTo>
                    <a:pt x="350" y="172"/>
                  </a:lnTo>
                  <a:lnTo>
                    <a:pt x="338" y="158"/>
                  </a:lnTo>
                  <a:lnTo>
                    <a:pt x="326" y="146"/>
                  </a:lnTo>
                  <a:lnTo>
                    <a:pt x="314" y="136"/>
                  </a:lnTo>
                  <a:lnTo>
                    <a:pt x="302" y="126"/>
                  </a:lnTo>
                  <a:lnTo>
                    <a:pt x="290" y="120"/>
                  </a:lnTo>
                  <a:lnTo>
                    <a:pt x="276" y="114"/>
                  </a:lnTo>
                  <a:lnTo>
                    <a:pt x="262" y="112"/>
                  </a:lnTo>
                  <a:lnTo>
                    <a:pt x="250" y="110"/>
                  </a:lnTo>
                  <a:lnTo>
                    <a:pt x="238" y="112"/>
                  </a:lnTo>
                  <a:lnTo>
                    <a:pt x="226" y="114"/>
                  </a:lnTo>
                  <a:lnTo>
                    <a:pt x="214" y="120"/>
                  </a:lnTo>
                  <a:lnTo>
                    <a:pt x="204" y="128"/>
                  </a:lnTo>
                  <a:lnTo>
                    <a:pt x="196" y="138"/>
                  </a:lnTo>
                  <a:lnTo>
                    <a:pt x="190" y="150"/>
                  </a:lnTo>
                  <a:lnTo>
                    <a:pt x="186" y="164"/>
                  </a:lnTo>
                  <a:lnTo>
                    <a:pt x="184" y="182"/>
                  </a:lnTo>
                  <a:lnTo>
                    <a:pt x="184" y="314"/>
                  </a:lnTo>
                  <a:lnTo>
                    <a:pt x="186" y="330"/>
                  </a:lnTo>
                  <a:lnTo>
                    <a:pt x="188" y="342"/>
                  </a:lnTo>
                  <a:lnTo>
                    <a:pt x="192" y="354"/>
                  </a:lnTo>
                  <a:lnTo>
                    <a:pt x="198" y="362"/>
                  </a:lnTo>
                  <a:lnTo>
                    <a:pt x="206" y="368"/>
                  </a:lnTo>
                  <a:lnTo>
                    <a:pt x="216" y="372"/>
                  </a:lnTo>
                  <a:lnTo>
                    <a:pt x="230" y="376"/>
                  </a:lnTo>
                  <a:lnTo>
                    <a:pt x="246" y="378"/>
                  </a:lnTo>
                  <a:lnTo>
                    <a:pt x="246" y="396"/>
                  </a:lnTo>
                  <a:lnTo>
                    <a:pt x="2" y="396"/>
                  </a:lnTo>
                  <a:lnTo>
                    <a:pt x="2" y="378"/>
                  </a:lnTo>
                  <a:lnTo>
                    <a:pt x="18" y="376"/>
                  </a:lnTo>
                  <a:lnTo>
                    <a:pt x="32" y="374"/>
                  </a:lnTo>
                  <a:lnTo>
                    <a:pt x="42" y="368"/>
                  </a:lnTo>
                  <a:lnTo>
                    <a:pt x="50" y="362"/>
                  </a:lnTo>
                  <a:lnTo>
                    <a:pt x="56" y="354"/>
                  </a:lnTo>
                  <a:lnTo>
                    <a:pt x="60" y="344"/>
                  </a:lnTo>
                  <a:lnTo>
                    <a:pt x="62" y="330"/>
                  </a:lnTo>
                  <a:lnTo>
                    <a:pt x="64" y="314"/>
                  </a:lnTo>
                  <a:lnTo>
                    <a:pt x="64" y="80"/>
                  </a:lnTo>
                  <a:lnTo>
                    <a:pt x="62" y="66"/>
                  </a:lnTo>
                  <a:lnTo>
                    <a:pt x="60" y="52"/>
                  </a:lnTo>
                  <a:lnTo>
                    <a:pt x="56" y="44"/>
                  </a:lnTo>
                  <a:lnTo>
                    <a:pt x="48" y="36"/>
                  </a:lnTo>
                  <a:lnTo>
                    <a:pt x="40" y="30"/>
                  </a:lnTo>
                  <a:lnTo>
                    <a:pt x="28" y="26"/>
                  </a:lnTo>
                  <a:lnTo>
                    <a:pt x="16" y="24"/>
                  </a:lnTo>
                  <a:lnTo>
                    <a:pt x="0" y="24"/>
                  </a:lnTo>
                  <a:lnTo>
                    <a:pt x="0"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0" name="Freeform 71"/>
            <p:cNvSpPr>
              <a:spLocks/>
            </p:cNvSpPr>
            <p:nvPr/>
          </p:nvSpPr>
          <p:spPr bwMode="auto">
            <a:xfrm>
              <a:off x="3430" y="2408"/>
              <a:ext cx="168" cy="198"/>
            </a:xfrm>
            <a:custGeom>
              <a:avLst/>
              <a:gdLst>
                <a:gd name="T0" fmla="*/ 94 w 168"/>
                <a:gd name="T1" fmla="*/ 116 h 198"/>
                <a:gd name="T2" fmla="*/ 128 w 168"/>
                <a:gd name="T3" fmla="*/ 32 h 198"/>
                <a:gd name="T4" fmla="*/ 128 w 168"/>
                <a:gd name="T5" fmla="*/ 32 h 198"/>
                <a:gd name="T6" fmla="*/ 132 w 168"/>
                <a:gd name="T7" fmla="*/ 22 h 198"/>
                <a:gd name="T8" fmla="*/ 132 w 168"/>
                <a:gd name="T9" fmla="*/ 16 h 198"/>
                <a:gd name="T10" fmla="*/ 130 w 168"/>
                <a:gd name="T11" fmla="*/ 12 h 198"/>
                <a:gd name="T12" fmla="*/ 126 w 168"/>
                <a:gd name="T13" fmla="*/ 8 h 198"/>
                <a:gd name="T14" fmla="*/ 122 w 168"/>
                <a:gd name="T15" fmla="*/ 6 h 198"/>
                <a:gd name="T16" fmla="*/ 116 w 168"/>
                <a:gd name="T17" fmla="*/ 4 h 198"/>
                <a:gd name="T18" fmla="*/ 104 w 168"/>
                <a:gd name="T19" fmla="*/ 4 h 198"/>
                <a:gd name="T20" fmla="*/ 104 w 168"/>
                <a:gd name="T21" fmla="*/ 0 h 198"/>
                <a:gd name="T22" fmla="*/ 168 w 168"/>
                <a:gd name="T23" fmla="*/ 0 h 198"/>
                <a:gd name="T24" fmla="*/ 168 w 168"/>
                <a:gd name="T25" fmla="*/ 4 h 198"/>
                <a:gd name="T26" fmla="*/ 168 w 168"/>
                <a:gd name="T27" fmla="*/ 4 h 198"/>
                <a:gd name="T28" fmla="*/ 162 w 168"/>
                <a:gd name="T29" fmla="*/ 6 h 198"/>
                <a:gd name="T30" fmla="*/ 154 w 168"/>
                <a:gd name="T31" fmla="*/ 10 h 198"/>
                <a:gd name="T32" fmla="*/ 146 w 168"/>
                <a:gd name="T33" fmla="*/ 16 h 198"/>
                <a:gd name="T34" fmla="*/ 138 w 168"/>
                <a:gd name="T35" fmla="*/ 30 h 198"/>
                <a:gd name="T36" fmla="*/ 84 w 168"/>
                <a:gd name="T37" fmla="*/ 158 h 198"/>
                <a:gd name="T38" fmla="*/ 84 w 168"/>
                <a:gd name="T39" fmla="*/ 158 h 198"/>
                <a:gd name="T40" fmla="*/ 76 w 168"/>
                <a:gd name="T41" fmla="*/ 178 h 198"/>
                <a:gd name="T42" fmla="*/ 66 w 168"/>
                <a:gd name="T43" fmla="*/ 190 h 198"/>
                <a:gd name="T44" fmla="*/ 56 w 168"/>
                <a:gd name="T45" fmla="*/ 196 h 198"/>
                <a:gd name="T46" fmla="*/ 46 w 168"/>
                <a:gd name="T47" fmla="*/ 198 h 198"/>
                <a:gd name="T48" fmla="*/ 38 w 168"/>
                <a:gd name="T49" fmla="*/ 194 h 198"/>
                <a:gd name="T50" fmla="*/ 32 w 168"/>
                <a:gd name="T51" fmla="*/ 188 h 198"/>
                <a:gd name="T52" fmla="*/ 28 w 168"/>
                <a:gd name="T53" fmla="*/ 182 h 198"/>
                <a:gd name="T54" fmla="*/ 28 w 168"/>
                <a:gd name="T55" fmla="*/ 172 h 198"/>
                <a:gd name="T56" fmla="*/ 28 w 168"/>
                <a:gd name="T57" fmla="*/ 172 h 198"/>
                <a:gd name="T58" fmla="*/ 28 w 168"/>
                <a:gd name="T59" fmla="*/ 168 h 198"/>
                <a:gd name="T60" fmla="*/ 30 w 168"/>
                <a:gd name="T61" fmla="*/ 162 h 198"/>
                <a:gd name="T62" fmla="*/ 32 w 168"/>
                <a:gd name="T63" fmla="*/ 160 h 198"/>
                <a:gd name="T64" fmla="*/ 36 w 168"/>
                <a:gd name="T65" fmla="*/ 156 h 198"/>
                <a:gd name="T66" fmla="*/ 44 w 168"/>
                <a:gd name="T67" fmla="*/ 154 h 198"/>
                <a:gd name="T68" fmla="*/ 52 w 168"/>
                <a:gd name="T69" fmla="*/ 156 h 198"/>
                <a:gd name="T70" fmla="*/ 52 w 168"/>
                <a:gd name="T71" fmla="*/ 156 h 198"/>
                <a:gd name="T72" fmla="*/ 56 w 168"/>
                <a:gd name="T73" fmla="*/ 160 h 198"/>
                <a:gd name="T74" fmla="*/ 58 w 168"/>
                <a:gd name="T75" fmla="*/ 166 h 198"/>
                <a:gd name="T76" fmla="*/ 64 w 168"/>
                <a:gd name="T77" fmla="*/ 172 h 198"/>
                <a:gd name="T78" fmla="*/ 66 w 168"/>
                <a:gd name="T79" fmla="*/ 174 h 198"/>
                <a:gd name="T80" fmla="*/ 70 w 168"/>
                <a:gd name="T81" fmla="*/ 172 h 198"/>
                <a:gd name="T82" fmla="*/ 74 w 168"/>
                <a:gd name="T83" fmla="*/ 166 h 198"/>
                <a:gd name="T84" fmla="*/ 78 w 168"/>
                <a:gd name="T85" fmla="*/ 154 h 198"/>
                <a:gd name="T86" fmla="*/ 22 w 168"/>
                <a:gd name="T87" fmla="*/ 30 h 198"/>
                <a:gd name="T88" fmla="*/ 22 w 168"/>
                <a:gd name="T89" fmla="*/ 30 h 198"/>
                <a:gd name="T90" fmla="*/ 18 w 168"/>
                <a:gd name="T91" fmla="*/ 22 h 198"/>
                <a:gd name="T92" fmla="*/ 14 w 168"/>
                <a:gd name="T93" fmla="*/ 14 h 198"/>
                <a:gd name="T94" fmla="*/ 8 w 168"/>
                <a:gd name="T95" fmla="*/ 8 h 198"/>
                <a:gd name="T96" fmla="*/ 4 w 168"/>
                <a:gd name="T97" fmla="*/ 4 h 198"/>
                <a:gd name="T98" fmla="*/ 0 w 168"/>
                <a:gd name="T99" fmla="*/ 4 h 198"/>
                <a:gd name="T100" fmla="*/ 0 w 168"/>
                <a:gd name="T101" fmla="*/ 0 h 198"/>
                <a:gd name="T102" fmla="*/ 76 w 168"/>
                <a:gd name="T103" fmla="*/ 0 h 198"/>
                <a:gd name="T104" fmla="*/ 76 w 168"/>
                <a:gd name="T105" fmla="*/ 4 h 198"/>
                <a:gd name="T106" fmla="*/ 76 w 168"/>
                <a:gd name="T107" fmla="*/ 4 h 198"/>
                <a:gd name="T108" fmla="*/ 70 w 168"/>
                <a:gd name="T109" fmla="*/ 4 h 198"/>
                <a:gd name="T110" fmla="*/ 62 w 168"/>
                <a:gd name="T111" fmla="*/ 6 h 198"/>
                <a:gd name="T112" fmla="*/ 58 w 168"/>
                <a:gd name="T113" fmla="*/ 8 h 198"/>
                <a:gd name="T114" fmla="*/ 56 w 168"/>
                <a:gd name="T115" fmla="*/ 12 h 198"/>
                <a:gd name="T116" fmla="*/ 56 w 168"/>
                <a:gd name="T117" fmla="*/ 18 h 198"/>
                <a:gd name="T118" fmla="*/ 58 w 168"/>
                <a:gd name="T119" fmla="*/ 26 h 198"/>
                <a:gd name="T120" fmla="*/ 94 w 168"/>
                <a:gd name="T121" fmla="*/ 116 h 198"/>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168"/>
                <a:gd name="T184" fmla="*/ 0 h 198"/>
                <a:gd name="T185" fmla="*/ 168 w 168"/>
                <a:gd name="T186" fmla="*/ 198 h 198"/>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168" h="198">
                  <a:moveTo>
                    <a:pt x="94" y="116"/>
                  </a:moveTo>
                  <a:lnTo>
                    <a:pt x="128" y="32"/>
                  </a:lnTo>
                  <a:lnTo>
                    <a:pt x="132" y="22"/>
                  </a:lnTo>
                  <a:lnTo>
                    <a:pt x="132" y="16"/>
                  </a:lnTo>
                  <a:lnTo>
                    <a:pt x="130" y="12"/>
                  </a:lnTo>
                  <a:lnTo>
                    <a:pt x="126" y="8"/>
                  </a:lnTo>
                  <a:lnTo>
                    <a:pt x="122" y="6"/>
                  </a:lnTo>
                  <a:lnTo>
                    <a:pt x="116" y="4"/>
                  </a:lnTo>
                  <a:lnTo>
                    <a:pt x="104" y="4"/>
                  </a:lnTo>
                  <a:lnTo>
                    <a:pt x="104" y="0"/>
                  </a:lnTo>
                  <a:lnTo>
                    <a:pt x="168" y="0"/>
                  </a:lnTo>
                  <a:lnTo>
                    <a:pt x="168" y="4"/>
                  </a:lnTo>
                  <a:lnTo>
                    <a:pt x="162" y="6"/>
                  </a:lnTo>
                  <a:lnTo>
                    <a:pt x="154" y="10"/>
                  </a:lnTo>
                  <a:lnTo>
                    <a:pt x="146" y="16"/>
                  </a:lnTo>
                  <a:lnTo>
                    <a:pt x="138" y="30"/>
                  </a:lnTo>
                  <a:lnTo>
                    <a:pt x="84" y="158"/>
                  </a:lnTo>
                  <a:lnTo>
                    <a:pt x="76" y="178"/>
                  </a:lnTo>
                  <a:lnTo>
                    <a:pt x="66" y="190"/>
                  </a:lnTo>
                  <a:lnTo>
                    <a:pt x="56" y="196"/>
                  </a:lnTo>
                  <a:lnTo>
                    <a:pt x="46" y="198"/>
                  </a:lnTo>
                  <a:lnTo>
                    <a:pt x="38" y="194"/>
                  </a:lnTo>
                  <a:lnTo>
                    <a:pt x="32" y="188"/>
                  </a:lnTo>
                  <a:lnTo>
                    <a:pt x="28" y="182"/>
                  </a:lnTo>
                  <a:lnTo>
                    <a:pt x="28" y="172"/>
                  </a:lnTo>
                  <a:lnTo>
                    <a:pt x="28" y="168"/>
                  </a:lnTo>
                  <a:lnTo>
                    <a:pt x="30" y="162"/>
                  </a:lnTo>
                  <a:lnTo>
                    <a:pt x="32" y="160"/>
                  </a:lnTo>
                  <a:lnTo>
                    <a:pt x="36" y="156"/>
                  </a:lnTo>
                  <a:lnTo>
                    <a:pt x="44" y="154"/>
                  </a:lnTo>
                  <a:lnTo>
                    <a:pt x="52" y="156"/>
                  </a:lnTo>
                  <a:lnTo>
                    <a:pt x="56" y="160"/>
                  </a:lnTo>
                  <a:lnTo>
                    <a:pt x="58" y="166"/>
                  </a:lnTo>
                  <a:lnTo>
                    <a:pt x="64" y="172"/>
                  </a:lnTo>
                  <a:lnTo>
                    <a:pt x="66" y="174"/>
                  </a:lnTo>
                  <a:lnTo>
                    <a:pt x="70" y="172"/>
                  </a:lnTo>
                  <a:lnTo>
                    <a:pt x="74" y="166"/>
                  </a:lnTo>
                  <a:lnTo>
                    <a:pt x="78" y="154"/>
                  </a:lnTo>
                  <a:lnTo>
                    <a:pt x="22" y="30"/>
                  </a:lnTo>
                  <a:lnTo>
                    <a:pt x="18" y="22"/>
                  </a:lnTo>
                  <a:lnTo>
                    <a:pt x="14" y="14"/>
                  </a:lnTo>
                  <a:lnTo>
                    <a:pt x="8" y="8"/>
                  </a:lnTo>
                  <a:lnTo>
                    <a:pt x="4" y="4"/>
                  </a:lnTo>
                  <a:lnTo>
                    <a:pt x="0" y="4"/>
                  </a:lnTo>
                  <a:lnTo>
                    <a:pt x="0" y="0"/>
                  </a:lnTo>
                  <a:lnTo>
                    <a:pt x="76" y="0"/>
                  </a:lnTo>
                  <a:lnTo>
                    <a:pt x="76" y="4"/>
                  </a:lnTo>
                  <a:lnTo>
                    <a:pt x="70" y="4"/>
                  </a:lnTo>
                  <a:lnTo>
                    <a:pt x="62" y="6"/>
                  </a:lnTo>
                  <a:lnTo>
                    <a:pt x="58" y="8"/>
                  </a:lnTo>
                  <a:lnTo>
                    <a:pt x="56" y="12"/>
                  </a:lnTo>
                  <a:lnTo>
                    <a:pt x="56" y="18"/>
                  </a:lnTo>
                  <a:lnTo>
                    <a:pt x="58" y="26"/>
                  </a:lnTo>
                  <a:lnTo>
                    <a:pt x="94" y="11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1" name="Freeform 72"/>
            <p:cNvSpPr>
              <a:spLocks/>
            </p:cNvSpPr>
            <p:nvPr/>
          </p:nvSpPr>
          <p:spPr bwMode="auto">
            <a:xfrm>
              <a:off x="3334" y="2372"/>
              <a:ext cx="104" cy="186"/>
            </a:xfrm>
            <a:custGeom>
              <a:avLst/>
              <a:gdLst>
                <a:gd name="T0" fmla="*/ 0 w 104"/>
                <a:gd name="T1" fmla="*/ 50 h 186"/>
                <a:gd name="T2" fmla="*/ 50 w 104"/>
                <a:gd name="T3" fmla="*/ 0 h 186"/>
                <a:gd name="T4" fmla="*/ 50 w 104"/>
                <a:gd name="T5" fmla="*/ 34 h 186"/>
                <a:gd name="T6" fmla="*/ 96 w 104"/>
                <a:gd name="T7" fmla="*/ 34 h 186"/>
                <a:gd name="T8" fmla="*/ 94 w 104"/>
                <a:gd name="T9" fmla="*/ 50 h 186"/>
                <a:gd name="T10" fmla="*/ 50 w 104"/>
                <a:gd name="T11" fmla="*/ 50 h 186"/>
                <a:gd name="T12" fmla="*/ 50 w 104"/>
                <a:gd name="T13" fmla="*/ 142 h 186"/>
                <a:gd name="T14" fmla="*/ 50 w 104"/>
                <a:gd name="T15" fmla="*/ 142 h 186"/>
                <a:gd name="T16" fmla="*/ 50 w 104"/>
                <a:gd name="T17" fmla="*/ 152 h 186"/>
                <a:gd name="T18" fmla="*/ 54 w 104"/>
                <a:gd name="T19" fmla="*/ 158 h 186"/>
                <a:gd name="T20" fmla="*/ 58 w 104"/>
                <a:gd name="T21" fmla="*/ 164 h 186"/>
                <a:gd name="T22" fmla="*/ 66 w 104"/>
                <a:gd name="T23" fmla="*/ 168 h 186"/>
                <a:gd name="T24" fmla="*/ 72 w 104"/>
                <a:gd name="T25" fmla="*/ 168 h 186"/>
                <a:gd name="T26" fmla="*/ 82 w 104"/>
                <a:gd name="T27" fmla="*/ 168 h 186"/>
                <a:gd name="T28" fmla="*/ 92 w 104"/>
                <a:gd name="T29" fmla="*/ 162 h 186"/>
                <a:gd name="T30" fmla="*/ 102 w 104"/>
                <a:gd name="T31" fmla="*/ 154 h 186"/>
                <a:gd name="T32" fmla="*/ 104 w 104"/>
                <a:gd name="T33" fmla="*/ 160 h 186"/>
                <a:gd name="T34" fmla="*/ 104 w 104"/>
                <a:gd name="T35" fmla="*/ 160 h 186"/>
                <a:gd name="T36" fmla="*/ 98 w 104"/>
                <a:gd name="T37" fmla="*/ 168 h 186"/>
                <a:gd name="T38" fmla="*/ 92 w 104"/>
                <a:gd name="T39" fmla="*/ 174 h 186"/>
                <a:gd name="T40" fmla="*/ 78 w 104"/>
                <a:gd name="T41" fmla="*/ 182 h 186"/>
                <a:gd name="T42" fmla="*/ 64 w 104"/>
                <a:gd name="T43" fmla="*/ 186 h 186"/>
                <a:gd name="T44" fmla="*/ 50 w 104"/>
                <a:gd name="T45" fmla="*/ 186 h 186"/>
                <a:gd name="T46" fmla="*/ 36 w 104"/>
                <a:gd name="T47" fmla="*/ 184 h 186"/>
                <a:gd name="T48" fmla="*/ 26 w 104"/>
                <a:gd name="T49" fmla="*/ 178 h 186"/>
                <a:gd name="T50" fmla="*/ 22 w 104"/>
                <a:gd name="T51" fmla="*/ 174 h 186"/>
                <a:gd name="T52" fmla="*/ 18 w 104"/>
                <a:gd name="T53" fmla="*/ 168 h 186"/>
                <a:gd name="T54" fmla="*/ 16 w 104"/>
                <a:gd name="T55" fmla="*/ 162 h 186"/>
                <a:gd name="T56" fmla="*/ 16 w 104"/>
                <a:gd name="T57" fmla="*/ 156 h 186"/>
                <a:gd name="T58" fmla="*/ 16 w 104"/>
                <a:gd name="T59" fmla="*/ 50 h 186"/>
                <a:gd name="T60" fmla="*/ 0 w 104"/>
                <a:gd name="T61" fmla="*/ 50 h 18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04"/>
                <a:gd name="T94" fmla="*/ 0 h 186"/>
                <a:gd name="T95" fmla="*/ 104 w 104"/>
                <a:gd name="T96" fmla="*/ 186 h 18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04" h="186">
                  <a:moveTo>
                    <a:pt x="0" y="50"/>
                  </a:moveTo>
                  <a:lnTo>
                    <a:pt x="50" y="0"/>
                  </a:lnTo>
                  <a:lnTo>
                    <a:pt x="50" y="34"/>
                  </a:lnTo>
                  <a:lnTo>
                    <a:pt x="96" y="34"/>
                  </a:lnTo>
                  <a:lnTo>
                    <a:pt x="94" y="50"/>
                  </a:lnTo>
                  <a:lnTo>
                    <a:pt x="50" y="50"/>
                  </a:lnTo>
                  <a:lnTo>
                    <a:pt x="50" y="142"/>
                  </a:lnTo>
                  <a:lnTo>
                    <a:pt x="50" y="152"/>
                  </a:lnTo>
                  <a:lnTo>
                    <a:pt x="54" y="158"/>
                  </a:lnTo>
                  <a:lnTo>
                    <a:pt x="58" y="164"/>
                  </a:lnTo>
                  <a:lnTo>
                    <a:pt x="66" y="168"/>
                  </a:lnTo>
                  <a:lnTo>
                    <a:pt x="72" y="168"/>
                  </a:lnTo>
                  <a:lnTo>
                    <a:pt x="82" y="168"/>
                  </a:lnTo>
                  <a:lnTo>
                    <a:pt x="92" y="162"/>
                  </a:lnTo>
                  <a:lnTo>
                    <a:pt x="102" y="154"/>
                  </a:lnTo>
                  <a:lnTo>
                    <a:pt x="104" y="160"/>
                  </a:lnTo>
                  <a:lnTo>
                    <a:pt x="98" y="168"/>
                  </a:lnTo>
                  <a:lnTo>
                    <a:pt x="92" y="174"/>
                  </a:lnTo>
                  <a:lnTo>
                    <a:pt x="78" y="182"/>
                  </a:lnTo>
                  <a:lnTo>
                    <a:pt x="64" y="186"/>
                  </a:lnTo>
                  <a:lnTo>
                    <a:pt x="50" y="186"/>
                  </a:lnTo>
                  <a:lnTo>
                    <a:pt x="36" y="184"/>
                  </a:lnTo>
                  <a:lnTo>
                    <a:pt x="26" y="178"/>
                  </a:lnTo>
                  <a:lnTo>
                    <a:pt x="22" y="174"/>
                  </a:lnTo>
                  <a:lnTo>
                    <a:pt x="18" y="168"/>
                  </a:lnTo>
                  <a:lnTo>
                    <a:pt x="16" y="162"/>
                  </a:lnTo>
                  <a:lnTo>
                    <a:pt x="16" y="156"/>
                  </a:lnTo>
                  <a:lnTo>
                    <a:pt x="16" y="50"/>
                  </a:lnTo>
                  <a:lnTo>
                    <a:pt x="0" y="5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2" name="Freeform 73"/>
            <p:cNvSpPr>
              <a:spLocks/>
            </p:cNvSpPr>
            <p:nvPr/>
          </p:nvSpPr>
          <p:spPr bwMode="auto">
            <a:xfrm>
              <a:off x="3144" y="2402"/>
              <a:ext cx="112" cy="158"/>
            </a:xfrm>
            <a:custGeom>
              <a:avLst/>
              <a:gdLst>
                <a:gd name="T0" fmla="*/ 8 w 112"/>
                <a:gd name="T1" fmla="*/ 102 h 158"/>
                <a:gd name="T2" fmla="*/ 12 w 112"/>
                <a:gd name="T3" fmla="*/ 114 h 158"/>
                <a:gd name="T4" fmla="*/ 18 w 112"/>
                <a:gd name="T5" fmla="*/ 132 h 158"/>
                <a:gd name="T6" fmla="*/ 30 w 112"/>
                <a:gd name="T7" fmla="*/ 144 h 158"/>
                <a:gd name="T8" fmla="*/ 46 w 112"/>
                <a:gd name="T9" fmla="*/ 150 h 158"/>
                <a:gd name="T10" fmla="*/ 56 w 112"/>
                <a:gd name="T11" fmla="*/ 150 h 158"/>
                <a:gd name="T12" fmla="*/ 74 w 112"/>
                <a:gd name="T13" fmla="*/ 144 h 158"/>
                <a:gd name="T14" fmla="*/ 80 w 112"/>
                <a:gd name="T15" fmla="*/ 124 h 158"/>
                <a:gd name="T16" fmla="*/ 78 w 112"/>
                <a:gd name="T17" fmla="*/ 116 h 158"/>
                <a:gd name="T18" fmla="*/ 62 w 112"/>
                <a:gd name="T19" fmla="*/ 102 h 158"/>
                <a:gd name="T20" fmla="*/ 44 w 112"/>
                <a:gd name="T21" fmla="*/ 94 h 158"/>
                <a:gd name="T22" fmla="*/ 16 w 112"/>
                <a:gd name="T23" fmla="*/ 74 h 158"/>
                <a:gd name="T24" fmla="*/ 6 w 112"/>
                <a:gd name="T25" fmla="*/ 60 h 158"/>
                <a:gd name="T26" fmla="*/ 0 w 112"/>
                <a:gd name="T27" fmla="*/ 42 h 158"/>
                <a:gd name="T28" fmla="*/ 2 w 112"/>
                <a:gd name="T29" fmla="*/ 32 h 158"/>
                <a:gd name="T30" fmla="*/ 10 w 112"/>
                <a:gd name="T31" fmla="*/ 16 h 158"/>
                <a:gd name="T32" fmla="*/ 26 w 112"/>
                <a:gd name="T33" fmla="*/ 6 h 158"/>
                <a:gd name="T34" fmla="*/ 42 w 112"/>
                <a:gd name="T35" fmla="*/ 0 h 158"/>
                <a:gd name="T36" fmla="*/ 50 w 112"/>
                <a:gd name="T37" fmla="*/ 0 h 158"/>
                <a:gd name="T38" fmla="*/ 80 w 112"/>
                <a:gd name="T39" fmla="*/ 4 h 158"/>
                <a:gd name="T40" fmla="*/ 102 w 112"/>
                <a:gd name="T41" fmla="*/ 14 h 158"/>
                <a:gd name="T42" fmla="*/ 96 w 112"/>
                <a:gd name="T43" fmla="*/ 52 h 158"/>
                <a:gd name="T44" fmla="*/ 94 w 112"/>
                <a:gd name="T45" fmla="*/ 38 h 158"/>
                <a:gd name="T46" fmla="*/ 84 w 112"/>
                <a:gd name="T47" fmla="*/ 20 h 158"/>
                <a:gd name="T48" fmla="*/ 72 w 112"/>
                <a:gd name="T49" fmla="*/ 10 h 158"/>
                <a:gd name="T50" fmla="*/ 58 w 112"/>
                <a:gd name="T51" fmla="*/ 8 h 158"/>
                <a:gd name="T52" fmla="*/ 52 w 112"/>
                <a:gd name="T53" fmla="*/ 8 h 158"/>
                <a:gd name="T54" fmla="*/ 42 w 112"/>
                <a:gd name="T55" fmla="*/ 10 h 158"/>
                <a:gd name="T56" fmla="*/ 32 w 112"/>
                <a:gd name="T57" fmla="*/ 22 h 158"/>
                <a:gd name="T58" fmla="*/ 28 w 112"/>
                <a:gd name="T59" fmla="*/ 34 h 158"/>
                <a:gd name="T60" fmla="*/ 34 w 112"/>
                <a:gd name="T61" fmla="*/ 42 h 158"/>
                <a:gd name="T62" fmla="*/ 70 w 112"/>
                <a:gd name="T63" fmla="*/ 64 h 158"/>
                <a:gd name="T64" fmla="*/ 82 w 112"/>
                <a:gd name="T65" fmla="*/ 70 h 158"/>
                <a:gd name="T66" fmla="*/ 102 w 112"/>
                <a:gd name="T67" fmla="*/ 88 h 158"/>
                <a:gd name="T68" fmla="*/ 112 w 112"/>
                <a:gd name="T69" fmla="*/ 104 h 158"/>
                <a:gd name="T70" fmla="*/ 112 w 112"/>
                <a:gd name="T71" fmla="*/ 116 h 158"/>
                <a:gd name="T72" fmla="*/ 106 w 112"/>
                <a:gd name="T73" fmla="*/ 136 h 158"/>
                <a:gd name="T74" fmla="*/ 90 w 112"/>
                <a:gd name="T75" fmla="*/ 150 h 158"/>
                <a:gd name="T76" fmla="*/ 72 w 112"/>
                <a:gd name="T77" fmla="*/ 156 h 158"/>
                <a:gd name="T78" fmla="*/ 54 w 112"/>
                <a:gd name="T79" fmla="*/ 158 h 158"/>
                <a:gd name="T80" fmla="*/ 26 w 112"/>
                <a:gd name="T81" fmla="*/ 154 h 158"/>
                <a:gd name="T82" fmla="*/ 0 w 112"/>
                <a:gd name="T83" fmla="*/ 144 h 158"/>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12"/>
                <a:gd name="T127" fmla="*/ 0 h 158"/>
                <a:gd name="T128" fmla="*/ 112 w 112"/>
                <a:gd name="T129" fmla="*/ 158 h 158"/>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12" h="158">
                  <a:moveTo>
                    <a:pt x="0" y="102"/>
                  </a:moveTo>
                  <a:lnTo>
                    <a:pt x="8" y="102"/>
                  </a:lnTo>
                  <a:lnTo>
                    <a:pt x="12" y="114"/>
                  </a:lnTo>
                  <a:lnTo>
                    <a:pt x="14" y="124"/>
                  </a:lnTo>
                  <a:lnTo>
                    <a:pt x="18" y="132"/>
                  </a:lnTo>
                  <a:lnTo>
                    <a:pt x="24" y="138"/>
                  </a:lnTo>
                  <a:lnTo>
                    <a:pt x="30" y="144"/>
                  </a:lnTo>
                  <a:lnTo>
                    <a:pt x="38" y="148"/>
                  </a:lnTo>
                  <a:lnTo>
                    <a:pt x="46" y="150"/>
                  </a:lnTo>
                  <a:lnTo>
                    <a:pt x="56" y="150"/>
                  </a:lnTo>
                  <a:lnTo>
                    <a:pt x="66" y="148"/>
                  </a:lnTo>
                  <a:lnTo>
                    <a:pt x="74" y="144"/>
                  </a:lnTo>
                  <a:lnTo>
                    <a:pt x="78" y="134"/>
                  </a:lnTo>
                  <a:lnTo>
                    <a:pt x="80" y="124"/>
                  </a:lnTo>
                  <a:lnTo>
                    <a:pt x="78" y="116"/>
                  </a:lnTo>
                  <a:lnTo>
                    <a:pt x="74" y="110"/>
                  </a:lnTo>
                  <a:lnTo>
                    <a:pt x="62" y="102"/>
                  </a:lnTo>
                  <a:lnTo>
                    <a:pt x="44" y="94"/>
                  </a:lnTo>
                  <a:lnTo>
                    <a:pt x="30" y="86"/>
                  </a:lnTo>
                  <a:lnTo>
                    <a:pt x="16" y="74"/>
                  </a:lnTo>
                  <a:lnTo>
                    <a:pt x="10" y="68"/>
                  </a:lnTo>
                  <a:lnTo>
                    <a:pt x="6" y="60"/>
                  </a:lnTo>
                  <a:lnTo>
                    <a:pt x="2" y="52"/>
                  </a:lnTo>
                  <a:lnTo>
                    <a:pt x="0" y="42"/>
                  </a:lnTo>
                  <a:lnTo>
                    <a:pt x="2" y="32"/>
                  </a:lnTo>
                  <a:lnTo>
                    <a:pt x="6" y="24"/>
                  </a:lnTo>
                  <a:lnTo>
                    <a:pt x="10" y="16"/>
                  </a:lnTo>
                  <a:lnTo>
                    <a:pt x="18" y="10"/>
                  </a:lnTo>
                  <a:lnTo>
                    <a:pt x="26" y="6"/>
                  </a:lnTo>
                  <a:lnTo>
                    <a:pt x="34" y="2"/>
                  </a:lnTo>
                  <a:lnTo>
                    <a:pt x="42" y="0"/>
                  </a:lnTo>
                  <a:lnTo>
                    <a:pt x="50" y="0"/>
                  </a:lnTo>
                  <a:lnTo>
                    <a:pt x="66" y="0"/>
                  </a:lnTo>
                  <a:lnTo>
                    <a:pt x="80" y="4"/>
                  </a:lnTo>
                  <a:lnTo>
                    <a:pt x="90" y="8"/>
                  </a:lnTo>
                  <a:lnTo>
                    <a:pt x="102" y="14"/>
                  </a:lnTo>
                  <a:lnTo>
                    <a:pt x="104" y="52"/>
                  </a:lnTo>
                  <a:lnTo>
                    <a:pt x="96" y="52"/>
                  </a:lnTo>
                  <a:lnTo>
                    <a:pt x="94" y="38"/>
                  </a:lnTo>
                  <a:lnTo>
                    <a:pt x="90" y="26"/>
                  </a:lnTo>
                  <a:lnTo>
                    <a:pt x="84" y="20"/>
                  </a:lnTo>
                  <a:lnTo>
                    <a:pt x="78" y="14"/>
                  </a:lnTo>
                  <a:lnTo>
                    <a:pt x="72" y="10"/>
                  </a:lnTo>
                  <a:lnTo>
                    <a:pt x="66" y="8"/>
                  </a:lnTo>
                  <a:lnTo>
                    <a:pt x="58" y="8"/>
                  </a:lnTo>
                  <a:lnTo>
                    <a:pt x="52" y="8"/>
                  </a:lnTo>
                  <a:lnTo>
                    <a:pt x="48" y="8"/>
                  </a:lnTo>
                  <a:lnTo>
                    <a:pt x="42" y="10"/>
                  </a:lnTo>
                  <a:lnTo>
                    <a:pt x="38" y="14"/>
                  </a:lnTo>
                  <a:lnTo>
                    <a:pt x="32" y="22"/>
                  </a:lnTo>
                  <a:lnTo>
                    <a:pt x="28" y="34"/>
                  </a:lnTo>
                  <a:lnTo>
                    <a:pt x="30" y="38"/>
                  </a:lnTo>
                  <a:lnTo>
                    <a:pt x="34" y="42"/>
                  </a:lnTo>
                  <a:lnTo>
                    <a:pt x="42" y="50"/>
                  </a:lnTo>
                  <a:lnTo>
                    <a:pt x="70" y="64"/>
                  </a:lnTo>
                  <a:lnTo>
                    <a:pt x="82" y="70"/>
                  </a:lnTo>
                  <a:lnTo>
                    <a:pt x="96" y="80"/>
                  </a:lnTo>
                  <a:lnTo>
                    <a:pt x="102" y="88"/>
                  </a:lnTo>
                  <a:lnTo>
                    <a:pt x="108" y="96"/>
                  </a:lnTo>
                  <a:lnTo>
                    <a:pt x="112" y="104"/>
                  </a:lnTo>
                  <a:lnTo>
                    <a:pt x="112" y="116"/>
                  </a:lnTo>
                  <a:lnTo>
                    <a:pt x="110" y="126"/>
                  </a:lnTo>
                  <a:lnTo>
                    <a:pt x="106" y="136"/>
                  </a:lnTo>
                  <a:lnTo>
                    <a:pt x="100" y="144"/>
                  </a:lnTo>
                  <a:lnTo>
                    <a:pt x="90" y="150"/>
                  </a:lnTo>
                  <a:lnTo>
                    <a:pt x="82" y="154"/>
                  </a:lnTo>
                  <a:lnTo>
                    <a:pt x="72" y="156"/>
                  </a:lnTo>
                  <a:lnTo>
                    <a:pt x="54" y="158"/>
                  </a:lnTo>
                  <a:lnTo>
                    <a:pt x="40" y="158"/>
                  </a:lnTo>
                  <a:lnTo>
                    <a:pt x="26" y="154"/>
                  </a:lnTo>
                  <a:lnTo>
                    <a:pt x="12" y="150"/>
                  </a:lnTo>
                  <a:lnTo>
                    <a:pt x="0" y="144"/>
                  </a:lnTo>
                  <a:lnTo>
                    <a:pt x="0"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3" name="Freeform 74"/>
            <p:cNvSpPr>
              <a:spLocks/>
            </p:cNvSpPr>
            <p:nvPr/>
          </p:nvSpPr>
          <p:spPr bwMode="auto">
            <a:xfrm>
              <a:off x="3036" y="2402"/>
              <a:ext cx="108" cy="154"/>
            </a:xfrm>
            <a:custGeom>
              <a:avLst/>
              <a:gdLst>
                <a:gd name="T0" fmla="*/ 54 w 108"/>
                <a:gd name="T1" fmla="*/ 32 h 154"/>
                <a:gd name="T2" fmla="*/ 54 w 108"/>
                <a:gd name="T3" fmla="*/ 32 h 154"/>
                <a:gd name="T4" fmla="*/ 60 w 108"/>
                <a:gd name="T5" fmla="*/ 18 h 154"/>
                <a:gd name="T6" fmla="*/ 68 w 108"/>
                <a:gd name="T7" fmla="*/ 8 h 154"/>
                <a:gd name="T8" fmla="*/ 78 w 108"/>
                <a:gd name="T9" fmla="*/ 2 h 154"/>
                <a:gd name="T10" fmla="*/ 88 w 108"/>
                <a:gd name="T11" fmla="*/ 0 h 154"/>
                <a:gd name="T12" fmla="*/ 88 w 108"/>
                <a:gd name="T13" fmla="*/ 0 h 154"/>
                <a:gd name="T14" fmla="*/ 96 w 108"/>
                <a:gd name="T15" fmla="*/ 2 h 154"/>
                <a:gd name="T16" fmla="*/ 104 w 108"/>
                <a:gd name="T17" fmla="*/ 6 h 154"/>
                <a:gd name="T18" fmla="*/ 108 w 108"/>
                <a:gd name="T19" fmla="*/ 14 h 154"/>
                <a:gd name="T20" fmla="*/ 108 w 108"/>
                <a:gd name="T21" fmla="*/ 22 h 154"/>
                <a:gd name="T22" fmla="*/ 108 w 108"/>
                <a:gd name="T23" fmla="*/ 22 h 154"/>
                <a:gd name="T24" fmla="*/ 104 w 108"/>
                <a:gd name="T25" fmla="*/ 30 h 154"/>
                <a:gd name="T26" fmla="*/ 96 w 108"/>
                <a:gd name="T27" fmla="*/ 36 h 154"/>
                <a:gd name="T28" fmla="*/ 92 w 108"/>
                <a:gd name="T29" fmla="*/ 38 h 154"/>
                <a:gd name="T30" fmla="*/ 88 w 108"/>
                <a:gd name="T31" fmla="*/ 38 h 154"/>
                <a:gd name="T32" fmla="*/ 84 w 108"/>
                <a:gd name="T33" fmla="*/ 36 h 154"/>
                <a:gd name="T34" fmla="*/ 82 w 108"/>
                <a:gd name="T35" fmla="*/ 34 h 154"/>
                <a:gd name="T36" fmla="*/ 82 w 108"/>
                <a:gd name="T37" fmla="*/ 34 h 154"/>
                <a:gd name="T38" fmla="*/ 74 w 108"/>
                <a:gd name="T39" fmla="*/ 28 h 154"/>
                <a:gd name="T40" fmla="*/ 68 w 108"/>
                <a:gd name="T41" fmla="*/ 26 h 154"/>
                <a:gd name="T42" fmla="*/ 64 w 108"/>
                <a:gd name="T43" fmla="*/ 28 h 154"/>
                <a:gd name="T44" fmla="*/ 60 w 108"/>
                <a:gd name="T45" fmla="*/ 30 h 154"/>
                <a:gd name="T46" fmla="*/ 56 w 108"/>
                <a:gd name="T47" fmla="*/ 36 h 154"/>
                <a:gd name="T48" fmla="*/ 54 w 108"/>
                <a:gd name="T49" fmla="*/ 40 h 154"/>
                <a:gd name="T50" fmla="*/ 54 w 108"/>
                <a:gd name="T51" fmla="*/ 52 h 154"/>
                <a:gd name="T52" fmla="*/ 54 w 108"/>
                <a:gd name="T53" fmla="*/ 128 h 154"/>
                <a:gd name="T54" fmla="*/ 54 w 108"/>
                <a:gd name="T55" fmla="*/ 128 h 154"/>
                <a:gd name="T56" fmla="*/ 54 w 108"/>
                <a:gd name="T57" fmla="*/ 140 h 154"/>
                <a:gd name="T58" fmla="*/ 58 w 108"/>
                <a:gd name="T59" fmla="*/ 146 h 154"/>
                <a:gd name="T60" fmla="*/ 64 w 108"/>
                <a:gd name="T61" fmla="*/ 150 h 154"/>
                <a:gd name="T62" fmla="*/ 74 w 108"/>
                <a:gd name="T63" fmla="*/ 150 h 154"/>
                <a:gd name="T64" fmla="*/ 74 w 108"/>
                <a:gd name="T65" fmla="*/ 154 h 154"/>
                <a:gd name="T66" fmla="*/ 0 w 108"/>
                <a:gd name="T67" fmla="*/ 154 h 154"/>
                <a:gd name="T68" fmla="*/ 0 w 108"/>
                <a:gd name="T69" fmla="*/ 150 h 154"/>
                <a:gd name="T70" fmla="*/ 0 w 108"/>
                <a:gd name="T71" fmla="*/ 150 h 154"/>
                <a:gd name="T72" fmla="*/ 10 w 108"/>
                <a:gd name="T73" fmla="*/ 150 h 154"/>
                <a:gd name="T74" fmla="*/ 18 w 108"/>
                <a:gd name="T75" fmla="*/ 146 h 154"/>
                <a:gd name="T76" fmla="*/ 22 w 108"/>
                <a:gd name="T77" fmla="*/ 140 h 154"/>
                <a:gd name="T78" fmla="*/ 24 w 108"/>
                <a:gd name="T79" fmla="*/ 128 h 154"/>
                <a:gd name="T80" fmla="*/ 24 w 108"/>
                <a:gd name="T81" fmla="*/ 46 h 154"/>
                <a:gd name="T82" fmla="*/ 24 w 108"/>
                <a:gd name="T83" fmla="*/ 46 h 154"/>
                <a:gd name="T84" fmla="*/ 22 w 108"/>
                <a:gd name="T85" fmla="*/ 36 h 154"/>
                <a:gd name="T86" fmla="*/ 20 w 108"/>
                <a:gd name="T87" fmla="*/ 30 h 154"/>
                <a:gd name="T88" fmla="*/ 14 w 108"/>
                <a:gd name="T89" fmla="*/ 26 h 154"/>
                <a:gd name="T90" fmla="*/ 4 w 108"/>
                <a:gd name="T91" fmla="*/ 24 h 154"/>
                <a:gd name="T92" fmla="*/ 4 w 108"/>
                <a:gd name="T93" fmla="*/ 24 h 154"/>
                <a:gd name="T94" fmla="*/ 30 w 108"/>
                <a:gd name="T95" fmla="*/ 12 h 154"/>
                <a:gd name="T96" fmla="*/ 54 w 108"/>
                <a:gd name="T97" fmla="*/ 0 h 154"/>
                <a:gd name="T98" fmla="*/ 54 w 108"/>
                <a:gd name="T99" fmla="*/ 32 h 15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08"/>
                <a:gd name="T151" fmla="*/ 0 h 154"/>
                <a:gd name="T152" fmla="*/ 108 w 108"/>
                <a:gd name="T153" fmla="*/ 154 h 15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08" h="154">
                  <a:moveTo>
                    <a:pt x="54" y="32"/>
                  </a:moveTo>
                  <a:lnTo>
                    <a:pt x="54" y="32"/>
                  </a:lnTo>
                  <a:lnTo>
                    <a:pt x="60" y="18"/>
                  </a:lnTo>
                  <a:lnTo>
                    <a:pt x="68" y="8"/>
                  </a:lnTo>
                  <a:lnTo>
                    <a:pt x="78" y="2"/>
                  </a:lnTo>
                  <a:lnTo>
                    <a:pt x="88" y="0"/>
                  </a:lnTo>
                  <a:lnTo>
                    <a:pt x="96" y="2"/>
                  </a:lnTo>
                  <a:lnTo>
                    <a:pt x="104" y="6"/>
                  </a:lnTo>
                  <a:lnTo>
                    <a:pt x="108" y="14"/>
                  </a:lnTo>
                  <a:lnTo>
                    <a:pt x="108" y="22"/>
                  </a:lnTo>
                  <a:lnTo>
                    <a:pt x="104" y="30"/>
                  </a:lnTo>
                  <a:lnTo>
                    <a:pt x="96" y="36"/>
                  </a:lnTo>
                  <a:lnTo>
                    <a:pt x="92" y="38"/>
                  </a:lnTo>
                  <a:lnTo>
                    <a:pt x="88" y="38"/>
                  </a:lnTo>
                  <a:lnTo>
                    <a:pt x="84" y="36"/>
                  </a:lnTo>
                  <a:lnTo>
                    <a:pt x="82" y="34"/>
                  </a:lnTo>
                  <a:lnTo>
                    <a:pt x="74" y="28"/>
                  </a:lnTo>
                  <a:lnTo>
                    <a:pt x="68" y="26"/>
                  </a:lnTo>
                  <a:lnTo>
                    <a:pt x="64" y="28"/>
                  </a:lnTo>
                  <a:lnTo>
                    <a:pt x="60" y="30"/>
                  </a:lnTo>
                  <a:lnTo>
                    <a:pt x="56" y="36"/>
                  </a:lnTo>
                  <a:lnTo>
                    <a:pt x="54" y="40"/>
                  </a:lnTo>
                  <a:lnTo>
                    <a:pt x="54" y="52"/>
                  </a:lnTo>
                  <a:lnTo>
                    <a:pt x="54" y="128"/>
                  </a:lnTo>
                  <a:lnTo>
                    <a:pt x="54" y="140"/>
                  </a:lnTo>
                  <a:lnTo>
                    <a:pt x="58" y="146"/>
                  </a:lnTo>
                  <a:lnTo>
                    <a:pt x="64" y="150"/>
                  </a:lnTo>
                  <a:lnTo>
                    <a:pt x="74" y="150"/>
                  </a:lnTo>
                  <a:lnTo>
                    <a:pt x="74" y="154"/>
                  </a:lnTo>
                  <a:lnTo>
                    <a:pt x="0" y="154"/>
                  </a:lnTo>
                  <a:lnTo>
                    <a:pt x="0" y="150"/>
                  </a:lnTo>
                  <a:lnTo>
                    <a:pt x="10" y="150"/>
                  </a:lnTo>
                  <a:lnTo>
                    <a:pt x="18" y="146"/>
                  </a:lnTo>
                  <a:lnTo>
                    <a:pt x="22" y="140"/>
                  </a:lnTo>
                  <a:lnTo>
                    <a:pt x="24" y="128"/>
                  </a:lnTo>
                  <a:lnTo>
                    <a:pt x="24" y="46"/>
                  </a:lnTo>
                  <a:lnTo>
                    <a:pt x="22" y="36"/>
                  </a:lnTo>
                  <a:lnTo>
                    <a:pt x="20" y="30"/>
                  </a:lnTo>
                  <a:lnTo>
                    <a:pt x="14" y="26"/>
                  </a:lnTo>
                  <a:lnTo>
                    <a:pt x="4" y="24"/>
                  </a:lnTo>
                  <a:lnTo>
                    <a:pt x="30" y="12"/>
                  </a:lnTo>
                  <a:lnTo>
                    <a:pt x="54" y="0"/>
                  </a:lnTo>
                  <a:lnTo>
                    <a:pt x="54" y="3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4" name="Freeform 75"/>
            <p:cNvSpPr>
              <a:spLocks noEditPoints="1"/>
            </p:cNvSpPr>
            <p:nvPr/>
          </p:nvSpPr>
          <p:spPr bwMode="auto">
            <a:xfrm>
              <a:off x="2898" y="2404"/>
              <a:ext cx="138" cy="154"/>
            </a:xfrm>
            <a:custGeom>
              <a:avLst/>
              <a:gdLst>
                <a:gd name="T0" fmla="*/ 88 w 138"/>
                <a:gd name="T1" fmla="*/ 132 h 154"/>
                <a:gd name="T2" fmla="*/ 76 w 138"/>
                <a:gd name="T3" fmla="*/ 132 h 154"/>
                <a:gd name="T4" fmla="*/ 66 w 138"/>
                <a:gd name="T5" fmla="*/ 128 h 154"/>
                <a:gd name="T6" fmla="*/ 48 w 138"/>
                <a:gd name="T7" fmla="*/ 118 h 154"/>
                <a:gd name="T8" fmla="*/ 36 w 138"/>
                <a:gd name="T9" fmla="*/ 100 h 154"/>
                <a:gd name="T10" fmla="*/ 30 w 138"/>
                <a:gd name="T11" fmla="*/ 78 h 154"/>
                <a:gd name="T12" fmla="*/ 30 w 138"/>
                <a:gd name="T13" fmla="*/ 56 h 154"/>
                <a:gd name="T14" fmla="*/ 138 w 138"/>
                <a:gd name="T15" fmla="*/ 56 h 154"/>
                <a:gd name="T16" fmla="*/ 136 w 138"/>
                <a:gd name="T17" fmla="*/ 40 h 154"/>
                <a:gd name="T18" fmla="*/ 124 w 138"/>
                <a:gd name="T19" fmla="*/ 20 h 154"/>
                <a:gd name="T20" fmla="*/ 110 w 138"/>
                <a:gd name="T21" fmla="*/ 6 h 154"/>
                <a:gd name="T22" fmla="*/ 90 w 138"/>
                <a:gd name="T23" fmla="*/ 0 h 154"/>
                <a:gd name="T24" fmla="*/ 78 w 138"/>
                <a:gd name="T25" fmla="*/ 0 h 154"/>
                <a:gd name="T26" fmla="*/ 66 w 138"/>
                <a:gd name="T27" fmla="*/ 0 h 154"/>
                <a:gd name="T28" fmla="*/ 38 w 138"/>
                <a:gd name="T29" fmla="*/ 8 h 154"/>
                <a:gd name="T30" fmla="*/ 16 w 138"/>
                <a:gd name="T31" fmla="*/ 26 h 154"/>
                <a:gd name="T32" fmla="*/ 4 w 138"/>
                <a:gd name="T33" fmla="*/ 52 h 154"/>
                <a:gd name="T34" fmla="*/ 0 w 138"/>
                <a:gd name="T35" fmla="*/ 84 h 154"/>
                <a:gd name="T36" fmla="*/ 2 w 138"/>
                <a:gd name="T37" fmla="*/ 100 h 154"/>
                <a:gd name="T38" fmla="*/ 14 w 138"/>
                <a:gd name="T39" fmla="*/ 124 h 154"/>
                <a:gd name="T40" fmla="*/ 30 w 138"/>
                <a:gd name="T41" fmla="*/ 142 h 154"/>
                <a:gd name="T42" fmla="*/ 54 w 138"/>
                <a:gd name="T43" fmla="*/ 152 h 154"/>
                <a:gd name="T44" fmla="*/ 66 w 138"/>
                <a:gd name="T45" fmla="*/ 154 h 154"/>
                <a:gd name="T46" fmla="*/ 72 w 138"/>
                <a:gd name="T47" fmla="*/ 154 h 154"/>
                <a:gd name="T48" fmla="*/ 96 w 138"/>
                <a:gd name="T49" fmla="*/ 150 h 154"/>
                <a:gd name="T50" fmla="*/ 116 w 138"/>
                <a:gd name="T51" fmla="*/ 136 h 154"/>
                <a:gd name="T52" fmla="*/ 130 w 138"/>
                <a:gd name="T53" fmla="*/ 120 h 154"/>
                <a:gd name="T54" fmla="*/ 138 w 138"/>
                <a:gd name="T55" fmla="*/ 106 h 154"/>
                <a:gd name="T56" fmla="*/ 132 w 138"/>
                <a:gd name="T57" fmla="*/ 102 h 154"/>
                <a:gd name="T58" fmla="*/ 114 w 138"/>
                <a:gd name="T59" fmla="*/ 124 h 154"/>
                <a:gd name="T60" fmla="*/ 88 w 138"/>
                <a:gd name="T61" fmla="*/ 132 h 154"/>
                <a:gd name="T62" fmla="*/ 66 w 138"/>
                <a:gd name="T63" fmla="*/ 8 h 154"/>
                <a:gd name="T64" fmla="*/ 74 w 138"/>
                <a:gd name="T65" fmla="*/ 8 h 154"/>
                <a:gd name="T66" fmla="*/ 78 w 138"/>
                <a:gd name="T67" fmla="*/ 8 h 154"/>
                <a:gd name="T68" fmla="*/ 88 w 138"/>
                <a:gd name="T69" fmla="*/ 14 h 154"/>
                <a:gd name="T70" fmla="*/ 96 w 138"/>
                <a:gd name="T71" fmla="*/ 32 h 154"/>
                <a:gd name="T72" fmla="*/ 66 w 138"/>
                <a:gd name="T73" fmla="*/ 48 h 154"/>
                <a:gd name="T74" fmla="*/ 32 w 138"/>
                <a:gd name="T75" fmla="*/ 48 h 154"/>
                <a:gd name="T76" fmla="*/ 36 w 138"/>
                <a:gd name="T77" fmla="*/ 28 h 154"/>
                <a:gd name="T78" fmla="*/ 44 w 138"/>
                <a:gd name="T79" fmla="*/ 18 h 154"/>
                <a:gd name="T80" fmla="*/ 56 w 138"/>
                <a:gd name="T81" fmla="*/ 10 h 154"/>
                <a:gd name="T82" fmla="*/ 66 w 138"/>
                <a:gd name="T83" fmla="*/ 8 h 15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138"/>
                <a:gd name="T127" fmla="*/ 0 h 154"/>
                <a:gd name="T128" fmla="*/ 138 w 138"/>
                <a:gd name="T129" fmla="*/ 154 h 15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138" h="154">
                  <a:moveTo>
                    <a:pt x="88" y="132"/>
                  </a:moveTo>
                  <a:lnTo>
                    <a:pt x="88" y="132"/>
                  </a:lnTo>
                  <a:lnTo>
                    <a:pt x="82" y="132"/>
                  </a:lnTo>
                  <a:lnTo>
                    <a:pt x="76" y="132"/>
                  </a:lnTo>
                  <a:lnTo>
                    <a:pt x="66" y="128"/>
                  </a:lnTo>
                  <a:lnTo>
                    <a:pt x="56" y="124"/>
                  </a:lnTo>
                  <a:lnTo>
                    <a:pt x="48" y="118"/>
                  </a:lnTo>
                  <a:lnTo>
                    <a:pt x="42" y="110"/>
                  </a:lnTo>
                  <a:lnTo>
                    <a:pt x="36" y="100"/>
                  </a:lnTo>
                  <a:lnTo>
                    <a:pt x="32" y="90"/>
                  </a:lnTo>
                  <a:lnTo>
                    <a:pt x="30" y="78"/>
                  </a:lnTo>
                  <a:lnTo>
                    <a:pt x="28" y="68"/>
                  </a:lnTo>
                  <a:lnTo>
                    <a:pt x="30" y="56"/>
                  </a:lnTo>
                  <a:lnTo>
                    <a:pt x="66" y="56"/>
                  </a:lnTo>
                  <a:lnTo>
                    <a:pt x="138" y="56"/>
                  </a:lnTo>
                  <a:lnTo>
                    <a:pt x="136" y="40"/>
                  </a:lnTo>
                  <a:lnTo>
                    <a:pt x="130" y="30"/>
                  </a:lnTo>
                  <a:lnTo>
                    <a:pt x="124" y="20"/>
                  </a:lnTo>
                  <a:lnTo>
                    <a:pt x="118" y="12"/>
                  </a:lnTo>
                  <a:lnTo>
                    <a:pt x="110" y="6"/>
                  </a:lnTo>
                  <a:lnTo>
                    <a:pt x="100" y="2"/>
                  </a:lnTo>
                  <a:lnTo>
                    <a:pt x="90" y="0"/>
                  </a:lnTo>
                  <a:lnTo>
                    <a:pt x="78" y="0"/>
                  </a:lnTo>
                  <a:lnTo>
                    <a:pt x="66" y="0"/>
                  </a:lnTo>
                  <a:lnTo>
                    <a:pt x="52" y="2"/>
                  </a:lnTo>
                  <a:lnTo>
                    <a:pt x="38" y="8"/>
                  </a:lnTo>
                  <a:lnTo>
                    <a:pt x="26" y="16"/>
                  </a:lnTo>
                  <a:lnTo>
                    <a:pt x="16" y="26"/>
                  </a:lnTo>
                  <a:lnTo>
                    <a:pt x="10" y="38"/>
                  </a:lnTo>
                  <a:lnTo>
                    <a:pt x="4" y="52"/>
                  </a:lnTo>
                  <a:lnTo>
                    <a:pt x="0" y="68"/>
                  </a:lnTo>
                  <a:lnTo>
                    <a:pt x="0" y="84"/>
                  </a:lnTo>
                  <a:lnTo>
                    <a:pt x="2" y="100"/>
                  </a:lnTo>
                  <a:lnTo>
                    <a:pt x="6" y="114"/>
                  </a:lnTo>
                  <a:lnTo>
                    <a:pt x="14" y="124"/>
                  </a:lnTo>
                  <a:lnTo>
                    <a:pt x="22" y="134"/>
                  </a:lnTo>
                  <a:lnTo>
                    <a:pt x="30" y="142"/>
                  </a:lnTo>
                  <a:lnTo>
                    <a:pt x="42" y="148"/>
                  </a:lnTo>
                  <a:lnTo>
                    <a:pt x="54" y="152"/>
                  </a:lnTo>
                  <a:lnTo>
                    <a:pt x="66" y="154"/>
                  </a:lnTo>
                  <a:lnTo>
                    <a:pt x="72" y="154"/>
                  </a:lnTo>
                  <a:lnTo>
                    <a:pt x="84" y="154"/>
                  </a:lnTo>
                  <a:lnTo>
                    <a:pt x="96" y="150"/>
                  </a:lnTo>
                  <a:lnTo>
                    <a:pt x="108" y="144"/>
                  </a:lnTo>
                  <a:lnTo>
                    <a:pt x="116" y="136"/>
                  </a:lnTo>
                  <a:lnTo>
                    <a:pt x="124" y="128"/>
                  </a:lnTo>
                  <a:lnTo>
                    <a:pt x="130" y="120"/>
                  </a:lnTo>
                  <a:lnTo>
                    <a:pt x="136" y="112"/>
                  </a:lnTo>
                  <a:lnTo>
                    <a:pt x="138" y="106"/>
                  </a:lnTo>
                  <a:lnTo>
                    <a:pt x="132" y="102"/>
                  </a:lnTo>
                  <a:lnTo>
                    <a:pt x="124" y="114"/>
                  </a:lnTo>
                  <a:lnTo>
                    <a:pt x="114" y="124"/>
                  </a:lnTo>
                  <a:lnTo>
                    <a:pt x="102" y="128"/>
                  </a:lnTo>
                  <a:lnTo>
                    <a:pt x="88" y="132"/>
                  </a:lnTo>
                  <a:close/>
                  <a:moveTo>
                    <a:pt x="66" y="8"/>
                  </a:moveTo>
                  <a:lnTo>
                    <a:pt x="66" y="8"/>
                  </a:lnTo>
                  <a:lnTo>
                    <a:pt x="74" y="8"/>
                  </a:lnTo>
                  <a:lnTo>
                    <a:pt x="78" y="8"/>
                  </a:lnTo>
                  <a:lnTo>
                    <a:pt x="84" y="10"/>
                  </a:lnTo>
                  <a:lnTo>
                    <a:pt x="88" y="14"/>
                  </a:lnTo>
                  <a:lnTo>
                    <a:pt x="92" y="18"/>
                  </a:lnTo>
                  <a:lnTo>
                    <a:pt x="96" y="32"/>
                  </a:lnTo>
                  <a:lnTo>
                    <a:pt x="98" y="48"/>
                  </a:lnTo>
                  <a:lnTo>
                    <a:pt x="66" y="48"/>
                  </a:lnTo>
                  <a:lnTo>
                    <a:pt x="32" y="48"/>
                  </a:lnTo>
                  <a:lnTo>
                    <a:pt x="34" y="38"/>
                  </a:lnTo>
                  <a:lnTo>
                    <a:pt x="36" y="28"/>
                  </a:lnTo>
                  <a:lnTo>
                    <a:pt x="40" y="22"/>
                  </a:lnTo>
                  <a:lnTo>
                    <a:pt x="44" y="18"/>
                  </a:lnTo>
                  <a:lnTo>
                    <a:pt x="50" y="14"/>
                  </a:lnTo>
                  <a:lnTo>
                    <a:pt x="56" y="10"/>
                  </a:lnTo>
                  <a:lnTo>
                    <a:pt x="66" y="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5" name="Freeform 76"/>
            <p:cNvSpPr>
              <a:spLocks/>
            </p:cNvSpPr>
            <p:nvPr/>
          </p:nvSpPr>
          <p:spPr bwMode="auto">
            <a:xfrm>
              <a:off x="2752" y="2406"/>
              <a:ext cx="164" cy="156"/>
            </a:xfrm>
            <a:custGeom>
              <a:avLst/>
              <a:gdLst>
                <a:gd name="T0" fmla="*/ 24 w 164"/>
                <a:gd name="T1" fmla="*/ 26 h 156"/>
                <a:gd name="T2" fmla="*/ 24 w 164"/>
                <a:gd name="T3" fmla="*/ 26 h 156"/>
                <a:gd name="T4" fmla="*/ 22 w 164"/>
                <a:gd name="T5" fmla="*/ 22 h 156"/>
                <a:gd name="T6" fmla="*/ 18 w 164"/>
                <a:gd name="T7" fmla="*/ 16 h 156"/>
                <a:gd name="T8" fmla="*/ 10 w 164"/>
                <a:gd name="T9" fmla="*/ 8 h 156"/>
                <a:gd name="T10" fmla="*/ 6 w 164"/>
                <a:gd name="T11" fmla="*/ 6 h 156"/>
                <a:gd name="T12" fmla="*/ 0 w 164"/>
                <a:gd name="T13" fmla="*/ 4 h 156"/>
                <a:gd name="T14" fmla="*/ 0 w 164"/>
                <a:gd name="T15" fmla="*/ 0 h 156"/>
                <a:gd name="T16" fmla="*/ 72 w 164"/>
                <a:gd name="T17" fmla="*/ 0 h 156"/>
                <a:gd name="T18" fmla="*/ 72 w 164"/>
                <a:gd name="T19" fmla="*/ 4 h 156"/>
                <a:gd name="T20" fmla="*/ 72 w 164"/>
                <a:gd name="T21" fmla="*/ 4 h 156"/>
                <a:gd name="T22" fmla="*/ 62 w 164"/>
                <a:gd name="T23" fmla="*/ 4 h 156"/>
                <a:gd name="T24" fmla="*/ 60 w 164"/>
                <a:gd name="T25" fmla="*/ 6 h 156"/>
                <a:gd name="T26" fmla="*/ 56 w 164"/>
                <a:gd name="T27" fmla="*/ 10 h 156"/>
                <a:gd name="T28" fmla="*/ 56 w 164"/>
                <a:gd name="T29" fmla="*/ 14 h 156"/>
                <a:gd name="T30" fmla="*/ 56 w 164"/>
                <a:gd name="T31" fmla="*/ 18 h 156"/>
                <a:gd name="T32" fmla="*/ 58 w 164"/>
                <a:gd name="T33" fmla="*/ 32 h 156"/>
                <a:gd name="T34" fmla="*/ 92 w 164"/>
                <a:gd name="T35" fmla="*/ 108 h 156"/>
                <a:gd name="T36" fmla="*/ 126 w 164"/>
                <a:gd name="T37" fmla="*/ 30 h 156"/>
                <a:gd name="T38" fmla="*/ 126 w 164"/>
                <a:gd name="T39" fmla="*/ 30 h 156"/>
                <a:gd name="T40" fmla="*/ 128 w 164"/>
                <a:gd name="T41" fmla="*/ 24 h 156"/>
                <a:gd name="T42" fmla="*/ 128 w 164"/>
                <a:gd name="T43" fmla="*/ 18 h 156"/>
                <a:gd name="T44" fmla="*/ 128 w 164"/>
                <a:gd name="T45" fmla="*/ 14 h 156"/>
                <a:gd name="T46" fmla="*/ 126 w 164"/>
                <a:gd name="T47" fmla="*/ 10 h 156"/>
                <a:gd name="T48" fmla="*/ 120 w 164"/>
                <a:gd name="T49" fmla="*/ 6 h 156"/>
                <a:gd name="T50" fmla="*/ 112 w 164"/>
                <a:gd name="T51" fmla="*/ 4 h 156"/>
                <a:gd name="T52" fmla="*/ 112 w 164"/>
                <a:gd name="T53" fmla="*/ 0 h 156"/>
                <a:gd name="T54" fmla="*/ 164 w 164"/>
                <a:gd name="T55" fmla="*/ 0 h 156"/>
                <a:gd name="T56" fmla="*/ 164 w 164"/>
                <a:gd name="T57" fmla="*/ 4 h 156"/>
                <a:gd name="T58" fmla="*/ 164 w 164"/>
                <a:gd name="T59" fmla="*/ 4 h 156"/>
                <a:gd name="T60" fmla="*/ 156 w 164"/>
                <a:gd name="T61" fmla="*/ 4 h 156"/>
                <a:gd name="T62" fmla="*/ 150 w 164"/>
                <a:gd name="T63" fmla="*/ 8 h 156"/>
                <a:gd name="T64" fmla="*/ 144 w 164"/>
                <a:gd name="T65" fmla="*/ 16 h 156"/>
                <a:gd name="T66" fmla="*/ 136 w 164"/>
                <a:gd name="T67" fmla="*/ 30 h 156"/>
                <a:gd name="T68" fmla="*/ 84 w 164"/>
                <a:gd name="T69" fmla="*/ 156 h 156"/>
                <a:gd name="T70" fmla="*/ 24 w 164"/>
                <a:gd name="T71" fmla="*/ 26 h 15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64"/>
                <a:gd name="T109" fmla="*/ 0 h 156"/>
                <a:gd name="T110" fmla="*/ 164 w 164"/>
                <a:gd name="T111" fmla="*/ 156 h 15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64" h="156">
                  <a:moveTo>
                    <a:pt x="24" y="26"/>
                  </a:moveTo>
                  <a:lnTo>
                    <a:pt x="24" y="26"/>
                  </a:lnTo>
                  <a:lnTo>
                    <a:pt x="22" y="22"/>
                  </a:lnTo>
                  <a:lnTo>
                    <a:pt x="18" y="16"/>
                  </a:lnTo>
                  <a:lnTo>
                    <a:pt x="10" y="8"/>
                  </a:lnTo>
                  <a:lnTo>
                    <a:pt x="6" y="6"/>
                  </a:lnTo>
                  <a:lnTo>
                    <a:pt x="0" y="4"/>
                  </a:lnTo>
                  <a:lnTo>
                    <a:pt x="0" y="0"/>
                  </a:lnTo>
                  <a:lnTo>
                    <a:pt x="72" y="0"/>
                  </a:lnTo>
                  <a:lnTo>
                    <a:pt x="72" y="4"/>
                  </a:lnTo>
                  <a:lnTo>
                    <a:pt x="62" y="4"/>
                  </a:lnTo>
                  <a:lnTo>
                    <a:pt x="60" y="6"/>
                  </a:lnTo>
                  <a:lnTo>
                    <a:pt x="56" y="10"/>
                  </a:lnTo>
                  <a:lnTo>
                    <a:pt x="56" y="14"/>
                  </a:lnTo>
                  <a:lnTo>
                    <a:pt x="56" y="18"/>
                  </a:lnTo>
                  <a:lnTo>
                    <a:pt x="58" y="32"/>
                  </a:lnTo>
                  <a:lnTo>
                    <a:pt x="92" y="108"/>
                  </a:lnTo>
                  <a:lnTo>
                    <a:pt x="126" y="30"/>
                  </a:lnTo>
                  <a:lnTo>
                    <a:pt x="128" y="24"/>
                  </a:lnTo>
                  <a:lnTo>
                    <a:pt x="128" y="18"/>
                  </a:lnTo>
                  <a:lnTo>
                    <a:pt x="128" y="14"/>
                  </a:lnTo>
                  <a:lnTo>
                    <a:pt x="126" y="10"/>
                  </a:lnTo>
                  <a:lnTo>
                    <a:pt x="120" y="6"/>
                  </a:lnTo>
                  <a:lnTo>
                    <a:pt x="112" y="4"/>
                  </a:lnTo>
                  <a:lnTo>
                    <a:pt x="112" y="0"/>
                  </a:lnTo>
                  <a:lnTo>
                    <a:pt x="164" y="0"/>
                  </a:lnTo>
                  <a:lnTo>
                    <a:pt x="164" y="4"/>
                  </a:lnTo>
                  <a:lnTo>
                    <a:pt x="156" y="4"/>
                  </a:lnTo>
                  <a:lnTo>
                    <a:pt x="150" y="8"/>
                  </a:lnTo>
                  <a:lnTo>
                    <a:pt x="144" y="16"/>
                  </a:lnTo>
                  <a:lnTo>
                    <a:pt x="136" y="30"/>
                  </a:lnTo>
                  <a:lnTo>
                    <a:pt x="84" y="156"/>
                  </a:lnTo>
                  <a:lnTo>
                    <a:pt x="24" y="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6" name="Freeform 77"/>
            <p:cNvSpPr>
              <a:spLocks/>
            </p:cNvSpPr>
            <p:nvPr/>
          </p:nvSpPr>
          <p:spPr bwMode="auto">
            <a:xfrm>
              <a:off x="2526" y="2404"/>
              <a:ext cx="166" cy="154"/>
            </a:xfrm>
            <a:custGeom>
              <a:avLst/>
              <a:gdLst>
                <a:gd name="T0" fmla="*/ 54 w 166"/>
                <a:gd name="T1" fmla="*/ 36 h 154"/>
                <a:gd name="T2" fmla="*/ 64 w 166"/>
                <a:gd name="T3" fmla="*/ 18 h 154"/>
                <a:gd name="T4" fmla="*/ 78 w 166"/>
                <a:gd name="T5" fmla="*/ 8 h 154"/>
                <a:gd name="T6" fmla="*/ 106 w 166"/>
                <a:gd name="T7" fmla="*/ 2 h 154"/>
                <a:gd name="T8" fmla="*/ 116 w 166"/>
                <a:gd name="T9" fmla="*/ 2 h 154"/>
                <a:gd name="T10" fmla="*/ 132 w 166"/>
                <a:gd name="T11" fmla="*/ 8 h 154"/>
                <a:gd name="T12" fmla="*/ 144 w 166"/>
                <a:gd name="T13" fmla="*/ 20 h 154"/>
                <a:gd name="T14" fmla="*/ 148 w 166"/>
                <a:gd name="T15" fmla="*/ 42 h 154"/>
                <a:gd name="T16" fmla="*/ 150 w 166"/>
                <a:gd name="T17" fmla="*/ 128 h 154"/>
                <a:gd name="T18" fmla="*/ 150 w 166"/>
                <a:gd name="T19" fmla="*/ 140 h 154"/>
                <a:gd name="T20" fmla="*/ 158 w 166"/>
                <a:gd name="T21" fmla="*/ 150 h 154"/>
                <a:gd name="T22" fmla="*/ 166 w 166"/>
                <a:gd name="T23" fmla="*/ 154 h 154"/>
                <a:gd name="T24" fmla="*/ 102 w 166"/>
                <a:gd name="T25" fmla="*/ 150 h 154"/>
                <a:gd name="T26" fmla="*/ 110 w 166"/>
                <a:gd name="T27" fmla="*/ 150 h 154"/>
                <a:gd name="T28" fmla="*/ 118 w 166"/>
                <a:gd name="T29" fmla="*/ 138 h 154"/>
                <a:gd name="T30" fmla="*/ 118 w 166"/>
                <a:gd name="T31" fmla="*/ 54 h 154"/>
                <a:gd name="T32" fmla="*/ 118 w 166"/>
                <a:gd name="T33" fmla="*/ 46 h 154"/>
                <a:gd name="T34" fmla="*/ 112 w 166"/>
                <a:gd name="T35" fmla="*/ 34 h 154"/>
                <a:gd name="T36" fmla="*/ 98 w 166"/>
                <a:gd name="T37" fmla="*/ 24 h 154"/>
                <a:gd name="T38" fmla="*/ 74 w 166"/>
                <a:gd name="T39" fmla="*/ 26 h 154"/>
                <a:gd name="T40" fmla="*/ 60 w 166"/>
                <a:gd name="T41" fmla="*/ 38 h 154"/>
                <a:gd name="T42" fmla="*/ 54 w 166"/>
                <a:gd name="T43" fmla="*/ 52 h 154"/>
                <a:gd name="T44" fmla="*/ 54 w 166"/>
                <a:gd name="T45" fmla="*/ 128 h 154"/>
                <a:gd name="T46" fmla="*/ 56 w 166"/>
                <a:gd name="T47" fmla="*/ 140 h 154"/>
                <a:gd name="T48" fmla="*/ 70 w 166"/>
                <a:gd name="T49" fmla="*/ 150 h 154"/>
                <a:gd name="T50" fmla="*/ 80 w 166"/>
                <a:gd name="T51" fmla="*/ 154 h 154"/>
                <a:gd name="T52" fmla="*/ 0 w 166"/>
                <a:gd name="T53" fmla="*/ 150 h 154"/>
                <a:gd name="T54" fmla="*/ 10 w 166"/>
                <a:gd name="T55" fmla="*/ 150 h 154"/>
                <a:gd name="T56" fmla="*/ 22 w 166"/>
                <a:gd name="T57" fmla="*/ 136 h 154"/>
                <a:gd name="T58" fmla="*/ 22 w 166"/>
                <a:gd name="T59" fmla="*/ 52 h 154"/>
                <a:gd name="T60" fmla="*/ 22 w 166"/>
                <a:gd name="T61" fmla="*/ 38 h 154"/>
                <a:gd name="T62" fmla="*/ 12 w 166"/>
                <a:gd name="T63" fmla="*/ 26 h 154"/>
                <a:gd name="T64" fmla="*/ 2 w 166"/>
                <a:gd name="T65" fmla="*/ 24 h 154"/>
                <a:gd name="T66" fmla="*/ 54 w 166"/>
                <a:gd name="T67" fmla="*/ 0 h 154"/>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66"/>
                <a:gd name="T103" fmla="*/ 0 h 154"/>
                <a:gd name="T104" fmla="*/ 166 w 166"/>
                <a:gd name="T105" fmla="*/ 154 h 154"/>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66" h="154">
                  <a:moveTo>
                    <a:pt x="54" y="36"/>
                  </a:moveTo>
                  <a:lnTo>
                    <a:pt x="54" y="36"/>
                  </a:lnTo>
                  <a:lnTo>
                    <a:pt x="60" y="26"/>
                  </a:lnTo>
                  <a:lnTo>
                    <a:pt x="64" y="18"/>
                  </a:lnTo>
                  <a:lnTo>
                    <a:pt x="72" y="12"/>
                  </a:lnTo>
                  <a:lnTo>
                    <a:pt x="78" y="8"/>
                  </a:lnTo>
                  <a:lnTo>
                    <a:pt x="92" y="2"/>
                  </a:lnTo>
                  <a:lnTo>
                    <a:pt x="106" y="2"/>
                  </a:lnTo>
                  <a:lnTo>
                    <a:pt x="116" y="2"/>
                  </a:lnTo>
                  <a:lnTo>
                    <a:pt x="126" y="4"/>
                  </a:lnTo>
                  <a:lnTo>
                    <a:pt x="132" y="8"/>
                  </a:lnTo>
                  <a:lnTo>
                    <a:pt x="138" y="14"/>
                  </a:lnTo>
                  <a:lnTo>
                    <a:pt x="144" y="20"/>
                  </a:lnTo>
                  <a:lnTo>
                    <a:pt x="146" y="30"/>
                  </a:lnTo>
                  <a:lnTo>
                    <a:pt x="148" y="42"/>
                  </a:lnTo>
                  <a:lnTo>
                    <a:pt x="150" y="58"/>
                  </a:lnTo>
                  <a:lnTo>
                    <a:pt x="150" y="128"/>
                  </a:lnTo>
                  <a:lnTo>
                    <a:pt x="150" y="140"/>
                  </a:lnTo>
                  <a:lnTo>
                    <a:pt x="152" y="146"/>
                  </a:lnTo>
                  <a:lnTo>
                    <a:pt x="158" y="150"/>
                  </a:lnTo>
                  <a:lnTo>
                    <a:pt x="164" y="150"/>
                  </a:lnTo>
                  <a:lnTo>
                    <a:pt x="166" y="154"/>
                  </a:lnTo>
                  <a:lnTo>
                    <a:pt x="104" y="154"/>
                  </a:lnTo>
                  <a:lnTo>
                    <a:pt x="102" y="150"/>
                  </a:lnTo>
                  <a:lnTo>
                    <a:pt x="110" y="150"/>
                  </a:lnTo>
                  <a:lnTo>
                    <a:pt x="116" y="144"/>
                  </a:lnTo>
                  <a:lnTo>
                    <a:pt x="118" y="138"/>
                  </a:lnTo>
                  <a:lnTo>
                    <a:pt x="118" y="126"/>
                  </a:lnTo>
                  <a:lnTo>
                    <a:pt x="118" y="54"/>
                  </a:lnTo>
                  <a:lnTo>
                    <a:pt x="118" y="46"/>
                  </a:lnTo>
                  <a:lnTo>
                    <a:pt x="116" y="40"/>
                  </a:lnTo>
                  <a:lnTo>
                    <a:pt x="112" y="34"/>
                  </a:lnTo>
                  <a:lnTo>
                    <a:pt x="108" y="30"/>
                  </a:lnTo>
                  <a:lnTo>
                    <a:pt x="98" y="24"/>
                  </a:lnTo>
                  <a:lnTo>
                    <a:pt x="86" y="24"/>
                  </a:lnTo>
                  <a:lnTo>
                    <a:pt x="74" y="26"/>
                  </a:lnTo>
                  <a:lnTo>
                    <a:pt x="64" y="34"/>
                  </a:lnTo>
                  <a:lnTo>
                    <a:pt x="60" y="38"/>
                  </a:lnTo>
                  <a:lnTo>
                    <a:pt x="56" y="44"/>
                  </a:lnTo>
                  <a:lnTo>
                    <a:pt x="54" y="52"/>
                  </a:lnTo>
                  <a:lnTo>
                    <a:pt x="54" y="60"/>
                  </a:lnTo>
                  <a:lnTo>
                    <a:pt x="54" y="128"/>
                  </a:lnTo>
                  <a:lnTo>
                    <a:pt x="56" y="140"/>
                  </a:lnTo>
                  <a:lnTo>
                    <a:pt x="62" y="146"/>
                  </a:lnTo>
                  <a:lnTo>
                    <a:pt x="70" y="150"/>
                  </a:lnTo>
                  <a:lnTo>
                    <a:pt x="80" y="150"/>
                  </a:lnTo>
                  <a:lnTo>
                    <a:pt x="80" y="154"/>
                  </a:lnTo>
                  <a:lnTo>
                    <a:pt x="0" y="154"/>
                  </a:lnTo>
                  <a:lnTo>
                    <a:pt x="0" y="150"/>
                  </a:lnTo>
                  <a:lnTo>
                    <a:pt x="10" y="150"/>
                  </a:lnTo>
                  <a:lnTo>
                    <a:pt x="18" y="144"/>
                  </a:lnTo>
                  <a:lnTo>
                    <a:pt x="22" y="136"/>
                  </a:lnTo>
                  <a:lnTo>
                    <a:pt x="22" y="122"/>
                  </a:lnTo>
                  <a:lnTo>
                    <a:pt x="22" y="52"/>
                  </a:lnTo>
                  <a:lnTo>
                    <a:pt x="22" y="38"/>
                  </a:lnTo>
                  <a:lnTo>
                    <a:pt x="18" y="30"/>
                  </a:lnTo>
                  <a:lnTo>
                    <a:pt x="12" y="26"/>
                  </a:lnTo>
                  <a:lnTo>
                    <a:pt x="2" y="24"/>
                  </a:lnTo>
                  <a:lnTo>
                    <a:pt x="28" y="14"/>
                  </a:lnTo>
                  <a:lnTo>
                    <a:pt x="54" y="0"/>
                  </a:lnTo>
                  <a:lnTo>
                    <a:pt x="54" y="3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7" name="Freeform 78"/>
            <p:cNvSpPr>
              <a:spLocks/>
            </p:cNvSpPr>
            <p:nvPr/>
          </p:nvSpPr>
          <p:spPr bwMode="auto">
            <a:xfrm>
              <a:off x="2320" y="2334"/>
              <a:ext cx="230" cy="232"/>
            </a:xfrm>
            <a:custGeom>
              <a:avLst/>
              <a:gdLst>
                <a:gd name="T0" fmla="*/ 0 w 230"/>
                <a:gd name="T1" fmla="*/ 0 h 232"/>
                <a:gd name="T2" fmla="*/ 96 w 230"/>
                <a:gd name="T3" fmla="*/ 10 h 232"/>
                <a:gd name="T4" fmla="*/ 84 w 230"/>
                <a:gd name="T5" fmla="*/ 10 h 232"/>
                <a:gd name="T6" fmla="*/ 74 w 230"/>
                <a:gd name="T7" fmla="*/ 14 h 232"/>
                <a:gd name="T8" fmla="*/ 68 w 230"/>
                <a:gd name="T9" fmla="*/ 24 h 232"/>
                <a:gd name="T10" fmla="*/ 66 w 230"/>
                <a:gd name="T11" fmla="*/ 42 h 232"/>
                <a:gd name="T12" fmla="*/ 66 w 230"/>
                <a:gd name="T13" fmla="*/ 154 h 232"/>
                <a:gd name="T14" fmla="*/ 70 w 230"/>
                <a:gd name="T15" fmla="*/ 186 h 232"/>
                <a:gd name="T16" fmla="*/ 82 w 230"/>
                <a:gd name="T17" fmla="*/ 208 h 232"/>
                <a:gd name="T18" fmla="*/ 100 w 230"/>
                <a:gd name="T19" fmla="*/ 218 h 232"/>
                <a:gd name="T20" fmla="*/ 126 w 230"/>
                <a:gd name="T21" fmla="*/ 220 h 232"/>
                <a:gd name="T22" fmla="*/ 136 w 230"/>
                <a:gd name="T23" fmla="*/ 220 h 232"/>
                <a:gd name="T24" fmla="*/ 156 w 230"/>
                <a:gd name="T25" fmla="*/ 210 h 232"/>
                <a:gd name="T26" fmla="*/ 174 w 230"/>
                <a:gd name="T27" fmla="*/ 192 h 232"/>
                <a:gd name="T28" fmla="*/ 184 w 230"/>
                <a:gd name="T29" fmla="*/ 166 h 232"/>
                <a:gd name="T30" fmla="*/ 186 w 230"/>
                <a:gd name="T31" fmla="*/ 36 h 232"/>
                <a:gd name="T32" fmla="*/ 186 w 230"/>
                <a:gd name="T33" fmla="*/ 26 h 232"/>
                <a:gd name="T34" fmla="*/ 178 w 230"/>
                <a:gd name="T35" fmla="*/ 14 h 232"/>
                <a:gd name="T36" fmla="*/ 162 w 230"/>
                <a:gd name="T37" fmla="*/ 10 h 232"/>
                <a:gd name="T38" fmla="*/ 154 w 230"/>
                <a:gd name="T39" fmla="*/ 0 h 232"/>
                <a:gd name="T40" fmla="*/ 230 w 230"/>
                <a:gd name="T41" fmla="*/ 10 h 232"/>
                <a:gd name="T42" fmla="*/ 222 w 230"/>
                <a:gd name="T43" fmla="*/ 10 h 232"/>
                <a:gd name="T44" fmla="*/ 206 w 230"/>
                <a:gd name="T45" fmla="*/ 14 h 232"/>
                <a:gd name="T46" fmla="*/ 200 w 230"/>
                <a:gd name="T47" fmla="*/ 26 h 232"/>
                <a:gd name="T48" fmla="*/ 198 w 230"/>
                <a:gd name="T49" fmla="*/ 156 h 232"/>
                <a:gd name="T50" fmla="*/ 196 w 230"/>
                <a:gd name="T51" fmla="*/ 174 h 232"/>
                <a:gd name="T52" fmla="*/ 182 w 230"/>
                <a:gd name="T53" fmla="*/ 204 h 232"/>
                <a:gd name="T54" fmla="*/ 158 w 230"/>
                <a:gd name="T55" fmla="*/ 222 h 232"/>
                <a:gd name="T56" fmla="*/ 132 w 230"/>
                <a:gd name="T57" fmla="*/ 232 h 232"/>
                <a:gd name="T58" fmla="*/ 120 w 230"/>
                <a:gd name="T59" fmla="*/ 232 h 232"/>
                <a:gd name="T60" fmla="*/ 88 w 230"/>
                <a:gd name="T61" fmla="*/ 230 h 232"/>
                <a:gd name="T62" fmla="*/ 60 w 230"/>
                <a:gd name="T63" fmla="*/ 220 h 232"/>
                <a:gd name="T64" fmla="*/ 42 w 230"/>
                <a:gd name="T65" fmla="*/ 204 h 232"/>
                <a:gd name="T66" fmla="*/ 34 w 230"/>
                <a:gd name="T67" fmla="*/ 188 h 232"/>
                <a:gd name="T68" fmla="*/ 30 w 230"/>
                <a:gd name="T69" fmla="*/ 168 h 232"/>
                <a:gd name="T70" fmla="*/ 30 w 230"/>
                <a:gd name="T71" fmla="*/ 38 h 232"/>
                <a:gd name="T72" fmla="*/ 28 w 230"/>
                <a:gd name="T73" fmla="*/ 24 h 232"/>
                <a:gd name="T74" fmla="*/ 24 w 230"/>
                <a:gd name="T75" fmla="*/ 14 h 232"/>
                <a:gd name="T76" fmla="*/ 14 w 230"/>
                <a:gd name="T77" fmla="*/ 10 h 232"/>
                <a:gd name="T78" fmla="*/ 0 w 230"/>
                <a:gd name="T79" fmla="*/ 10 h 232"/>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30"/>
                <a:gd name="T121" fmla="*/ 0 h 232"/>
                <a:gd name="T122" fmla="*/ 230 w 230"/>
                <a:gd name="T123" fmla="*/ 232 h 232"/>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30" h="232">
                  <a:moveTo>
                    <a:pt x="0" y="10"/>
                  </a:moveTo>
                  <a:lnTo>
                    <a:pt x="0" y="0"/>
                  </a:lnTo>
                  <a:lnTo>
                    <a:pt x="96" y="0"/>
                  </a:lnTo>
                  <a:lnTo>
                    <a:pt x="96" y="10"/>
                  </a:lnTo>
                  <a:lnTo>
                    <a:pt x="84" y="10"/>
                  </a:lnTo>
                  <a:lnTo>
                    <a:pt x="78" y="12"/>
                  </a:lnTo>
                  <a:lnTo>
                    <a:pt x="74" y="14"/>
                  </a:lnTo>
                  <a:lnTo>
                    <a:pt x="70" y="18"/>
                  </a:lnTo>
                  <a:lnTo>
                    <a:pt x="68" y="24"/>
                  </a:lnTo>
                  <a:lnTo>
                    <a:pt x="66" y="32"/>
                  </a:lnTo>
                  <a:lnTo>
                    <a:pt x="66" y="42"/>
                  </a:lnTo>
                  <a:lnTo>
                    <a:pt x="66" y="154"/>
                  </a:lnTo>
                  <a:lnTo>
                    <a:pt x="66" y="172"/>
                  </a:lnTo>
                  <a:lnTo>
                    <a:pt x="70" y="186"/>
                  </a:lnTo>
                  <a:lnTo>
                    <a:pt x="74" y="198"/>
                  </a:lnTo>
                  <a:lnTo>
                    <a:pt x="82" y="208"/>
                  </a:lnTo>
                  <a:lnTo>
                    <a:pt x="90" y="214"/>
                  </a:lnTo>
                  <a:lnTo>
                    <a:pt x="100" y="218"/>
                  </a:lnTo>
                  <a:lnTo>
                    <a:pt x="112" y="220"/>
                  </a:lnTo>
                  <a:lnTo>
                    <a:pt x="126" y="220"/>
                  </a:lnTo>
                  <a:lnTo>
                    <a:pt x="136" y="220"/>
                  </a:lnTo>
                  <a:lnTo>
                    <a:pt x="146" y="216"/>
                  </a:lnTo>
                  <a:lnTo>
                    <a:pt x="156" y="210"/>
                  </a:lnTo>
                  <a:lnTo>
                    <a:pt x="166" y="202"/>
                  </a:lnTo>
                  <a:lnTo>
                    <a:pt x="174" y="192"/>
                  </a:lnTo>
                  <a:lnTo>
                    <a:pt x="180" y="180"/>
                  </a:lnTo>
                  <a:lnTo>
                    <a:pt x="184" y="166"/>
                  </a:lnTo>
                  <a:lnTo>
                    <a:pt x="186" y="154"/>
                  </a:lnTo>
                  <a:lnTo>
                    <a:pt x="186" y="36"/>
                  </a:lnTo>
                  <a:lnTo>
                    <a:pt x="186" y="26"/>
                  </a:lnTo>
                  <a:lnTo>
                    <a:pt x="182" y="20"/>
                  </a:lnTo>
                  <a:lnTo>
                    <a:pt x="178" y="14"/>
                  </a:lnTo>
                  <a:lnTo>
                    <a:pt x="174" y="12"/>
                  </a:lnTo>
                  <a:lnTo>
                    <a:pt x="162" y="10"/>
                  </a:lnTo>
                  <a:lnTo>
                    <a:pt x="154" y="10"/>
                  </a:lnTo>
                  <a:lnTo>
                    <a:pt x="154" y="0"/>
                  </a:lnTo>
                  <a:lnTo>
                    <a:pt x="230" y="0"/>
                  </a:lnTo>
                  <a:lnTo>
                    <a:pt x="230" y="10"/>
                  </a:lnTo>
                  <a:lnTo>
                    <a:pt x="222" y="10"/>
                  </a:lnTo>
                  <a:lnTo>
                    <a:pt x="210" y="12"/>
                  </a:lnTo>
                  <a:lnTo>
                    <a:pt x="206" y="14"/>
                  </a:lnTo>
                  <a:lnTo>
                    <a:pt x="202" y="20"/>
                  </a:lnTo>
                  <a:lnTo>
                    <a:pt x="200" y="26"/>
                  </a:lnTo>
                  <a:lnTo>
                    <a:pt x="198" y="36"/>
                  </a:lnTo>
                  <a:lnTo>
                    <a:pt x="198" y="156"/>
                  </a:lnTo>
                  <a:lnTo>
                    <a:pt x="196" y="174"/>
                  </a:lnTo>
                  <a:lnTo>
                    <a:pt x="190" y="190"/>
                  </a:lnTo>
                  <a:lnTo>
                    <a:pt x="182" y="204"/>
                  </a:lnTo>
                  <a:lnTo>
                    <a:pt x="170" y="214"/>
                  </a:lnTo>
                  <a:lnTo>
                    <a:pt x="158" y="222"/>
                  </a:lnTo>
                  <a:lnTo>
                    <a:pt x="144" y="228"/>
                  </a:lnTo>
                  <a:lnTo>
                    <a:pt x="132" y="232"/>
                  </a:lnTo>
                  <a:lnTo>
                    <a:pt x="120" y="232"/>
                  </a:lnTo>
                  <a:lnTo>
                    <a:pt x="104" y="232"/>
                  </a:lnTo>
                  <a:lnTo>
                    <a:pt x="88" y="230"/>
                  </a:lnTo>
                  <a:lnTo>
                    <a:pt x="74" y="226"/>
                  </a:lnTo>
                  <a:lnTo>
                    <a:pt x="60" y="220"/>
                  </a:lnTo>
                  <a:lnTo>
                    <a:pt x="48" y="210"/>
                  </a:lnTo>
                  <a:lnTo>
                    <a:pt x="42" y="204"/>
                  </a:lnTo>
                  <a:lnTo>
                    <a:pt x="38" y="196"/>
                  </a:lnTo>
                  <a:lnTo>
                    <a:pt x="34" y="188"/>
                  </a:lnTo>
                  <a:lnTo>
                    <a:pt x="32" y="178"/>
                  </a:lnTo>
                  <a:lnTo>
                    <a:pt x="30" y="168"/>
                  </a:lnTo>
                  <a:lnTo>
                    <a:pt x="30" y="156"/>
                  </a:lnTo>
                  <a:lnTo>
                    <a:pt x="30" y="38"/>
                  </a:lnTo>
                  <a:lnTo>
                    <a:pt x="28" y="24"/>
                  </a:lnTo>
                  <a:lnTo>
                    <a:pt x="26" y="18"/>
                  </a:lnTo>
                  <a:lnTo>
                    <a:pt x="24" y="14"/>
                  </a:lnTo>
                  <a:lnTo>
                    <a:pt x="20" y="12"/>
                  </a:lnTo>
                  <a:lnTo>
                    <a:pt x="14" y="10"/>
                  </a:lnTo>
                  <a:lnTo>
                    <a:pt x="0"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8" name="Freeform 79"/>
            <p:cNvSpPr>
              <a:spLocks noEditPoints="1"/>
            </p:cNvSpPr>
            <p:nvPr/>
          </p:nvSpPr>
          <p:spPr bwMode="auto">
            <a:xfrm>
              <a:off x="3424" y="1250"/>
              <a:ext cx="482" cy="514"/>
            </a:xfrm>
            <a:custGeom>
              <a:avLst/>
              <a:gdLst>
                <a:gd name="T0" fmla="*/ 426 w 482"/>
                <a:gd name="T1" fmla="*/ 0 h 514"/>
                <a:gd name="T2" fmla="*/ 238 w 482"/>
                <a:gd name="T3" fmla="*/ 14 h 514"/>
                <a:gd name="T4" fmla="*/ 270 w 482"/>
                <a:gd name="T5" fmla="*/ 16 h 514"/>
                <a:gd name="T6" fmla="*/ 290 w 482"/>
                <a:gd name="T7" fmla="*/ 22 h 514"/>
                <a:gd name="T8" fmla="*/ 300 w 482"/>
                <a:gd name="T9" fmla="*/ 38 h 514"/>
                <a:gd name="T10" fmla="*/ 302 w 482"/>
                <a:gd name="T11" fmla="*/ 66 h 514"/>
                <a:gd name="T12" fmla="*/ 302 w 482"/>
                <a:gd name="T13" fmla="*/ 166 h 514"/>
                <a:gd name="T14" fmla="*/ 282 w 482"/>
                <a:gd name="T15" fmla="*/ 148 h 514"/>
                <a:gd name="T16" fmla="*/ 256 w 482"/>
                <a:gd name="T17" fmla="*/ 136 h 514"/>
                <a:gd name="T18" fmla="*/ 224 w 482"/>
                <a:gd name="T19" fmla="*/ 126 h 514"/>
                <a:gd name="T20" fmla="*/ 184 w 482"/>
                <a:gd name="T21" fmla="*/ 124 h 514"/>
                <a:gd name="T22" fmla="*/ 164 w 482"/>
                <a:gd name="T23" fmla="*/ 124 h 514"/>
                <a:gd name="T24" fmla="*/ 126 w 482"/>
                <a:gd name="T25" fmla="*/ 134 h 514"/>
                <a:gd name="T26" fmla="*/ 92 w 482"/>
                <a:gd name="T27" fmla="*/ 150 h 514"/>
                <a:gd name="T28" fmla="*/ 62 w 482"/>
                <a:gd name="T29" fmla="*/ 172 h 514"/>
                <a:gd name="T30" fmla="*/ 38 w 482"/>
                <a:gd name="T31" fmla="*/ 200 h 514"/>
                <a:gd name="T32" fmla="*/ 20 w 482"/>
                <a:gd name="T33" fmla="*/ 232 h 514"/>
                <a:gd name="T34" fmla="*/ 6 w 482"/>
                <a:gd name="T35" fmla="*/ 266 h 514"/>
                <a:gd name="T36" fmla="*/ 0 w 482"/>
                <a:gd name="T37" fmla="*/ 300 h 514"/>
                <a:gd name="T38" fmla="*/ 0 w 482"/>
                <a:gd name="T39" fmla="*/ 318 h 514"/>
                <a:gd name="T40" fmla="*/ 4 w 482"/>
                <a:gd name="T41" fmla="*/ 356 h 514"/>
                <a:gd name="T42" fmla="*/ 14 w 482"/>
                <a:gd name="T43" fmla="*/ 390 h 514"/>
                <a:gd name="T44" fmla="*/ 30 w 482"/>
                <a:gd name="T45" fmla="*/ 424 h 514"/>
                <a:gd name="T46" fmla="*/ 50 w 482"/>
                <a:gd name="T47" fmla="*/ 452 h 514"/>
                <a:gd name="T48" fmla="*/ 74 w 482"/>
                <a:gd name="T49" fmla="*/ 478 h 514"/>
                <a:gd name="T50" fmla="*/ 102 w 482"/>
                <a:gd name="T51" fmla="*/ 496 h 514"/>
                <a:gd name="T52" fmla="*/ 132 w 482"/>
                <a:gd name="T53" fmla="*/ 508 h 514"/>
                <a:gd name="T54" fmla="*/ 162 w 482"/>
                <a:gd name="T55" fmla="*/ 514 h 514"/>
                <a:gd name="T56" fmla="*/ 482 w 482"/>
                <a:gd name="T57" fmla="*/ 514 h 514"/>
                <a:gd name="T58" fmla="*/ 482 w 482"/>
                <a:gd name="T59" fmla="*/ 498 h 514"/>
                <a:gd name="T60" fmla="*/ 456 w 482"/>
                <a:gd name="T61" fmla="*/ 488 h 514"/>
                <a:gd name="T62" fmla="*/ 438 w 482"/>
                <a:gd name="T63" fmla="*/ 474 h 514"/>
                <a:gd name="T64" fmla="*/ 428 w 482"/>
                <a:gd name="T65" fmla="*/ 456 h 514"/>
                <a:gd name="T66" fmla="*/ 426 w 482"/>
                <a:gd name="T67" fmla="*/ 438 h 514"/>
                <a:gd name="T68" fmla="*/ 304 w 482"/>
                <a:gd name="T69" fmla="*/ 444 h 514"/>
                <a:gd name="T70" fmla="*/ 302 w 482"/>
                <a:gd name="T71" fmla="*/ 452 h 514"/>
                <a:gd name="T72" fmla="*/ 296 w 482"/>
                <a:gd name="T73" fmla="*/ 466 h 514"/>
                <a:gd name="T74" fmla="*/ 284 w 482"/>
                <a:gd name="T75" fmla="*/ 476 h 514"/>
                <a:gd name="T76" fmla="*/ 266 w 482"/>
                <a:gd name="T77" fmla="*/ 484 h 514"/>
                <a:gd name="T78" fmla="*/ 256 w 482"/>
                <a:gd name="T79" fmla="*/ 484 h 514"/>
                <a:gd name="T80" fmla="*/ 234 w 482"/>
                <a:gd name="T81" fmla="*/ 480 h 514"/>
                <a:gd name="T82" fmla="*/ 212 w 482"/>
                <a:gd name="T83" fmla="*/ 474 h 514"/>
                <a:gd name="T84" fmla="*/ 176 w 482"/>
                <a:gd name="T85" fmla="*/ 446 h 514"/>
                <a:gd name="T86" fmla="*/ 148 w 482"/>
                <a:gd name="T87" fmla="*/ 408 h 514"/>
                <a:gd name="T88" fmla="*/ 128 w 482"/>
                <a:gd name="T89" fmla="*/ 364 h 514"/>
                <a:gd name="T90" fmla="*/ 120 w 482"/>
                <a:gd name="T91" fmla="*/ 314 h 514"/>
                <a:gd name="T92" fmla="*/ 122 w 482"/>
                <a:gd name="T93" fmla="*/ 292 h 514"/>
                <a:gd name="T94" fmla="*/ 132 w 482"/>
                <a:gd name="T95" fmla="*/ 244 h 514"/>
                <a:gd name="T96" fmla="*/ 154 w 482"/>
                <a:gd name="T97" fmla="*/ 200 h 514"/>
                <a:gd name="T98" fmla="*/ 170 w 482"/>
                <a:gd name="T99" fmla="*/ 182 h 514"/>
                <a:gd name="T100" fmla="*/ 190 w 482"/>
                <a:gd name="T101" fmla="*/ 170 h 514"/>
                <a:gd name="T102" fmla="*/ 212 w 482"/>
                <a:gd name="T103" fmla="*/ 164 h 514"/>
                <a:gd name="T104" fmla="*/ 222 w 482"/>
                <a:gd name="T105" fmla="*/ 164 h 514"/>
                <a:gd name="T106" fmla="*/ 238 w 482"/>
                <a:gd name="T107" fmla="*/ 164 h 514"/>
                <a:gd name="T108" fmla="*/ 268 w 482"/>
                <a:gd name="T109" fmla="*/ 172 h 514"/>
                <a:gd name="T110" fmla="*/ 290 w 482"/>
                <a:gd name="T111" fmla="*/ 188 h 514"/>
                <a:gd name="T112" fmla="*/ 302 w 482"/>
                <a:gd name="T113" fmla="*/ 214 h 514"/>
                <a:gd name="T114" fmla="*/ 304 w 482"/>
                <a:gd name="T115" fmla="*/ 444 h 51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482"/>
                <a:gd name="T175" fmla="*/ 0 h 514"/>
                <a:gd name="T176" fmla="*/ 482 w 482"/>
                <a:gd name="T177" fmla="*/ 514 h 51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482" h="514">
                  <a:moveTo>
                    <a:pt x="426" y="438"/>
                  </a:moveTo>
                  <a:lnTo>
                    <a:pt x="426" y="0"/>
                  </a:lnTo>
                  <a:lnTo>
                    <a:pt x="238" y="0"/>
                  </a:lnTo>
                  <a:lnTo>
                    <a:pt x="238" y="14"/>
                  </a:lnTo>
                  <a:lnTo>
                    <a:pt x="270" y="16"/>
                  </a:lnTo>
                  <a:lnTo>
                    <a:pt x="280" y="18"/>
                  </a:lnTo>
                  <a:lnTo>
                    <a:pt x="290" y="22"/>
                  </a:lnTo>
                  <a:lnTo>
                    <a:pt x="296" y="28"/>
                  </a:lnTo>
                  <a:lnTo>
                    <a:pt x="300" y="38"/>
                  </a:lnTo>
                  <a:lnTo>
                    <a:pt x="302" y="50"/>
                  </a:lnTo>
                  <a:lnTo>
                    <a:pt x="302" y="66"/>
                  </a:lnTo>
                  <a:lnTo>
                    <a:pt x="302" y="166"/>
                  </a:lnTo>
                  <a:lnTo>
                    <a:pt x="292" y="156"/>
                  </a:lnTo>
                  <a:lnTo>
                    <a:pt x="282" y="148"/>
                  </a:lnTo>
                  <a:lnTo>
                    <a:pt x="270" y="142"/>
                  </a:lnTo>
                  <a:lnTo>
                    <a:pt x="256" y="136"/>
                  </a:lnTo>
                  <a:lnTo>
                    <a:pt x="240" y="130"/>
                  </a:lnTo>
                  <a:lnTo>
                    <a:pt x="224" y="126"/>
                  </a:lnTo>
                  <a:lnTo>
                    <a:pt x="204" y="124"/>
                  </a:lnTo>
                  <a:lnTo>
                    <a:pt x="184" y="124"/>
                  </a:lnTo>
                  <a:lnTo>
                    <a:pt x="164" y="124"/>
                  </a:lnTo>
                  <a:lnTo>
                    <a:pt x="144" y="128"/>
                  </a:lnTo>
                  <a:lnTo>
                    <a:pt x="126" y="134"/>
                  </a:lnTo>
                  <a:lnTo>
                    <a:pt x="108" y="140"/>
                  </a:lnTo>
                  <a:lnTo>
                    <a:pt x="92" y="150"/>
                  </a:lnTo>
                  <a:lnTo>
                    <a:pt x="76" y="160"/>
                  </a:lnTo>
                  <a:lnTo>
                    <a:pt x="62" y="172"/>
                  </a:lnTo>
                  <a:lnTo>
                    <a:pt x="50" y="186"/>
                  </a:lnTo>
                  <a:lnTo>
                    <a:pt x="38" y="200"/>
                  </a:lnTo>
                  <a:lnTo>
                    <a:pt x="28" y="216"/>
                  </a:lnTo>
                  <a:lnTo>
                    <a:pt x="20" y="232"/>
                  </a:lnTo>
                  <a:lnTo>
                    <a:pt x="12" y="250"/>
                  </a:lnTo>
                  <a:lnTo>
                    <a:pt x="6" y="266"/>
                  </a:lnTo>
                  <a:lnTo>
                    <a:pt x="2" y="284"/>
                  </a:lnTo>
                  <a:lnTo>
                    <a:pt x="0" y="300"/>
                  </a:lnTo>
                  <a:lnTo>
                    <a:pt x="0" y="318"/>
                  </a:lnTo>
                  <a:lnTo>
                    <a:pt x="0" y="336"/>
                  </a:lnTo>
                  <a:lnTo>
                    <a:pt x="4" y="356"/>
                  </a:lnTo>
                  <a:lnTo>
                    <a:pt x="8" y="374"/>
                  </a:lnTo>
                  <a:lnTo>
                    <a:pt x="14" y="390"/>
                  </a:lnTo>
                  <a:lnTo>
                    <a:pt x="20" y="408"/>
                  </a:lnTo>
                  <a:lnTo>
                    <a:pt x="30" y="424"/>
                  </a:lnTo>
                  <a:lnTo>
                    <a:pt x="38" y="438"/>
                  </a:lnTo>
                  <a:lnTo>
                    <a:pt x="50" y="452"/>
                  </a:lnTo>
                  <a:lnTo>
                    <a:pt x="62" y="466"/>
                  </a:lnTo>
                  <a:lnTo>
                    <a:pt x="74" y="478"/>
                  </a:lnTo>
                  <a:lnTo>
                    <a:pt x="88" y="488"/>
                  </a:lnTo>
                  <a:lnTo>
                    <a:pt x="102" y="496"/>
                  </a:lnTo>
                  <a:lnTo>
                    <a:pt x="116" y="504"/>
                  </a:lnTo>
                  <a:lnTo>
                    <a:pt x="132" y="508"/>
                  </a:lnTo>
                  <a:lnTo>
                    <a:pt x="146" y="512"/>
                  </a:lnTo>
                  <a:lnTo>
                    <a:pt x="162" y="514"/>
                  </a:lnTo>
                  <a:lnTo>
                    <a:pt x="212" y="514"/>
                  </a:lnTo>
                  <a:lnTo>
                    <a:pt x="482" y="514"/>
                  </a:lnTo>
                  <a:lnTo>
                    <a:pt x="482" y="498"/>
                  </a:lnTo>
                  <a:lnTo>
                    <a:pt x="468" y="494"/>
                  </a:lnTo>
                  <a:lnTo>
                    <a:pt x="456" y="488"/>
                  </a:lnTo>
                  <a:lnTo>
                    <a:pt x="446" y="482"/>
                  </a:lnTo>
                  <a:lnTo>
                    <a:pt x="438" y="474"/>
                  </a:lnTo>
                  <a:lnTo>
                    <a:pt x="432" y="466"/>
                  </a:lnTo>
                  <a:lnTo>
                    <a:pt x="428" y="456"/>
                  </a:lnTo>
                  <a:lnTo>
                    <a:pt x="426" y="448"/>
                  </a:lnTo>
                  <a:lnTo>
                    <a:pt x="426" y="438"/>
                  </a:lnTo>
                  <a:close/>
                  <a:moveTo>
                    <a:pt x="304" y="444"/>
                  </a:moveTo>
                  <a:lnTo>
                    <a:pt x="304" y="444"/>
                  </a:lnTo>
                  <a:lnTo>
                    <a:pt x="302" y="452"/>
                  </a:lnTo>
                  <a:lnTo>
                    <a:pt x="300" y="458"/>
                  </a:lnTo>
                  <a:lnTo>
                    <a:pt x="296" y="466"/>
                  </a:lnTo>
                  <a:lnTo>
                    <a:pt x="292" y="472"/>
                  </a:lnTo>
                  <a:lnTo>
                    <a:pt x="284" y="476"/>
                  </a:lnTo>
                  <a:lnTo>
                    <a:pt x="276" y="480"/>
                  </a:lnTo>
                  <a:lnTo>
                    <a:pt x="266" y="484"/>
                  </a:lnTo>
                  <a:lnTo>
                    <a:pt x="256" y="484"/>
                  </a:lnTo>
                  <a:lnTo>
                    <a:pt x="244" y="482"/>
                  </a:lnTo>
                  <a:lnTo>
                    <a:pt x="234" y="480"/>
                  </a:lnTo>
                  <a:lnTo>
                    <a:pt x="212" y="474"/>
                  </a:lnTo>
                  <a:lnTo>
                    <a:pt x="192" y="462"/>
                  </a:lnTo>
                  <a:lnTo>
                    <a:pt x="176" y="446"/>
                  </a:lnTo>
                  <a:lnTo>
                    <a:pt x="160" y="428"/>
                  </a:lnTo>
                  <a:lnTo>
                    <a:pt x="148" y="408"/>
                  </a:lnTo>
                  <a:lnTo>
                    <a:pt x="136" y="386"/>
                  </a:lnTo>
                  <a:lnTo>
                    <a:pt x="128" y="364"/>
                  </a:lnTo>
                  <a:lnTo>
                    <a:pt x="124" y="338"/>
                  </a:lnTo>
                  <a:lnTo>
                    <a:pt x="120" y="314"/>
                  </a:lnTo>
                  <a:lnTo>
                    <a:pt x="122" y="292"/>
                  </a:lnTo>
                  <a:lnTo>
                    <a:pt x="126" y="268"/>
                  </a:lnTo>
                  <a:lnTo>
                    <a:pt x="132" y="244"/>
                  </a:lnTo>
                  <a:lnTo>
                    <a:pt x="142" y="220"/>
                  </a:lnTo>
                  <a:lnTo>
                    <a:pt x="154" y="200"/>
                  </a:lnTo>
                  <a:lnTo>
                    <a:pt x="162" y="190"/>
                  </a:lnTo>
                  <a:lnTo>
                    <a:pt x="170" y="182"/>
                  </a:lnTo>
                  <a:lnTo>
                    <a:pt x="180" y="176"/>
                  </a:lnTo>
                  <a:lnTo>
                    <a:pt x="190" y="170"/>
                  </a:lnTo>
                  <a:lnTo>
                    <a:pt x="200" y="166"/>
                  </a:lnTo>
                  <a:lnTo>
                    <a:pt x="212" y="164"/>
                  </a:lnTo>
                  <a:lnTo>
                    <a:pt x="222" y="164"/>
                  </a:lnTo>
                  <a:lnTo>
                    <a:pt x="238" y="164"/>
                  </a:lnTo>
                  <a:lnTo>
                    <a:pt x="254" y="166"/>
                  </a:lnTo>
                  <a:lnTo>
                    <a:pt x="268" y="172"/>
                  </a:lnTo>
                  <a:lnTo>
                    <a:pt x="280" y="178"/>
                  </a:lnTo>
                  <a:lnTo>
                    <a:pt x="290" y="188"/>
                  </a:lnTo>
                  <a:lnTo>
                    <a:pt x="298" y="200"/>
                  </a:lnTo>
                  <a:lnTo>
                    <a:pt x="302" y="214"/>
                  </a:lnTo>
                  <a:lnTo>
                    <a:pt x="304" y="232"/>
                  </a:lnTo>
                  <a:lnTo>
                    <a:pt x="304" y="44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59" name="Freeform 80"/>
            <p:cNvSpPr>
              <a:spLocks noEditPoints="1"/>
            </p:cNvSpPr>
            <p:nvPr/>
          </p:nvSpPr>
          <p:spPr bwMode="auto">
            <a:xfrm>
              <a:off x="2690" y="2346"/>
              <a:ext cx="70" cy="212"/>
            </a:xfrm>
            <a:custGeom>
              <a:avLst/>
              <a:gdLst>
                <a:gd name="T0" fmla="*/ 40 w 70"/>
                <a:gd name="T1" fmla="*/ 0 h 212"/>
                <a:gd name="T2" fmla="*/ 40 w 70"/>
                <a:gd name="T3" fmla="*/ 0 h 212"/>
                <a:gd name="T4" fmla="*/ 46 w 70"/>
                <a:gd name="T5" fmla="*/ 2 h 212"/>
                <a:gd name="T6" fmla="*/ 52 w 70"/>
                <a:gd name="T7" fmla="*/ 6 h 212"/>
                <a:gd name="T8" fmla="*/ 58 w 70"/>
                <a:gd name="T9" fmla="*/ 14 h 212"/>
                <a:gd name="T10" fmla="*/ 60 w 70"/>
                <a:gd name="T11" fmla="*/ 22 h 212"/>
                <a:gd name="T12" fmla="*/ 60 w 70"/>
                <a:gd name="T13" fmla="*/ 22 h 212"/>
                <a:gd name="T14" fmla="*/ 58 w 70"/>
                <a:gd name="T15" fmla="*/ 30 h 212"/>
                <a:gd name="T16" fmla="*/ 52 w 70"/>
                <a:gd name="T17" fmla="*/ 36 h 212"/>
                <a:gd name="T18" fmla="*/ 46 w 70"/>
                <a:gd name="T19" fmla="*/ 40 h 212"/>
                <a:gd name="T20" fmla="*/ 40 w 70"/>
                <a:gd name="T21" fmla="*/ 42 h 212"/>
                <a:gd name="T22" fmla="*/ 40 w 70"/>
                <a:gd name="T23" fmla="*/ 42 h 212"/>
                <a:gd name="T24" fmla="*/ 30 w 70"/>
                <a:gd name="T25" fmla="*/ 40 h 212"/>
                <a:gd name="T26" fmla="*/ 24 w 70"/>
                <a:gd name="T27" fmla="*/ 36 h 212"/>
                <a:gd name="T28" fmla="*/ 20 w 70"/>
                <a:gd name="T29" fmla="*/ 30 h 212"/>
                <a:gd name="T30" fmla="*/ 18 w 70"/>
                <a:gd name="T31" fmla="*/ 22 h 212"/>
                <a:gd name="T32" fmla="*/ 18 w 70"/>
                <a:gd name="T33" fmla="*/ 22 h 212"/>
                <a:gd name="T34" fmla="*/ 20 w 70"/>
                <a:gd name="T35" fmla="*/ 14 h 212"/>
                <a:gd name="T36" fmla="*/ 24 w 70"/>
                <a:gd name="T37" fmla="*/ 6 h 212"/>
                <a:gd name="T38" fmla="*/ 30 w 70"/>
                <a:gd name="T39" fmla="*/ 2 h 212"/>
                <a:gd name="T40" fmla="*/ 40 w 70"/>
                <a:gd name="T41" fmla="*/ 0 h 212"/>
                <a:gd name="T42" fmla="*/ 40 w 70"/>
                <a:gd name="T43" fmla="*/ 0 h 212"/>
                <a:gd name="T44" fmla="*/ 24 w 70"/>
                <a:gd name="T45" fmla="*/ 102 h 212"/>
                <a:gd name="T46" fmla="*/ 24 w 70"/>
                <a:gd name="T47" fmla="*/ 102 h 212"/>
                <a:gd name="T48" fmla="*/ 24 w 70"/>
                <a:gd name="T49" fmla="*/ 94 h 212"/>
                <a:gd name="T50" fmla="*/ 20 w 70"/>
                <a:gd name="T51" fmla="*/ 88 h 212"/>
                <a:gd name="T52" fmla="*/ 18 w 70"/>
                <a:gd name="T53" fmla="*/ 86 h 212"/>
                <a:gd name="T54" fmla="*/ 14 w 70"/>
                <a:gd name="T55" fmla="*/ 84 h 212"/>
                <a:gd name="T56" fmla="*/ 10 w 70"/>
                <a:gd name="T57" fmla="*/ 82 h 212"/>
                <a:gd name="T58" fmla="*/ 4 w 70"/>
                <a:gd name="T59" fmla="*/ 82 h 212"/>
                <a:gd name="T60" fmla="*/ 4 w 70"/>
                <a:gd name="T61" fmla="*/ 82 h 212"/>
                <a:gd name="T62" fmla="*/ 30 w 70"/>
                <a:gd name="T63" fmla="*/ 72 h 212"/>
                <a:gd name="T64" fmla="*/ 54 w 70"/>
                <a:gd name="T65" fmla="*/ 58 h 212"/>
                <a:gd name="T66" fmla="*/ 54 w 70"/>
                <a:gd name="T67" fmla="*/ 186 h 212"/>
                <a:gd name="T68" fmla="*/ 54 w 70"/>
                <a:gd name="T69" fmla="*/ 186 h 212"/>
                <a:gd name="T70" fmla="*/ 54 w 70"/>
                <a:gd name="T71" fmla="*/ 198 h 212"/>
                <a:gd name="T72" fmla="*/ 56 w 70"/>
                <a:gd name="T73" fmla="*/ 204 h 212"/>
                <a:gd name="T74" fmla="*/ 60 w 70"/>
                <a:gd name="T75" fmla="*/ 208 h 212"/>
                <a:gd name="T76" fmla="*/ 68 w 70"/>
                <a:gd name="T77" fmla="*/ 208 h 212"/>
                <a:gd name="T78" fmla="*/ 70 w 70"/>
                <a:gd name="T79" fmla="*/ 212 h 212"/>
                <a:gd name="T80" fmla="*/ 0 w 70"/>
                <a:gd name="T81" fmla="*/ 212 h 212"/>
                <a:gd name="T82" fmla="*/ 0 w 70"/>
                <a:gd name="T83" fmla="*/ 208 h 212"/>
                <a:gd name="T84" fmla="*/ 0 w 70"/>
                <a:gd name="T85" fmla="*/ 208 h 212"/>
                <a:gd name="T86" fmla="*/ 10 w 70"/>
                <a:gd name="T87" fmla="*/ 208 h 212"/>
                <a:gd name="T88" fmla="*/ 18 w 70"/>
                <a:gd name="T89" fmla="*/ 204 h 212"/>
                <a:gd name="T90" fmla="*/ 22 w 70"/>
                <a:gd name="T91" fmla="*/ 196 h 212"/>
                <a:gd name="T92" fmla="*/ 24 w 70"/>
                <a:gd name="T93" fmla="*/ 186 h 212"/>
                <a:gd name="T94" fmla="*/ 24 w 70"/>
                <a:gd name="T95" fmla="*/ 102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0"/>
                <a:gd name="T145" fmla="*/ 0 h 212"/>
                <a:gd name="T146" fmla="*/ 70 w 70"/>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0" h="212">
                  <a:moveTo>
                    <a:pt x="40" y="0"/>
                  </a:moveTo>
                  <a:lnTo>
                    <a:pt x="40" y="0"/>
                  </a:lnTo>
                  <a:lnTo>
                    <a:pt x="46" y="2"/>
                  </a:lnTo>
                  <a:lnTo>
                    <a:pt x="52" y="6"/>
                  </a:lnTo>
                  <a:lnTo>
                    <a:pt x="58" y="14"/>
                  </a:lnTo>
                  <a:lnTo>
                    <a:pt x="60" y="22"/>
                  </a:lnTo>
                  <a:lnTo>
                    <a:pt x="58" y="30"/>
                  </a:lnTo>
                  <a:lnTo>
                    <a:pt x="52" y="36"/>
                  </a:lnTo>
                  <a:lnTo>
                    <a:pt x="46" y="40"/>
                  </a:lnTo>
                  <a:lnTo>
                    <a:pt x="40" y="42"/>
                  </a:lnTo>
                  <a:lnTo>
                    <a:pt x="30" y="40"/>
                  </a:lnTo>
                  <a:lnTo>
                    <a:pt x="24" y="36"/>
                  </a:lnTo>
                  <a:lnTo>
                    <a:pt x="20" y="30"/>
                  </a:lnTo>
                  <a:lnTo>
                    <a:pt x="18" y="22"/>
                  </a:lnTo>
                  <a:lnTo>
                    <a:pt x="20" y="14"/>
                  </a:lnTo>
                  <a:lnTo>
                    <a:pt x="24" y="6"/>
                  </a:lnTo>
                  <a:lnTo>
                    <a:pt x="30" y="2"/>
                  </a:lnTo>
                  <a:lnTo>
                    <a:pt x="40" y="0"/>
                  </a:lnTo>
                  <a:close/>
                  <a:moveTo>
                    <a:pt x="24" y="102"/>
                  </a:moveTo>
                  <a:lnTo>
                    <a:pt x="24" y="102"/>
                  </a:lnTo>
                  <a:lnTo>
                    <a:pt x="24" y="94"/>
                  </a:lnTo>
                  <a:lnTo>
                    <a:pt x="20" y="88"/>
                  </a:lnTo>
                  <a:lnTo>
                    <a:pt x="18" y="86"/>
                  </a:lnTo>
                  <a:lnTo>
                    <a:pt x="14" y="84"/>
                  </a:lnTo>
                  <a:lnTo>
                    <a:pt x="10" y="82"/>
                  </a:lnTo>
                  <a:lnTo>
                    <a:pt x="4" y="82"/>
                  </a:lnTo>
                  <a:lnTo>
                    <a:pt x="30" y="72"/>
                  </a:lnTo>
                  <a:lnTo>
                    <a:pt x="54" y="58"/>
                  </a:lnTo>
                  <a:lnTo>
                    <a:pt x="54" y="186"/>
                  </a:lnTo>
                  <a:lnTo>
                    <a:pt x="54" y="198"/>
                  </a:lnTo>
                  <a:lnTo>
                    <a:pt x="56" y="204"/>
                  </a:lnTo>
                  <a:lnTo>
                    <a:pt x="60" y="208"/>
                  </a:lnTo>
                  <a:lnTo>
                    <a:pt x="68" y="208"/>
                  </a:lnTo>
                  <a:lnTo>
                    <a:pt x="70" y="212"/>
                  </a:lnTo>
                  <a:lnTo>
                    <a:pt x="0" y="212"/>
                  </a:lnTo>
                  <a:lnTo>
                    <a:pt x="0" y="208"/>
                  </a:lnTo>
                  <a:lnTo>
                    <a:pt x="10" y="208"/>
                  </a:lnTo>
                  <a:lnTo>
                    <a:pt x="18" y="204"/>
                  </a:lnTo>
                  <a:lnTo>
                    <a:pt x="22" y="196"/>
                  </a:lnTo>
                  <a:lnTo>
                    <a:pt x="24" y="186"/>
                  </a:lnTo>
                  <a:lnTo>
                    <a:pt x="24"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9260" name="Freeform 81"/>
            <p:cNvSpPr>
              <a:spLocks noEditPoints="1"/>
            </p:cNvSpPr>
            <p:nvPr/>
          </p:nvSpPr>
          <p:spPr bwMode="auto">
            <a:xfrm>
              <a:off x="3258" y="2346"/>
              <a:ext cx="74" cy="212"/>
            </a:xfrm>
            <a:custGeom>
              <a:avLst/>
              <a:gdLst>
                <a:gd name="T0" fmla="*/ 40 w 74"/>
                <a:gd name="T1" fmla="*/ 0 h 212"/>
                <a:gd name="T2" fmla="*/ 40 w 74"/>
                <a:gd name="T3" fmla="*/ 0 h 212"/>
                <a:gd name="T4" fmla="*/ 48 w 74"/>
                <a:gd name="T5" fmla="*/ 2 h 212"/>
                <a:gd name="T6" fmla="*/ 54 w 74"/>
                <a:gd name="T7" fmla="*/ 6 h 212"/>
                <a:gd name="T8" fmla="*/ 58 w 74"/>
                <a:gd name="T9" fmla="*/ 14 h 212"/>
                <a:gd name="T10" fmla="*/ 60 w 74"/>
                <a:gd name="T11" fmla="*/ 22 h 212"/>
                <a:gd name="T12" fmla="*/ 60 w 74"/>
                <a:gd name="T13" fmla="*/ 22 h 212"/>
                <a:gd name="T14" fmla="*/ 58 w 74"/>
                <a:gd name="T15" fmla="*/ 30 h 212"/>
                <a:gd name="T16" fmla="*/ 54 w 74"/>
                <a:gd name="T17" fmla="*/ 36 h 212"/>
                <a:gd name="T18" fmla="*/ 48 w 74"/>
                <a:gd name="T19" fmla="*/ 40 h 212"/>
                <a:gd name="T20" fmla="*/ 40 w 74"/>
                <a:gd name="T21" fmla="*/ 42 h 212"/>
                <a:gd name="T22" fmla="*/ 40 w 74"/>
                <a:gd name="T23" fmla="*/ 42 h 212"/>
                <a:gd name="T24" fmla="*/ 32 w 74"/>
                <a:gd name="T25" fmla="*/ 40 h 212"/>
                <a:gd name="T26" fmla="*/ 24 w 74"/>
                <a:gd name="T27" fmla="*/ 36 h 212"/>
                <a:gd name="T28" fmla="*/ 20 w 74"/>
                <a:gd name="T29" fmla="*/ 30 h 212"/>
                <a:gd name="T30" fmla="*/ 18 w 74"/>
                <a:gd name="T31" fmla="*/ 22 h 212"/>
                <a:gd name="T32" fmla="*/ 18 w 74"/>
                <a:gd name="T33" fmla="*/ 22 h 212"/>
                <a:gd name="T34" fmla="*/ 20 w 74"/>
                <a:gd name="T35" fmla="*/ 14 h 212"/>
                <a:gd name="T36" fmla="*/ 24 w 74"/>
                <a:gd name="T37" fmla="*/ 6 h 212"/>
                <a:gd name="T38" fmla="*/ 32 w 74"/>
                <a:gd name="T39" fmla="*/ 2 h 212"/>
                <a:gd name="T40" fmla="*/ 40 w 74"/>
                <a:gd name="T41" fmla="*/ 0 h 212"/>
                <a:gd name="T42" fmla="*/ 40 w 74"/>
                <a:gd name="T43" fmla="*/ 0 h 212"/>
                <a:gd name="T44" fmla="*/ 24 w 74"/>
                <a:gd name="T45" fmla="*/ 102 h 212"/>
                <a:gd name="T46" fmla="*/ 24 w 74"/>
                <a:gd name="T47" fmla="*/ 102 h 212"/>
                <a:gd name="T48" fmla="*/ 24 w 74"/>
                <a:gd name="T49" fmla="*/ 94 h 212"/>
                <a:gd name="T50" fmla="*/ 22 w 74"/>
                <a:gd name="T51" fmla="*/ 88 h 212"/>
                <a:gd name="T52" fmla="*/ 20 w 74"/>
                <a:gd name="T53" fmla="*/ 86 h 212"/>
                <a:gd name="T54" fmla="*/ 16 w 74"/>
                <a:gd name="T55" fmla="*/ 84 h 212"/>
                <a:gd name="T56" fmla="*/ 10 w 74"/>
                <a:gd name="T57" fmla="*/ 82 h 212"/>
                <a:gd name="T58" fmla="*/ 4 w 74"/>
                <a:gd name="T59" fmla="*/ 82 h 212"/>
                <a:gd name="T60" fmla="*/ 4 w 74"/>
                <a:gd name="T61" fmla="*/ 82 h 212"/>
                <a:gd name="T62" fmla="*/ 30 w 74"/>
                <a:gd name="T63" fmla="*/ 72 h 212"/>
                <a:gd name="T64" fmla="*/ 54 w 74"/>
                <a:gd name="T65" fmla="*/ 58 h 212"/>
                <a:gd name="T66" fmla="*/ 54 w 74"/>
                <a:gd name="T67" fmla="*/ 186 h 212"/>
                <a:gd name="T68" fmla="*/ 54 w 74"/>
                <a:gd name="T69" fmla="*/ 186 h 212"/>
                <a:gd name="T70" fmla="*/ 56 w 74"/>
                <a:gd name="T71" fmla="*/ 198 h 212"/>
                <a:gd name="T72" fmla="*/ 60 w 74"/>
                <a:gd name="T73" fmla="*/ 204 h 212"/>
                <a:gd name="T74" fmla="*/ 66 w 74"/>
                <a:gd name="T75" fmla="*/ 208 h 212"/>
                <a:gd name="T76" fmla="*/ 74 w 74"/>
                <a:gd name="T77" fmla="*/ 208 h 212"/>
                <a:gd name="T78" fmla="*/ 74 w 74"/>
                <a:gd name="T79" fmla="*/ 212 h 212"/>
                <a:gd name="T80" fmla="*/ 0 w 74"/>
                <a:gd name="T81" fmla="*/ 212 h 212"/>
                <a:gd name="T82" fmla="*/ 0 w 74"/>
                <a:gd name="T83" fmla="*/ 208 h 212"/>
                <a:gd name="T84" fmla="*/ 0 w 74"/>
                <a:gd name="T85" fmla="*/ 208 h 212"/>
                <a:gd name="T86" fmla="*/ 12 w 74"/>
                <a:gd name="T87" fmla="*/ 208 h 212"/>
                <a:gd name="T88" fmla="*/ 20 w 74"/>
                <a:gd name="T89" fmla="*/ 204 h 212"/>
                <a:gd name="T90" fmla="*/ 22 w 74"/>
                <a:gd name="T91" fmla="*/ 196 h 212"/>
                <a:gd name="T92" fmla="*/ 24 w 74"/>
                <a:gd name="T93" fmla="*/ 186 h 212"/>
                <a:gd name="T94" fmla="*/ 24 w 74"/>
                <a:gd name="T95" fmla="*/ 102 h 212"/>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74"/>
                <a:gd name="T145" fmla="*/ 0 h 212"/>
                <a:gd name="T146" fmla="*/ 74 w 74"/>
                <a:gd name="T147" fmla="*/ 212 h 212"/>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74" h="212">
                  <a:moveTo>
                    <a:pt x="40" y="0"/>
                  </a:moveTo>
                  <a:lnTo>
                    <a:pt x="40" y="0"/>
                  </a:lnTo>
                  <a:lnTo>
                    <a:pt x="48" y="2"/>
                  </a:lnTo>
                  <a:lnTo>
                    <a:pt x="54" y="6"/>
                  </a:lnTo>
                  <a:lnTo>
                    <a:pt x="58" y="14"/>
                  </a:lnTo>
                  <a:lnTo>
                    <a:pt x="60" y="22"/>
                  </a:lnTo>
                  <a:lnTo>
                    <a:pt x="58" y="30"/>
                  </a:lnTo>
                  <a:lnTo>
                    <a:pt x="54" y="36"/>
                  </a:lnTo>
                  <a:lnTo>
                    <a:pt x="48" y="40"/>
                  </a:lnTo>
                  <a:lnTo>
                    <a:pt x="40" y="42"/>
                  </a:lnTo>
                  <a:lnTo>
                    <a:pt x="32" y="40"/>
                  </a:lnTo>
                  <a:lnTo>
                    <a:pt x="24" y="36"/>
                  </a:lnTo>
                  <a:lnTo>
                    <a:pt x="20" y="30"/>
                  </a:lnTo>
                  <a:lnTo>
                    <a:pt x="18" y="22"/>
                  </a:lnTo>
                  <a:lnTo>
                    <a:pt x="20" y="14"/>
                  </a:lnTo>
                  <a:lnTo>
                    <a:pt x="24" y="6"/>
                  </a:lnTo>
                  <a:lnTo>
                    <a:pt x="32" y="2"/>
                  </a:lnTo>
                  <a:lnTo>
                    <a:pt x="40" y="0"/>
                  </a:lnTo>
                  <a:close/>
                  <a:moveTo>
                    <a:pt x="24" y="102"/>
                  </a:moveTo>
                  <a:lnTo>
                    <a:pt x="24" y="102"/>
                  </a:lnTo>
                  <a:lnTo>
                    <a:pt x="24" y="94"/>
                  </a:lnTo>
                  <a:lnTo>
                    <a:pt x="22" y="88"/>
                  </a:lnTo>
                  <a:lnTo>
                    <a:pt x="20" y="86"/>
                  </a:lnTo>
                  <a:lnTo>
                    <a:pt x="16" y="84"/>
                  </a:lnTo>
                  <a:lnTo>
                    <a:pt x="10" y="82"/>
                  </a:lnTo>
                  <a:lnTo>
                    <a:pt x="4" y="82"/>
                  </a:lnTo>
                  <a:lnTo>
                    <a:pt x="30" y="72"/>
                  </a:lnTo>
                  <a:lnTo>
                    <a:pt x="54" y="58"/>
                  </a:lnTo>
                  <a:lnTo>
                    <a:pt x="54" y="186"/>
                  </a:lnTo>
                  <a:lnTo>
                    <a:pt x="56" y="198"/>
                  </a:lnTo>
                  <a:lnTo>
                    <a:pt x="60" y="204"/>
                  </a:lnTo>
                  <a:lnTo>
                    <a:pt x="66" y="208"/>
                  </a:lnTo>
                  <a:lnTo>
                    <a:pt x="74" y="208"/>
                  </a:lnTo>
                  <a:lnTo>
                    <a:pt x="74" y="212"/>
                  </a:lnTo>
                  <a:lnTo>
                    <a:pt x="0" y="212"/>
                  </a:lnTo>
                  <a:lnTo>
                    <a:pt x="0" y="208"/>
                  </a:lnTo>
                  <a:lnTo>
                    <a:pt x="12" y="208"/>
                  </a:lnTo>
                  <a:lnTo>
                    <a:pt x="20" y="204"/>
                  </a:lnTo>
                  <a:lnTo>
                    <a:pt x="22" y="196"/>
                  </a:lnTo>
                  <a:lnTo>
                    <a:pt x="24" y="186"/>
                  </a:lnTo>
                  <a:lnTo>
                    <a:pt x="24" y="10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558693" y="1219200"/>
            <a:ext cx="8026613" cy="4937125"/>
          </a:xfrm>
        </p:spPr>
      </p:pic>
      <p:sp>
        <p:nvSpPr>
          <p:cNvPr id="18435"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Flexure model</a:t>
            </a:r>
          </a:p>
        </p:txBody>
      </p:sp>
      <p:sp>
        <p:nvSpPr>
          <p:cNvPr id="18436" name="Rectangle 2"/>
          <p:cNvSpPr>
            <a:spLocks noChangeArrowheads="1"/>
          </p:cNvSpPr>
          <p:nvPr/>
        </p:nvSpPr>
        <p:spPr bwMode="auto">
          <a:xfrm>
            <a:off x="560388" y="5580063"/>
            <a:ext cx="78486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spcBef>
                <a:spcPct val="50000"/>
              </a:spcBef>
            </a:pPr>
            <a:r>
              <a:rPr lang="en-US" i="1">
                <a:latin typeface="Gill Sans" charset="0"/>
              </a:rPr>
              <a:t>We use dips of seismic horizons in flexure modeling to model the flexure of Ross Sea basin.</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Results</a:t>
            </a:r>
          </a:p>
        </p:txBody>
      </p:sp>
      <p:sp>
        <p:nvSpPr>
          <p:cNvPr id="3" name="Content Placeholder 2"/>
          <p:cNvSpPr>
            <a:spLocks noGrp="1"/>
          </p:cNvSpPr>
          <p:nvPr>
            <p:ph sz="quarter" idx="1"/>
          </p:nvPr>
        </p:nvSpPr>
        <p:spPr>
          <a:xfrm>
            <a:off x="457200" y="1219200"/>
            <a:ext cx="2819400" cy="4937125"/>
          </a:xfrm>
        </p:spPr>
        <p:txBody>
          <a:bodyPr/>
          <a:lstStyle/>
          <a:p>
            <a:pPr algn="just">
              <a:defRPr/>
            </a:pPr>
            <a:r>
              <a:rPr lang="en-US" sz="1400" b="1" i="1" dirty="0" smtClean="0">
                <a:latin typeface="Gill Sans" charset="0"/>
              </a:rPr>
              <a:t>Based on our  flexure model, we estimate the flexural rigidity and  position of point load</a:t>
            </a:r>
            <a:r>
              <a:rPr lang="en-US" sz="1400" b="1" i="1" dirty="0" smtClean="0">
                <a:latin typeface="Gill Sans" charset="0"/>
              </a:rPr>
              <a:t>.</a:t>
            </a:r>
            <a:endParaRPr lang="en-US" sz="1400" b="1" i="1" dirty="0" smtClean="0">
              <a:latin typeface="Gill Sans" charset="0"/>
            </a:endParaRPr>
          </a:p>
        </p:txBody>
      </p:sp>
      <p:pic>
        <p:nvPicPr>
          <p:cNvPr id="5" name="Picture 4"/>
          <p:cNvPicPr preferRelativeResize="0">
            <a:picLocks/>
          </p:cNvPicPr>
          <p:nvPr/>
        </p:nvPicPr>
        <p:blipFill>
          <a:blip r:embed="rId3">
            <a:extLst>
              <a:ext uri="{28A0092B-C50C-407E-A947-70E740481C1C}">
                <a14:useLocalDpi xmlns:a14="http://schemas.microsoft.com/office/drawing/2010/main" val="0"/>
              </a:ext>
            </a:extLst>
          </a:blip>
          <a:stretch>
            <a:fillRect/>
          </a:stretch>
        </p:blipFill>
        <p:spPr>
          <a:xfrm>
            <a:off x="3338513" y="1066800"/>
            <a:ext cx="5413248" cy="5181600"/>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Results</a:t>
            </a:r>
          </a:p>
        </p:txBody>
      </p:sp>
      <p:sp>
        <p:nvSpPr>
          <p:cNvPr id="3" name="Content Placeholder 2"/>
          <p:cNvSpPr>
            <a:spLocks noGrp="1"/>
          </p:cNvSpPr>
          <p:nvPr>
            <p:ph sz="quarter" idx="1"/>
          </p:nvPr>
        </p:nvSpPr>
        <p:spPr>
          <a:xfrm>
            <a:off x="457200" y="1219200"/>
            <a:ext cx="2819400" cy="4937125"/>
          </a:xfrm>
        </p:spPr>
        <p:txBody>
          <a:bodyPr/>
          <a:lstStyle/>
          <a:p>
            <a:pPr algn="just">
              <a:defRPr/>
            </a:pPr>
            <a:r>
              <a:rPr lang="en-US" sz="1400" b="1" i="1" dirty="0" smtClean="0">
                <a:latin typeface="Gill Sans" charset="0"/>
              </a:rPr>
              <a:t>Based on our  flexure model, we estimate the flexural rigidity and  position of point load.</a:t>
            </a:r>
          </a:p>
          <a:p>
            <a:pPr marL="0" indent="0" algn="just">
              <a:buFont typeface="Wingdings 3" charset="0"/>
              <a:buNone/>
              <a:defRPr/>
            </a:pPr>
            <a:r>
              <a:rPr lang="en-US" sz="1400" b="1" i="1" dirty="0">
                <a:latin typeface="Gill Sans" charset="0"/>
              </a:rPr>
              <a:t>	</a:t>
            </a:r>
            <a:endParaRPr lang="en-US" sz="1400" b="1" i="1" dirty="0" smtClean="0">
              <a:latin typeface="Gill Sans" charset="0"/>
            </a:endParaRPr>
          </a:p>
          <a:p>
            <a:pPr algn="just">
              <a:defRPr/>
            </a:pPr>
            <a:r>
              <a:rPr lang="en-US" sz="1400" b="1" i="1" dirty="0" smtClean="0">
                <a:latin typeface="Gill Sans" charset="0"/>
              </a:rPr>
              <a:t>2-D modeling using NBP0401-126 m, suggests that point load was centered around Mt. Bird, and the flexural bulges extended as far as </a:t>
            </a:r>
            <a:r>
              <a:rPr lang="en-US" sz="1400" b="1" i="1" dirty="0" smtClean="0">
                <a:latin typeface="Gill Sans" charset="0"/>
              </a:rPr>
              <a:t>CIROS-1</a:t>
            </a:r>
            <a:endParaRPr lang="en-US" sz="1400" b="1" i="1" dirty="0" smtClean="0">
              <a:latin typeface="Gill Sans" charset="0"/>
            </a:endParaRPr>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66800"/>
            <a:ext cx="54149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4439728" y="2259401"/>
            <a:ext cx="3226280" cy="3168051"/>
          </a:xfrm>
          <a:prstGeom prst="ellipse">
            <a:avLst/>
          </a:prstGeom>
          <a:solidFill>
            <a:srgbClr val="C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4819290" y="2585049"/>
            <a:ext cx="2495910" cy="2438400"/>
          </a:xfrm>
          <a:prstGeom prst="ellipse">
            <a:avLst/>
          </a:prstGeom>
          <a:solidFill>
            <a:srgbClr val="92D05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2" name="Group 11"/>
          <p:cNvGrpSpPr/>
          <p:nvPr/>
        </p:nvGrpSpPr>
        <p:grpSpPr>
          <a:xfrm>
            <a:off x="6781800" y="1219200"/>
            <a:ext cx="1746264" cy="609600"/>
            <a:chOff x="6781800" y="5295900"/>
            <a:chExt cx="1746264" cy="609600"/>
          </a:xfrm>
        </p:grpSpPr>
        <p:sp>
          <p:nvSpPr>
            <p:cNvPr id="10" name="Rectangle 9"/>
            <p:cNvSpPr/>
            <p:nvPr/>
          </p:nvSpPr>
          <p:spPr>
            <a:xfrm>
              <a:off x="6781800" y="5295900"/>
              <a:ext cx="1746264" cy="609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5" name="Group 4"/>
            <p:cNvGrpSpPr/>
            <p:nvPr/>
          </p:nvGrpSpPr>
          <p:grpSpPr>
            <a:xfrm>
              <a:off x="6858000" y="5334000"/>
              <a:ext cx="1593864" cy="490210"/>
              <a:chOff x="7010400" y="5334000"/>
              <a:chExt cx="1593864" cy="490210"/>
            </a:xfrm>
          </p:grpSpPr>
          <p:sp>
            <p:nvSpPr>
              <p:cNvPr id="2" name="TextBox 1"/>
              <p:cNvSpPr txBox="1"/>
              <p:nvPr/>
            </p:nvSpPr>
            <p:spPr>
              <a:xfrm>
                <a:off x="7480906" y="5334000"/>
                <a:ext cx="1053494" cy="261610"/>
              </a:xfrm>
              <a:prstGeom prst="rect">
                <a:avLst/>
              </a:prstGeom>
              <a:solidFill>
                <a:schemeClr val="bg1"/>
              </a:solidFill>
            </p:spPr>
            <p:txBody>
              <a:bodyPr wrap="none" rtlCol="0">
                <a:spAutoFit/>
              </a:bodyPr>
              <a:lstStyle/>
              <a:p>
                <a:r>
                  <a:rPr lang="en-US" sz="1100" b="1" dirty="0" smtClean="0"/>
                  <a:t>Flexure Moat</a:t>
                </a:r>
                <a:endParaRPr lang="en-US" sz="1100" b="1" dirty="0"/>
              </a:p>
            </p:txBody>
          </p:sp>
          <p:sp>
            <p:nvSpPr>
              <p:cNvPr id="9" name="TextBox 8"/>
              <p:cNvSpPr txBox="1"/>
              <p:nvPr/>
            </p:nvSpPr>
            <p:spPr>
              <a:xfrm>
                <a:off x="7486650" y="5562600"/>
                <a:ext cx="1117614" cy="261610"/>
              </a:xfrm>
              <a:prstGeom prst="rect">
                <a:avLst/>
              </a:prstGeom>
              <a:solidFill>
                <a:schemeClr val="bg1"/>
              </a:solidFill>
            </p:spPr>
            <p:txBody>
              <a:bodyPr wrap="none" rtlCol="0">
                <a:spAutoFit/>
              </a:bodyPr>
              <a:lstStyle/>
              <a:p>
                <a:r>
                  <a:rPr lang="en-US" sz="1100" b="1" dirty="0" smtClean="0"/>
                  <a:t>Flexure Bulge</a:t>
                </a:r>
                <a:endParaRPr lang="en-US" sz="1100" b="1" dirty="0"/>
              </a:p>
            </p:txBody>
          </p:sp>
          <p:sp>
            <p:nvSpPr>
              <p:cNvPr id="4" name="Rectangle 3"/>
              <p:cNvSpPr/>
              <p:nvPr/>
            </p:nvSpPr>
            <p:spPr>
              <a:xfrm>
                <a:off x="7010400" y="5427452"/>
                <a:ext cx="381000" cy="135148"/>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7010400" y="5627477"/>
                <a:ext cx="381000" cy="135148"/>
              </a:xfrm>
              <a:prstGeom prst="rect">
                <a:avLst/>
              </a:prstGeom>
              <a:solidFill>
                <a:srgbClr val="C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947629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Results</a:t>
            </a:r>
          </a:p>
        </p:txBody>
      </p:sp>
      <p:sp>
        <p:nvSpPr>
          <p:cNvPr id="3" name="Content Placeholder 2"/>
          <p:cNvSpPr>
            <a:spLocks noGrp="1"/>
          </p:cNvSpPr>
          <p:nvPr>
            <p:ph sz="quarter" idx="1"/>
          </p:nvPr>
        </p:nvSpPr>
        <p:spPr>
          <a:xfrm>
            <a:off x="457200" y="1219200"/>
            <a:ext cx="2819400" cy="4937125"/>
          </a:xfrm>
        </p:spPr>
        <p:txBody>
          <a:bodyPr/>
          <a:lstStyle/>
          <a:p>
            <a:pPr algn="just">
              <a:defRPr/>
            </a:pPr>
            <a:r>
              <a:rPr lang="en-US" sz="1400" b="1" i="1" dirty="0" smtClean="0">
                <a:latin typeface="Gill Sans" charset="0"/>
              </a:rPr>
              <a:t>Based on our  flexure model, we estimate the flexural rigidity and  position of point load.</a:t>
            </a:r>
          </a:p>
          <a:p>
            <a:pPr marL="0" indent="0" algn="just">
              <a:buFont typeface="Wingdings 3" charset="0"/>
              <a:buNone/>
              <a:defRPr/>
            </a:pPr>
            <a:r>
              <a:rPr lang="en-US" sz="1400" b="1" i="1" dirty="0">
                <a:latin typeface="Gill Sans" charset="0"/>
              </a:rPr>
              <a:t>	</a:t>
            </a:r>
            <a:endParaRPr lang="en-US" sz="1400" b="1" i="1" dirty="0" smtClean="0">
              <a:latin typeface="Gill Sans" charset="0"/>
            </a:endParaRPr>
          </a:p>
          <a:p>
            <a:pPr algn="just">
              <a:defRPr/>
            </a:pPr>
            <a:r>
              <a:rPr lang="en-US" sz="1400" b="1" i="1" dirty="0" smtClean="0">
                <a:latin typeface="Gill Sans" charset="0"/>
              </a:rPr>
              <a:t>2-D modeling using NBP0401-126 m, suggests that point load was centered around Mt. Bird, and the flexural bulges extended as far as CIROS-1</a:t>
            </a:r>
          </a:p>
          <a:p>
            <a:pPr marL="0" indent="0" algn="just">
              <a:buNone/>
              <a:defRPr/>
            </a:pPr>
            <a:r>
              <a:rPr lang="en-US" sz="1400" b="1" i="1" dirty="0">
                <a:latin typeface="Gill Sans" charset="0"/>
              </a:rPr>
              <a:t>	</a:t>
            </a:r>
            <a:endParaRPr lang="en-US" sz="1400" b="1" i="1" dirty="0" smtClean="0">
              <a:latin typeface="Gill Sans" charset="0"/>
            </a:endParaRPr>
          </a:p>
          <a:p>
            <a:pPr algn="just">
              <a:defRPr/>
            </a:pPr>
            <a:r>
              <a:rPr lang="en-US" sz="1400" b="1" i="1" dirty="0" smtClean="0">
                <a:latin typeface="Gill Sans" charset="0"/>
              </a:rPr>
              <a:t>Since, we hypothesized that flexure around Ross Island is due to a point load on Ross Island, using the parameters from above result, we infer that AND-1A lies in the moat, and AND-2A, just on the flexural bulge. CIROS-1 is further away</a:t>
            </a:r>
            <a:endParaRPr lang="en-US" sz="1400" b="1" dirty="0"/>
          </a:p>
        </p:txBody>
      </p:sp>
      <p:pic>
        <p:nvPicPr>
          <p:cNvPr id="19460"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48038" y="1066800"/>
            <a:ext cx="5414962"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340100" y="1066800"/>
            <a:ext cx="5414963"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p:nvPr/>
        </p:nvSpPr>
        <p:spPr>
          <a:xfrm>
            <a:off x="5105400" y="2819400"/>
            <a:ext cx="3226280" cy="3168051"/>
          </a:xfrm>
          <a:prstGeom prst="ellipse">
            <a:avLst/>
          </a:prstGeom>
          <a:solidFill>
            <a:srgbClr val="C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5484962" y="3145048"/>
            <a:ext cx="2495910" cy="2438400"/>
          </a:xfrm>
          <a:prstGeom prst="ellipse">
            <a:avLst/>
          </a:prstGeom>
          <a:solidFill>
            <a:srgbClr val="92D050">
              <a:alpha val="2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5" name="Group 14"/>
          <p:cNvGrpSpPr/>
          <p:nvPr/>
        </p:nvGrpSpPr>
        <p:grpSpPr>
          <a:xfrm>
            <a:off x="6781800" y="1219200"/>
            <a:ext cx="1746264" cy="609600"/>
            <a:chOff x="6781800" y="5295900"/>
            <a:chExt cx="1746264" cy="609600"/>
          </a:xfrm>
        </p:grpSpPr>
        <p:sp>
          <p:nvSpPr>
            <p:cNvPr id="16" name="Rectangle 15"/>
            <p:cNvSpPr/>
            <p:nvPr/>
          </p:nvSpPr>
          <p:spPr>
            <a:xfrm>
              <a:off x="6781800" y="5295900"/>
              <a:ext cx="1746264" cy="6096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7" name="Group 16"/>
            <p:cNvGrpSpPr/>
            <p:nvPr/>
          </p:nvGrpSpPr>
          <p:grpSpPr>
            <a:xfrm>
              <a:off x="6858000" y="5334000"/>
              <a:ext cx="1593864" cy="490210"/>
              <a:chOff x="7010400" y="5334000"/>
              <a:chExt cx="1593864" cy="490210"/>
            </a:xfrm>
          </p:grpSpPr>
          <p:sp>
            <p:nvSpPr>
              <p:cNvPr id="18" name="TextBox 17"/>
              <p:cNvSpPr txBox="1"/>
              <p:nvPr/>
            </p:nvSpPr>
            <p:spPr>
              <a:xfrm>
                <a:off x="7480906" y="5334000"/>
                <a:ext cx="1053494" cy="261610"/>
              </a:xfrm>
              <a:prstGeom prst="rect">
                <a:avLst/>
              </a:prstGeom>
              <a:solidFill>
                <a:schemeClr val="bg1"/>
              </a:solidFill>
            </p:spPr>
            <p:txBody>
              <a:bodyPr wrap="none" rtlCol="0">
                <a:spAutoFit/>
              </a:bodyPr>
              <a:lstStyle/>
              <a:p>
                <a:r>
                  <a:rPr lang="en-US" sz="1100" b="1" dirty="0" smtClean="0"/>
                  <a:t>Flexure Moat</a:t>
                </a:r>
                <a:endParaRPr lang="en-US" sz="1100" b="1" dirty="0"/>
              </a:p>
            </p:txBody>
          </p:sp>
          <p:sp>
            <p:nvSpPr>
              <p:cNvPr id="19" name="TextBox 18"/>
              <p:cNvSpPr txBox="1"/>
              <p:nvPr/>
            </p:nvSpPr>
            <p:spPr>
              <a:xfrm>
                <a:off x="7486650" y="5562600"/>
                <a:ext cx="1117614" cy="261610"/>
              </a:xfrm>
              <a:prstGeom prst="rect">
                <a:avLst/>
              </a:prstGeom>
              <a:solidFill>
                <a:schemeClr val="bg1"/>
              </a:solidFill>
            </p:spPr>
            <p:txBody>
              <a:bodyPr wrap="none" rtlCol="0">
                <a:spAutoFit/>
              </a:bodyPr>
              <a:lstStyle/>
              <a:p>
                <a:r>
                  <a:rPr lang="en-US" sz="1100" b="1" dirty="0" smtClean="0"/>
                  <a:t>Flexure Bulge</a:t>
                </a:r>
                <a:endParaRPr lang="en-US" sz="1100" b="1" dirty="0"/>
              </a:p>
            </p:txBody>
          </p:sp>
          <p:sp>
            <p:nvSpPr>
              <p:cNvPr id="20" name="Rectangle 19"/>
              <p:cNvSpPr/>
              <p:nvPr/>
            </p:nvSpPr>
            <p:spPr>
              <a:xfrm>
                <a:off x="7010400" y="5427452"/>
                <a:ext cx="381000" cy="135148"/>
              </a:xfrm>
              <a:prstGeom prst="rect">
                <a:avLst/>
              </a:prstGeom>
              <a:solidFill>
                <a:srgbClr val="92D05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7010400" y="5627477"/>
                <a:ext cx="381000" cy="135148"/>
              </a:xfrm>
              <a:prstGeom prst="rect">
                <a:avLst/>
              </a:prstGeom>
              <a:solidFill>
                <a:srgbClr val="C00000">
                  <a:alpha val="20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415947629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Conclusions</a:t>
            </a:r>
          </a:p>
        </p:txBody>
      </p:sp>
      <p:sp>
        <p:nvSpPr>
          <p:cNvPr id="20483" name="Content Placeholder 2"/>
          <p:cNvSpPr>
            <a:spLocks noGrp="1"/>
          </p:cNvSpPr>
          <p:nvPr>
            <p:ph sz="quarter" idx="1"/>
          </p:nvPr>
        </p:nvSpPr>
        <p:spPr>
          <a:xfrm>
            <a:off x="457200" y="1219200"/>
            <a:ext cx="8229600" cy="4937125"/>
          </a:xfrm>
        </p:spPr>
        <p:txBody>
          <a:bodyPr/>
          <a:lstStyle/>
          <a:p>
            <a:r>
              <a:rPr lang="en-US" sz="2500" dirty="0" smtClean="0">
                <a:latin typeface="Gill Sans MT" charset="0"/>
                <a:ea typeface="ＭＳ Ｐゴシック" charset="0"/>
                <a:cs typeface="ＭＳ Ｐゴシック" charset="0"/>
              </a:rPr>
              <a:t>Flexural rigidity of lithosphere around Ross Island region is about 10</a:t>
            </a:r>
            <a:r>
              <a:rPr lang="en-US" sz="2500" baseline="30000" dirty="0" smtClean="0">
                <a:latin typeface="Gill Sans MT" charset="0"/>
                <a:ea typeface="ＭＳ Ｐゴシック" charset="0"/>
                <a:cs typeface="ＭＳ Ｐゴシック" charset="0"/>
              </a:rPr>
              <a:t>23.6</a:t>
            </a:r>
            <a:r>
              <a:rPr lang="en-US" sz="2500" dirty="0" smtClean="0">
                <a:latin typeface="Gill Sans MT" charset="0"/>
                <a:ea typeface="ＭＳ Ｐゴシック" charset="0"/>
                <a:cs typeface="ＭＳ Ｐゴシック" charset="0"/>
              </a:rPr>
              <a:t> N-m, which suggests presence of weaker lithosphere in the region.</a:t>
            </a:r>
            <a:endParaRPr lang="en-US" sz="2500" dirty="0">
              <a:latin typeface="Gill Sans MT" charset="0"/>
              <a:ea typeface="ＭＳ Ｐゴシック" charset="0"/>
              <a:cs typeface="ＭＳ Ｐゴシック" charset="0"/>
            </a:endParaRPr>
          </a:p>
          <a:p>
            <a:endParaRPr lang="en-US" sz="2500" dirty="0" smtClean="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Conclusions</a:t>
            </a:r>
          </a:p>
        </p:txBody>
      </p:sp>
      <p:sp>
        <p:nvSpPr>
          <p:cNvPr id="20483" name="Content Placeholder 2"/>
          <p:cNvSpPr>
            <a:spLocks noGrp="1"/>
          </p:cNvSpPr>
          <p:nvPr>
            <p:ph sz="quarter" idx="1"/>
          </p:nvPr>
        </p:nvSpPr>
        <p:spPr>
          <a:xfrm>
            <a:off x="457200" y="1219200"/>
            <a:ext cx="8229600" cy="4937125"/>
          </a:xfrm>
        </p:spPr>
        <p:txBody>
          <a:bodyPr/>
          <a:lstStyle/>
          <a:p>
            <a:r>
              <a:rPr lang="en-US" sz="2500" dirty="0" smtClean="0">
                <a:latin typeface="Gill Sans MT" charset="0"/>
                <a:ea typeface="ＭＳ Ｐゴシック" charset="0"/>
                <a:cs typeface="ＭＳ Ｐゴシック" charset="0"/>
              </a:rPr>
              <a:t>Flexural rigidity of lithosphere around Ross Island region is about 10</a:t>
            </a:r>
            <a:r>
              <a:rPr lang="en-US" sz="2500" baseline="30000" dirty="0" smtClean="0">
                <a:latin typeface="Gill Sans MT" charset="0"/>
                <a:ea typeface="ＭＳ Ｐゴシック" charset="0"/>
                <a:cs typeface="ＭＳ Ｐゴシック" charset="0"/>
              </a:rPr>
              <a:t>23.6</a:t>
            </a:r>
            <a:r>
              <a:rPr lang="en-US" sz="2500" dirty="0" smtClean="0">
                <a:latin typeface="Gill Sans MT" charset="0"/>
                <a:ea typeface="ＭＳ Ｐゴシック" charset="0"/>
                <a:cs typeface="ＭＳ Ｐゴシック" charset="0"/>
              </a:rPr>
              <a:t> N-m, which suggests presence of weaker lithosphere in the region.</a:t>
            </a:r>
            <a:endParaRPr lang="en-US" sz="2500" dirty="0">
              <a:latin typeface="Gill Sans MT" charset="0"/>
              <a:ea typeface="ＭＳ Ｐゴシック" charset="0"/>
              <a:cs typeface="ＭＳ Ｐゴシック" charset="0"/>
            </a:endParaRPr>
          </a:p>
          <a:p>
            <a:r>
              <a:rPr lang="en-US" sz="2500" dirty="0" smtClean="0">
                <a:latin typeface="Gill Sans MT" charset="0"/>
                <a:ea typeface="ＭＳ Ｐゴシック" charset="0"/>
                <a:cs typeface="ＭＳ Ｐゴシック" charset="0"/>
              </a:rPr>
              <a:t>Flexural bulge due to point load centered on Ross Island, is located at a distance of ~350 km, which is very close to AND-2A. Additionally, AND-1B lies in the Ross Island Flexure moat. Hence, correlation of seismic data with AND-1B and AND-2A core will yield further results about ages of different volcanic loading episodes.</a:t>
            </a:r>
          </a:p>
          <a:p>
            <a:endParaRPr lang="en-US" sz="2500" dirty="0" smtClean="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2994291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Conclusions</a:t>
            </a:r>
          </a:p>
        </p:txBody>
      </p:sp>
      <p:sp>
        <p:nvSpPr>
          <p:cNvPr id="20483" name="Content Placeholder 2"/>
          <p:cNvSpPr>
            <a:spLocks noGrp="1"/>
          </p:cNvSpPr>
          <p:nvPr>
            <p:ph sz="quarter" idx="1"/>
          </p:nvPr>
        </p:nvSpPr>
        <p:spPr>
          <a:xfrm>
            <a:off x="457200" y="1219200"/>
            <a:ext cx="8229600" cy="4937125"/>
          </a:xfrm>
        </p:spPr>
        <p:txBody>
          <a:bodyPr/>
          <a:lstStyle/>
          <a:p>
            <a:r>
              <a:rPr lang="en-US" sz="2500" dirty="0" smtClean="0">
                <a:latin typeface="Gill Sans MT" charset="0"/>
                <a:ea typeface="ＭＳ Ｐゴシック" charset="0"/>
                <a:cs typeface="ＭＳ Ｐゴシック" charset="0"/>
              </a:rPr>
              <a:t>Flexural rigidity of lithosphere around Ross Island region is about 10</a:t>
            </a:r>
            <a:r>
              <a:rPr lang="en-US" sz="2500" baseline="30000" dirty="0" smtClean="0">
                <a:latin typeface="Gill Sans MT" charset="0"/>
                <a:ea typeface="ＭＳ Ｐゴシック" charset="0"/>
                <a:cs typeface="ＭＳ Ｐゴシック" charset="0"/>
              </a:rPr>
              <a:t>23.6</a:t>
            </a:r>
            <a:r>
              <a:rPr lang="en-US" sz="2500" dirty="0" smtClean="0">
                <a:latin typeface="Gill Sans MT" charset="0"/>
                <a:ea typeface="ＭＳ Ｐゴシック" charset="0"/>
                <a:cs typeface="ＭＳ Ｐゴシック" charset="0"/>
              </a:rPr>
              <a:t> N-m, which suggests presence of weaker lithosphere in the region.</a:t>
            </a:r>
            <a:endParaRPr lang="en-US" sz="2500" dirty="0">
              <a:latin typeface="Gill Sans MT" charset="0"/>
              <a:ea typeface="ＭＳ Ｐゴシック" charset="0"/>
              <a:cs typeface="ＭＳ Ｐゴシック" charset="0"/>
            </a:endParaRPr>
          </a:p>
          <a:p>
            <a:r>
              <a:rPr lang="en-US" sz="2500" dirty="0" smtClean="0">
                <a:latin typeface="Gill Sans MT" charset="0"/>
                <a:ea typeface="ＭＳ Ｐゴシック" charset="0"/>
                <a:cs typeface="ＭＳ Ｐゴシック" charset="0"/>
              </a:rPr>
              <a:t>Flexural bulge due to point load centered on Ross Island, is located at a distance of ~350 km, which is very close to AND-2A. Additionally, AND-1B lies in the Ross Island Flexure moat. Hence, correlation of seismic data with AND-1B and AND-2A core will yield further results about ages of different volcanic loading episodes.</a:t>
            </a:r>
          </a:p>
          <a:p>
            <a:r>
              <a:rPr lang="en-US" sz="2500" dirty="0">
                <a:latin typeface="Gill Sans MT" charset="0"/>
                <a:ea typeface="ＭＳ Ｐゴシック" charset="0"/>
                <a:cs typeface="ＭＳ Ｐゴシック" charset="0"/>
              </a:rPr>
              <a:t>G</a:t>
            </a:r>
            <a:r>
              <a:rPr lang="en-US" sz="2500" dirty="0" smtClean="0">
                <a:latin typeface="Gill Sans MT" charset="0"/>
                <a:ea typeface="ＭＳ Ｐゴシック" charset="0"/>
                <a:cs typeface="ＭＳ Ｐゴシック" charset="0"/>
              </a:rPr>
              <a:t>rounded ice at AND-2A modulated by flexural bulge </a:t>
            </a:r>
          </a:p>
          <a:p>
            <a:r>
              <a:rPr lang="en-US" sz="2500" dirty="0" smtClean="0">
                <a:latin typeface="Gill Sans MT" charset="0"/>
                <a:ea typeface="ＭＳ Ｐゴシック" charset="0"/>
                <a:cs typeface="ＭＳ Ｐゴシック" charset="0"/>
              </a:rPr>
              <a:t>Future work will quantify the effect of flexure on grounded </a:t>
            </a:r>
            <a:r>
              <a:rPr lang="en-US" sz="2500" dirty="0" err="1" smtClean="0">
                <a:latin typeface="Gill Sans MT" charset="0"/>
                <a:ea typeface="ＭＳ Ｐゴシック" charset="0"/>
                <a:cs typeface="ＭＳ Ｐゴシック" charset="0"/>
              </a:rPr>
              <a:t>vs</a:t>
            </a:r>
            <a:r>
              <a:rPr lang="en-US" sz="2500" dirty="0" smtClean="0">
                <a:latin typeface="Gill Sans MT" charset="0"/>
                <a:ea typeface="ＭＳ Ｐゴシック" charset="0"/>
                <a:cs typeface="ＭＳ Ｐゴシック" charset="0"/>
              </a:rPr>
              <a:t> floating ice</a:t>
            </a:r>
            <a:endParaRPr lang="en-US" sz="2500" dirty="0">
              <a:latin typeface="Gill Sans MT" charset="0"/>
              <a:ea typeface="ＭＳ Ｐゴシック" charset="0"/>
              <a:cs typeface="ＭＳ Ｐゴシック" charset="0"/>
            </a:endParaRPr>
          </a:p>
          <a:p>
            <a:endParaRPr lang="en-US" sz="2500" dirty="0" smtClean="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a:p>
            <a:endParaRPr lang="en-US" sz="2500" baseline="30000" dirty="0">
              <a:latin typeface="Gill Sans MT" charset="0"/>
              <a:ea typeface="ＭＳ Ｐゴシック" charset="0"/>
              <a:cs typeface="ＭＳ Ｐゴシック" charset="0"/>
            </a:endParaRPr>
          </a:p>
        </p:txBody>
      </p:sp>
    </p:spTree>
    <p:extLst>
      <p:ext uri="{BB962C8B-B14F-4D97-AF65-F5344CB8AC3E}">
        <p14:creationId xmlns:p14="http://schemas.microsoft.com/office/powerpoint/2010/main" val="299429114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2">
            <a:extLst>
              <a:ext uri="{28A0092B-C50C-407E-A947-70E740481C1C}">
                <a14:useLocalDpi xmlns:a14="http://schemas.microsoft.com/office/drawing/2010/main" val="0"/>
              </a:ext>
            </a:extLst>
          </a:blip>
          <a:stretch>
            <a:fillRect/>
          </a:stretch>
        </p:blipFill>
        <p:spPr>
          <a:xfrm>
            <a:off x="1524000" y="1066800"/>
            <a:ext cx="5588000" cy="5588000"/>
          </a:xfrm>
          <a:prstGeom prst="rect">
            <a:avLst/>
          </a:prstGeom>
        </p:spPr>
      </p:pic>
      <p:sp>
        <p:nvSpPr>
          <p:cNvPr id="3" name="TextBox 2"/>
          <p:cNvSpPr txBox="1"/>
          <p:nvPr/>
        </p:nvSpPr>
        <p:spPr>
          <a:xfrm>
            <a:off x="3505200" y="685800"/>
            <a:ext cx="1875835" cy="461665"/>
          </a:xfrm>
          <a:prstGeom prst="rect">
            <a:avLst/>
          </a:prstGeom>
          <a:noFill/>
        </p:spPr>
        <p:txBody>
          <a:bodyPr wrap="none" rtlCol="0">
            <a:spAutoFit/>
          </a:bodyPr>
          <a:lstStyle/>
          <a:p>
            <a:pPr algn="ctr"/>
            <a:r>
              <a:rPr lang="en-US" b="1" dirty="0" smtClean="0"/>
              <a:t>Questions?</a:t>
            </a:r>
            <a:endParaRPr lang="en-US"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algn="ctr" eaLnBrk="1" hangingPunct="1"/>
            <a:r>
              <a:rPr lang="en-US" dirty="0">
                <a:latin typeface="Bookman Old Style" charset="0"/>
                <a:ea typeface="ＭＳ Ｐゴシック" charset="0"/>
                <a:cs typeface="ＭＳ Ｐゴシック" charset="0"/>
              </a:rPr>
              <a:t>Outline</a:t>
            </a:r>
          </a:p>
        </p:txBody>
      </p:sp>
      <p:sp>
        <p:nvSpPr>
          <p:cNvPr id="10243" name="Content Placeholder 2"/>
          <p:cNvSpPr>
            <a:spLocks noGrp="1"/>
          </p:cNvSpPr>
          <p:nvPr>
            <p:ph sz="quarter" idx="1"/>
          </p:nvPr>
        </p:nvSpPr>
        <p:spPr>
          <a:xfrm>
            <a:off x="457200" y="1219200"/>
            <a:ext cx="8229600" cy="4937125"/>
          </a:xfrm>
        </p:spPr>
        <p:txBody>
          <a:bodyPr/>
          <a:lstStyle/>
          <a:p>
            <a:pPr eaLnBrk="1" hangingPunct="1"/>
            <a:r>
              <a:rPr lang="en-US" dirty="0">
                <a:latin typeface="Gill Sans MT" charset="0"/>
                <a:ea typeface="ＭＳ Ｐゴシック" charset="0"/>
                <a:cs typeface="ＭＳ Ｐゴシック" charset="0"/>
              </a:rPr>
              <a:t>Introduction </a:t>
            </a:r>
            <a:r>
              <a:rPr lang="en-US" dirty="0" smtClean="0">
                <a:latin typeface="Gill Sans MT" charset="0"/>
                <a:ea typeface="ＭＳ Ｐゴシック" charset="0"/>
                <a:cs typeface="ＭＳ Ｐゴシック" charset="0"/>
              </a:rPr>
              <a:t>– </a:t>
            </a:r>
            <a:r>
              <a:rPr lang="en-US" dirty="0" err="1" smtClean="0">
                <a:latin typeface="Gill Sans MT" charset="0"/>
                <a:ea typeface="ＭＳ Ｐゴシック" charset="0"/>
                <a:cs typeface="ＭＳ Ｐゴシック" charset="0"/>
              </a:rPr>
              <a:t>Tectonomagmatic</a:t>
            </a:r>
            <a:r>
              <a:rPr lang="en-US" dirty="0" smtClean="0">
                <a:latin typeface="Gill Sans MT" charset="0"/>
                <a:ea typeface="ＭＳ Ｐゴシック" charset="0"/>
                <a:cs typeface="ＭＳ Ｐゴシック" charset="0"/>
              </a:rPr>
              <a:t> history of Ross </a:t>
            </a:r>
            <a:r>
              <a:rPr lang="en-US" dirty="0">
                <a:latin typeface="Gill Sans MT" charset="0"/>
                <a:ea typeface="ＭＳ Ｐゴシック" charset="0"/>
                <a:cs typeface="ＭＳ Ｐゴシック" charset="0"/>
              </a:rPr>
              <a:t>Island</a:t>
            </a:r>
          </a:p>
          <a:p>
            <a:pPr eaLnBrk="1" hangingPunct="1"/>
            <a:r>
              <a:rPr lang="en-US" dirty="0">
                <a:latin typeface="Gill Sans MT" charset="0"/>
                <a:ea typeface="ＭＳ Ｐゴシック" charset="0"/>
                <a:cs typeface="ＭＳ Ｐゴシック" charset="0"/>
              </a:rPr>
              <a:t>Research </a:t>
            </a:r>
            <a:r>
              <a:rPr lang="en-US" dirty="0" smtClean="0">
                <a:latin typeface="Gill Sans MT" charset="0"/>
                <a:ea typeface="ＭＳ Ｐゴシック" charset="0"/>
                <a:cs typeface="ＭＳ Ｐゴシック" charset="0"/>
              </a:rPr>
              <a:t>Objective - Quantify </a:t>
            </a:r>
            <a:r>
              <a:rPr lang="en-US" dirty="0" smtClean="0">
                <a:latin typeface="Gill Sans MT" charset="0"/>
                <a:ea typeface="ＭＳ Ｐゴシック" charset="0"/>
                <a:cs typeface="ＭＳ Ｐゴシック" charset="0"/>
              </a:rPr>
              <a:t>flexure response to volcanic loading</a:t>
            </a:r>
            <a:endParaRPr lang="en-US" dirty="0">
              <a:latin typeface="Gill Sans MT" charset="0"/>
              <a:ea typeface="ＭＳ Ｐゴシック" charset="0"/>
              <a:cs typeface="ＭＳ Ｐゴシック" charset="0"/>
            </a:endParaRPr>
          </a:p>
          <a:p>
            <a:pPr eaLnBrk="1" hangingPunct="1"/>
            <a:r>
              <a:rPr lang="en-US" dirty="0">
                <a:latin typeface="Gill Sans MT" charset="0"/>
                <a:ea typeface="ＭＳ Ｐゴシック" charset="0"/>
                <a:cs typeface="ＭＳ Ｐゴシック" charset="0"/>
              </a:rPr>
              <a:t>Methods </a:t>
            </a:r>
            <a:endParaRPr lang="en-US" dirty="0" smtClean="0">
              <a:latin typeface="Gill Sans MT" charset="0"/>
              <a:ea typeface="ＭＳ Ｐゴシック" charset="0"/>
              <a:cs typeface="ＭＳ Ｐゴシック" charset="0"/>
            </a:endParaRPr>
          </a:p>
          <a:p>
            <a:pPr lvl="1" eaLnBrk="1" hangingPunct="1"/>
            <a:r>
              <a:rPr lang="en-US" dirty="0" smtClean="0">
                <a:latin typeface="Gill Sans MT" charset="0"/>
                <a:ea typeface="ＭＳ Ｐゴシック" charset="0"/>
                <a:cs typeface="ＭＳ Ｐゴシック" charset="0"/>
              </a:rPr>
              <a:t> </a:t>
            </a:r>
            <a:r>
              <a:rPr lang="en-US" dirty="0">
                <a:latin typeface="Gill Sans MT" charset="0"/>
                <a:ea typeface="ＭＳ Ｐゴシック" charset="0"/>
                <a:cs typeface="ＭＳ Ｐゴシック" charset="0"/>
              </a:rPr>
              <a:t>Identifying </a:t>
            </a:r>
            <a:r>
              <a:rPr lang="en-US" dirty="0" smtClean="0">
                <a:latin typeface="Gill Sans MT" charset="0"/>
                <a:ea typeface="ＭＳ Ｐゴシック" charset="0"/>
                <a:cs typeface="ＭＳ Ｐゴシック" charset="0"/>
              </a:rPr>
              <a:t>flexure subsidence on seismic lines</a:t>
            </a:r>
          </a:p>
          <a:p>
            <a:pPr lvl="1" eaLnBrk="1" hangingPunct="1"/>
            <a:r>
              <a:rPr lang="en-US" dirty="0">
                <a:latin typeface="Gill Sans MT" charset="0"/>
                <a:ea typeface="ＭＳ Ｐゴシック" charset="0"/>
                <a:cs typeface="ＭＳ Ｐゴシック" charset="0"/>
              </a:rPr>
              <a:t>Correlation of seismic with </a:t>
            </a:r>
            <a:r>
              <a:rPr lang="en-US" dirty="0" smtClean="0">
                <a:latin typeface="Gill Sans MT" charset="0"/>
                <a:ea typeface="ＭＳ Ｐゴシック" charset="0"/>
                <a:cs typeface="ＭＳ Ｐゴシック" charset="0"/>
              </a:rPr>
              <a:t>CIROS-1 and ANDRILL</a:t>
            </a:r>
          </a:p>
          <a:p>
            <a:pPr lvl="1" eaLnBrk="1" hangingPunct="1"/>
            <a:r>
              <a:rPr lang="en-US" dirty="0" smtClean="0">
                <a:latin typeface="Gill Sans MT" charset="0"/>
                <a:ea typeface="ＭＳ Ｐゴシック" charset="0"/>
                <a:cs typeface="ＭＳ Ｐゴシック" charset="0"/>
              </a:rPr>
              <a:t>Flexure Modeling (</a:t>
            </a:r>
            <a:r>
              <a:rPr lang="en-US" dirty="0">
                <a:latin typeface="Gill Sans MT" charset="0"/>
                <a:ea typeface="ＭＳ Ｐゴシック" charset="0"/>
                <a:cs typeface="ＭＳ Ｐゴシック" charset="0"/>
              </a:rPr>
              <a:t>continuous plate </a:t>
            </a:r>
            <a:r>
              <a:rPr lang="en-US" dirty="0" smtClean="0">
                <a:latin typeface="Gill Sans MT" charset="0"/>
                <a:ea typeface="ＭＳ Ｐゴシック" charset="0"/>
                <a:cs typeface="ＭＳ Ｐゴシック" charset="0"/>
              </a:rPr>
              <a:t>vs. </a:t>
            </a:r>
            <a:r>
              <a:rPr lang="en-US" dirty="0">
                <a:latin typeface="Gill Sans MT" charset="0"/>
                <a:ea typeface="ＭＳ Ｐゴシック" charset="0"/>
                <a:cs typeface="ＭＳ Ｐゴシック" charset="0"/>
              </a:rPr>
              <a:t>broken </a:t>
            </a:r>
            <a:r>
              <a:rPr lang="en-US" dirty="0" smtClean="0">
                <a:latin typeface="Gill Sans MT" charset="0"/>
                <a:ea typeface="ＭＳ Ｐゴシック" charset="0"/>
                <a:cs typeface="ＭＳ Ｐゴシック" charset="0"/>
              </a:rPr>
              <a:t>plate)</a:t>
            </a:r>
          </a:p>
          <a:p>
            <a:pPr lvl="2" eaLnBrk="1" hangingPunct="1"/>
            <a:r>
              <a:rPr lang="en-US" dirty="0" smtClean="0">
                <a:latin typeface="Gill Sans MT" charset="0"/>
                <a:ea typeface="ＭＳ Ｐゴシック" charset="0"/>
                <a:cs typeface="ＭＳ Ｐゴシック" charset="0"/>
              </a:rPr>
              <a:t>Estimate load magnitude, position and flexural </a:t>
            </a:r>
            <a:r>
              <a:rPr lang="en-US" dirty="0" smtClean="0">
                <a:latin typeface="Gill Sans MT" charset="0"/>
                <a:ea typeface="ＭＳ Ｐゴシック" charset="0"/>
                <a:cs typeface="ＭＳ Ｐゴシック" charset="0"/>
              </a:rPr>
              <a:t>rigidity</a:t>
            </a:r>
            <a:endParaRPr lang="en-US" dirty="0" smtClean="0">
              <a:latin typeface="Gill Sans MT" charset="0"/>
              <a:ea typeface="ＭＳ Ｐゴシック" charset="0"/>
              <a:cs typeface="ＭＳ Ｐゴシック" charset="0"/>
            </a:endParaRPr>
          </a:p>
          <a:p>
            <a:pPr eaLnBrk="1" hangingPunct="1"/>
            <a:r>
              <a:rPr lang="en-US" dirty="0" smtClean="0">
                <a:latin typeface="Gill Sans MT" charset="0"/>
                <a:ea typeface="ＭＳ Ｐゴシック" charset="0"/>
                <a:cs typeface="ＭＳ Ｐゴシック" charset="0"/>
              </a:rPr>
              <a:t>Results </a:t>
            </a:r>
            <a:r>
              <a:rPr lang="en-US" dirty="0">
                <a:latin typeface="Gill Sans MT" charset="0"/>
                <a:ea typeface="ＭＳ Ｐゴシック" charset="0"/>
                <a:cs typeface="ＭＳ Ｐゴシック" charset="0"/>
              </a:rPr>
              <a:t>obtained till now</a:t>
            </a:r>
          </a:p>
          <a:p>
            <a:pPr eaLnBrk="1" hangingPunct="1"/>
            <a:r>
              <a:rPr lang="en-US" dirty="0">
                <a:latin typeface="Gill Sans MT" charset="0"/>
                <a:ea typeface="ＭＳ Ｐゴシック" charset="0"/>
                <a:cs typeface="ＭＳ Ｐゴシック" charset="0"/>
              </a:rPr>
              <a:t>Future work.</a:t>
            </a:r>
          </a:p>
          <a:p>
            <a:pPr eaLnBrk="1" hangingPunct="1"/>
            <a:endParaRPr lang="en-US" dirty="0">
              <a:latin typeface="Gill Sans MT" charset="0"/>
              <a:ea typeface="ＭＳ Ｐゴシック" charset="0"/>
              <a:cs typeface="ＭＳ Ｐゴシック" charset="0"/>
            </a:endParaRPr>
          </a:p>
          <a:p>
            <a:pPr eaLnBrk="1" hangingPunct="1"/>
            <a:endParaRPr lang="en-US" dirty="0">
              <a:latin typeface="Gill Sans MT" charset="0"/>
              <a:ea typeface="ＭＳ Ｐゴシック" charset="0"/>
              <a:cs typeface="ＭＳ Ｐゴシック" charset="0"/>
            </a:endParaRPr>
          </a:p>
          <a:p>
            <a:pPr eaLnBrk="1" hangingPunct="1"/>
            <a:endParaRPr lang="en-US" dirty="0">
              <a:latin typeface="Gill Sans MT" charset="0"/>
              <a:ea typeface="ＭＳ Ｐゴシック" charset="0"/>
              <a:cs typeface="ＭＳ Ｐゴシック"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algn="ctr" eaLnBrk="1" hangingPunct="1"/>
            <a:r>
              <a:rPr lang="en-US">
                <a:latin typeface="Bookman Old Style" charset="0"/>
                <a:ea typeface="ＭＳ Ｐゴシック" charset="0"/>
                <a:cs typeface="ＭＳ Ｐゴシック" charset="0"/>
              </a:rPr>
              <a:t>Introduction – Ross Island</a:t>
            </a:r>
          </a:p>
        </p:txBody>
      </p:sp>
      <p:grpSp>
        <p:nvGrpSpPr>
          <p:cNvPr id="11267" name="Group 20"/>
          <p:cNvGrpSpPr>
            <a:grpSpLocks/>
          </p:cNvGrpSpPr>
          <p:nvPr/>
        </p:nvGrpSpPr>
        <p:grpSpPr bwMode="auto">
          <a:xfrm>
            <a:off x="228600" y="1524000"/>
            <a:ext cx="3810000" cy="3810000"/>
            <a:chOff x="457202" y="21581324"/>
            <a:chExt cx="3810000" cy="3810000"/>
          </a:xfrm>
        </p:grpSpPr>
        <p:pic>
          <p:nvPicPr>
            <p:cNvPr id="11270" name="Picture 1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7202" y="21581324"/>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1" name="Rectangle 2"/>
            <p:cNvSpPr>
              <a:spLocks noChangeArrowheads="1"/>
            </p:cNvSpPr>
            <p:nvPr/>
          </p:nvSpPr>
          <p:spPr bwMode="auto">
            <a:xfrm>
              <a:off x="2467912" y="24073712"/>
              <a:ext cx="168944" cy="234088"/>
            </a:xfrm>
            <a:prstGeom prst="rect">
              <a:avLst/>
            </a:prstGeom>
            <a:noFill/>
            <a:ln w="25400">
              <a:solidFill>
                <a:schemeClr val="tx1"/>
              </a:solidFill>
              <a:round/>
              <a:headEnd/>
              <a:tailEnd/>
            </a:ln>
            <a:extLst>
              <a:ext uri="{909E8E84-426E-40DD-AFC4-6F175D3DCCD1}">
                <a14:hiddenFill xmlns:a14="http://schemas.microsoft.com/office/drawing/2010/main">
                  <a:solidFill>
                    <a:srgbClr val="FFFFFF"/>
                  </a:solidFill>
                </a14:hiddenFill>
              </a:ext>
            </a:extLst>
          </p:spPr>
          <p:txBody>
            <a:bodyPr lIns="91418" tIns="45709" rIns="91418" bIns="45709"/>
            <a:lstStyle/>
            <a:p>
              <a:pPr defTabSz="4702175"/>
              <a:endParaRPr lang="en-US"/>
            </a:p>
          </p:txBody>
        </p:sp>
      </p:grpSp>
      <p:pic>
        <p:nvPicPr>
          <p:cNvPr id="4" name="BEDMAP.mov">
            <a:hlinkClick r:id="" action="ppaction://media"/>
          </p:cNvPr>
          <p:cNvPicPr>
            <a:picLocks noGrp="1" noChangeAspect="1"/>
          </p:cNvPicPr>
          <p:nvPr>
            <p:ph sz="quarter" idx="1"/>
          </p:nvPr>
        </p:nvPicPr>
        <p:blipFill>
          <a:blip r:embed="rId4">
            <a:extLst>
              <a:ext uri="{28A0092B-C50C-407E-A947-70E740481C1C}">
                <a14:useLocalDpi xmlns:a14="http://schemas.microsoft.com/office/drawing/2010/main" val="0"/>
              </a:ext>
            </a:extLst>
          </a:blip>
          <a:srcRect/>
          <a:stretch>
            <a:fillRect/>
          </a:stretch>
        </p:blipFill>
        <p:spPr>
          <a:xfrm>
            <a:off x="4724400" y="1143000"/>
            <a:ext cx="3562350" cy="1973263"/>
          </a:xfrm>
        </p:spPr>
      </p:pic>
      <p:pic>
        <p:nvPicPr>
          <p:cNvPr id="11269" name="Picture 1" descr="DirobertoFigur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419600" y="3051175"/>
            <a:ext cx="4386263"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1999"/>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algn="ctr"/>
            <a:r>
              <a:rPr lang="en-US">
                <a:latin typeface="Bookman Old Style" charset="0"/>
                <a:ea typeface="ＭＳ Ｐゴシック" charset="0"/>
                <a:cs typeface="ＭＳ Ｐゴシック" charset="0"/>
              </a:rPr>
              <a:t>Introduction – Ross Island</a:t>
            </a:r>
          </a:p>
        </p:txBody>
      </p:sp>
      <p:pic>
        <p:nvPicPr>
          <p:cNvPr id="12292" name="Picture 14" descr="Busetti.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078163"/>
            <a:ext cx="4857750" cy="256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4857750" y="1447800"/>
            <a:ext cx="4210050" cy="4832092"/>
          </a:xfrm>
          <a:prstGeom prst="rect">
            <a:avLst/>
          </a:prstGeom>
          <a:noFill/>
        </p:spPr>
        <p:txBody>
          <a:bodyPr>
            <a:spAutoFit/>
          </a:bodyPr>
          <a:lstStyle/>
          <a:p>
            <a:pPr algn="just">
              <a:buFont typeface="Arial"/>
              <a:buChar char="•"/>
              <a:defRPr/>
            </a:pPr>
            <a:r>
              <a:rPr lang="en-US" sz="2200" i="1" dirty="0" smtClean="0">
                <a:latin typeface="Gill Sans" charset="0"/>
              </a:rPr>
              <a:t>Flexure created accommodation space </a:t>
            </a:r>
            <a:r>
              <a:rPr lang="en-US" sz="2200" i="1" dirty="0">
                <a:latin typeface="Gill Sans" charset="0"/>
              </a:rPr>
              <a:t>in volcanic moat, and uplift on flexural bulge, where ANDRILL and CIROS drill sites are located</a:t>
            </a:r>
          </a:p>
          <a:p>
            <a:pPr algn="just">
              <a:defRPr/>
            </a:pPr>
            <a:endParaRPr lang="en-US" sz="2200" dirty="0">
              <a:latin typeface="+mn-lt"/>
            </a:endParaRPr>
          </a:p>
          <a:p>
            <a:pPr algn="just">
              <a:defRPr/>
            </a:pPr>
            <a:r>
              <a:rPr lang="en-US" sz="2200" i="1" dirty="0">
                <a:latin typeface="Gill Sans" charset="0"/>
              </a:rPr>
              <a:t>Hypothesis: </a:t>
            </a:r>
            <a:endParaRPr lang="en-US" sz="2200" i="1" dirty="0" smtClean="0">
              <a:latin typeface="Gill Sans" charset="0"/>
            </a:endParaRPr>
          </a:p>
          <a:p>
            <a:pPr algn="just">
              <a:defRPr/>
            </a:pPr>
            <a:r>
              <a:rPr lang="en-US" sz="2200" i="1" dirty="0" smtClean="0">
                <a:latin typeface="Gill Sans" charset="0"/>
              </a:rPr>
              <a:t>Flexural </a:t>
            </a:r>
            <a:r>
              <a:rPr lang="en-US" sz="2200" i="1" dirty="0">
                <a:latin typeface="Gill Sans" charset="0"/>
              </a:rPr>
              <a:t>subsidence contributed to cyclic changes between grounded and floating ice at the ANDRILL sites, complicating interpretations of the climatic record</a:t>
            </a: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991" y="1471470"/>
            <a:ext cx="4699767" cy="1686610"/>
          </a:xfrm>
          <a:prstGeom prst="rect">
            <a:avLst/>
          </a:prstGeom>
        </p:spPr>
      </p:pic>
      <p:sp>
        <p:nvSpPr>
          <p:cNvPr id="3" name="TextBox 2"/>
          <p:cNvSpPr txBox="1"/>
          <p:nvPr/>
        </p:nvSpPr>
        <p:spPr>
          <a:xfrm>
            <a:off x="3206559" y="2927851"/>
            <a:ext cx="1566454" cy="246221"/>
          </a:xfrm>
          <a:prstGeom prst="rect">
            <a:avLst/>
          </a:prstGeom>
          <a:noFill/>
        </p:spPr>
        <p:txBody>
          <a:bodyPr wrap="none" rtlCol="0">
            <a:spAutoFit/>
          </a:bodyPr>
          <a:lstStyle/>
          <a:p>
            <a:r>
              <a:rPr lang="en-US" sz="1000" b="1" dirty="0" smtClean="0">
                <a:solidFill>
                  <a:schemeClr val="tx1">
                    <a:lumMod val="75000"/>
                    <a:lumOff val="25000"/>
                  </a:schemeClr>
                </a:solidFill>
              </a:rPr>
              <a:t>after Aitken et al., 2012</a:t>
            </a:r>
            <a:endParaRPr lang="en-US" sz="1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algn="ctr"/>
            <a:r>
              <a:rPr lang="en-US" dirty="0">
                <a:latin typeface="Bookman Old Style" charset="0"/>
                <a:ea typeface="ＭＳ Ｐゴシック" charset="0"/>
                <a:cs typeface="ＭＳ Ｐゴシック" charset="0"/>
              </a:rPr>
              <a:t>Objective</a:t>
            </a:r>
          </a:p>
        </p:txBody>
      </p:sp>
      <p:sp>
        <p:nvSpPr>
          <p:cNvPr id="13315" name="Content Placeholder 2"/>
          <p:cNvSpPr>
            <a:spLocks noGrp="1"/>
          </p:cNvSpPr>
          <p:nvPr>
            <p:ph sz="quarter" idx="1"/>
          </p:nvPr>
        </p:nvSpPr>
        <p:spPr>
          <a:xfrm>
            <a:off x="457200" y="1066800"/>
            <a:ext cx="8229600" cy="4937125"/>
          </a:xfrm>
        </p:spPr>
        <p:txBody>
          <a:bodyPr/>
          <a:lstStyle/>
          <a:p>
            <a:pPr algn="just" eaLnBrk="1" hangingPunct="1">
              <a:spcBef>
                <a:spcPct val="50000"/>
              </a:spcBef>
            </a:pPr>
            <a:r>
              <a:rPr lang="en-US" sz="2000" b="1" i="1" dirty="0">
                <a:latin typeface="Gill Sans" charset="0"/>
                <a:ea typeface="ＭＳ Ｐゴシック" charset="0"/>
                <a:cs typeface="ＭＳ Ｐゴシック" charset="0"/>
              </a:rPr>
              <a:t>The objectives of this research are – </a:t>
            </a:r>
          </a:p>
          <a:p>
            <a:pPr lvl="1" algn="just" eaLnBrk="1" hangingPunct="1">
              <a:spcBef>
                <a:spcPct val="50000"/>
              </a:spcBef>
              <a:buFont typeface="Arial" charset="0"/>
              <a:buChar char="•"/>
            </a:pPr>
            <a:r>
              <a:rPr lang="en-US" sz="2000" b="1" i="1" dirty="0">
                <a:solidFill>
                  <a:srgbClr val="008000"/>
                </a:solidFill>
                <a:latin typeface="Gill Sans" charset="0"/>
                <a:ea typeface="ＭＳ Ｐゴシック" charset="0"/>
              </a:rPr>
              <a:t>To identify flexure basin around Ross Island using seismic data.</a:t>
            </a:r>
          </a:p>
          <a:p>
            <a:pPr lvl="1" algn="just" eaLnBrk="1" hangingPunct="1">
              <a:spcBef>
                <a:spcPct val="50000"/>
              </a:spcBef>
              <a:buFont typeface="Arial" charset="0"/>
              <a:buChar char="•"/>
            </a:pPr>
            <a:r>
              <a:rPr lang="en-US" sz="2000" b="1" i="1" dirty="0">
                <a:solidFill>
                  <a:srgbClr val="008000"/>
                </a:solidFill>
                <a:latin typeface="Gill Sans" charset="0"/>
                <a:ea typeface="ＭＳ Ｐゴシック" charset="0"/>
              </a:rPr>
              <a:t>Identify ages of flexural subsidence by correlating seismic with CIROS and ANDRILL drill holes</a:t>
            </a:r>
          </a:p>
          <a:p>
            <a:pPr lvl="1" algn="just" eaLnBrk="1" hangingPunct="1">
              <a:spcBef>
                <a:spcPct val="50000"/>
              </a:spcBef>
              <a:buFont typeface="Arial" charset="0"/>
              <a:buChar char="•"/>
            </a:pPr>
            <a:r>
              <a:rPr lang="en-US" sz="2000" b="1" i="1" dirty="0">
                <a:solidFill>
                  <a:srgbClr val="FF0000"/>
                </a:solidFill>
                <a:latin typeface="Gill Sans" charset="0"/>
                <a:ea typeface="ＭＳ Ｐゴシック" charset="0"/>
              </a:rPr>
              <a:t>Correlate the flexural subsidence episode with volcanic loading events on Ross Island</a:t>
            </a:r>
          </a:p>
          <a:p>
            <a:pPr lvl="1" algn="just" eaLnBrk="1" hangingPunct="1">
              <a:spcBef>
                <a:spcPct val="50000"/>
              </a:spcBef>
              <a:buFont typeface="Arial" charset="0"/>
              <a:buChar char="•"/>
            </a:pPr>
            <a:r>
              <a:rPr lang="en-US" sz="2000" b="1" i="1" dirty="0">
                <a:solidFill>
                  <a:srgbClr val="FF0000"/>
                </a:solidFill>
                <a:latin typeface="Gill Sans" charset="0"/>
                <a:ea typeface="ＭＳ Ｐゴシック" charset="0"/>
              </a:rPr>
              <a:t>Model tectonic subsidence due to loading events</a:t>
            </a:r>
          </a:p>
          <a:p>
            <a:pPr lvl="1" algn="just" eaLnBrk="1" hangingPunct="1">
              <a:spcBef>
                <a:spcPct val="50000"/>
              </a:spcBef>
              <a:buFont typeface="Arial" charset="0"/>
              <a:buChar char="•"/>
            </a:pPr>
            <a:r>
              <a:rPr lang="en-US" sz="2000" b="1" i="1" dirty="0">
                <a:solidFill>
                  <a:srgbClr val="FF0000"/>
                </a:solidFill>
                <a:latin typeface="Gill Sans" charset="0"/>
                <a:ea typeface="ＭＳ Ｐゴシック" charset="0"/>
              </a:rPr>
              <a:t>Remove tectonic signatures and isolate climatic signatures leading to changes in grounding and floating ice line</a:t>
            </a:r>
            <a:endParaRPr lang="en-US" sz="2000" dirty="0">
              <a:solidFill>
                <a:srgbClr val="FF0000"/>
              </a:solidFill>
              <a:latin typeface="Gill Sans MT" charset="0"/>
              <a:ea typeface="ＭＳ Ｐゴシック" charset="0"/>
            </a:endParaRPr>
          </a:p>
        </p:txBody>
      </p:sp>
      <p:grpSp>
        <p:nvGrpSpPr>
          <p:cNvPr id="13316" name="Group 5"/>
          <p:cNvGrpSpPr>
            <a:grpSpLocks/>
          </p:cNvGrpSpPr>
          <p:nvPr/>
        </p:nvGrpSpPr>
        <p:grpSpPr bwMode="auto">
          <a:xfrm>
            <a:off x="1066800" y="5562600"/>
            <a:ext cx="6364288" cy="601663"/>
            <a:chOff x="1295400" y="5833646"/>
            <a:chExt cx="6364944" cy="600908"/>
          </a:xfrm>
        </p:grpSpPr>
        <p:sp>
          <p:nvSpPr>
            <p:cNvPr id="13317" name="TextBox 3"/>
            <p:cNvSpPr txBox="1">
              <a:spLocks noChangeArrowheads="1"/>
            </p:cNvSpPr>
            <p:nvPr/>
          </p:nvSpPr>
          <p:spPr bwMode="auto">
            <a:xfrm>
              <a:off x="1295400" y="5833646"/>
              <a:ext cx="603041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008000"/>
                  </a:solidFill>
                </a:rPr>
                <a:t>Geological Society of America Annual Meeting, Denver, 2013</a:t>
              </a:r>
            </a:p>
          </p:txBody>
        </p:sp>
        <p:sp>
          <p:nvSpPr>
            <p:cNvPr id="13318" name="TextBox 4"/>
            <p:cNvSpPr txBox="1">
              <a:spLocks noChangeArrowheads="1"/>
            </p:cNvSpPr>
            <p:nvPr/>
          </p:nvSpPr>
          <p:spPr bwMode="auto">
            <a:xfrm>
              <a:off x="1295400" y="6096000"/>
              <a:ext cx="636494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600" b="1">
                  <a:solidFill>
                    <a:srgbClr val="FF0000"/>
                  </a:solidFill>
                </a:rPr>
                <a:t>American Geophysical Union Fall Meeting, San Francisco, 2013</a:t>
              </a:r>
            </a:p>
          </p:txBody>
        </p:sp>
      </p:gr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algn="ctr" eaLnBrk="1" hangingPunct="1"/>
            <a:r>
              <a:rPr lang="en-US" dirty="0" smtClean="0">
                <a:latin typeface="Bookman Old Style" charset="0"/>
                <a:ea typeface="ＭＳ Ｐゴシック" charset="0"/>
                <a:cs typeface="ＭＳ Ｐゴシック" charset="0"/>
              </a:rPr>
              <a:t>Seismic Evidence of Basin Flexure</a:t>
            </a:r>
            <a:endParaRPr lang="en-US" dirty="0">
              <a:latin typeface="Bookman Old Style" charset="0"/>
              <a:ea typeface="ＭＳ Ｐゴシック" charset="0"/>
              <a:cs typeface="ＭＳ Ｐゴシック" charset="0"/>
            </a:endParaRPr>
          </a:p>
        </p:txBody>
      </p:sp>
      <p:pic>
        <p:nvPicPr>
          <p:cNvPr id="14339" name="Picture 4" descr="erebus_seismic_GSA.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57800" y="1143000"/>
            <a:ext cx="3822700" cy="3416320"/>
          </a:xfrm>
          <a:prstGeom prst="rect">
            <a:avLst/>
          </a:prstGeom>
          <a:noFill/>
        </p:spPr>
        <p:txBody>
          <a:bodyPr>
            <a:spAutoFit/>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800100" indent="-3429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buFont typeface="Arial" charset="0"/>
              <a:buChar char="•"/>
            </a:pPr>
            <a:r>
              <a:rPr lang="en-US" i="1" dirty="0">
                <a:latin typeface="Gill Sans" charset="0"/>
              </a:rPr>
              <a:t>Seismic lines, parallel to expected 2-D flexure profile, were identified in Antarctic Seismic Data </a:t>
            </a:r>
            <a:r>
              <a:rPr lang="en-US" i="1" dirty="0" smtClean="0">
                <a:latin typeface="Gill Sans" charset="0"/>
              </a:rPr>
              <a:t>Library</a:t>
            </a:r>
          </a:p>
          <a:p>
            <a:pPr lvl="1" algn="just" eaLnBrk="1" hangingPunct="1">
              <a:buFont typeface="Arial" charset="0"/>
              <a:buChar char="•"/>
            </a:pPr>
            <a:r>
              <a:rPr lang="en-US" i="1" dirty="0" smtClean="0">
                <a:latin typeface="Gill Sans" charset="0"/>
              </a:rPr>
              <a:t>NBP0401-126m</a:t>
            </a:r>
            <a:endParaRPr lang="en-US" i="1" dirty="0">
              <a:latin typeface="Gill Sans" charset="0"/>
            </a:endParaRPr>
          </a:p>
          <a:p>
            <a:pPr lvl="2" algn="just" eaLnBrk="1" hangingPunct="1">
              <a:buFont typeface="Arial" charset="0"/>
              <a:buChar char="•"/>
            </a:pPr>
            <a:r>
              <a:rPr lang="en-US" i="1" dirty="0">
                <a:latin typeface="Gill Sans" charset="0"/>
              </a:rPr>
              <a:t>NBP0401-118m</a:t>
            </a:r>
          </a:p>
          <a:p>
            <a:pPr lvl="2" algn="just" eaLnBrk="1" hangingPunct="1">
              <a:buFont typeface="Arial" charset="0"/>
              <a:buChar char="•"/>
            </a:pPr>
            <a:r>
              <a:rPr lang="en-US" i="1" dirty="0">
                <a:latin typeface="Gill Sans" charset="0"/>
              </a:rPr>
              <a:t>IT90AR71</a:t>
            </a:r>
          </a:p>
          <a:p>
            <a:pPr lvl="2" algn="just" eaLnBrk="1" hangingPunct="1">
              <a:buFont typeface="Arial" charset="0"/>
              <a:buChar char="•"/>
            </a:pPr>
            <a:r>
              <a:rPr lang="en-US" i="1" dirty="0">
                <a:latin typeface="Gill Sans" charset="0"/>
              </a:rPr>
              <a:t>L284AN-401</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p:txBody>
          <a:bodyPr/>
          <a:lstStyle/>
          <a:p>
            <a:pPr algn="ctr"/>
            <a:r>
              <a:rPr lang="en-US" dirty="0" smtClean="0">
                <a:latin typeface="Bookman Old Style" charset="0"/>
                <a:ea typeface="ＭＳ Ｐゴシック" charset="0"/>
                <a:cs typeface="ＭＳ Ｐゴシック" charset="0"/>
              </a:rPr>
              <a:t>Continuous plate Vs. Broken plate</a:t>
            </a:r>
            <a:endParaRPr lang="en-US" dirty="0">
              <a:latin typeface="Bookman Old Style" charset="0"/>
              <a:ea typeface="ＭＳ Ｐゴシック" charset="0"/>
              <a:cs typeface="ＭＳ Ｐゴシック" charset="0"/>
            </a:endParaRPr>
          </a:p>
        </p:txBody>
      </p:sp>
      <p:pic>
        <p:nvPicPr>
          <p:cNvPr id="15363" name="Picture 9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5525" y="1143000"/>
            <a:ext cx="5121275" cy="47482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4" name="Rectangle 6"/>
          <p:cNvSpPr>
            <a:spLocks noChangeArrowheads="1"/>
          </p:cNvSpPr>
          <p:nvPr/>
        </p:nvSpPr>
        <p:spPr bwMode="auto">
          <a:xfrm>
            <a:off x="228600" y="1143000"/>
            <a:ext cx="333692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en-US" i="1" dirty="0">
                <a:latin typeface="Gill Sans" charset="0"/>
              </a:rPr>
              <a:t>We used both the broken plate model and continuous plate model in our analysis and found that the broken plate model fits the seismic horizons better than a continuous plate model in the area, which agrees with the discontinuous plate model of Stern et. al, 1991</a:t>
            </a:r>
            <a:endParaRPr lang="en-US" dirty="0"/>
          </a:p>
        </p:txBody>
      </p:sp>
      <p:sp>
        <p:nvSpPr>
          <p:cNvPr id="2" name="TextBox 1"/>
          <p:cNvSpPr txBox="1"/>
          <p:nvPr/>
        </p:nvSpPr>
        <p:spPr>
          <a:xfrm>
            <a:off x="6803466" y="5867400"/>
            <a:ext cx="1502334" cy="246221"/>
          </a:xfrm>
          <a:prstGeom prst="rect">
            <a:avLst/>
          </a:prstGeom>
          <a:noFill/>
        </p:spPr>
        <p:txBody>
          <a:bodyPr wrap="none" rtlCol="0">
            <a:spAutoFit/>
          </a:bodyPr>
          <a:lstStyle/>
          <a:p>
            <a:r>
              <a:rPr lang="en-US" sz="1000" b="1" dirty="0" smtClean="0">
                <a:solidFill>
                  <a:schemeClr val="tx1">
                    <a:lumMod val="75000"/>
                    <a:lumOff val="25000"/>
                  </a:schemeClr>
                </a:solidFill>
              </a:rPr>
              <a:t>after Stern et al., 1991</a:t>
            </a:r>
            <a:endParaRPr lang="en-US" sz="10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143000"/>
            <a:ext cx="8738122" cy="404053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6387" name="Title 1"/>
          <p:cNvSpPr>
            <a:spLocks noGrp="1"/>
          </p:cNvSpPr>
          <p:nvPr>
            <p:ph type="title"/>
          </p:nvPr>
        </p:nvSpPr>
        <p:spPr/>
        <p:txBody>
          <a:bodyPr/>
          <a:lstStyle/>
          <a:p>
            <a:pPr algn="ctr"/>
            <a:r>
              <a:rPr lang="en-US" dirty="0" smtClean="0">
                <a:latin typeface="Bookman Old Style" charset="0"/>
                <a:ea typeface="ＭＳ Ｐゴシック" charset="0"/>
                <a:cs typeface="ＭＳ Ｐゴシック" charset="0"/>
              </a:rPr>
              <a:t>Seismic Profile NBP0401-126m</a:t>
            </a:r>
            <a:endParaRPr lang="en-US" dirty="0">
              <a:latin typeface="Bookman Old Style" charset="0"/>
              <a:ea typeface="ＭＳ Ｐゴシック" charset="0"/>
              <a:cs typeface="ＭＳ Ｐゴシック" charset="0"/>
            </a:endParaRPr>
          </a:p>
        </p:txBody>
      </p:sp>
      <p:sp>
        <p:nvSpPr>
          <p:cNvPr id="16388" name="TextBox 6"/>
          <p:cNvSpPr txBox="1">
            <a:spLocks noChangeArrowheads="1"/>
          </p:cNvSpPr>
          <p:nvPr/>
        </p:nvSpPr>
        <p:spPr bwMode="auto">
          <a:xfrm>
            <a:off x="152400" y="5191125"/>
            <a:ext cx="578643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i="1" dirty="0">
                <a:latin typeface="Gill Sans" charset="0"/>
              </a:rPr>
              <a:t>On the seismic data, we have identified 5 seismic horizons which correspond to the seismic horizons from previous authors </a:t>
            </a:r>
            <a:r>
              <a:rPr lang="en-US" sz="1800" i="1" dirty="0" smtClean="0">
                <a:latin typeface="Gill Sans" charset="0"/>
              </a:rPr>
              <a:t>(</a:t>
            </a:r>
            <a:r>
              <a:rPr lang="en-US" sz="1800" i="1" dirty="0">
                <a:latin typeface="Gill Sans" charset="0"/>
              </a:rPr>
              <a:t>Fielding et al., 2008; </a:t>
            </a:r>
            <a:r>
              <a:rPr lang="en-US" sz="1800" i="1" dirty="0" err="1">
                <a:latin typeface="Gill Sans" charset="0"/>
              </a:rPr>
              <a:t>Naish</a:t>
            </a:r>
            <a:r>
              <a:rPr lang="en-US" sz="1800" i="1" dirty="0">
                <a:latin typeface="Gill Sans" charset="0"/>
              </a:rPr>
              <a:t> et al., 2007)</a:t>
            </a:r>
          </a:p>
        </p:txBody>
      </p:sp>
      <p:graphicFrame>
        <p:nvGraphicFramePr>
          <p:cNvPr id="8" name="Content Placeholder 3"/>
          <p:cNvGraphicFramePr>
            <a:graphicFrameLocks noGrp="1"/>
          </p:cNvGraphicFramePr>
          <p:nvPr>
            <p:ph sz="quarter" idx="1"/>
            <p:extLst>
              <p:ext uri="{D42A27DB-BD31-4B8C-83A1-F6EECF244321}">
                <p14:modId xmlns:p14="http://schemas.microsoft.com/office/powerpoint/2010/main" val="1291853670"/>
              </p:ext>
            </p:extLst>
          </p:nvPr>
        </p:nvGraphicFramePr>
        <p:xfrm>
          <a:off x="6324600" y="3352800"/>
          <a:ext cx="2667000" cy="3031098"/>
        </p:xfrm>
        <a:graphic>
          <a:graphicData uri="http://schemas.openxmlformats.org/drawingml/2006/table">
            <a:tbl>
              <a:tblPr firstRow="1" bandRow="1">
                <a:tableStyleId>{5C22544A-7EE6-4342-B048-85BDC9FD1C3A}</a:tableStyleId>
              </a:tblPr>
              <a:tblGrid>
                <a:gridCol w="1066800"/>
                <a:gridCol w="1600200"/>
              </a:tblGrid>
              <a:tr h="1354668">
                <a:tc>
                  <a:txBody>
                    <a:bodyPr/>
                    <a:lstStyle/>
                    <a:p>
                      <a:pPr algn="ctr"/>
                      <a:r>
                        <a:rPr lang="en-US" sz="1600" dirty="0" smtClean="0"/>
                        <a:t>This Study</a:t>
                      </a:r>
                      <a:endParaRPr lang="en-US" sz="1600" dirty="0"/>
                    </a:p>
                  </a:txBody>
                  <a:tcPr marL="91423" marR="91423" marT="45723" marB="45723" anchor="ctr" anchorCtr="1"/>
                </a:tc>
                <a:tc>
                  <a:txBody>
                    <a:bodyPr/>
                    <a:lstStyle/>
                    <a:p>
                      <a:pPr algn="ctr"/>
                      <a:r>
                        <a:rPr lang="en-US" sz="1600" dirty="0" smtClean="0"/>
                        <a:t>Fielding et</a:t>
                      </a:r>
                      <a:r>
                        <a:rPr lang="en-US" sz="1600" baseline="0" dirty="0" smtClean="0"/>
                        <a:t> al. (2008</a:t>
                      </a:r>
                      <a:r>
                        <a:rPr lang="en-US" sz="1600" baseline="0" dirty="0" smtClean="0"/>
                        <a:t>) and </a:t>
                      </a:r>
                      <a:r>
                        <a:rPr lang="en-US" sz="1600" dirty="0" err="1" smtClean="0"/>
                        <a:t>Naish</a:t>
                      </a:r>
                      <a:r>
                        <a:rPr lang="en-US" sz="1600" dirty="0" smtClean="0"/>
                        <a:t> et al. (2007)</a:t>
                      </a:r>
                      <a:endParaRPr lang="en-US" sz="1600" dirty="0"/>
                    </a:p>
                  </a:txBody>
                  <a:tcPr marL="91423" marR="91423" marT="45723" marB="45723" anchor="ctr" anchorCtr="1"/>
                </a:tc>
              </a:tr>
              <a:tr h="292188">
                <a:tc>
                  <a:txBody>
                    <a:bodyPr/>
                    <a:lstStyle/>
                    <a:p>
                      <a:pPr algn="ctr"/>
                      <a:r>
                        <a:rPr lang="en-US" sz="1600" dirty="0" smtClean="0"/>
                        <a:t>Rsb1</a:t>
                      </a:r>
                      <a:endParaRPr lang="en-US" sz="1600" dirty="0"/>
                    </a:p>
                  </a:txBody>
                  <a:tcPr marL="91423" marR="91423" marT="45723" marB="45723" anchor="ctr" anchorCtr="1"/>
                </a:tc>
                <a:tc>
                  <a:txBody>
                    <a:bodyPr/>
                    <a:lstStyle/>
                    <a:p>
                      <a:pPr algn="ctr"/>
                      <a:r>
                        <a:rPr lang="en-US" sz="1600" dirty="0" err="1" smtClean="0"/>
                        <a:t>Rk</a:t>
                      </a:r>
                      <a:endParaRPr lang="en-US" sz="1600" dirty="0"/>
                    </a:p>
                  </a:txBody>
                  <a:tcPr marL="91423" marR="91423" marT="45723" marB="45723" anchor="ctr" anchorCtr="1"/>
                </a:tc>
              </a:tr>
              <a:tr h="292188">
                <a:tc>
                  <a:txBody>
                    <a:bodyPr/>
                    <a:lstStyle/>
                    <a:p>
                      <a:pPr algn="ctr"/>
                      <a:r>
                        <a:rPr lang="en-US" sz="1600" dirty="0" smtClean="0"/>
                        <a:t>Rsb2</a:t>
                      </a:r>
                      <a:endParaRPr lang="en-US" sz="1600" dirty="0"/>
                    </a:p>
                  </a:txBody>
                  <a:tcPr marL="91423" marR="91423" marT="45723" marB="45723" anchor="ctr" anchorCtr="1"/>
                </a:tc>
                <a:tc>
                  <a:txBody>
                    <a:bodyPr/>
                    <a:lstStyle/>
                    <a:p>
                      <a:pPr algn="ctr"/>
                      <a:r>
                        <a:rPr lang="en-US" sz="1600" dirty="0" err="1" smtClean="0"/>
                        <a:t>Rj</a:t>
                      </a:r>
                      <a:endParaRPr lang="en-US" sz="1600" dirty="0"/>
                    </a:p>
                  </a:txBody>
                  <a:tcPr marL="91423" marR="91423" marT="45723" marB="45723" anchor="ctr" anchorCtr="1"/>
                </a:tc>
              </a:tr>
              <a:tr h="292188">
                <a:tc>
                  <a:txBody>
                    <a:bodyPr/>
                    <a:lstStyle/>
                    <a:p>
                      <a:pPr algn="ctr"/>
                      <a:r>
                        <a:rPr lang="en-US" sz="1600" dirty="0" smtClean="0"/>
                        <a:t>Rsb3</a:t>
                      </a:r>
                      <a:endParaRPr lang="en-US" sz="1600" dirty="0"/>
                    </a:p>
                  </a:txBody>
                  <a:tcPr marL="91423" marR="91423" marT="45723" marB="45723" anchor="ctr" anchorCtr="1"/>
                </a:tc>
                <a:tc>
                  <a:txBody>
                    <a:bodyPr/>
                    <a:lstStyle/>
                    <a:p>
                      <a:pPr algn="ctr"/>
                      <a:r>
                        <a:rPr lang="en-US" sz="1600" dirty="0" err="1" smtClean="0"/>
                        <a:t>Ri</a:t>
                      </a:r>
                      <a:endParaRPr lang="en-US" sz="1600" dirty="0"/>
                    </a:p>
                  </a:txBody>
                  <a:tcPr marL="91423" marR="91423" marT="45723" marB="45723" anchor="ctr" anchorCtr="1"/>
                </a:tc>
              </a:tr>
              <a:tr h="292188">
                <a:tc>
                  <a:txBody>
                    <a:bodyPr/>
                    <a:lstStyle/>
                    <a:p>
                      <a:pPr algn="ctr"/>
                      <a:r>
                        <a:rPr lang="en-US" sz="1600" dirty="0" smtClean="0"/>
                        <a:t>Rsb4</a:t>
                      </a:r>
                      <a:endParaRPr lang="en-US" sz="1600" dirty="0"/>
                    </a:p>
                  </a:txBody>
                  <a:tcPr marL="91423" marR="91423" marT="45723" marB="45723" anchor="ctr" anchorCtr="1"/>
                </a:tc>
                <a:tc>
                  <a:txBody>
                    <a:bodyPr/>
                    <a:lstStyle/>
                    <a:p>
                      <a:pPr algn="ctr"/>
                      <a:r>
                        <a:rPr lang="en-US" sz="1600" dirty="0" smtClean="0"/>
                        <a:t>Rh</a:t>
                      </a:r>
                      <a:endParaRPr lang="en-US" sz="1600" dirty="0"/>
                    </a:p>
                  </a:txBody>
                  <a:tcPr marL="91423" marR="91423" marT="45723" marB="45723" anchor="ctr" anchorCtr="1"/>
                </a:tc>
              </a:tr>
              <a:tr h="292188">
                <a:tc>
                  <a:txBody>
                    <a:bodyPr/>
                    <a:lstStyle/>
                    <a:p>
                      <a:pPr algn="ctr"/>
                      <a:r>
                        <a:rPr lang="en-US" sz="1600" dirty="0" smtClean="0"/>
                        <a:t>Rsb5</a:t>
                      </a:r>
                      <a:endParaRPr lang="en-US" sz="1600" dirty="0"/>
                    </a:p>
                  </a:txBody>
                  <a:tcPr marL="91423" marR="91423" marT="45723" marB="45723" anchor="ctr" anchorCtr="1"/>
                </a:tc>
                <a:tc>
                  <a:txBody>
                    <a:bodyPr/>
                    <a:lstStyle/>
                    <a:p>
                      <a:pPr algn="ctr"/>
                      <a:r>
                        <a:rPr lang="en-US" sz="1600" dirty="0" err="1" smtClean="0"/>
                        <a:t>Rg</a:t>
                      </a:r>
                      <a:endParaRPr lang="en-US" sz="1600" dirty="0"/>
                    </a:p>
                  </a:txBody>
                  <a:tcPr marL="91423" marR="91423" marT="45723" marB="45723" anchor="ctr" anchorCtr="1"/>
                </a:tc>
              </a:tr>
            </a:tbl>
          </a:graphicData>
        </a:graphic>
      </p:graphicFrame>
      <p:sp>
        <p:nvSpPr>
          <p:cNvPr id="16419" name="TextBox 3"/>
          <p:cNvSpPr txBox="1">
            <a:spLocks noChangeArrowheads="1"/>
          </p:cNvSpPr>
          <p:nvPr/>
        </p:nvSpPr>
        <p:spPr bwMode="auto">
          <a:xfrm>
            <a:off x="152400" y="4442936"/>
            <a:ext cx="4648200" cy="73866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400" b="1" dirty="0"/>
              <a:t>Line: NBP0401-126m	</a:t>
            </a:r>
            <a:r>
              <a:rPr lang="en-US" sz="1400" b="1" dirty="0" err="1"/>
              <a:t>Shotpoint</a:t>
            </a:r>
            <a:r>
              <a:rPr lang="en-US" sz="1400" b="1" dirty="0"/>
              <a:t>: 1100-18760	</a:t>
            </a:r>
          </a:p>
          <a:p>
            <a:pPr eaLnBrk="1" hangingPunct="1"/>
            <a:r>
              <a:rPr lang="en-US" sz="1400" b="1" dirty="0"/>
              <a:t>Number of Traces: 1650 Trace Length: 4000 </a:t>
            </a:r>
            <a:r>
              <a:rPr lang="en-US" sz="1400" b="1" dirty="0" err="1"/>
              <a:t>ms</a:t>
            </a:r>
            <a:endParaRPr lang="en-US" sz="1400" b="1" dirty="0"/>
          </a:p>
          <a:p>
            <a:pPr eaLnBrk="1" hangingPunct="1"/>
            <a:r>
              <a:rPr lang="en-US" sz="1400" b="1" dirty="0"/>
              <a:t>Trace Interval: 80 m</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pPr algn="ctr" eaLnBrk="1" hangingPunct="1"/>
            <a:r>
              <a:rPr lang="en-US" sz="2500" dirty="0">
                <a:latin typeface="Bookman Old Style" charset="0"/>
                <a:ea typeface="ＭＳ Ｐゴシック" charset="0"/>
                <a:cs typeface="ＭＳ Ｐゴシック" charset="0"/>
              </a:rPr>
              <a:t>Interpreted Seismic Stratigraphic Horizons</a:t>
            </a:r>
            <a:r>
              <a:rPr lang="en-US" sz="2900" dirty="0">
                <a:latin typeface="Bookman Old Style" charset="0"/>
                <a:ea typeface="ＭＳ Ｐゴシック" charset="0"/>
                <a:cs typeface="ＭＳ Ｐゴシック" charset="0"/>
              </a:rPr>
              <a:t>	</a:t>
            </a:r>
          </a:p>
        </p:txBody>
      </p:sp>
      <p:graphicFrame>
        <p:nvGraphicFramePr>
          <p:cNvPr id="6" name="Table 5"/>
          <p:cNvGraphicFramePr>
            <a:graphicFrameLocks noGrp="1"/>
          </p:cNvGraphicFramePr>
          <p:nvPr>
            <p:extLst>
              <p:ext uri="{D42A27DB-BD31-4B8C-83A1-F6EECF244321}">
                <p14:modId xmlns:p14="http://schemas.microsoft.com/office/powerpoint/2010/main" val="80164604"/>
              </p:ext>
            </p:extLst>
          </p:nvPr>
        </p:nvGraphicFramePr>
        <p:xfrm>
          <a:off x="533400" y="1295400"/>
          <a:ext cx="5791199" cy="4952999"/>
        </p:xfrm>
        <a:graphic>
          <a:graphicData uri="http://schemas.openxmlformats.org/drawingml/2006/table">
            <a:tbl>
              <a:tblPr/>
              <a:tblGrid>
                <a:gridCol w="1961535"/>
                <a:gridCol w="2335161"/>
                <a:gridCol w="1494503"/>
              </a:tblGrid>
              <a:tr h="157527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Gill Sans MT" charset="0"/>
                          <a:ea typeface="ＭＳ Ｐゴシック" charset="0"/>
                          <a:cs typeface="ＭＳ Ｐゴシック" charset="0"/>
                        </a:rPr>
                        <a:t>Seismic Stratigraphic Horizon</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Gill Sans MT" charset="0"/>
                          <a:ea typeface="ＭＳ Ｐゴシック" charset="0"/>
                          <a:cs typeface="ＭＳ Ｐゴシック" charset="0"/>
                        </a:rPr>
                        <a:t>Age Correlation based on CIROS-1 and </a:t>
                      </a:r>
                      <a:r>
                        <a:rPr kumimoji="0" lang="en-US" sz="1800" b="1" i="0" u="none" strike="noStrike" cap="none" normalizeH="0" baseline="0" dirty="0" smtClean="0">
                          <a:ln>
                            <a:noFill/>
                          </a:ln>
                          <a:solidFill>
                            <a:srgbClr val="FFFFFF"/>
                          </a:solidFill>
                          <a:effectLst/>
                          <a:latin typeface="Gill Sans MT" charset="0"/>
                          <a:ea typeface="ＭＳ Ｐゴシック" charset="0"/>
                          <a:cs typeface="ＭＳ Ｐゴシック" charset="0"/>
                        </a:rPr>
                        <a:t>ANDRILL</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cap="none" normalizeH="0" baseline="0" dirty="0" smtClean="0">
                          <a:ln>
                            <a:noFill/>
                          </a:ln>
                          <a:solidFill>
                            <a:schemeClr val="bg1"/>
                          </a:solidFill>
                          <a:effectLst/>
                          <a:latin typeface="Gill Sans MT" charset="0"/>
                          <a:ea typeface="ＭＳ Ｐゴシック" charset="0"/>
                          <a:cs typeface="ＭＳ Ｐゴシック" charset="0"/>
                        </a:rPr>
                        <a:t>(Fielding et al., 2008)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dirty="0" smtClean="0">
                        <a:ln>
                          <a:noFill/>
                        </a:ln>
                        <a:solidFill>
                          <a:srgbClr val="FFFFFF"/>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rgbClr val="FFFFFF"/>
                          </a:solidFill>
                          <a:effectLst/>
                          <a:latin typeface="Gill Sans MT" charset="0"/>
                          <a:ea typeface="ＭＳ Ｐゴシック" charset="0"/>
                          <a:cs typeface="ＭＳ Ｐゴシック" charset="0"/>
                        </a:rPr>
                        <a:t>Rifting phase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938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Rsb1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rPr>
                        <a:t>&gt;2.0 Ma - Present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row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Gill Sans MT" charset="0"/>
                          <a:ea typeface="ＭＳ Ｐゴシック" charset="0"/>
                          <a:cs typeface="ＭＳ Ｐゴシック" charset="0"/>
                        </a:rPr>
                        <a:t>Renewed Rifting, upper interval</a:t>
                      </a: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3938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Rsb2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 2.0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39382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rPr>
                        <a:t>Rsb3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~4.6 – 4.0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vMerge="1">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r h="10981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Rsb4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~7.6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Gill Sans MT" charset="0"/>
                          <a:ea typeface="ＭＳ Ｐゴシック" charset="0"/>
                          <a:cs typeface="ＭＳ Ｐゴシック" charset="0"/>
                        </a:rPr>
                        <a:t>Renewed Rifting, lower interval</a:t>
                      </a: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5D7E0"/>
                    </a:solidFill>
                  </a:tcPr>
                </a:tc>
              </a:tr>
              <a:tr h="109813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a:ln>
                            <a:noFill/>
                          </a:ln>
                          <a:solidFill>
                            <a:srgbClr val="000000"/>
                          </a:solidFill>
                          <a:effectLst/>
                          <a:latin typeface="Gill Sans MT" charset="0"/>
                          <a:ea typeface="ＭＳ Ｐゴシック" charset="0"/>
                          <a:cs typeface="ＭＳ Ｐゴシック" charset="0"/>
                        </a:rPr>
                        <a:t>Rsb5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rPr>
                        <a:t>~13 Ma</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dirty="0" smtClean="0">
                          <a:ln>
                            <a:noFill/>
                          </a:ln>
                          <a:solidFill>
                            <a:srgbClr val="000000"/>
                          </a:solidFill>
                          <a:effectLst/>
                          <a:latin typeface="Gill Sans MT" charset="0"/>
                          <a:ea typeface="ＭＳ Ｐゴシック" charset="0"/>
                          <a:cs typeface="ＭＳ Ｐゴシック" charset="0"/>
                        </a:rPr>
                        <a:t>End of passive thermal subsidence</a:t>
                      </a:r>
                      <a:endParaRPr kumimoji="0" lang="en-US" sz="1800" b="0" i="0" u="none" strike="noStrike" cap="none" normalizeH="0" baseline="0" dirty="0">
                        <a:ln>
                          <a:noFill/>
                        </a:ln>
                        <a:solidFill>
                          <a:srgbClr val="000000"/>
                        </a:solidFill>
                        <a:effectLst/>
                        <a:latin typeface="Gill Sans MT" charset="0"/>
                        <a:ea typeface="ＭＳ Ｐゴシック" charset="0"/>
                        <a:cs typeface="ＭＳ Ｐゴシック" charset="0"/>
                      </a:endParaRP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BECF0"/>
                    </a:solidFill>
                  </a:tcPr>
                </a:tc>
              </a:tr>
            </a:tbl>
          </a:graphicData>
        </a:graphic>
      </p:graphicFrame>
      <p:grpSp>
        <p:nvGrpSpPr>
          <p:cNvPr id="8" name="Group 7"/>
          <p:cNvGrpSpPr/>
          <p:nvPr/>
        </p:nvGrpSpPr>
        <p:grpSpPr>
          <a:xfrm>
            <a:off x="4902896" y="2463452"/>
            <a:ext cx="3505200" cy="2308324"/>
            <a:chOff x="5562600" y="2416076"/>
            <a:chExt cx="3505200" cy="2308324"/>
          </a:xfrm>
        </p:grpSpPr>
        <p:sp>
          <p:nvSpPr>
            <p:cNvPr id="4" name="TextBox 3"/>
            <p:cNvSpPr txBox="1"/>
            <p:nvPr/>
          </p:nvSpPr>
          <p:spPr>
            <a:xfrm>
              <a:off x="7162800" y="2416076"/>
              <a:ext cx="1905000" cy="2308324"/>
            </a:xfrm>
            <a:prstGeom prst="rect">
              <a:avLst/>
            </a:prstGeom>
            <a:noFill/>
          </p:spPr>
          <p:txBody>
            <a:bodyPr wrap="square" rtlCol="0">
              <a:spAutoFit/>
            </a:bodyPr>
            <a:lstStyle/>
            <a:p>
              <a:r>
                <a:rPr lang="en-US" dirty="0" smtClean="0"/>
                <a:t>Flexural </a:t>
              </a:r>
            </a:p>
            <a:p>
              <a:r>
                <a:rPr lang="en-US" dirty="0" smtClean="0"/>
                <a:t>loading of </a:t>
              </a:r>
            </a:p>
            <a:p>
              <a:r>
                <a:rPr lang="en-US" dirty="0" smtClean="0"/>
                <a:t>lithosphere </a:t>
              </a:r>
            </a:p>
            <a:p>
              <a:r>
                <a:rPr lang="en-US" dirty="0" smtClean="0"/>
                <a:t>around </a:t>
              </a:r>
            </a:p>
            <a:p>
              <a:r>
                <a:rPr lang="en-US" dirty="0" smtClean="0"/>
                <a:t>Ross Island</a:t>
              </a:r>
            </a:p>
            <a:p>
              <a:r>
                <a:rPr lang="en-US" dirty="0" smtClean="0"/>
                <a:t>commenced</a:t>
              </a:r>
              <a:endParaRPr lang="en-US" dirty="0"/>
            </a:p>
          </p:txBody>
        </p:sp>
        <p:sp>
          <p:nvSpPr>
            <p:cNvPr id="7" name="Left Arrow 6"/>
            <p:cNvSpPr/>
            <p:nvPr/>
          </p:nvSpPr>
          <p:spPr>
            <a:xfrm>
              <a:off x="5562600" y="3494038"/>
              <a:ext cx="1524000" cy="163562"/>
            </a:xfrm>
            <a:prstGeom prst="leftArrow">
              <a:avLst/>
            </a:prstGeom>
            <a:solidFill>
              <a:srgbClr val="C00000"/>
            </a:solid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ＭＳ 明朝"/>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ppt/theme/themeOverride2.xml><?xml version="1.0" encoding="utf-8"?>
<a:themeOverride xmlns:a="http://schemas.openxmlformats.org/drawingml/2006/main">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themeOverride>
</file>

<file path=docProps/app.xml><?xml version="1.0" encoding="utf-8"?>
<Properties xmlns="http://schemas.openxmlformats.org/officeDocument/2006/extended-properties" xmlns:vt="http://schemas.openxmlformats.org/officeDocument/2006/docPropsVTypes">
  <Template>Trek</Template>
  <TotalTime>17592</TotalTime>
  <Words>1327</Words>
  <Application>Microsoft Office PowerPoint</Application>
  <PresentationFormat>On-screen Show (4:3)</PresentationFormat>
  <Paragraphs>144</Paragraphs>
  <Slides>17</Slides>
  <Notes>13</Notes>
  <HiddenSlides>0</HiddenSlides>
  <MMClips>0</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Origin</vt:lpstr>
      <vt:lpstr>Flexural Subsidence around Mt. Erebus, Ross Island, Antarctica</vt:lpstr>
      <vt:lpstr>Outline</vt:lpstr>
      <vt:lpstr>Introduction – Ross Island</vt:lpstr>
      <vt:lpstr>Introduction – Ross Island</vt:lpstr>
      <vt:lpstr>Objective</vt:lpstr>
      <vt:lpstr>Seismic Evidence of Basin Flexure</vt:lpstr>
      <vt:lpstr>Continuous plate Vs. Broken plate</vt:lpstr>
      <vt:lpstr>Seismic Profile NBP0401-126m</vt:lpstr>
      <vt:lpstr>Interpreted Seismic Stratigraphic Horizons </vt:lpstr>
      <vt:lpstr>Flexure model</vt:lpstr>
      <vt:lpstr>Results</vt:lpstr>
      <vt:lpstr>Results</vt:lpstr>
      <vt:lpstr>Results</vt:lpstr>
      <vt:lpstr>Conclusions</vt:lpstr>
      <vt:lpstr>Conclusions</vt:lpstr>
      <vt:lpstr>Conclusions</vt:lpstr>
      <vt:lpstr>PowerPoint Presentation</vt:lpstr>
    </vt:vector>
  </TitlesOfParts>
  <Company>UNR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GPS Constraints on Owens Valley Slip Rates</dc:title>
  <dc:creator>Sumant Jha</dc:creator>
  <cp:lastModifiedBy>Windows User</cp:lastModifiedBy>
  <cp:revision>193</cp:revision>
  <dcterms:created xsi:type="dcterms:W3CDTF">2009-12-11T16:34:15Z</dcterms:created>
  <dcterms:modified xsi:type="dcterms:W3CDTF">2013-10-25T19:27:08Z</dcterms:modified>
</cp:coreProperties>
</file>