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304" r:id="rId3"/>
    <p:sldId id="308" r:id="rId4"/>
    <p:sldId id="259" r:id="rId5"/>
    <p:sldId id="315" r:id="rId6"/>
    <p:sldId id="257" r:id="rId7"/>
    <p:sldId id="309" r:id="rId8"/>
    <p:sldId id="268" r:id="rId9"/>
    <p:sldId id="311" r:id="rId10"/>
    <p:sldId id="300" r:id="rId11"/>
    <p:sldId id="314" r:id="rId12"/>
    <p:sldId id="313" r:id="rId13"/>
    <p:sldId id="270" r:id="rId14"/>
    <p:sldId id="278" r:id="rId15"/>
    <p:sldId id="286" r:id="rId16"/>
    <p:sldId id="290" r:id="rId17"/>
    <p:sldId id="293" r:id="rId18"/>
    <p:sldId id="295" r:id="rId19"/>
    <p:sldId id="303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pappu\Desktop\Excel%20Graph%202007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pappu\Desktop\Excel%20Graph%20200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pappu\Desktop\Excel%20Graph%202007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pappu\Desktop\Excel%20Graph%2020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98841599979474"/>
          <c:y val="0.11496110451201812"/>
          <c:w val="0.84218213329583969"/>
          <c:h val="0.71562687723790064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1.0702347663485023E-17"/>
                  <c:y val="-4.8632218844984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7731520301207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51980597348231E-3"/>
                  <c:y val="-8.3155138064650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351980597348231E-3"/>
                  <c:y val="-0.14041796430502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2872447211612357E-3"/>
                  <c:y val="-0.30357613532305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9140690999199962E-4"/>
                  <c:y val="-0.34515370435537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872447211611637E-3"/>
                  <c:y val="-0.36699319057529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9522154505886864E-3"/>
                  <c:y val="-0.296521463561092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8598578577138433E-17"/>
                  <c:y val="-0.36699319057529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219520554508310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7128552020229515E-3"/>
                  <c:y val="-5.883901766750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4308670817419091E-3"/>
                  <c:y val="-4.3153482716470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4.91</c:v>
                </c:pt>
                <c:pt idx="1">
                  <c:v>10.28</c:v>
                </c:pt>
                <c:pt idx="2">
                  <c:v>53.93</c:v>
                </c:pt>
                <c:pt idx="3">
                  <c:v>116.45</c:v>
                </c:pt>
                <c:pt idx="4">
                  <c:v>310.7</c:v>
                </c:pt>
                <c:pt idx="5">
                  <c:v>368.9</c:v>
                </c:pt>
                <c:pt idx="6">
                  <c:v>402.4</c:v>
                </c:pt>
                <c:pt idx="7">
                  <c:v>313.8</c:v>
                </c:pt>
                <c:pt idx="8">
                  <c:v>389.07</c:v>
                </c:pt>
                <c:pt idx="9">
                  <c:v>223.10999999999999</c:v>
                </c:pt>
                <c:pt idx="10">
                  <c:v>23.62</c:v>
                </c:pt>
                <c:pt idx="11">
                  <c:v>5.6499999999999995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147108176"/>
        <c:axId val="147108560"/>
      </c:barChart>
      <c:catAx>
        <c:axId val="147108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108560"/>
        <c:crosses val="autoZero"/>
        <c:auto val="1"/>
        <c:lblAlgn val="ctr"/>
        <c:lblOffset val="100"/>
        <c:noMultiLvlLbl val="0"/>
      </c:catAx>
      <c:valAx>
        <c:axId val="14710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108176"/>
        <c:crosses val="autoZero"/>
        <c:crossBetween val="between"/>
      </c:valAx>
      <c:sp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7181847908942"/>
          <c:y val="0.11496110451201759"/>
          <c:w val="0.85959873991387892"/>
          <c:h val="0.71562687723790064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0.15414788694452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23318309555616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51980597348223E-3"/>
                  <c:y val="-0.31337089361685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353668488971168E-3"/>
                  <c:y val="-0.31947473341648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2872447211612114E-3"/>
                  <c:y val="-0.30357613532305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9138388529400823E-4"/>
                  <c:y val="-0.24603303284099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872428317136052E-3"/>
                  <c:y val="-0.2231083862086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7066078943414948E-5"/>
                  <c:y val="-0.23896744299868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20392373876049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200335806860450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5755647881688189E-4"/>
                  <c:y val="-0.17394684593821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4956927959510949E-3"/>
                  <c:y val="-0.15826125662965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Sheet1!$B$33:$B$44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Sheet1!$C$33:$C$44</c:f>
              <c:numCache>
                <c:formatCode>General</c:formatCode>
                <c:ptCount val="12"/>
                <c:pt idx="0">
                  <c:v>39.42</c:v>
                </c:pt>
                <c:pt idx="1">
                  <c:v>65.989999999999995</c:v>
                </c:pt>
                <c:pt idx="2">
                  <c:v>92.39</c:v>
                </c:pt>
                <c:pt idx="3">
                  <c:v>95.97</c:v>
                </c:pt>
                <c:pt idx="4">
                  <c:v>87.39</c:v>
                </c:pt>
                <c:pt idx="5">
                  <c:v>68.290000000000006</c:v>
                </c:pt>
                <c:pt idx="6">
                  <c:v>60</c:v>
                </c:pt>
                <c:pt idx="7">
                  <c:v>65.19</c:v>
                </c:pt>
                <c:pt idx="8">
                  <c:v>56.17</c:v>
                </c:pt>
                <c:pt idx="9">
                  <c:v>52.790000000000013</c:v>
                </c:pt>
                <c:pt idx="10">
                  <c:v>44.7</c:v>
                </c:pt>
                <c:pt idx="11">
                  <c:v>40.770000000000003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147938512"/>
        <c:axId val="147938896"/>
      </c:barChart>
      <c:catAx>
        <c:axId val="147938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938896"/>
        <c:crosses val="autoZero"/>
        <c:auto val="1"/>
        <c:lblAlgn val="ctr"/>
        <c:lblOffset val="100"/>
        <c:noMultiLvlLbl val="0"/>
      </c:catAx>
      <c:valAx>
        <c:axId val="14793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938512"/>
        <c:crosses val="autoZero"/>
        <c:crossBetween val="between"/>
      </c:valAx>
      <c:sp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4456379814909E-2"/>
          <c:y val="0.117166640239993"/>
          <c:w val="0.868135372075995"/>
          <c:h val="0.72497823779294601"/>
        </c:manualLayout>
      </c:layout>
      <c:lineChart>
        <c:grouping val="standard"/>
        <c:varyColors val="0"/>
        <c:ser>
          <c:idx val="0"/>
          <c:order val="0"/>
          <c:tx>
            <c:strRef>
              <c:f>Sheet1!$C$107</c:f>
              <c:strCache>
                <c:ptCount val="1"/>
                <c:pt idx="0">
                  <c:v>Max</c:v>
                </c:pt>
              </c:strCache>
            </c:strRef>
          </c:tx>
          <c:dLbls>
            <c:dLbl>
              <c:idx val="0"/>
              <c:layout>
                <c:manualLayout>
                  <c:x val="-4.1735310269082865E-2"/>
                  <c:y val="5.152979066022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555738605162018E-2"/>
                  <c:y val="3.864734299516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2948929159802305E-2"/>
                  <c:y val="3.220611916264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376166941240992E-2"/>
                  <c:y val="-1.9323671497584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6815492241068331E-3"/>
                  <c:y val="-8.233660196270591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2948929159802305E-2"/>
                  <c:y val="-3.5426731078905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7342119714442616E-2"/>
                  <c:y val="-4.8309178743961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9538714991762765E-2"/>
                  <c:y val="-7.085346215780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Sheet1!$B$108:$B$119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Sheet1!$C$108:$C$119</c:f>
              <c:numCache>
                <c:formatCode>General</c:formatCode>
                <c:ptCount val="12"/>
                <c:pt idx="0">
                  <c:v>1.9400000000000068</c:v>
                </c:pt>
                <c:pt idx="1">
                  <c:v>1.9500000000000068</c:v>
                </c:pt>
                <c:pt idx="2">
                  <c:v>2.09</c:v>
                </c:pt>
                <c:pt idx="3">
                  <c:v>2.58</c:v>
                </c:pt>
                <c:pt idx="4">
                  <c:v>3.13</c:v>
                </c:pt>
                <c:pt idx="5">
                  <c:v>4.4300000000000024</c:v>
                </c:pt>
                <c:pt idx="6">
                  <c:v>5.4700000000000024</c:v>
                </c:pt>
                <c:pt idx="7">
                  <c:v>5.64</c:v>
                </c:pt>
                <c:pt idx="8">
                  <c:v>5.5</c:v>
                </c:pt>
                <c:pt idx="9">
                  <c:v>4.67</c:v>
                </c:pt>
                <c:pt idx="10">
                  <c:v>3.3499999999999988</c:v>
                </c:pt>
                <c:pt idx="11">
                  <c:v>2.3899999999999997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Sheet1!$D$107</c:f>
              <c:strCache>
                <c:ptCount val="1"/>
                <c:pt idx="0">
                  <c:v>Min</c:v>
                </c:pt>
              </c:strCache>
            </c:strRef>
          </c:tx>
          <c:dLbls>
            <c:dLbl>
              <c:idx val="0"/>
              <c:layout>
                <c:manualLayout>
                  <c:x val="-4.1735310269082865E-2"/>
                  <c:y val="5.152979066022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145524437122481E-2"/>
                  <c:y val="5.797101449275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769357495881532E-2"/>
                  <c:y val="4.508856682769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2718286655684232E-2"/>
                  <c:y val="4.8309178743961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Sheet1!$B$108:$B$119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Sheet1!$D$108:$D$119</c:f>
              <c:numCache>
                <c:formatCode>General</c:formatCode>
                <c:ptCount val="12"/>
                <c:pt idx="0">
                  <c:v>0.83000000000000063</c:v>
                </c:pt>
                <c:pt idx="1">
                  <c:v>0.71000000000000063</c:v>
                </c:pt>
                <c:pt idx="2">
                  <c:v>0.75000000000000355</c:v>
                </c:pt>
                <c:pt idx="3">
                  <c:v>1.05</c:v>
                </c:pt>
                <c:pt idx="4">
                  <c:v>1.6800000000000068</c:v>
                </c:pt>
                <c:pt idx="5">
                  <c:v>2.63</c:v>
                </c:pt>
                <c:pt idx="6">
                  <c:v>4.1599999999999975</c:v>
                </c:pt>
                <c:pt idx="7">
                  <c:v>4.7300000000000004</c:v>
                </c:pt>
                <c:pt idx="8">
                  <c:v>4.37</c:v>
                </c:pt>
                <c:pt idx="9">
                  <c:v>3.08</c:v>
                </c:pt>
                <c:pt idx="10">
                  <c:v>1.82</c:v>
                </c:pt>
                <c:pt idx="11">
                  <c:v>1.27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03792"/>
        <c:axId val="147804176"/>
      </c:lineChart>
      <c:catAx>
        <c:axId val="14780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804176"/>
        <c:crosses val="autoZero"/>
        <c:auto val="1"/>
        <c:lblAlgn val="ctr"/>
        <c:lblOffset val="100"/>
        <c:noMultiLvlLbl val="0"/>
      </c:catAx>
      <c:valAx>
        <c:axId val="14780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803792"/>
        <c:crosses val="autoZero"/>
        <c:crossBetween val="between"/>
      </c:valAx>
      <c:sp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82780292984681847"/>
          <c:y val="7.6543557055368076E-3"/>
          <c:w val="0.15553040036190482"/>
          <c:h val="0.11647609266233025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Long term hydrograph of Sutrapur (ST-DH013)</a:t>
            </a:r>
          </a:p>
        </c:rich>
      </c:tx>
      <c:layout>
        <c:manualLayout>
          <c:xMode val="edge"/>
          <c:yMode val="edge"/>
          <c:x val="0.2507793902215712"/>
          <c:y val="2.20378648892512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65366538485014"/>
          <c:y val="9.6828053075949425E-2"/>
          <c:w val="0.87069904779344443"/>
          <c:h val="0.65738864685404741"/>
        </c:manualLayout>
      </c:layout>
      <c:lineChart>
        <c:grouping val="standard"/>
        <c:varyColors val="0"/>
        <c:ser>
          <c:idx val="0"/>
          <c:order val="0"/>
          <c:cat>
            <c:numRef>
              <c:f>Sheet1!$B$419:$B$478</c:f>
              <c:numCache>
                <c:formatCode>d\-mmm\-yy</c:formatCode>
                <c:ptCount val="60"/>
                <c:pt idx="0">
                  <c:v>31418.25</c:v>
                </c:pt>
                <c:pt idx="1">
                  <c:v>31523.25</c:v>
                </c:pt>
                <c:pt idx="2">
                  <c:v>31628.25</c:v>
                </c:pt>
                <c:pt idx="3">
                  <c:v>31733.25</c:v>
                </c:pt>
                <c:pt idx="4">
                  <c:v>31838.25</c:v>
                </c:pt>
                <c:pt idx="5">
                  <c:v>31943.25</c:v>
                </c:pt>
                <c:pt idx="6">
                  <c:v>32468.25</c:v>
                </c:pt>
                <c:pt idx="7">
                  <c:v>32573.25</c:v>
                </c:pt>
                <c:pt idx="8">
                  <c:v>32678.25</c:v>
                </c:pt>
                <c:pt idx="9">
                  <c:v>32783.25</c:v>
                </c:pt>
                <c:pt idx="10">
                  <c:v>32888.25</c:v>
                </c:pt>
                <c:pt idx="11">
                  <c:v>32993.25</c:v>
                </c:pt>
                <c:pt idx="12">
                  <c:v>33098.25</c:v>
                </c:pt>
                <c:pt idx="13">
                  <c:v>33203.25</c:v>
                </c:pt>
                <c:pt idx="14">
                  <c:v>33308.25</c:v>
                </c:pt>
                <c:pt idx="15">
                  <c:v>33434.25</c:v>
                </c:pt>
                <c:pt idx="16">
                  <c:v>33546.25</c:v>
                </c:pt>
                <c:pt idx="17">
                  <c:v>33651.25</c:v>
                </c:pt>
                <c:pt idx="18">
                  <c:v>33756.25</c:v>
                </c:pt>
                <c:pt idx="19">
                  <c:v>33861.25</c:v>
                </c:pt>
                <c:pt idx="20">
                  <c:v>33966.25</c:v>
                </c:pt>
                <c:pt idx="21">
                  <c:v>34071.25</c:v>
                </c:pt>
                <c:pt idx="22">
                  <c:v>34176.25</c:v>
                </c:pt>
                <c:pt idx="23">
                  <c:v>34281.25</c:v>
                </c:pt>
                <c:pt idx="24">
                  <c:v>34386.25</c:v>
                </c:pt>
                <c:pt idx="25">
                  <c:v>34491.25</c:v>
                </c:pt>
                <c:pt idx="26">
                  <c:v>34596.25</c:v>
                </c:pt>
                <c:pt idx="27">
                  <c:v>34701.25</c:v>
                </c:pt>
                <c:pt idx="28">
                  <c:v>34806.25</c:v>
                </c:pt>
                <c:pt idx="29">
                  <c:v>34911.25</c:v>
                </c:pt>
                <c:pt idx="30">
                  <c:v>35016.25</c:v>
                </c:pt>
                <c:pt idx="31">
                  <c:v>35121.25</c:v>
                </c:pt>
                <c:pt idx="32">
                  <c:v>35226.25</c:v>
                </c:pt>
                <c:pt idx="33">
                  <c:v>35296.25</c:v>
                </c:pt>
                <c:pt idx="34">
                  <c:v>35401.25</c:v>
                </c:pt>
                <c:pt idx="35">
                  <c:v>35506.25</c:v>
                </c:pt>
                <c:pt idx="36" formatCode="dd\-mmm\-yy">
                  <c:v>36045.25</c:v>
                </c:pt>
                <c:pt idx="37" formatCode="dd\-mmm\-yy">
                  <c:v>36150.25</c:v>
                </c:pt>
                <c:pt idx="38" formatCode="dd\-mmm\-yy">
                  <c:v>36262.25</c:v>
                </c:pt>
                <c:pt idx="39" formatCode="dd\-mmm\-yy">
                  <c:v>36395.25</c:v>
                </c:pt>
                <c:pt idx="40" formatCode="dd\-mmm\-yy">
                  <c:v>36521.25</c:v>
                </c:pt>
                <c:pt idx="41" formatCode="dd\-mmm\-yy">
                  <c:v>36668.25</c:v>
                </c:pt>
                <c:pt idx="42" formatCode="dd\-mmm\-yy">
                  <c:v>36836.25</c:v>
                </c:pt>
                <c:pt idx="43" formatCode="dd\-mmm\-yy">
                  <c:v>36976.25</c:v>
                </c:pt>
                <c:pt idx="44" formatCode="dd\-mmm\-yy">
                  <c:v>37123.25</c:v>
                </c:pt>
                <c:pt idx="45" formatCode="dd\-mmm\-yy">
                  <c:v>37291.25</c:v>
                </c:pt>
                <c:pt idx="46" formatCode="dd\-mmm\-yy">
                  <c:v>37452.25</c:v>
                </c:pt>
                <c:pt idx="47" formatCode="dd\-mmm\-yy">
                  <c:v>37592.25</c:v>
                </c:pt>
                <c:pt idx="48" formatCode="dd\-mmm\-yy">
                  <c:v>37753.25</c:v>
                </c:pt>
                <c:pt idx="49" formatCode="dd\-mmm\-yy">
                  <c:v>37837.25</c:v>
                </c:pt>
                <c:pt idx="50" formatCode="dd\-mmm\-yy">
                  <c:v>37991.25</c:v>
                </c:pt>
                <c:pt idx="51" formatCode="dd\-mmm\-yy">
                  <c:v>38110.25</c:v>
                </c:pt>
                <c:pt idx="52" formatCode="dd\-mmm\-yy">
                  <c:v>38257.25</c:v>
                </c:pt>
                <c:pt idx="53" formatCode="dd\-mmm\-yy">
                  <c:v>38418.25</c:v>
                </c:pt>
                <c:pt idx="54" formatCode="dd\-mmm\-yy">
                  <c:v>38551.25</c:v>
                </c:pt>
                <c:pt idx="55" formatCode="dd\-mmm\-yy">
                  <c:v>38726.25</c:v>
                </c:pt>
                <c:pt idx="56" formatCode="dd\-mmm\-yy">
                  <c:v>38831.25</c:v>
                </c:pt>
                <c:pt idx="57" formatCode="dd\-mmm\-yy">
                  <c:v>39013.25</c:v>
                </c:pt>
                <c:pt idx="58" formatCode="dd\-mmm\-yy">
                  <c:v>39146.25</c:v>
                </c:pt>
                <c:pt idx="59" formatCode="dd\-mmm\-yy">
                  <c:v>39363.25</c:v>
                </c:pt>
              </c:numCache>
            </c:numRef>
          </c:cat>
          <c:val>
            <c:numRef>
              <c:f>Sheet1!$C$419:$C$478</c:f>
              <c:numCache>
                <c:formatCode>General</c:formatCode>
                <c:ptCount val="60"/>
                <c:pt idx="0">
                  <c:v>-2.6399999999999997</c:v>
                </c:pt>
                <c:pt idx="1">
                  <c:v>-3.160000000000001</c:v>
                </c:pt>
                <c:pt idx="2">
                  <c:v>-0.54</c:v>
                </c:pt>
                <c:pt idx="3">
                  <c:v>-0.36000000000000032</c:v>
                </c:pt>
                <c:pt idx="4">
                  <c:v>-3.0000000000000009</c:v>
                </c:pt>
                <c:pt idx="5">
                  <c:v>-2.62</c:v>
                </c:pt>
                <c:pt idx="6">
                  <c:v>-2.5599999999999987</c:v>
                </c:pt>
                <c:pt idx="7">
                  <c:v>-4.1599999999999975</c:v>
                </c:pt>
                <c:pt idx="8">
                  <c:v>-3.4900000000000007</c:v>
                </c:pt>
                <c:pt idx="9">
                  <c:v>-2.46</c:v>
                </c:pt>
                <c:pt idx="10">
                  <c:v>-4.1499999999999995</c:v>
                </c:pt>
                <c:pt idx="11">
                  <c:v>-4.5700000000000012</c:v>
                </c:pt>
                <c:pt idx="12">
                  <c:v>-3.1000000000000005</c:v>
                </c:pt>
                <c:pt idx="13">
                  <c:v>-4.0599999999999996</c:v>
                </c:pt>
                <c:pt idx="14">
                  <c:v>-5.1700000000000008</c:v>
                </c:pt>
                <c:pt idx="15">
                  <c:v>-4.21</c:v>
                </c:pt>
                <c:pt idx="16">
                  <c:v>-4.0000000000000009</c:v>
                </c:pt>
                <c:pt idx="17">
                  <c:v>-5.5200000000000005</c:v>
                </c:pt>
                <c:pt idx="18">
                  <c:v>-6.5100000000000007</c:v>
                </c:pt>
                <c:pt idx="19">
                  <c:v>-5.7700000000000014</c:v>
                </c:pt>
                <c:pt idx="20">
                  <c:v>-6.5000000000000009</c:v>
                </c:pt>
                <c:pt idx="21">
                  <c:v>-7.1800000000000006</c:v>
                </c:pt>
                <c:pt idx="22">
                  <c:v>-6.1099999999999985</c:v>
                </c:pt>
                <c:pt idx="23">
                  <c:v>-5.7299999999999995</c:v>
                </c:pt>
                <c:pt idx="24">
                  <c:v>-7.2400000000000011</c:v>
                </c:pt>
                <c:pt idx="25">
                  <c:v>-7.5000000000000009</c:v>
                </c:pt>
                <c:pt idx="26">
                  <c:v>-7.3199999999999985</c:v>
                </c:pt>
                <c:pt idx="27">
                  <c:v>-8.2000000000000011</c:v>
                </c:pt>
                <c:pt idx="28">
                  <c:v>-9.0600000000000023</c:v>
                </c:pt>
                <c:pt idx="29">
                  <c:v>-8.3700000000000028</c:v>
                </c:pt>
                <c:pt idx="30">
                  <c:v>-8.25</c:v>
                </c:pt>
                <c:pt idx="31">
                  <c:v>-9.3500000000000068</c:v>
                </c:pt>
                <c:pt idx="32">
                  <c:v>-9.48</c:v>
                </c:pt>
                <c:pt idx="33">
                  <c:v>-8.990000000000002</c:v>
                </c:pt>
                <c:pt idx="34">
                  <c:v>-8.8700000000000028</c:v>
                </c:pt>
                <c:pt idx="35">
                  <c:v>-10.139999999999999</c:v>
                </c:pt>
                <c:pt idx="36" formatCode="0.00">
                  <c:v>-10.530000000000001</c:v>
                </c:pt>
                <c:pt idx="37" formatCode="0.00">
                  <c:v>-10.760000000000002</c:v>
                </c:pt>
                <c:pt idx="38" formatCode="0.00">
                  <c:v>-11.780000000000001</c:v>
                </c:pt>
                <c:pt idx="39" formatCode="0.00">
                  <c:v>-11.18</c:v>
                </c:pt>
                <c:pt idx="40" formatCode="0.00">
                  <c:v>-11.54</c:v>
                </c:pt>
                <c:pt idx="41" formatCode="0.00">
                  <c:v>-11.810000000000002</c:v>
                </c:pt>
                <c:pt idx="42" formatCode="0.00">
                  <c:v>-11.48</c:v>
                </c:pt>
                <c:pt idx="43" formatCode="0.00">
                  <c:v>-12.2</c:v>
                </c:pt>
                <c:pt idx="44" formatCode="0.00">
                  <c:v>-11.96</c:v>
                </c:pt>
                <c:pt idx="45" formatCode="0.00">
                  <c:v>-12.470000000000002</c:v>
                </c:pt>
                <c:pt idx="46" formatCode="0.00">
                  <c:v>-12.170000000000002</c:v>
                </c:pt>
                <c:pt idx="47" formatCode="0.00">
                  <c:v>-12.13</c:v>
                </c:pt>
                <c:pt idx="48" formatCode="0.00">
                  <c:v>-12.440000000000001</c:v>
                </c:pt>
                <c:pt idx="49" formatCode="0.00">
                  <c:v>-12.229999999999999</c:v>
                </c:pt>
                <c:pt idx="50" formatCode="0.00">
                  <c:v>-12.54</c:v>
                </c:pt>
                <c:pt idx="51" formatCode="0.00">
                  <c:v>-12.950000000000006</c:v>
                </c:pt>
                <c:pt idx="52" formatCode="0.00">
                  <c:v>-12.450000000000006</c:v>
                </c:pt>
                <c:pt idx="53" formatCode="0.00">
                  <c:v>-13.060000000000002</c:v>
                </c:pt>
                <c:pt idx="54" formatCode="0.00">
                  <c:v>-13.07</c:v>
                </c:pt>
                <c:pt idx="55" formatCode="0.00">
                  <c:v>-12.79</c:v>
                </c:pt>
                <c:pt idx="56" formatCode="0.00">
                  <c:v>-13.3</c:v>
                </c:pt>
                <c:pt idx="57" formatCode="0.00">
                  <c:v>-13.010000000000002</c:v>
                </c:pt>
                <c:pt idx="58" formatCode="0.00">
                  <c:v>-13.52</c:v>
                </c:pt>
                <c:pt idx="59" formatCode="0.00">
                  <c:v>-13.260000000000002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772216"/>
        <c:axId val="147772600"/>
      </c:lineChart>
      <c:dateAx>
        <c:axId val="147772216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low"/>
        <c:crossAx val="147772600"/>
        <c:crosses val="autoZero"/>
        <c:auto val="1"/>
        <c:lblOffset val="100"/>
        <c:baseTimeUnit val="months"/>
      </c:dateAx>
      <c:valAx>
        <c:axId val="147772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772216"/>
        <c:crosses val="autoZero"/>
        <c:crossBetween val="midCat"/>
      </c:valAx>
      <c:sp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0.01751</cdr:x>
      <cdr:y>0.46505</cdr:y>
    </cdr:from>
    <cdr:to>
      <cdr:x>0.02977</cdr:x>
      <cdr:y>0.48024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51" y="1457326"/>
          <a:ext cx="66675" cy="4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0.10232</cdr:y>
    </cdr:from>
    <cdr:to>
      <cdr:x>1</cdr:x>
      <cdr:y>0.64286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327456"/>
          <a:ext cx="5105400" cy="1729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Rainfall  (</a:t>
          </a:r>
          <a:r>
            <a:rPr lang="en-US" sz="1200" b="1" baseline="0" dirty="0" smtClean="0">
              <a:latin typeface="Times New Roman" pitchFamily="18" charset="0"/>
              <a:cs typeface="Times New Roman" pitchFamily="18" charset="0"/>
            </a:rPr>
            <a:t>mm</a:t>
          </a:r>
          <a:r>
            <a:rPr lang="en-US" sz="1200" b="1" baseline="0" dirty="0">
              <a:latin typeface="Times New Roman" pitchFamily="18" charset="0"/>
              <a:cs typeface="Times New Roman" pitchFamily="18" charset="0"/>
            </a:rPr>
            <a:t>)</a:t>
          </a:r>
          <a:endParaRPr lang="en-US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0.41479</cdr:x>
      <cdr:y>0.90647</cdr:y>
    </cdr:from>
    <cdr:to>
      <cdr:x>0.70418</cdr:x>
      <cdr:y>0.94724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57451" y="3600451"/>
          <a:ext cx="1714500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200" b="1">
              <a:latin typeface="Times New Roman" pitchFamily="18" charset="0"/>
              <a:cs typeface="Times New Roman" pitchFamily="18" charset="0"/>
            </a:rPr>
            <a:t>           Month</a:t>
          </a:r>
        </a:p>
      </cdr:txBody>
    </cdr:sp>
  </cdr:relSizeAnchor>
  <cdr:relSizeAnchor xmlns:cdr="http://schemas.openxmlformats.org/drawingml/2006/chartDrawing">
    <cdr:from>
      <cdr:x>0.09677</cdr:x>
      <cdr:y>0.02163</cdr:y>
    </cdr:from>
    <cdr:to>
      <cdr:x>0.98387</cdr:x>
      <cdr:y>0.10817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57200" y="76200"/>
          <a:ext cx="419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latin typeface="Times New Roman" pitchFamily="18" charset="0"/>
              <a:ea typeface="+mn-ea"/>
              <a:cs typeface="Times New Roman" pitchFamily="18" charset="0"/>
            </a:rPr>
            <a:t>  </a:t>
          </a:r>
          <a:r>
            <a:rPr lang="en-US" sz="1200" b="1" dirty="0" smtClean="0">
              <a:latin typeface="Times New Roman" pitchFamily="18" charset="0"/>
              <a:ea typeface="+mn-ea"/>
              <a:cs typeface="Times New Roman" pitchFamily="18" charset="0"/>
            </a:rPr>
            <a:t>    </a:t>
          </a:r>
          <a:r>
            <a:rPr lang="en-US" sz="1200" b="1" dirty="0">
              <a:latin typeface="Times New Roman" pitchFamily="18" charset="0"/>
              <a:ea typeface="+mn-ea"/>
              <a:cs typeface="Times New Roman" pitchFamily="18" charset="0"/>
            </a:rPr>
            <a:t>Mean monthly rainfall </a:t>
          </a:r>
          <a:r>
            <a:rPr lang="en-US" sz="1200" b="1" dirty="0" smtClean="0">
              <a:latin typeface="Times New Roman" pitchFamily="18" charset="0"/>
              <a:ea typeface="+mn-ea"/>
              <a:cs typeface="Times New Roman" pitchFamily="18" charset="0"/>
            </a:rPr>
            <a:t>of Old Dhaka (ST-CL42</a:t>
          </a:r>
          <a:r>
            <a:rPr lang="en-US" sz="1200" b="1" dirty="0">
              <a:latin typeface="Times New Roman" pitchFamily="18" charset="0"/>
              <a:ea typeface="+mn-ea"/>
              <a:cs typeface="Times New Roman" pitchFamily="18" charset="0"/>
            </a:rPr>
            <a:t>)</a:t>
          </a:r>
          <a:endParaRPr lang="en-US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0.01751</cdr:x>
      <cdr:y>0.46505</cdr:y>
    </cdr:from>
    <cdr:to>
      <cdr:x>0.02977</cdr:x>
      <cdr:y>0.48024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51" y="1457326"/>
          <a:ext cx="66675" cy="4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0.31117</cdr:y>
    </cdr:from>
    <cdr:to>
      <cdr:x>0.04984</cdr:x>
      <cdr:y>0.58777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76200" y="990600"/>
          <a:ext cx="205082" cy="880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endParaRPr lang="en-US" sz="1100" baseline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</cdr:x>
      <cdr:y>0.2</cdr:y>
    </cdr:from>
    <cdr:to>
      <cdr:x>0.01493</cdr:x>
      <cdr:y>0.67962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609600"/>
          <a:ext cx="76224" cy="1461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200" b="1" baseline="0" dirty="0" smtClean="0">
              <a:latin typeface="Times New Roman" pitchFamily="18" charset="0"/>
              <a:cs typeface="Times New Roman" pitchFamily="18" charset="0"/>
            </a:rPr>
            <a:t>Evaporation </a:t>
          </a:r>
          <a:r>
            <a:rPr lang="en-US" sz="1200" b="1" baseline="0" dirty="0">
              <a:latin typeface="Times New Roman" pitchFamily="18" charset="0"/>
              <a:cs typeface="Times New Roman" pitchFamily="18" charset="0"/>
            </a:rPr>
            <a:t>(mm)</a:t>
          </a:r>
          <a:endParaRPr lang="en-US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0.375</cdr:x>
      <cdr:y>0.91304</cdr:y>
    </cdr:from>
    <cdr:to>
      <cdr:x>0.66439</cdr:x>
      <cdr:y>0.95381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28800" y="3200400"/>
          <a:ext cx="1411297" cy="142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Times New Roman" pitchFamily="18" charset="0"/>
              <a:cs typeface="Times New Roman" pitchFamily="18" charset="0"/>
            </a:rPr>
            <a:t>               Month</a:t>
          </a:r>
        </a:p>
      </cdr:txBody>
    </cdr:sp>
  </cdr:relSizeAnchor>
  <cdr:relSizeAnchor xmlns:cdr="http://schemas.openxmlformats.org/drawingml/2006/chartDrawing">
    <cdr:from>
      <cdr:x>0.0393</cdr:x>
      <cdr:y>0.03118</cdr:y>
    </cdr:from>
    <cdr:to>
      <cdr:x>1</cdr:x>
      <cdr:y>0.11968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0642" y="97413"/>
          <a:ext cx="4904758" cy="276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Times New Roman" pitchFamily="18" charset="0"/>
              <a:ea typeface="+mn-ea"/>
              <a:cs typeface="Times New Roman" pitchFamily="18" charset="0"/>
            </a:rPr>
            <a:t>         </a:t>
          </a:r>
          <a:r>
            <a:rPr lang="en-US" sz="1200" b="1" dirty="0" smtClean="0">
              <a:latin typeface="Times New Roman" pitchFamily="18" charset="0"/>
              <a:ea typeface="+mn-ea"/>
              <a:cs typeface="Times New Roman" pitchFamily="18" charset="0"/>
            </a:rPr>
            <a:t>            Mean monthly evaporation of </a:t>
          </a: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Old Dhaka</a:t>
          </a:r>
          <a:r>
            <a:rPr lang="en-US" sz="1200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200" b="1" dirty="0">
              <a:latin typeface="Times New Roman" pitchFamily="18" charset="0"/>
              <a:ea typeface="+mn-ea"/>
              <a:cs typeface="Times New Roman" pitchFamily="18" charset="0"/>
            </a:rPr>
            <a:t>(ST-CL42)</a:t>
          </a:r>
          <a:endParaRPr lang="en-US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0.2381</cdr:y>
    </cdr:from>
    <cdr:to>
      <cdr:x>0.02472</cdr:x>
      <cdr:y>0.80573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62000"/>
          <a:ext cx="131856" cy="1816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Times New Roman" pitchFamily="18" charset="0"/>
              <a:cs typeface="Times New Roman" pitchFamily="18" charset="0"/>
            </a:rPr>
            <a:t>                    SWL (mm)</a:t>
          </a:r>
        </a:p>
      </cdr:txBody>
    </cdr:sp>
  </cdr:relSizeAnchor>
  <cdr:relSizeAnchor xmlns:cdr="http://schemas.openxmlformats.org/drawingml/2006/chartDrawing">
    <cdr:from>
      <cdr:x>0.36573</cdr:x>
      <cdr:y>0.90097</cdr:y>
    </cdr:from>
    <cdr:to>
      <cdr:x>0.62932</cdr:x>
      <cdr:y>0.9686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14551" y="3552825"/>
          <a:ext cx="15240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0.41186</cdr:x>
      <cdr:y>0.89855</cdr:y>
    </cdr:from>
    <cdr:to>
      <cdr:x>0.62932</cdr:x>
      <cdr:y>0.97101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81251" y="3543300"/>
          <a:ext cx="12573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0.38571</cdr:x>
      <cdr:y>0.90476</cdr:y>
    </cdr:from>
    <cdr:to>
      <cdr:x>0.58341</cdr:x>
      <cdr:y>0.95488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57400" y="2895600"/>
          <a:ext cx="1054531" cy="160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+mn-lt"/>
              <a:ea typeface="+mn-ea"/>
              <a:cs typeface="+mn-cs"/>
            </a:rPr>
            <a:t>            </a:t>
          </a:r>
          <a:r>
            <a:rPr lang="en-US" sz="1200" b="1" dirty="0">
              <a:latin typeface="Times New Roman" pitchFamily="18" charset="0"/>
              <a:ea typeface="+mn-ea"/>
              <a:cs typeface="Times New Roman" pitchFamily="18" charset="0"/>
            </a:rPr>
            <a:t>Month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0.00959</cdr:y>
    </cdr:from>
    <cdr:to>
      <cdr:x>0.90756</cdr:x>
      <cdr:y>0.09172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-76201" y="30707"/>
          <a:ext cx="4840924" cy="262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>
              <a:latin typeface="Times New Roman" pitchFamily="18" charset="0"/>
              <a:cs typeface="Times New Roman" pitchFamily="18" charset="0"/>
            </a:rPr>
            <a:t>                   Hydrograph</a:t>
          </a:r>
          <a:r>
            <a:rPr lang="en-US" sz="1200" b="1" baseline="0" dirty="0">
              <a:latin typeface="Times New Roman" pitchFamily="18" charset="0"/>
              <a:cs typeface="Times New Roman" pitchFamily="18" charset="0"/>
            </a:rPr>
            <a:t> of </a:t>
          </a:r>
          <a:r>
            <a:rPr lang="en-US" sz="1200" b="1" baseline="0" dirty="0" err="1">
              <a:latin typeface="Times New Roman" pitchFamily="18" charset="0"/>
              <a:cs typeface="Times New Roman" pitchFamily="18" charset="0"/>
            </a:rPr>
            <a:t>Buriganga</a:t>
          </a:r>
          <a:r>
            <a:rPr lang="en-US" sz="1200" b="1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1" baseline="0" dirty="0" smtClean="0">
              <a:latin typeface="Times New Roman" pitchFamily="18" charset="0"/>
              <a:cs typeface="Times New Roman" pitchFamily="18" charset="0"/>
            </a:rPr>
            <a:t>river </a:t>
          </a:r>
          <a:r>
            <a:rPr lang="en-US" sz="1200" b="1" baseline="0" dirty="0">
              <a:latin typeface="Times New Roman" pitchFamily="18" charset="0"/>
              <a:cs typeface="Times New Roman" pitchFamily="18" charset="0"/>
            </a:rPr>
            <a:t>at </a:t>
          </a: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Old Dhaka</a:t>
          </a:r>
          <a:r>
            <a:rPr lang="en-US" sz="1200" b="1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1" baseline="0" dirty="0">
              <a:latin typeface="Times New Roman" pitchFamily="18" charset="0"/>
              <a:cs typeface="Times New Roman" pitchFamily="18" charset="0"/>
            </a:rPr>
            <a:t>(SW42)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1200" b="1" baseline="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0.01751</cdr:x>
      <cdr:y>0.46505</cdr:y>
    </cdr:from>
    <cdr:to>
      <cdr:x>0.02977</cdr:x>
      <cdr:y>0.48024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51" y="1457326"/>
          <a:ext cx="66675" cy="4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0.14449</cdr:y>
    </cdr:from>
    <cdr:to>
      <cdr:x>0.05597</cdr:x>
      <cdr:y>0.61544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-3810000" y="457200"/>
          <a:ext cx="293450" cy="1490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Times New Roman" pitchFamily="18" charset="0"/>
              <a:ea typeface="+mn-ea"/>
              <a:cs typeface="Times New Roman" pitchFamily="18" charset="0"/>
            </a:rPr>
            <a:t>    </a:t>
          </a:r>
          <a:r>
            <a:rPr lang="en-US" sz="1200" b="1" dirty="0" smtClean="0">
              <a:latin typeface="Times New Roman" pitchFamily="18" charset="0"/>
              <a:ea typeface="+mn-ea"/>
              <a:cs typeface="Times New Roman" pitchFamily="18" charset="0"/>
            </a:rPr>
            <a:t>  </a:t>
          </a:r>
          <a:r>
            <a:rPr lang="en-US" sz="1200" b="1" dirty="0">
              <a:latin typeface="Times New Roman" pitchFamily="18" charset="0"/>
              <a:ea typeface="+mn-ea"/>
              <a:cs typeface="Times New Roman" pitchFamily="18" charset="0"/>
            </a:rPr>
            <a:t>GWL</a:t>
          </a:r>
          <a:r>
            <a:rPr lang="en-US" sz="1200" b="1" baseline="0" dirty="0">
              <a:latin typeface="Times New Roman" pitchFamily="18" charset="0"/>
              <a:ea typeface="+mn-ea"/>
              <a:cs typeface="Times New Roman" pitchFamily="18" charset="0"/>
            </a:rPr>
            <a:t> (m)</a:t>
          </a:r>
          <a:endParaRPr lang="en-US" sz="1200" dirty="0">
            <a:latin typeface="Times New Roman" pitchFamily="18" charset="0"/>
            <a:ea typeface="+mn-ea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0.34703</cdr:x>
      <cdr:y>0.93592</cdr:y>
    </cdr:from>
    <cdr:to>
      <cdr:x>0.63642</cdr:x>
      <cdr:y>0.94483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81327" y="3409419"/>
          <a:ext cx="1652233" cy="32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Times New Roman" pitchFamily="18" charset="0"/>
              <a:cs typeface="Times New Roman" pitchFamily="18" charset="0"/>
            </a:rPr>
            <a:t>                       Year</a:t>
          </a:r>
        </a:p>
      </cdr:txBody>
    </cdr:sp>
  </cdr:relSizeAnchor>
  <cdr:relSizeAnchor xmlns:cdr="http://schemas.openxmlformats.org/drawingml/2006/chartDrawing">
    <cdr:from>
      <cdr:x>0.2283</cdr:x>
      <cdr:y>0.0108</cdr:y>
    </cdr:from>
    <cdr:to>
      <cdr:x>0.82637</cdr:x>
      <cdr:y>0.08154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61391" y="76200"/>
          <a:ext cx="4614259" cy="499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200" b="1">
              <a:latin typeface="Times New Roman" pitchFamily="18" charset="0"/>
              <a:ea typeface="+mn-ea"/>
              <a:cs typeface="Times New Roman" pitchFamily="18" charset="0"/>
            </a:rPr>
            <a:t>                     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A925A-4170-4D28-B163-78D196EB8F12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688FC-CF1D-46AF-9A7E-1DA4CDDA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688FC-CF1D-46AF-9A7E-1DA4CDDAB5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5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63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1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05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81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53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9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7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4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4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4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C0EC967-B1FF-40AC-94F3-CE53C722398D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36A6AF1-17B9-44CB-8590-D1C3222A8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42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Water quality assessment of Dug Well waters and its adjoining </a:t>
            </a:r>
            <a:r>
              <a:rPr lang="en-US" sz="3600" b="1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Buriganga</a:t>
            </a:r>
            <a:r>
              <a:rPr lang="en-US" sz="36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 river reach, Old Dhaka, Bangladesh </a:t>
            </a:r>
            <a:endParaRPr lang="en-US" sz="36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524000" y="685800"/>
            <a:ext cx="60960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 </a:t>
            </a:r>
            <a:endParaRPr lang="en-US" i="1" dirty="0" smtClean="0"/>
          </a:p>
          <a:p>
            <a:r>
              <a:rPr lang="en-US" dirty="0" smtClean="0"/>
              <a:t> </a:t>
            </a:r>
            <a:endParaRPr lang="en-US" sz="4400" dirty="0" smtClean="0"/>
          </a:p>
          <a:p>
            <a:r>
              <a:rPr lang="en-US" sz="4400" dirty="0" smtClean="0"/>
              <a:t> 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</a:p>
          <a:p>
            <a:r>
              <a:rPr lang="en-US" sz="9600" dirty="0" smtClean="0">
                <a:latin typeface="Cambria" panose="02040503050406030204" pitchFamily="18" charset="0"/>
              </a:rPr>
              <a:t> </a:t>
            </a:r>
          </a:p>
          <a:p>
            <a:pPr algn="l"/>
            <a:r>
              <a:rPr lang="en-US" sz="9600" cap="none" dirty="0" smtClean="0">
                <a:latin typeface="Cambria" panose="02040503050406030204" pitchFamily="18" charset="0"/>
              </a:rPr>
              <a:t>Shovon </a:t>
            </a:r>
            <a:r>
              <a:rPr lang="en-US" sz="9600" cap="none" dirty="0" smtClean="0">
                <a:latin typeface="Cambria" panose="02040503050406030204" pitchFamily="18" charset="0"/>
              </a:rPr>
              <a:t>Barua, </a:t>
            </a:r>
            <a:r>
              <a:rPr lang="en-US" sz="9600" dirty="0">
                <a:latin typeface="Cambria" panose="02040503050406030204" pitchFamily="18" charset="0"/>
                <a:ea typeface="Times New Roman"/>
                <a:cs typeface="Times New Roman"/>
              </a:rPr>
              <a:t>M. </a:t>
            </a:r>
            <a:r>
              <a:rPr lang="en-US" sz="9600" dirty="0" err="1">
                <a:latin typeface="Cambria" panose="02040503050406030204" pitchFamily="18" charset="0"/>
                <a:ea typeface="Times New Roman"/>
                <a:cs typeface="Times New Roman"/>
              </a:rPr>
              <a:t>Saiful</a:t>
            </a:r>
            <a:r>
              <a:rPr lang="en-US" sz="9600" dirty="0"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en-US" sz="9600" dirty="0" smtClean="0">
                <a:latin typeface="Cambria" panose="02040503050406030204" pitchFamily="18" charset="0"/>
                <a:ea typeface="Times New Roman"/>
                <a:cs typeface="Times New Roman"/>
              </a:rPr>
              <a:t>Islam, </a:t>
            </a:r>
            <a:r>
              <a:rPr lang="en-US" sz="9600" dirty="0" err="1" smtClean="0">
                <a:latin typeface="Cambria" panose="02040503050406030204" pitchFamily="18" charset="0"/>
                <a:ea typeface="Times New Roman"/>
                <a:cs typeface="Times New Roman"/>
              </a:rPr>
              <a:t>Saugata</a:t>
            </a:r>
            <a:r>
              <a:rPr lang="en-US" sz="9600" dirty="0" smtClean="0"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en-US" sz="9600" dirty="0" err="1" smtClean="0">
                <a:latin typeface="Cambria" panose="02040503050406030204" pitchFamily="18" charset="0"/>
                <a:ea typeface="Times New Roman"/>
                <a:cs typeface="Times New Roman"/>
              </a:rPr>
              <a:t>Datta</a:t>
            </a:r>
            <a:endParaRPr lang="en-US" sz="9600" cap="none" dirty="0" smtClean="0">
              <a:latin typeface="Cambria" panose="02040503050406030204" pitchFamily="18" charset="0"/>
            </a:endParaRPr>
          </a:p>
          <a:p>
            <a:r>
              <a:rPr lang="en-US" sz="9600" dirty="0" smtClean="0">
                <a:latin typeface="Cambria" panose="02040503050406030204" pitchFamily="18" charset="0"/>
              </a:rPr>
              <a:t>University of Dhaka</a:t>
            </a:r>
            <a:endParaRPr lang="en-US" sz="9600" cap="none" dirty="0" smtClean="0">
              <a:latin typeface="Cambria" panose="02040503050406030204" pitchFamily="18" charset="0"/>
            </a:endParaRPr>
          </a:p>
          <a:p>
            <a:r>
              <a:rPr lang="en-US" sz="9600" cap="none" dirty="0" smtClean="0">
                <a:latin typeface="Cambria" panose="02040503050406030204" pitchFamily="18" charset="0"/>
              </a:rPr>
              <a:t>Kansas State University</a:t>
            </a:r>
          </a:p>
          <a:p>
            <a:endParaRPr lang="en-US" sz="8000" cap="none" dirty="0" smtClean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10200" y="4724400"/>
            <a:ext cx="3733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1600"/>
            <a:ext cx="1524000" cy="140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84383"/>
            <a:ext cx="1908412" cy="868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00400"/>
            <a:ext cx="4495800" cy="339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66762845"/>
              </p:ext>
            </p:extLst>
          </p:nvPr>
        </p:nvGraphicFramePr>
        <p:xfrm>
          <a:off x="152400" y="304800"/>
          <a:ext cx="5105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81600" y="83820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Mean monthly rainfall (1998-2007)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max. 402.4 mm (July)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min. 4.9 mm (January)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Mean annual rainfall (1998-2007)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2084 mm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max. 2733.1 mm (2007) 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min. 1689.8 mm (2002)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12214902"/>
              </p:ext>
            </p:extLst>
          </p:nvPr>
        </p:nvGraphicFramePr>
        <p:xfrm>
          <a:off x="3886200" y="3657600"/>
          <a:ext cx="5105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4390072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Annual avg. evaporation 769 mm (40% of total annual rainfall of the study area)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max. 95.9 mm (April)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min. 39.4 mm (January)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122052"/>
              </p:ext>
            </p:extLst>
          </p:nvPr>
        </p:nvGraphicFramePr>
        <p:xfrm>
          <a:off x="76201" y="197893"/>
          <a:ext cx="5333999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16940" y="1295400"/>
            <a:ext cx="3810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Mean monthly surface water level (1998-2007)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max. 5.6 mm (Aug)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min. 0.7 mm (Feb)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686416"/>
              </p:ext>
            </p:extLst>
          </p:nvPr>
        </p:nvGraphicFramePr>
        <p:xfrm>
          <a:off x="3810000" y="3581400"/>
          <a:ext cx="5242560" cy="316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4753451"/>
            <a:ext cx="3810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Ground water level of the study area has been decreased gradually from 1986 to 2007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186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667000"/>
            <a:ext cx="5174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Hydrochemistry</a:t>
            </a:r>
            <a:endParaRPr lang="en-US" sz="54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Mine\Shovon_All\ARC_PICS\DRY_PICS\E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283" y="146144"/>
            <a:ext cx="3775517" cy="293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:\Mine\Shovon_All\ARC_PICS\WET_PICS\E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6145"/>
            <a:ext cx="3745173" cy="293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845" y="3007652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    EC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d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uring dry period  430 to 1180 </a:t>
            </a:r>
            <a:r>
              <a:rPr lang="en-US" sz="1400" dirty="0" err="1" smtClean="0">
                <a:latin typeface="Cambria" panose="02040503050406030204" pitchFamily="18" charset="0"/>
                <a:cs typeface="Times New Roman" pitchFamily="18" charset="0"/>
              </a:rPr>
              <a:t>μS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/cm for DW </a:t>
            </a:r>
          </a:p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                                              593 to 618 µS/cm for BG </a:t>
            </a:r>
            <a:endParaRPr lang="en-US" sz="14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0480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  <a:cs typeface="Times New Roman" pitchFamily="18" charset="0"/>
              </a:rPr>
              <a:t>        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EC during wet period  426 to 1068 </a:t>
            </a:r>
            <a:r>
              <a:rPr lang="en-US" sz="1400" dirty="0" err="1" smtClean="0">
                <a:latin typeface="Cambria" panose="02040503050406030204" pitchFamily="18" charset="0"/>
                <a:cs typeface="Times New Roman" pitchFamily="18" charset="0"/>
              </a:rPr>
              <a:t>μS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/cm for DW </a:t>
            </a:r>
          </a:p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                                                175.3 to 348 µS/cm for BG 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45" y="6324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  <a:cs typeface="Times New Roman" pitchFamily="18" charset="0"/>
              </a:rPr>
              <a:t>     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TDS during dry period  301 to 733 mg/l for DW </a:t>
            </a:r>
          </a:p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                                                348 to 371 mg/l for BG </a:t>
            </a:r>
            <a:endParaRPr lang="en-US" sz="14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4908" y="6147137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TDS during wet period   256 to 641 mg/l for DW </a:t>
            </a:r>
          </a:p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                                             105.2 to 209 mg/l for BG </a:t>
            </a:r>
          </a:p>
          <a:p>
            <a:endParaRPr lang="en-US" dirty="0"/>
          </a:p>
        </p:txBody>
      </p:sp>
      <p:pic>
        <p:nvPicPr>
          <p:cNvPr id="12" name="Picture 11" descr="F:\Mine\Shovon_All\ARC_PICS\DRY_PICS\TD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30872"/>
            <a:ext cx="3810000" cy="286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:\Mine\Shovon_All\ARC_PICS\WET_PICS\TD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530872"/>
            <a:ext cx="3733800" cy="286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Mine\Shovon_All\ARC_PICS\DRY_PICS\HC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9045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Mine\Shovon_All\ARC_PICS\WET_PICS\HC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9045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30480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HCO3-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d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uring dry period  213.5 to 518.5 mg/l for DW</a:t>
            </a:r>
          </a:p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289.8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to 449.9 mg/l for BG </a:t>
            </a:r>
            <a:endParaRPr lang="en-US" sz="14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08507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HCO3-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d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uring wet period  228.8 to 1052.3 mg/l for DW </a:t>
            </a:r>
          </a:p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                                                         114.4 to 137.3 mg/l for BG </a:t>
            </a:r>
            <a:endParaRPr lang="en-US" sz="14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40080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NO3- during dry period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0 to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0.8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mg/l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for DW                                                         </a:t>
            </a:r>
          </a:p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	                       0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0.8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mg/l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for BG                                                  </a:t>
            </a:r>
            <a:endParaRPr lang="en-US" sz="14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6390052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NO3- during wet period 0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0.3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mg/l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for DW </a:t>
            </a:r>
          </a:p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	                      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0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0.1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mg/l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for BG </a:t>
            </a:r>
          </a:p>
        </p:txBody>
      </p:sp>
      <p:pic>
        <p:nvPicPr>
          <p:cNvPr id="13" name="Picture 12" descr="F:\Mine\Shovon_All\ARC_PICS\DRY_PICS\N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81400"/>
            <a:ext cx="3733800" cy="285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:\Mine\Shovon_All\ARC_PICS\WET_PICS\N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81399"/>
            <a:ext cx="3962400" cy="28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Mine\Shovon_All\ARC_PICS\DRY_PICS\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4290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Mine\Shovon_All\ARC_PICS\WET_PICS\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34290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28956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Ca2+ during dry period 91.9 to 251.1 mg/l  for DW                                                            </a:t>
            </a:r>
          </a:p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                                           47.6 to 188.5 mg/l for BG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895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Ca2+ during wet period  63.1 to 151.8 mg/l for DW </a:t>
            </a:r>
          </a:p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                                             30.1 to 38.6 mg/l for BG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797" y="633478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K+ during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dry period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4.6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26.2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mg/l  for DW                                                            </a:t>
            </a:r>
          </a:p>
          <a:p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                                   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   3.2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6.3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mg/l for BG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1001" y="6332505"/>
            <a:ext cx="378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K+ during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wet period 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5.4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24.6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mg/l for DW </a:t>
            </a:r>
          </a:p>
          <a:p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                                    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    2.8 to 3.2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mg/l for BG </a:t>
            </a:r>
          </a:p>
        </p:txBody>
      </p:sp>
      <p:pic>
        <p:nvPicPr>
          <p:cNvPr id="14" name="Picture 13" descr="F:\Mine\Shovon_All\ARC_PICS\DRY_PICS\C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3886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:\Mine\Shovon_All\ARC_PICS\WET_PICS\C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52400"/>
            <a:ext cx="3886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Mine\Shovon_All\ARC_PICS\DRY_PICS\M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3904615" cy="288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Mine\Shovon_All\ARC_PICS\WET_PICS\M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3886200" cy="288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2971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Fe2+ during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dry period 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0.2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6.4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mg/l for DW                                                             </a:t>
            </a:r>
          </a:p>
          <a:p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                                   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        0.5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4.9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mg/l for BG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2971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Fe2+ during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wet period 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0.1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4.6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mg/l for DW </a:t>
            </a:r>
          </a:p>
          <a:p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                                    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        0.5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1.0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mg/l for BG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63347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Mn2+ during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dry period 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0.1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2.4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mg/l for DW                                                           </a:t>
            </a:r>
          </a:p>
          <a:p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                                   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          0.2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2.1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mg/l for BG  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6334780"/>
            <a:ext cx="440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Mn2+ during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wet period 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0.1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2.0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mg/l for DW </a:t>
            </a:r>
          </a:p>
          <a:p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                                    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              0.1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sz="1400" dirty="0" smtClean="0">
                <a:latin typeface="Cambria" panose="02040503050406030204" pitchFamily="18" charset="0"/>
                <a:cs typeface="Times New Roman" pitchFamily="18" charset="0"/>
              </a:rPr>
              <a:t>0.6 </a:t>
            </a:r>
            <a:r>
              <a:rPr lang="en-US" sz="1400" dirty="0">
                <a:latin typeface="Cambria" panose="02040503050406030204" pitchFamily="18" charset="0"/>
                <a:cs typeface="Times New Roman" pitchFamily="18" charset="0"/>
              </a:rPr>
              <a:t>mg/l for BG</a:t>
            </a:r>
          </a:p>
        </p:txBody>
      </p:sp>
      <p:pic>
        <p:nvPicPr>
          <p:cNvPr id="16" name="Picture 15" descr="F:\Thesis_Shovon\ARC_PICS\DRY_PICS\Iro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76200"/>
            <a:ext cx="390461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:\Thesis_Shovon\ARC_PICS\WET_PICS\Iro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762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:\DW_rockware_Shovon\Piper_Diagra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2469"/>
            <a:ext cx="3052548" cy="307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E:\DW_rockware_Shovon\B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348" y="242469"/>
            <a:ext cx="2967251" cy="307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E:\DW_rockware_Shovon\Piper_Diagram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619500"/>
            <a:ext cx="3003384" cy="282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E:\DW_rockware_Shovon\BG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3619500"/>
            <a:ext cx="2819400" cy="282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04800" y="38862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  <a:cs typeface="Times New Roman" pitchFamily="18" charset="0"/>
              </a:rPr>
              <a:t>According to </a:t>
            </a:r>
            <a:r>
              <a:rPr lang="en-US" sz="2000" dirty="0" err="1" smtClean="0">
                <a:latin typeface="Cambria" panose="02040503050406030204" pitchFamily="18" charset="0"/>
                <a:cs typeface="Times New Roman" pitchFamily="18" charset="0"/>
              </a:rPr>
              <a:t>hydrochemical</a:t>
            </a:r>
            <a:r>
              <a:rPr lang="en-US" sz="2000" dirty="0" smtClean="0">
                <a:latin typeface="Cambria" panose="02040503050406030204" pitchFamily="18" charset="0"/>
                <a:cs typeface="Times New Roman" pitchFamily="18" charset="0"/>
              </a:rPr>
              <a:t> analyses both </a:t>
            </a:r>
            <a:r>
              <a:rPr lang="en-US" sz="2000" dirty="0" smtClean="0">
                <a:latin typeface="Cambria" panose="02040503050406030204" pitchFamily="18" charset="0"/>
                <a:cs typeface="Times New Roman" pitchFamily="18" charset="0"/>
              </a:rPr>
              <a:t>Dug </a:t>
            </a:r>
            <a:r>
              <a:rPr lang="en-US" sz="2000" dirty="0" smtClean="0">
                <a:latin typeface="Cambria" panose="02040503050406030204" pitchFamily="18" charset="0"/>
                <a:cs typeface="Times New Roman" pitchFamily="18" charset="0"/>
              </a:rPr>
              <a:t>well and </a:t>
            </a:r>
            <a:r>
              <a:rPr lang="en-US" sz="2000" dirty="0" err="1">
                <a:latin typeface="Cambria" panose="02040503050406030204" pitchFamily="18" charset="0"/>
                <a:cs typeface="Times New Roman" pitchFamily="18" charset="0"/>
              </a:rPr>
              <a:t>B</a:t>
            </a:r>
            <a:r>
              <a:rPr lang="en-US" sz="2000" dirty="0" err="1" smtClean="0">
                <a:latin typeface="Cambria" panose="02040503050406030204" pitchFamily="18" charset="0"/>
                <a:cs typeface="Times New Roman" pitchFamily="18" charset="0"/>
              </a:rPr>
              <a:t>uriganga</a:t>
            </a:r>
            <a:r>
              <a:rPr lang="en-US" sz="2000" dirty="0" smtClean="0">
                <a:latin typeface="Cambria" panose="02040503050406030204" pitchFamily="18" charset="0"/>
                <a:cs typeface="Times New Roman" pitchFamily="18" charset="0"/>
              </a:rPr>
              <a:t> river water samples show Ca</a:t>
            </a:r>
            <a:r>
              <a:rPr lang="en-US" sz="2000" baseline="30000" dirty="0" smtClean="0">
                <a:latin typeface="Cambria" panose="02040503050406030204" pitchFamily="18" charset="0"/>
                <a:cs typeface="Times New Roman" pitchFamily="18" charset="0"/>
              </a:rPr>
              <a:t>2+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Cambria" panose="02040503050406030204" pitchFamily="18" charset="0"/>
                <a:cs typeface="Times New Roman" pitchFamily="18" charset="0"/>
              </a:rPr>
              <a:t>HCO</a:t>
            </a:r>
            <a:r>
              <a:rPr lang="en-US" sz="2000" baseline="-25000" dirty="0" smtClean="0">
                <a:latin typeface="Cambria" panose="02040503050406030204" pitchFamily="18" charset="0"/>
                <a:cs typeface="Times New Roman" pitchFamily="18" charset="0"/>
              </a:rPr>
              <a:t>3</a:t>
            </a:r>
            <a:r>
              <a:rPr lang="en-US" sz="2000" baseline="30000" dirty="0" smtClean="0">
                <a:latin typeface="Cambria" panose="02040503050406030204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cs typeface="Times New Roman" pitchFamily="18" charset="0"/>
              </a:rPr>
              <a:t>type in both dry and wet periods </a:t>
            </a:r>
            <a:endParaRPr lang="en-US" sz="20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262678"/>
            <a:ext cx="2061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Dug well (dry period)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608110" y="3263541"/>
            <a:ext cx="2606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Buriganga</a:t>
            </a:r>
            <a:r>
              <a:rPr lang="en-US" sz="1600" dirty="0" smtClean="0"/>
              <a:t> river (dry period)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631994" y="6405020"/>
            <a:ext cx="2077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Dug well (wet period)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324599" y="6405020"/>
            <a:ext cx="2622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Buriganga</a:t>
            </a:r>
            <a:r>
              <a:rPr lang="en-US" sz="1600" dirty="0" smtClean="0"/>
              <a:t> river (wet period)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292388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Table: </a:t>
            </a:r>
            <a:r>
              <a:rPr lang="en-US" sz="20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dug well and </a:t>
            </a:r>
            <a:r>
              <a:rPr lang="en-US" sz="20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Buriganga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river water quality results with </a:t>
            </a:r>
            <a:r>
              <a:rPr lang="en-US" sz="20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</a:pP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WHO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(2004), DOE (1997) and USEPA (1995) standards for drinking purpose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13071"/>
              </p:ext>
            </p:extLst>
          </p:nvPr>
        </p:nvGraphicFramePr>
        <p:xfrm>
          <a:off x="152397" y="1295405"/>
          <a:ext cx="8763006" cy="44195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26595"/>
                <a:gridCol w="687794"/>
                <a:gridCol w="726854"/>
                <a:gridCol w="716596"/>
                <a:gridCol w="947352"/>
                <a:gridCol w="947352"/>
                <a:gridCol w="947352"/>
                <a:gridCol w="947352"/>
                <a:gridCol w="947352"/>
                <a:gridCol w="868407"/>
              </a:tblGrid>
              <a:tr h="1177891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Parameters</a:t>
                      </a:r>
                      <a:endParaRPr lang="en-US" sz="1000" dirty="0">
                        <a:solidFill>
                          <a:srgbClr val="92D05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WHO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Std.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2004</a:t>
                      </a:r>
                      <a:endParaRPr lang="en-US" sz="1000" dirty="0">
                        <a:solidFill>
                          <a:srgbClr val="92D05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DOE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Std.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1997</a:t>
                      </a:r>
                      <a:endParaRPr lang="en-US" sz="1000" dirty="0">
                        <a:solidFill>
                          <a:srgbClr val="92D05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USEPA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Std.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1995</a:t>
                      </a:r>
                      <a:endParaRPr lang="en-US" sz="1000" dirty="0">
                        <a:solidFill>
                          <a:srgbClr val="92D05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Obtained results for DW (D/W) (mg/l)</a:t>
                      </a:r>
                      <a:endParaRPr lang="en-US" sz="1000" dirty="0">
                        <a:solidFill>
                          <a:srgbClr val="92D05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Obtained results </a:t>
                      </a:r>
                      <a:r>
                        <a:rPr lang="en-US" sz="1000" dirty="0" smtClean="0">
                          <a:solidFill>
                            <a:srgbClr val="92D050"/>
                          </a:solidFill>
                          <a:effectLst/>
                        </a:rPr>
                        <a:t>for </a:t>
                      </a: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BG River (D/W) (mg/l)</a:t>
                      </a:r>
                      <a:endParaRPr lang="en-US" sz="1000" dirty="0">
                        <a:solidFill>
                          <a:srgbClr val="92D05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dirty="0" smtClean="0">
                          <a:solidFill>
                            <a:srgbClr val="92D050"/>
                          </a:solidFill>
                          <a:effectLst/>
                        </a:rPr>
                        <a:t>% </a:t>
                      </a: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of DW water sample exceeding DWQSL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(D/W)</a:t>
                      </a:r>
                      <a:endParaRPr lang="en-US" sz="1000" dirty="0">
                        <a:solidFill>
                          <a:srgbClr val="92D05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92D050"/>
                          </a:solidFill>
                          <a:effectLst/>
                        </a:rPr>
                        <a:t>% </a:t>
                      </a: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of BG River water sample exceeding DWQSL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(D/W)</a:t>
                      </a:r>
                      <a:endParaRPr lang="en-US" sz="1000" dirty="0">
                        <a:solidFill>
                          <a:srgbClr val="92D05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2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DWRL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(mg/l)</a:t>
                      </a:r>
                      <a:endParaRPr lang="en-US" sz="1000" dirty="0">
                        <a:solidFill>
                          <a:srgbClr val="92D05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DWRL (mg/l)</a:t>
                      </a:r>
                      <a:endParaRPr lang="en-US" sz="1000" dirty="0">
                        <a:solidFill>
                          <a:srgbClr val="92D05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DWRL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(mg/l)</a:t>
                      </a:r>
                      <a:endParaRPr lang="en-US" sz="1000" dirty="0">
                        <a:solidFill>
                          <a:srgbClr val="92D05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Min.</a:t>
                      </a:r>
                      <a:endParaRPr lang="en-US" sz="1000" dirty="0">
                        <a:solidFill>
                          <a:srgbClr val="92D05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Max.</a:t>
                      </a:r>
                      <a:endParaRPr lang="en-US" sz="1000" dirty="0">
                        <a:solidFill>
                          <a:srgbClr val="92D05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Min.</a:t>
                      </a:r>
                      <a:endParaRPr lang="en-US" sz="1000" dirty="0">
                        <a:solidFill>
                          <a:srgbClr val="92D05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92D050"/>
                          </a:solidFill>
                          <a:effectLst/>
                        </a:rPr>
                        <a:t>Max.</a:t>
                      </a:r>
                      <a:endParaRPr lang="en-US" sz="1000" dirty="0">
                        <a:solidFill>
                          <a:srgbClr val="92D05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0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effectLst/>
                        </a:rPr>
                        <a:t>Calcium</a:t>
                      </a:r>
                      <a:endParaRPr lang="en-US" sz="10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91.9/30.1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251.1/38.6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63.1/47.6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151.8/188.5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FF00"/>
                          </a:solidFill>
                          <a:effectLst/>
                        </a:rPr>
                        <a:t>100/75</a:t>
                      </a:r>
                      <a:endParaRPr lang="en-US" sz="10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FF00"/>
                          </a:solidFill>
                          <a:effectLst/>
                        </a:rPr>
                        <a:t>25/0</a:t>
                      </a:r>
                      <a:endParaRPr lang="en-US" sz="10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3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Magnesium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30-35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14.2/14.3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35.7/15.0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17.7/19.6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27.6/51.9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3/0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25/0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3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Sodium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29.6/15.1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87.2/16.0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26.1/94.3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65/100.8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0/0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smtClean="0">
                          <a:effectLst/>
                        </a:rPr>
                        <a:t>0/0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3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FF00"/>
                          </a:solidFill>
                          <a:effectLst/>
                        </a:rPr>
                        <a:t>Potassium</a:t>
                      </a:r>
                      <a:endParaRPr lang="en-US" sz="10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4.6/2.8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26.2/3.2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5.4/5.6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24.6/10.9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70/61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0/0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3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effectLst/>
                        </a:rPr>
                        <a:t>Iron</a:t>
                      </a:r>
                      <a:endParaRPr lang="en-US" sz="10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0.3 -1.0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0.2/0.5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6.4/1.0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0.1/0.5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4.6/5.0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67/58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dirty="0" smtClean="0">
                          <a:solidFill>
                            <a:srgbClr val="FFFF00"/>
                          </a:solidFill>
                          <a:effectLst/>
                        </a:rPr>
                        <a:t>50/0</a:t>
                      </a:r>
                      <a:endParaRPr lang="en-US" sz="10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20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effectLst/>
                        </a:rPr>
                        <a:t>Manganese</a:t>
                      </a:r>
                      <a:endParaRPr lang="en-US" sz="10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0.1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0.1/0.1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2.4/2.0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0.2/0.1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0.3/0.6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75/72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FF00"/>
                          </a:solidFill>
                          <a:effectLst/>
                        </a:rPr>
                        <a:t>25/25</a:t>
                      </a:r>
                      <a:endParaRPr lang="en-US" sz="10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3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Bicarbonate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213.5/114.4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518.5/137.3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228.8/274.5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1052.3/449.9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smtClean="0">
                          <a:effectLst/>
                        </a:rPr>
                        <a:t>0/0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smtClean="0">
                          <a:effectLst/>
                        </a:rPr>
                        <a:t>0/0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3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Chloride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150-600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48.8/22.2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248.5/35.5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13.3/31.1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97.6/39.9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smtClean="0">
                          <a:effectLst/>
                        </a:rPr>
                        <a:t>0/0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smtClean="0">
                          <a:effectLst/>
                        </a:rPr>
                        <a:t>0/0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3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Nitrate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0/0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0.8/0.1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0/0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0.3/0.1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0/0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9550" algn="l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0/0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23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Hardness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200-500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200-500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287.7/134.1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774.3/157.7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234/199.2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492.5/684.2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33/0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25/0</a:t>
                      </a:r>
                    </a:p>
                  </a:txBody>
                  <a:tcPr marL="68580" marR="68580" marT="0" marB="0"/>
                </a:tc>
              </a:tr>
              <a:tr h="2553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TDS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301.0/105.2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733.0/209.0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256.0/348.0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641.0/371.0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9550" algn="l"/>
                        </a:tabLst>
                        <a:defRPr/>
                      </a:pPr>
                      <a:r>
                        <a:rPr lang="en-US" sz="1000" dirty="0" smtClean="0">
                          <a:effectLst/>
                        </a:rPr>
                        <a:t>0/0</a:t>
                      </a:r>
                      <a:endParaRPr lang="en-US" sz="1000" dirty="0" smtClean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9550" algn="l"/>
                        </a:tabLst>
                        <a:defRPr/>
                      </a:pPr>
                      <a:r>
                        <a:rPr lang="en-US" sz="1000" dirty="0" smtClean="0">
                          <a:effectLst/>
                        </a:rPr>
                        <a:t>0/0</a:t>
                      </a:r>
                      <a:endParaRPr lang="en-US" sz="1000" dirty="0" smtClean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5968425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Note: DWRL and DWQSL refer consecutively drinking water recommended limit and drinking water quality standard limits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40434"/>
            <a:ext cx="8785746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>
              <a:latin typeface="Cambria" panose="02040503050406030204" pitchFamily="18" charset="0"/>
            </a:endParaRPr>
          </a:p>
          <a:p>
            <a:endParaRPr lang="en-US" sz="2000" dirty="0" smtClean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Sometimes local people do plastering to </a:t>
            </a:r>
            <a:r>
              <a:rPr lang="en-US" sz="2000" dirty="0"/>
              <a:t>avoid the caving in and also to keep the wall </a:t>
            </a:r>
            <a:r>
              <a:rPr lang="en-US" sz="2000" dirty="0" smtClean="0"/>
              <a:t>algae-free</a:t>
            </a:r>
          </a:p>
          <a:p>
            <a:endParaRPr lang="en-US" sz="2000" dirty="0" smtClean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</a:rPr>
              <a:t>Old </a:t>
            </a:r>
            <a:r>
              <a:rPr lang="en-US" sz="2000" dirty="0">
                <a:latin typeface="Cambria" panose="02040503050406030204" pitchFamily="18" charset="0"/>
              </a:rPr>
              <a:t>Dhaka dwellers are more or less dependent on the dug well water for their daily household activities because of water scarcity especially during dry </a:t>
            </a:r>
            <a:r>
              <a:rPr lang="en-US" sz="2000" dirty="0" smtClean="0">
                <a:latin typeface="Cambria" panose="02040503050406030204" pitchFamily="18" charset="0"/>
              </a:rPr>
              <a:t>period; so dug well water was probed to see its viability of alternative drinking water resources</a:t>
            </a:r>
            <a:endParaRPr lang="en-US" sz="2000" dirty="0">
              <a:latin typeface="Cambria" panose="02040503050406030204" pitchFamily="18" charset="0"/>
            </a:endParaRPr>
          </a:p>
          <a:p>
            <a:endParaRPr lang="en-US" sz="2000" dirty="0" smtClean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</a:rPr>
              <a:t>range of all physical </a:t>
            </a:r>
            <a:r>
              <a:rPr lang="en-US" sz="2000" dirty="0" smtClean="0">
                <a:latin typeface="Cambria" panose="02040503050406030204" pitchFamily="18" charset="0"/>
              </a:rPr>
              <a:t>parameters </a:t>
            </a:r>
            <a:r>
              <a:rPr lang="en-US" sz="2000" dirty="0">
                <a:latin typeface="Cambria" panose="02040503050406030204" pitchFamily="18" charset="0"/>
              </a:rPr>
              <a:t>of both </a:t>
            </a:r>
            <a:r>
              <a:rPr lang="en-US" sz="2000" dirty="0" smtClean="0">
                <a:latin typeface="Cambria" panose="02040503050406030204" pitchFamily="18" charset="0"/>
              </a:rPr>
              <a:t>dug </a:t>
            </a:r>
            <a:r>
              <a:rPr lang="en-US" sz="2000" dirty="0">
                <a:latin typeface="Cambria" panose="02040503050406030204" pitchFamily="18" charset="0"/>
              </a:rPr>
              <a:t>w</a:t>
            </a:r>
            <a:r>
              <a:rPr lang="en-US" sz="2000" dirty="0" smtClean="0">
                <a:latin typeface="Cambria" panose="02040503050406030204" pitchFamily="18" charset="0"/>
              </a:rPr>
              <a:t>ell </a:t>
            </a:r>
            <a:r>
              <a:rPr lang="en-US" sz="2000" dirty="0">
                <a:latin typeface="Cambria" panose="02040503050406030204" pitchFamily="18" charset="0"/>
              </a:rPr>
              <a:t>and </a:t>
            </a:r>
            <a:r>
              <a:rPr lang="en-US" sz="2000" dirty="0" err="1">
                <a:latin typeface="Cambria" panose="02040503050406030204" pitchFamily="18" charset="0"/>
              </a:rPr>
              <a:t>Buriganga</a:t>
            </a:r>
            <a:r>
              <a:rPr lang="en-US" sz="2000" dirty="0">
                <a:latin typeface="Cambria" panose="02040503050406030204" pitchFamily="18" charset="0"/>
              </a:rPr>
              <a:t> r</a:t>
            </a:r>
            <a:r>
              <a:rPr lang="en-US" sz="2000" dirty="0" smtClean="0">
                <a:latin typeface="Cambria" panose="02040503050406030204" pitchFamily="18" charset="0"/>
              </a:rPr>
              <a:t>iver </a:t>
            </a:r>
            <a:r>
              <a:rPr lang="en-US" sz="2000" dirty="0">
                <a:latin typeface="Cambria" panose="02040503050406030204" pitchFamily="18" charset="0"/>
              </a:rPr>
              <a:t>are almost </a:t>
            </a:r>
            <a:r>
              <a:rPr lang="en-US" sz="2000" dirty="0" smtClean="0">
                <a:latin typeface="Cambria" panose="02040503050406030204" pitchFamily="18" charset="0"/>
              </a:rPr>
              <a:t>identical in both dry and wet </a:t>
            </a:r>
            <a:r>
              <a:rPr lang="en-US" sz="2000" dirty="0" smtClean="0">
                <a:latin typeface="Cambria" panose="02040503050406030204" pitchFamily="18" charset="0"/>
              </a:rPr>
              <a:t>periods; so not much seasonal variation</a:t>
            </a:r>
            <a:endParaRPr lang="en-US" sz="2000" dirty="0" smtClean="0">
              <a:latin typeface="Cambria" panose="02040503050406030204" pitchFamily="18" charset="0"/>
            </a:endParaRPr>
          </a:p>
          <a:p>
            <a:endParaRPr lang="en-US" sz="2000" dirty="0" smtClean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</a:rPr>
              <a:t>Dug </a:t>
            </a:r>
            <a:r>
              <a:rPr lang="en-US" sz="2000" dirty="0" smtClean="0">
                <a:latin typeface="Cambria" panose="02040503050406030204" pitchFamily="18" charset="0"/>
              </a:rPr>
              <a:t>well </a:t>
            </a:r>
            <a:r>
              <a:rPr lang="en-US" sz="2000" dirty="0">
                <a:latin typeface="Cambria" panose="02040503050406030204" pitchFamily="18" charset="0"/>
              </a:rPr>
              <a:t>and </a:t>
            </a:r>
            <a:r>
              <a:rPr lang="en-US" sz="2000" dirty="0" err="1">
                <a:latin typeface="Cambria" panose="02040503050406030204" pitchFamily="18" charset="0"/>
              </a:rPr>
              <a:t>Buriganga</a:t>
            </a:r>
            <a:r>
              <a:rPr lang="en-US" sz="2000" dirty="0">
                <a:latin typeface="Cambria" panose="02040503050406030204" pitchFamily="18" charset="0"/>
              </a:rPr>
              <a:t> river water </a:t>
            </a:r>
            <a:r>
              <a:rPr lang="en-US" sz="2000" dirty="0" smtClean="0">
                <a:latin typeface="Cambria" panose="02040503050406030204" pitchFamily="18" charset="0"/>
              </a:rPr>
              <a:t>are to some extent </a:t>
            </a:r>
            <a:r>
              <a:rPr lang="en-US" sz="2000" dirty="0">
                <a:latin typeface="Cambria" panose="02040503050406030204" pitchFamily="18" charset="0"/>
              </a:rPr>
              <a:t>contaminated as almost all the concentration level of different chemical constituents </a:t>
            </a:r>
            <a:r>
              <a:rPr lang="en-US" sz="2000" dirty="0" smtClean="0">
                <a:latin typeface="Cambria" panose="02040503050406030204" pitchFamily="18" charset="0"/>
              </a:rPr>
              <a:t>exceeded </a:t>
            </a:r>
            <a:r>
              <a:rPr lang="en-US" sz="2000" dirty="0">
                <a:latin typeface="Cambria" panose="02040503050406030204" pitchFamily="18" charset="0"/>
              </a:rPr>
              <a:t>the standard limits of WHO (2004), DOE (1997) </a:t>
            </a:r>
            <a:r>
              <a:rPr lang="en-US" sz="2000" dirty="0" smtClean="0">
                <a:latin typeface="Cambria" panose="02040503050406030204" pitchFamily="18" charset="0"/>
              </a:rPr>
              <a:t>and USEPA </a:t>
            </a:r>
            <a:r>
              <a:rPr lang="en-US" sz="2000" dirty="0">
                <a:latin typeface="Cambria" panose="02040503050406030204" pitchFamily="18" charset="0"/>
              </a:rPr>
              <a:t>(1995</a:t>
            </a:r>
            <a:r>
              <a:rPr lang="en-US" sz="2000" dirty="0" smtClean="0">
                <a:latin typeface="Cambria" panose="02040503050406030204" pitchFamily="18" charset="0"/>
              </a:rPr>
              <a:t>)</a:t>
            </a:r>
            <a:endParaRPr lang="en-US" sz="2000" dirty="0">
              <a:latin typeface="Cambria" panose="02040503050406030204" pitchFamily="18" charset="0"/>
            </a:endParaRPr>
          </a:p>
          <a:p>
            <a:endParaRPr lang="en-US" sz="2000" dirty="0" smtClean="0">
              <a:latin typeface="Cambria" panose="02040503050406030204" pitchFamily="18" charset="0"/>
            </a:endParaRPr>
          </a:p>
          <a:p>
            <a:pPr lvl="0"/>
            <a:endParaRPr lang="en-US" sz="2000" dirty="0" smtClean="0">
              <a:latin typeface="Cambria" panose="02040503050406030204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en-US" sz="1700" dirty="0" smtClean="0">
              <a:latin typeface="Cambria" panose="02040503050406030204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en-US" sz="1700" dirty="0" smtClean="0">
              <a:latin typeface="Cambria" panose="02040503050406030204" pitchFamily="18" charset="0"/>
            </a:endParaRP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171271"/>
            <a:ext cx="4007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Conclusions</a:t>
            </a:r>
            <a:endParaRPr lang="en-US" sz="5400" b="1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8254" y="-609600"/>
            <a:ext cx="77724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Outline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6400800" cy="3886200"/>
          </a:xfrm>
        </p:spPr>
        <p:txBody>
          <a:bodyPr>
            <a:noAutofit/>
          </a:bodyPr>
          <a:lstStyle/>
          <a:p>
            <a:pPr algn="l"/>
            <a:endParaRPr lang="en-US" sz="2400" dirty="0" smtClean="0">
              <a:latin typeface="Cambria" panose="02040503050406030204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</a:rPr>
              <a:t>I</a:t>
            </a:r>
            <a:r>
              <a:rPr lang="en-US" sz="2400" cap="none" dirty="0" smtClean="0">
                <a:latin typeface="Cambria" panose="02040503050406030204" pitchFamily="18" charset="0"/>
              </a:rPr>
              <a:t>ntroduction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</a:rPr>
              <a:t>Objectives 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</a:rPr>
              <a:t>M</a:t>
            </a:r>
            <a:r>
              <a:rPr lang="en-US" sz="2400" cap="none" dirty="0" smtClean="0">
                <a:latin typeface="Cambria" panose="02040503050406030204" pitchFamily="18" charset="0"/>
              </a:rPr>
              <a:t>ethodology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</a:rPr>
              <a:t>H</a:t>
            </a:r>
            <a:r>
              <a:rPr lang="en-US" sz="2400" cap="none" dirty="0" smtClean="0">
                <a:latin typeface="Cambria" panose="02040503050406030204" pitchFamily="18" charset="0"/>
              </a:rPr>
              <a:t>ydrology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</a:rPr>
              <a:t>H</a:t>
            </a:r>
            <a:r>
              <a:rPr lang="en-US" sz="2400" cap="none" dirty="0" smtClean="0">
                <a:latin typeface="Cambria" panose="02040503050406030204" pitchFamily="18" charset="0"/>
              </a:rPr>
              <a:t>ydrochemistry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</a:rPr>
              <a:t>Conclusions</a:t>
            </a:r>
            <a:endParaRPr lang="en-US" sz="2400" cap="none" dirty="0" smtClean="0">
              <a:latin typeface="Cambria" panose="02040503050406030204" pitchFamily="18" charset="0"/>
            </a:endParaRPr>
          </a:p>
          <a:p>
            <a:pPr algn="l"/>
            <a:endParaRPr lang="en-US" sz="24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600200"/>
            <a:ext cx="4419600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Thank You</a:t>
            </a:r>
          </a:p>
          <a:p>
            <a:pPr algn="ctr"/>
            <a:r>
              <a:rPr lang="en-US" sz="96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Q?</a:t>
            </a:r>
            <a:endParaRPr lang="en-US" sz="96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0613" y="2658070"/>
            <a:ext cx="3925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Introduction</a:t>
            </a:r>
            <a:endParaRPr lang="en-US" sz="54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Mine\Shovon_All\Location Map\FINAL_sut_l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76200"/>
            <a:ext cx="4557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anose="02040503050406030204" pitchFamily="18" charset="0"/>
                <a:cs typeface="Times New Roman" pitchFamily="18" charset="0"/>
              </a:rPr>
              <a:t>Study area includes </a:t>
            </a:r>
            <a:r>
              <a:rPr lang="en-US" sz="1600" dirty="0" err="1" smtClean="0">
                <a:latin typeface="Cambria" panose="02040503050406030204" pitchFamily="18" charset="0"/>
                <a:cs typeface="Times New Roman" pitchFamily="18" charset="0"/>
              </a:rPr>
              <a:t>Lalbagh</a:t>
            </a:r>
            <a:r>
              <a:rPr lang="en-US" sz="1600" dirty="0" smtClean="0">
                <a:latin typeface="Cambria" panose="02040503050406030204" pitchFamily="18" charset="0"/>
                <a:cs typeface="Times New Roman" pitchFamily="18" charset="0"/>
              </a:rPr>
              <a:t> and </a:t>
            </a:r>
            <a:r>
              <a:rPr lang="en-US" sz="1600" dirty="0" err="1" smtClean="0">
                <a:latin typeface="Cambria" panose="02040503050406030204" pitchFamily="18" charset="0"/>
                <a:cs typeface="Times New Roman" pitchFamily="18" charset="0"/>
              </a:rPr>
              <a:t>Sutrapur</a:t>
            </a:r>
            <a:r>
              <a:rPr lang="en-US" sz="1600" dirty="0" smtClean="0">
                <a:latin typeface="Cambria" panose="02040503050406030204" pitchFamily="18" charset="0"/>
                <a:cs typeface="Times New Roman" pitchFamily="18" charset="0"/>
              </a:rPr>
              <a:t> with an area of   ̴ </a:t>
            </a:r>
            <a:r>
              <a:rPr lang="en-US" sz="1600" dirty="0">
                <a:latin typeface="Cambria" panose="02040503050406030204" pitchFamily="18" charset="0"/>
                <a:cs typeface="Times New Roman" pitchFamily="18" charset="0"/>
              </a:rPr>
              <a:t>6</a:t>
            </a:r>
            <a:r>
              <a:rPr lang="en-US" sz="1600" dirty="0" smtClean="0">
                <a:latin typeface="Cambria" panose="02040503050406030204" pitchFamily="18" charset="0"/>
                <a:cs typeface="Times New Roman" pitchFamily="18" charset="0"/>
              </a:rPr>
              <a:t>.8 km</a:t>
            </a:r>
            <a:r>
              <a:rPr lang="en-US" sz="1600" baseline="30000" dirty="0" smtClean="0">
                <a:latin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and lies towards the northern bank of </a:t>
            </a:r>
            <a:r>
              <a:rPr lang="en-US" sz="1600" dirty="0" err="1" smtClean="0">
                <a:latin typeface="Cambria" panose="02040503050406030204" pitchFamily="18" charset="0"/>
              </a:rPr>
              <a:t>Buriganga</a:t>
            </a:r>
            <a:r>
              <a:rPr lang="en-US" sz="1600" dirty="0" smtClean="0">
                <a:latin typeface="Cambria" panose="02040503050406030204" pitchFamily="18" charset="0"/>
              </a:rPr>
              <a:t> river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Times New Roman" pitchFamily="18" charset="0"/>
              </a:rPr>
              <a:t>    </a:t>
            </a:r>
            <a:r>
              <a:rPr lang="en-US" sz="1600" dirty="0" err="1" smtClean="0">
                <a:latin typeface="Cambria" panose="02040503050406030204" pitchFamily="18" charset="0"/>
                <a:cs typeface="Times New Roman" pitchFamily="18" charset="0"/>
              </a:rPr>
              <a:t>Lat</a:t>
            </a:r>
            <a:r>
              <a:rPr lang="en-US" sz="1600" dirty="0" smtClean="0">
                <a:latin typeface="Cambria" panose="02040503050406030204" pitchFamily="18" charset="0"/>
                <a:cs typeface="Times New Roman" pitchFamily="18" charset="0"/>
              </a:rPr>
              <a:t>- 23°41'0''N to 23°43'15''N 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Times New Roman" pitchFamily="18" charset="0"/>
              </a:rPr>
              <a:t>    Long- 90°24'0''E to 90°26'0''E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anose="02040503050406030204" pitchFamily="18" charset="0"/>
                <a:cs typeface="Times New Roman" pitchFamily="18" charset="0"/>
              </a:rPr>
              <a:t>Geologically- Pleistocene Uplift Block (</a:t>
            </a:r>
            <a:r>
              <a:rPr lang="en-US" sz="1600" dirty="0" err="1" smtClean="0">
                <a:latin typeface="Cambria" panose="02040503050406030204" pitchFamily="18" charset="0"/>
                <a:cs typeface="Times New Roman" pitchFamily="18" charset="0"/>
              </a:rPr>
              <a:t>Madhupur</a:t>
            </a:r>
            <a:r>
              <a:rPr lang="en-US" sz="1600" dirty="0" smtClean="0">
                <a:latin typeface="Cambria" panose="02040503050406030204" pitchFamily="18" charset="0"/>
                <a:cs typeface="Times New Roman" pitchFamily="18" charset="0"/>
              </a:rPr>
              <a:t> Tract)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209" y="3200400"/>
            <a:ext cx="344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         </a:t>
            </a:r>
            <a:r>
              <a:rPr lang="en-US" sz="1600" dirty="0" smtClean="0">
                <a:latin typeface="+mj-lt"/>
              </a:rPr>
              <a:t>Location map of the study area</a:t>
            </a:r>
            <a:endParaRPr lang="en-US" sz="1600" dirty="0"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861534"/>
              </p:ext>
            </p:extLst>
          </p:nvPr>
        </p:nvGraphicFramePr>
        <p:xfrm>
          <a:off x="4114799" y="3429000"/>
          <a:ext cx="4876799" cy="30861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23921"/>
                <a:gridCol w="952913"/>
                <a:gridCol w="1126583"/>
                <a:gridCol w="873156"/>
                <a:gridCol w="900226"/>
              </a:tblGrid>
              <a:tr h="421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Cambria" panose="02040503050406030204" pitchFamily="18" charset="0"/>
                        </a:rPr>
                        <a:t>Strat</a:t>
                      </a:r>
                      <a:r>
                        <a:rPr lang="en-US" sz="1200" b="1" dirty="0" smtClean="0">
                          <a:latin typeface="Cambria" panose="02040503050406030204" pitchFamily="18" charset="0"/>
                        </a:rPr>
                        <a:t>. age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Cambria" panose="02040503050406030204" pitchFamily="18" charset="0"/>
                        </a:rPr>
                        <a:t>Strat</a:t>
                      </a:r>
                      <a:r>
                        <a:rPr lang="en-US" sz="1200" b="1" dirty="0" smtClean="0">
                          <a:latin typeface="Cambria" panose="02040503050406030204" pitchFamily="18" charset="0"/>
                        </a:rPr>
                        <a:t>. </a:t>
                      </a:r>
                      <a:r>
                        <a:rPr lang="en-US" sz="1200" b="1" dirty="0">
                          <a:latin typeface="Cambria" panose="02040503050406030204" pitchFamily="18" charset="0"/>
                        </a:rPr>
                        <a:t>name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mbria" panose="02040503050406030204" pitchFamily="18" charset="0"/>
                        </a:rPr>
                        <a:t>Lithology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mbria" panose="02040503050406030204" pitchFamily="18" charset="0"/>
                        </a:rPr>
                        <a:t>Thickness</a:t>
                      </a:r>
                      <a:endParaRPr lang="en-US" sz="1200" b="1" dirty="0">
                        <a:latin typeface="Cambria" panose="020405030504060302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mbria" panose="02040503050406030204" pitchFamily="18" charset="0"/>
                        </a:rPr>
                        <a:t>(m)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mbria" panose="02040503050406030204" pitchFamily="18" charset="0"/>
                        </a:rPr>
                        <a:t>Function in aquifer system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452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mbria" panose="02040503050406030204" pitchFamily="18" charset="0"/>
                        </a:rPr>
                        <a:t>Floodplain area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9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Holocene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Floodplain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Alluvial silt, sand &amp; clay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mbria" panose="02040503050406030204" pitchFamily="18" charset="0"/>
                        </a:rPr>
                        <a:t>6-15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mbria" panose="02040503050406030204" pitchFamily="18" charset="0"/>
                        </a:rPr>
                        <a:t>Up. </a:t>
                      </a:r>
                      <a:r>
                        <a:rPr lang="en-US" sz="900" dirty="0" err="1">
                          <a:latin typeface="Cambria" panose="02040503050406030204" pitchFamily="18" charset="0"/>
                        </a:rPr>
                        <a:t>aquitard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904">
                <a:tc>
                  <a:txBody>
                    <a:bodyPr/>
                    <a:lstStyle/>
                    <a:p>
                      <a:pPr marL="0" marR="0"/>
                      <a:r>
                        <a:rPr lang="en-US" sz="900" dirty="0">
                          <a:latin typeface="Cambria" panose="02040503050406030204" pitchFamily="18" charset="0"/>
                        </a:rPr>
                        <a:t>Late Pleistocene to Holocene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Cambria" panose="02040503050406030204" pitchFamily="18" charset="0"/>
                        </a:rPr>
                        <a:t>Dhamrai</a:t>
                      </a:r>
                      <a:r>
                        <a:rPr lang="en-US" sz="9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900" dirty="0" smtClean="0">
                          <a:latin typeface="Cambria" panose="02040503050406030204" pitchFamily="18" charset="0"/>
                        </a:rPr>
                        <a:t>fm.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Alluvial sand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100-200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Potential aquifer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174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Pre-Pleistocene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Not Named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Unknown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mbria" panose="02040503050406030204" pitchFamily="18" charset="0"/>
                        </a:rPr>
                        <a:t>.</a:t>
                      </a:r>
                      <a:endParaRPr lang="en-US" sz="9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452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latin typeface="Cambria" panose="02040503050406030204" pitchFamily="18" charset="0"/>
                        </a:rPr>
                        <a:t>Madhupur</a:t>
                      </a:r>
                      <a:r>
                        <a:rPr lang="en-US" sz="900" b="1" dirty="0">
                          <a:latin typeface="Cambria" panose="02040503050406030204" pitchFamily="18" charset="0"/>
                        </a:rPr>
                        <a:t> Tract area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9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Recent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Low land alluvium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Swamp, levee and riverbed sediments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0-5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mbria" panose="02040503050406030204" pitchFamily="18" charset="0"/>
                        </a:rPr>
                        <a:t>Up. </a:t>
                      </a:r>
                      <a:r>
                        <a:rPr lang="en-US" sz="900" dirty="0" err="1">
                          <a:latin typeface="Cambria" panose="02040503050406030204" pitchFamily="18" charset="0"/>
                        </a:rPr>
                        <a:t>aquitard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92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</a:pPr>
                      <a:r>
                        <a:rPr lang="en-US" sz="900">
                          <a:latin typeface="Cambria" panose="02040503050406030204" pitchFamily="18" charset="0"/>
                        </a:rPr>
                        <a:t>Holocene</a:t>
                      </a:r>
                      <a:endParaRPr lang="en-US" sz="9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Cambria" panose="02040503050406030204" pitchFamily="18" charset="0"/>
                        </a:rPr>
                        <a:t>Bashabo</a:t>
                      </a:r>
                      <a:r>
                        <a:rPr lang="en-US" sz="9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900" dirty="0" smtClean="0">
                          <a:latin typeface="Cambria" panose="02040503050406030204" pitchFamily="18" charset="0"/>
                        </a:rPr>
                        <a:t>fm.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Sand (discontinuous)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3-25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Aquifer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9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</a:pPr>
                      <a:r>
                        <a:rPr lang="en-US" sz="900">
                          <a:latin typeface="Cambria" panose="02040503050406030204" pitchFamily="18" charset="0"/>
                        </a:rPr>
                        <a:t>Pleistocene</a:t>
                      </a:r>
                      <a:endParaRPr lang="en-US" sz="9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Cambria" panose="02040503050406030204" pitchFamily="18" charset="0"/>
                        </a:rPr>
                        <a:t>Madhupur</a:t>
                      </a:r>
                      <a:r>
                        <a:rPr lang="en-US" sz="900" dirty="0">
                          <a:latin typeface="Cambria" panose="02040503050406030204" pitchFamily="18" charset="0"/>
                        </a:rPr>
                        <a:t> Clay </a:t>
                      </a:r>
                      <a:r>
                        <a:rPr lang="en-US" sz="900" dirty="0" smtClean="0">
                          <a:latin typeface="Cambria" panose="02040503050406030204" pitchFamily="18" charset="0"/>
                        </a:rPr>
                        <a:t>fm.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Cambria" panose="02040503050406030204" pitchFamily="18" charset="0"/>
                        </a:rPr>
                        <a:t>Silty</a:t>
                      </a:r>
                      <a:r>
                        <a:rPr lang="en-US" sz="900" dirty="0">
                          <a:latin typeface="Cambria" panose="02040503050406030204" pitchFamily="18" charset="0"/>
                        </a:rPr>
                        <a:t> clay member, </a:t>
                      </a:r>
                      <a:r>
                        <a:rPr lang="en-US" sz="900" dirty="0" err="1">
                          <a:latin typeface="Cambria" panose="02040503050406030204" pitchFamily="18" charset="0"/>
                        </a:rPr>
                        <a:t>Fluvio</a:t>
                      </a:r>
                      <a:r>
                        <a:rPr lang="en-US" sz="900" dirty="0">
                          <a:latin typeface="Cambria" panose="02040503050406030204" pitchFamily="18" charset="0"/>
                        </a:rPr>
                        <a:t>-deltaic sand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6-25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mbria" panose="02040503050406030204" pitchFamily="18" charset="0"/>
                        </a:rPr>
                        <a:t>Up. </a:t>
                      </a:r>
                      <a:r>
                        <a:rPr lang="en-US" sz="900" dirty="0" err="1">
                          <a:latin typeface="Cambria" panose="02040503050406030204" pitchFamily="18" charset="0"/>
                        </a:rPr>
                        <a:t>aquitard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9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</a:pPr>
                      <a:r>
                        <a:rPr lang="en-US" sz="900">
                          <a:latin typeface="Cambria" panose="02040503050406030204" pitchFamily="18" charset="0"/>
                        </a:rPr>
                        <a:t>Plio-Pleistocene</a:t>
                      </a:r>
                      <a:endParaRPr lang="en-US" sz="9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Cambria" panose="02040503050406030204" pitchFamily="18" charset="0"/>
                        </a:rPr>
                        <a:t>Dupi</a:t>
                      </a:r>
                      <a:r>
                        <a:rPr lang="en-US" sz="9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900" dirty="0" err="1">
                          <a:latin typeface="Cambria" panose="02040503050406030204" pitchFamily="18" charset="0"/>
                        </a:rPr>
                        <a:t>Tila</a:t>
                      </a:r>
                      <a:r>
                        <a:rPr lang="en-US" sz="9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900" dirty="0" smtClean="0">
                          <a:latin typeface="Cambria" panose="02040503050406030204" pitchFamily="18" charset="0"/>
                        </a:rPr>
                        <a:t>fm.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latin typeface="Cambria" panose="02040503050406030204" pitchFamily="18" charset="0"/>
                        </a:rPr>
                        <a:t>Dupi Tila claystones Fluvio-deltaic sands</a:t>
                      </a:r>
                      <a:endParaRPr lang="en-US" sz="9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100-180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Potential aquifer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9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</a:pPr>
                      <a:r>
                        <a:rPr lang="en-US" sz="900">
                          <a:latin typeface="Cambria" panose="02040503050406030204" pitchFamily="18" charset="0"/>
                        </a:rPr>
                        <a:t>Miocene</a:t>
                      </a:r>
                      <a:endParaRPr lang="en-US" sz="9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Cambria" panose="02040503050406030204" pitchFamily="18" charset="0"/>
                        </a:rPr>
                        <a:t>Girujan</a:t>
                      </a:r>
                      <a:r>
                        <a:rPr lang="en-US" sz="900" dirty="0">
                          <a:latin typeface="Cambria" panose="02040503050406030204" pitchFamily="18" charset="0"/>
                        </a:rPr>
                        <a:t> Clay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mbria" panose="02040503050406030204" pitchFamily="18" charset="0"/>
                        </a:rPr>
                        <a:t>Bluish clay</a:t>
                      </a:r>
                      <a:endParaRPr lang="en-US" sz="9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50-100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 panose="02040503050406030204" pitchFamily="18" charset="0"/>
                        </a:rPr>
                        <a:t>Known </a:t>
                      </a:r>
                      <a:r>
                        <a:rPr lang="en-US" sz="900" dirty="0" err="1" smtClean="0">
                          <a:latin typeface="Cambria" panose="02040503050406030204" pitchFamily="18" charset="0"/>
                        </a:rPr>
                        <a:t>Lr</a:t>
                      </a:r>
                      <a:r>
                        <a:rPr lang="en-US" sz="900" dirty="0" smtClean="0"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en-US" sz="9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900" dirty="0" err="1" smtClean="0">
                          <a:latin typeface="Cambria" panose="02040503050406030204" pitchFamily="18" charset="0"/>
                        </a:rPr>
                        <a:t>AquitarL</a:t>
                      </a:r>
                      <a:endParaRPr lang="en-US" sz="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57215" y="1828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err="1">
                <a:latin typeface="Cambria" panose="02040503050406030204" pitchFamily="18" charset="0"/>
                <a:cs typeface="Times New Roman" pitchFamily="18" charset="0"/>
              </a:rPr>
              <a:t>Geomorphologically</a:t>
            </a:r>
            <a:r>
              <a:rPr lang="en-US" sz="1600" dirty="0">
                <a:latin typeface="Cambria" panose="02040503050406030204" pitchFamily="18" charset="0"/>
                <a:cs typeface="Times New Roman" pitchFamily="18" charset="0"/>
              </a:rPr>
              <a:t>- Higher Pleistocene Terrace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44411" y="6477000"/>
            <a:ext cx="51329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Stratigraphy of Dhaka city (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Houque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2004)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7214" y="1828800"/>
            <a:ext cx="45867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err="1" smtClean="0">
                <a:latin typeface="Cambria" panose="02040503050406030204" pitchFamily="18" charset="0"/>
                <a:cs typeface="Times New Roman" pitchFamily="18" charset="0"/>
              </a:rPr>
              <a:t>Physiographically</a:t>
            </a:r>
            <a:r>
              <a:rPr lang="en-US" sz="1600" dirty="0" smtClean="0">
                <a:latin typeface="Cambria" panose="02040503050406030204" pitchFamily="18" charset="0"/>
                <a:cs typeface="Times New Roman" pitchFamily="18" charset="0"/>
              </a:rPr>
              <a:t>- Southern half of </a:t>
            </a:r>
            <a:r>
              <a:rPr lang="en-US" sz="1600" dirty="0" err="1" smtClean="0">
                <a:latin typeface="Cambria" panose="02040503050406030204" pitchFamily="18" charset="0"/>
                <a:cs typeface="Times New Roman" pitchFamily="18" charset="0"/>
              </a:rPr>
              <a:t>Madhupur</a:t>
            </a:r>
            <a:r>
              <a:rPr lang="en-US" sz="1600" dirty="0" smtClean="0">
                <a:latin typeface="Cambria" panose="02040503050406030204" pitchFamily="18" charset="0"/>
                <a:cs typeface="Times New Roman" pitchFamily="18" charset="0"/>
              </a:rPr>
              <a:t> Tract and Floodplain area with river system towards south</a:t>
            </a:r>
            <a:endParaRPr lang="en-US" sz="1600" dirty="0"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anose="02040503050406030204" pitchFamily="18" charset="0"/>
                <a:cs typeface="Times New Roman" pitchFamily="18" charset="0"/>
              </a:rPr>
              <a:t>Topographically- Elevation </a:t>
            </a:r>
            <a:r>
              <a:rPr lang="en-US" sz="1600" dirty="0">
                <a:latin typeface="Cambria" panose="02040503050406030204" pitchFamily="18" charset="0"/>
                <a:cs typeface="Times New Roman" pitchFamily="18" charset="0"/>
              </a:rPr>
              <a:t>around 14m</a:t>
            </a:r>
          </a:p>
        </p:txBody>
      </p:sp>
      <p:pic>
        <p:nvPicPr>
          <p:cNvPr id="12" name="Picture 11" descr="C:\Mine\Geological Map\Geological Map_B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1" y="3569732"/>
            <a:ext cx="3797489" cy="30596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28600" y="66294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Geological </a:t>
            </a:r>
            <a:r>
              <a:rPr lang="en-US" sz="1200" dirty="0" smtClean="0">
                <a:latin typeface="+mj-lt"/>
              </a:rPr>
              <a:t>Map </a:t>
            </a:r>
            <a:r>
              <a:rPr lang="en-US" sz="1200" dirty="0" smtClean="0">
                <a:latin typeface="+mj-lt"/>
              </a:rPr>
              <a:t>of Bangladesh (GSB &amp; USGS, 1990)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1054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20" y="3276600"/>
            <a:ext cx="5237480" cy="3429000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157716" y="976512"/>
            <a:ext cx="4062484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Dhaka water supply and sewerage authority (DWASA </a:t>
            </a: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Report, </a:t>
            </a:r>
            <a:r>
              <a:rPr lang="en-US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2011-2012)</a:t>
            </a:r>
          </a:p>
          <a:p>
            <a:pPr>
              <a:lnSpc>
                <a:spcPct val="115000"/>
              </a:lnSpc>
            </a:pPr>
            <a:r>
              <a:rPr lang="en-US" sz="1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 production/day 1760ML (2007-08)</a:t>
            </a:r>
          </a:p>
          <a:p>
            <a:pPr>
              <a:lnSpc>
                <a:spcPct val="115000"/>
              </a:lnSpc>
            </a:pPr>
            <a:r>
              <a:rPr lang="en-US" sz="1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2180ML (2011-12)</a:t>
            </a:r>
            <a:endParaRPr lang="en-US" sz="16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6158" y="4563070"/>
            <a:ext cx="3988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Population, </a:t>
            </a:r>
            <a:r>
              <a:rPr lang="en-US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demand </a:t>
            </a: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supply in </a:t>
            </a: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Dhaka city (Ahmed </a:t>
            </a:r>
            <a:r>
              <a:rPr lang="en-US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2011) 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51054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br>
              <a:rPr lang="en-US" sz="4000" b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-To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assess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meteorological and hydrological conditions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of the study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area</a:t>
            </a:r>
            <a:b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-Comparing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the variation in hydrochemistry and water quality of d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ug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w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ell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and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Buriganga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river waters</a:t>
            </a:r>
            <a:b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itchFamily="18" charset="0"/>
              </a:rPr>
              <a:t>Objectives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581870"/>
            <a:ext cx="4214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Methodology</a:t>
            </a:r>
            <a:endParaRPr lang="en-US" sz="54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649" name="Group 1"/>
          <p:cNvGrpSpPr>
            <a:grpSpLocks noChangeAspect="1"/>
          </p:cNvGrpSpPr>
          <p:nvPr/>
        </p:nvGrpSpPr>
        <p:grpSpPr bwMode="auto">
          <a:xfrm>
            <a:off x="76200" y="577924"/>
            <a:ext cx="5486400" cy="4756076"/>
            <a:chOff x="2192" y="5554"/>
            <a:chExt cx="7800" cy="8332"/>
          </a:xfrm>
        </p:grpSpPr>
        <p:sp>
          <p:nvSpPr>
            <p:cNvPr id="27675" name="AutoShape 27"/>
            <p:cNvSpPr>
              <a:spLocks noChangeAspect="1" noChangeArrowheads="1" noTextEdit="1"/>
            </p:cNvSpPr>
            <p:nvPr/>
          </p:nvSpPr>
          <p:spPr bwMode="auto">
            <a:xfrm>
              <a:off x="2192" y="5554"/>
              <a:ext cx="7800" cy="833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dirty="0">
                <a:latin typeface="Cambria" panose="02040503050406030204" pitchFamily="18" charset="0"/>
              </a:endParaRPr>
            </a:p>
          </p:txBody>
        </p:sp>
        <p:sp>
          <p:nvSpPr>
            <p:cNvPr id="27673" name="Text Box 25"/>
            <p:cNvSpPr txBox="1">
              <a:spLocks noChangeArrowheads="1"/>
            </p:cNvSpPr>
            <p:nvPr/>
          </p:nvSpPr>
          <p:spPr bwMode="auto">
            <a:xfrm>
              <a:off x="4792" y="5616"/>
              <a:ext cx="1950" cy="5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Times New Roman" pitchFamily="18" charset="0"/>
                  <a:cs typeface="Arial" pitchFamily="34" charset="0"/>
                </a:rPr>
                <a:t>Literature review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7672" name="Text Box 24"/>
            <p:cNvSpPr txBox="1">
              <a:spLocks noChangeArrowheads="1"/>
            </p:cNvSpPr>
            <p:nvPr/>
          </p:nvSpPr>
          <p:spPr bwMode="auto">
            <a:xfrm>
              <a:off x="4920" y="7044"/>
              <a:ext cx="1650" cy="49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itchFamily="18" charset="0"/>
                  <a:cs typeface="Arial" pitchFamily="34" charset="0"/>
                </a:rPr>
                <a:t>   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Times New Roman" pitchFamily="18" charset="0"/>
                  <a:cs typeface="Arial" pitchFamily="34" charset="0"/>
                </a:rPr>
                <a:t>Data collection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7671" name="Text Box 23"/>
            <p:cNvSpPr txBox="1">
              <a:spLocks noChangeArrowheads="1"/>
            </p:cNvSpPr>
            <p:nvPr/>
          </p:nvSpPr>
          <p:spPr bwMode="auto">
            <a:xfrm>
              <a:off x="7717" y="7044"/>
              <a:ext cx="1345" cy="49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itchFamily="18" charset="0"/>
                  <a:cs typeface="Arial" pitchFamily="34" charset="0"/>
                </a:rPr>
                <a:t>    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Times New Roman" pitchFamily="18" charset="0"/>
                  <a:cs typeface="Arial" pitchFamily="34" charset="0"/>
                </a:rPr>
                <a:t>Field data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7670" name="Text Box 22"/>
            <p:cNvSpPr txBox="1">
              <a:spLocks noChangeArrowheads="1"/>
            </p:cNvSpPr>
            <p:nvPr/>
          </p:nvSpPr>
          <p:spPr bwMode="auto">
            <a:xfrm>
              <a:off x="2259" y="7044"/>
              <a:ext cx="1666" cy="58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Times New Roman" pitchFamily="18" charset="0"/>
                  <a:cs typeface="Arial" pitchFamily="34" charset="0"/>
                </a:rPr>
                <a:t>Secondary data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7669" name="Text Box 21"/>
            <p:cNvSpPr txBox="1">
              <a:spLocks noChangeArrowheads="1"/>
            </p:cNvSpPr>
            <p:nvPr/>
          </p:nvSpPr>
          <p:spPr bwMode="auto">
            <a:xfrm>
              <a:off x="4467" y="8469"/>
              <a:ext cx="2550" cy="71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Times New Roman" pitchFamily="18" charset="0"/>
                  <a:cs typeface="Arial" pitchFamily="34" charset="0"/>
                </a:rPr>
                <a:t>Water sampling and on site parameter measurement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7667" name="AutoShape 19"/>
            <p:cNvSpPr>
              <a:spLocks noChangeShapeType="1"/>
            </p:cNvSpPr>
            <p:nvPr/>
          </p:nvSpPr>
          <p:spPr bwMode="auto">
            <a:xfrm>
              <a:off x="5767" y="6131"/>
              <a:ext cx="108" cy="859"/>
            </a:xfrm>
            <a:prstGeom prst="straightConnector1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mbria" panose="02040503050406030204" pitchFamily="18" charset="0"/>
              </a:endParaRPr>
            </a:p>
          </p:txBody>
        </p:sp>
        <p:sp>
          <p:nvSpPr>
            <p:cNvPr id="27666" name="AutoShape 18"/>
            <p:cNvSpPr>
              <a:spLocks noChangeShapeType="1"/>
            </p:cNvSpPr>
            <p:nvPr/>
          </p:nvSpPr>
          <p:spPr bwMode="auto">
            <a:xfrm>
              <a:off x="6590" y="7265"/>
              <a:ext cx="1127" cy="80"/>
            </a:xfrm>
            <a:prstGeom prst="straightConnector1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mbria" panose="02040503050406030204" pitchFamily="18" charset="0"/>
              </a:endParaRPr>
            </a:p>
          </p:txBody>
        </p:sp>
        <p:sp>
          <p:nvSpPr>
            <p:cNvPr id="27665" name="AutoShape 17"/>
            <p:cNvSpPr>
              <a:spLocks noChangeShapeType="1"/>
            </p:cNvSpPr>
            <p:nvPr/>
          </p:nvSpPr>
          <p:spPr bwMode="auto">
            <a:xfrm flipH="1">
              <a:off x="3925" y="7187"/>
              <a:ext cx="975" cy="142"/>
            </a:xfrm>
            <a:prstGeom prst="straightConnector1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mbria" panose="02040503050406030204" pitchFamily="18" charset="0"/>
              </a:endParaRPr>
            </a:p>
          </p:txBody>
        </p:sp>
        <p:sp>
          <p:nvSpPr>
            <p:cNvPr id="27664" name="Text Box 16"/>
            <p:cNvSpPr txBox="1">
              <a:spLocks noChangeArrowheads="1"/>
            </p:cNvSpPr>
            <p:nvPr/>
          </p:nvSpPr>
          <p:spPr bwMode="auto">
            <a:xfrm>
              <a:off x="4467" y="10180"/>
              <a:ext cx="2702" cy="5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Times New Roman" pitchFamily="18" charset="0"/>
                  <a:cs typeface="Arial" pitchFamily="34" charset="0"/>
                </a:rPr>
                <a:t>Hydrochemical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1200" dirty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Times New Roman" pitchFamily="18" charset="0"/>
                  <a:cs typeface="Arial" pitchFamily="34" charset="0"/>
                </a:rPr>
                <a:t>analyses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7663" name="Text Box 15"/>
            <p:cNvSpPr txBox="1">
              <a:spLocks noChangeArrowheads="1"/>
            </p:cNvSpPr>
            <p:nvPr/>
          </p:nvSpPr>
          <p:spPr bwMode="auto">
            <a:xfrm>
              <a:off x="4359" y="12033"/>
              <a:ext cx="2850" cy="58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Times New Roman" pitchFamily="18" charset="0"/>
                  <a:cs typeface="Arial" pitchFamily="34" charset="0"/>
                </a:rPr>
                <a:t>Data processing</a:t>
              </a:r>
              <a:r>
                <a:rPr lang="en-US" sz="1200" dirty="0">
                  <a:solidFill>
                    <a:srgbClr val="002060"/>
                  </a:solidFill>
                  <a:latin typeface="Cambria" panose="02040503050406030204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Times New Roman" pitchFamily="18" charset="0"/>
                  <a:cs typeface="Arial" pitchFamily="34" charset="0"/>
                </a:rPr>
                <a:t>&amp; analyses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7660" name="AutoShape 12"/>
            <p:cNvSpPr>
              <a:spLocks noChangeShapeType="1"/>
            </p:cNvSpPr>
            <p:nvPr/>
          </p:nvSpPr>
          <p:spPr bwMode="auto">
            <a:xfrm>
              <a:off x="5659" y="9182"/>
              <a:ext cx="108" cy="944"/>
            </a:xfrm>
            <a:prstGeom prst="straightConnector1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mbria" panose="02040503050406030204" pitchFamily="18" charset="0"/>
              </a:endParaRPr>
            </a:p>
          </p:txBody>
        </p:sp>
        <p:sp>
          <p:nvSpPr>
            <p:cNvPr id="27659" name="AutoShape 11"/>
            <p:cNvSpPr>
              <a:spLocks noChangeShapeType="1"/>
            </p:cNvSpPr>
            <p:nvPr/>
          </p:nvSpPr>
          <p:spPr bwMode="auto">
            <a:xfrm flipH="1">
              <a:off x="5659" y="10761"/>
              <a:ext cx="108" cy="1272"/>
            </a:xfrm>
            <a:prstGeom prst="straightConnector1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mbria" panose="02040503050406030204" pitchFamily="18" charset="0"/>
              </a:endParaRPr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>
              <a:off x="3167" y="7757"/>
              <a:ext cx="0" cy="2138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mbria" panose="02040503050406030204" pitchFamily="18" charset="0"/>
              </a:endParaRPr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>
              <a:off x="3167" y="9895"/>
              <a:ext cx="1300" cy="589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mbria" panose="02040503050406030204" pitchFamily="18" charset="0"/>
              </a:endParaRPr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 flipH="1">
              <a:off x="8367" y="7614"/>
              <a:ext cx="325" cy="2281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mbria" panose="02040503050406030204" pitchFamily="18" charset="0"/>
              </a:endParaRPr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 flipH="1">
              <a:off x="7169" y="9895"/>
              <a:ext cx="1198" cy="533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mbria" panose="02040503050406030204" pitchFamily="18" charset="0"/>
              </a:endParaRPr>
            </a:p>
          </p:txBody>
        </p:sp>
        <p:sp>
          <p:nvSpPr>
            <p:cNvPr id="27652" name="AutoShape 4"/>
            <p:cNvSpPr>
              <a:spLocks noChangeShapeType="1"/>
            </p:cNvSpPr>
            <p:nvPr/>
          </p:nvSpPr>
          <p:spPr bwMode="auto">
            <a:xfrm flipH="1">
              <a:off x="7061" y="8436"/>
              <a:ext cx="1166" cy="264"/>
            </a:xfrm>
            <a:prstGeom prst="straightConnector1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mbria" panose="02040503050406030204" pitchFamily="18" charset="0"/>
              </a:endParaRPr>
            </a:p>
          </p:txBody>
        </p:sp>
        <p:sp>
          <p:nvSpPr>
            <p:cNvPr id="27651" name="Line 3"/>
            <p:cNvSpPr>
              <a:spLocks noChangeShapeType="1"/>
            </p:cNvSpPr>
            <p:nvPr/>
          </p:nvSpPr>
          <p:spPr bwMode="auto">
            <a:xfrm flipH="1">
              <a:off x="8227" y="7614"/>
              <a:ext cx="32" cy="822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mbria" panose="02040503050406030204" pitchFamily="18" charset="0"/>
              </a:endParaRPr>
            </a:p>
          </p:txBody>
        </p:sp>
        <p:sp>
          <p:nvSpPr>
            <p:cNvPr id="27650" name="Line 2"/>
            <p:cNvSpPr>
              <a:spLocks noChangeShapeType="1"/>
            </p:cNvSpPr>
            <p:nvPr/>
          </p:nvSpPr>
          <p:spPr bwMode="auto">
            <a:xfrm flipH="1">
              <a:off x="5659" y="7541"/>
              <a:ext cx="108" cy="928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mbria" panose="020405030504060302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600" y="76200"/>
            <a:ext cx="509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Flow chart for the methodology of the study area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9" name="Picture 2" descr="location_sampl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1" y="3284455"/>
            <a:ext cx="5029200" cy="33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00600" y="6553200"/>
            <a:ext cx="3684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 panose="02040503050406030204" pitchFamily="18" charset="0"/>
              </a:rPr>
              <a:t>Sampling location map of the study area</a:t>
            </a:r>
            <a:endParaRPr lang="en-US" sz="1600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95" y="304800"/>
            <a:ext cx="3720905" cy="268550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086600" y="1371600"/>
            <a:ext cx="698695" cy="168880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400" y="29718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Bucket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514600"/>
            <a:ext cx="3270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Hydrology</a:t>
            </a:r>
            <a:endParaRPr lang="en-US" sz="54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7553</TotalTime>
  <Words>1237</Words>
  <Application>Microsoft Office PowerPoint</Application>
  <PresentationFormat>On-screen Show (4:3)</PresentationFormat>
  <Paragraphs>359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Calisto MT</vt:lpstr>
      <vt:lpstr>Cambria</vt:lpstr>
      <vt:lpstr>Times New Roman</vt:lpstr>
      <vt:lpstr>Trebuchet MS</vt:lpstr>
      <vt:lpstr>Wingdings</vt:lpstr>
      <vt:lpstr>Wingdings 2</vt:lpstr>
      <vt:lpstr>Slate</vt:lpstr>
      <vt:lpstr> Water quality assessment of Dug Well waters and its adjoining Buriganga river reach, Old Dhaka, Bangladesh </vt:lpstr>
      <vt:lpstr>Outline</vt:lpstr>
      <vt:lpstr>PowerPoint Presentation</vt:lpstr>
      <vt:lpstr>PowerPoint Presentation</vt:lpstr>
      <vt:lpstr>PowerPoint Presentation</vt:lpstr>
      <vt:lpstr>   -To assess meteorological and hydrological conditions of the study area  -Comparing the variation in hydrochemistry and water quality of dug well and Buriganga river waters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Hydrochemistry and Source of Dug Well Water in Old Dhaka City</dc:title>
  <dc:creator>Flora</dc:creator>
  <cp:lastModifiedBy>Shovon Barua</cp:lastModifiedBy>
  <cp:revision>343</cp:revision>
  <dcterms:created xsi:type="dcterms:W3CDTF">2011-06-04T10:39:16Z</dcterms:created>
  <dcterms:modified xsi:type="dcterms:W3CDTF">2013-10-29T17:38:10Z</dcterms:modified>
</cp:coreProperties>
</file>