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</p:sldIdLst>
  <p:sldSz cx="9144000" cy="6858000" type="screen4x3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2243FE90-A77C-4641-BB68-BE3B88257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4F454A-AEE1-4D0C-ADCF-382B09E598B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22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1BBA914-8A7B-4DB2-8B5A-6C288AF6ACD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9DEA9D2-4FC1-4F57-8062-5E602B183AE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24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91056B-DF02-48F8-9AC8-D830522C94C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34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2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1F38DC-E48B-457B-97F1-59D75DBB512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45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9E0F15C-0AA0-4478-8F69-7B35C5D9ADE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55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1C9EC6-F08A-447B-A759-3F3DB5C7600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65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398F8B5-5F3C-4C26-9012-CF2277B3307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75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ABF727-5CFD-4852-BDFE-24017CD85BD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86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11437BD-670D-414A-AE45-BD04F993A23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96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CBD81CE-31CF-4C60-A2A8-DCEF393F631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06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125F729-021D-453B-819B-2E4F0B70C38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32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68563A8-3486-44A5-8F73-05A6D94503E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16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64D318-5D2E-42E1-A329-AD1FC9F7B36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E8D00F-92FB-456F-A6EA-FE8693A1194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52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3FC588C-D69D-4ABB-B475-76F56711997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63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906326-9689-4F2C-B5D0-E610F3594E3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73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C47689F-3326-4057-95A4-79809E51521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83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435733-5A9E-4BAE-93DA-D0F3723480C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93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AED12E-3308-4F72-826E-FFD642DA929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04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01AC2-C2E9-4845-8F63-B5BB244B4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A273-6E43-48F5-B09C-481D146C1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F3171-857F-4B44-9B55-7272A6C2D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9F28-A1D5-4061-A7B9-2B08E19AC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40DA8-195D-465B-8799-6CA1FC6DE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1D41-8A0A-43D8-96F4-02CA8B9C0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0B5D3-8D62-4D18-9E2C-8543893E5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E8DFB-2DFB-4AF7-898B-AAD95DAF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6F2C-D81F-45EE-807C-15A2DCAA2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CAFA-A45B-4AD1-ABEF-D7F5A2EDE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0885-F131-47B5-8B90-82E43B7CD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64FB-BA4F-4445-8C12-29AF5993E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9597-0879-4032-926D-E9BB7DFD6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1FE6-BE7C-4A9A-8060-7B9837C01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F5D3-BAD8-4199-A8CD-FA25465A0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F7650-34AF-4AB1-8E7C-0398081E9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A4E5-C649-47F5-9E58-478F091CA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14684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247F-8864-4A2A-8907-2E5D987D2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n-US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9271BEA-5A74-4A81-9E05-71EDA2429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806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hf sldNum="0" hdr="0" ftr="0"/>
  <p:txStyles>
    <p:titleStyle>
      <a:lvl1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WenQuanYi Zen Hei" charset="0"/>
          <a:cs typeface="WenQuanYi Zen Hei" charset="0"/>
        </a:defRPr>
      </a:lvl2pPr>
      <a:lvl3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WenQuanYi Zen Hei" charset="0"/>
          <a:cs typeface="WenQuanYi Zen Hei" charset="0"/>
        </a:defRPr>
      </a:lvl3pPr>
      <a:lvl4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WenQuanYi Zen Hei" charset="0"/>
          <a:cs typeface="WenQuanYi Zen Hei" charset="0"/>
        </a:defRPr>
      </a:lvl4pPr>
      <a:lvl5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WenQuanYi Zen Hei" charset="0"/>
          <a:cs typeface="WenQuanYi Zen Hei" charset="0"/>
        </a:defRPr>
      </a:lvl5pPr>
      <a:lvl6pPr marL="2514600" indent="-228600" algn="l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WenQuanYi Zen Hei" charset="0"/>
          <a:cs typeface="WenQuanYi Zen Hei" charset="0"/>
        </a:defRPr>
      </a:lvl6pPr>
      <a:lvl7pPr marL="2971800" indent="-228600" algn="l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WenQuanYi Zen Hei" charset="0"/>
          <a:cs typeface="WenQuanYi Zen Hei" charset="0"/>
        </a:defRPr>
      </a:lvl7pPr>
      <a:lvl8pPr marL="3429000" indent="-228600" algn="l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WenQuanYi Zen Hei" charset="0"/>
          <a:cs typeface="WenQuanYi Zen Hei" charset="0"/>
        </a:defRPr>
      </a:lvl8pPr>
      <a:lvl9pPr marL="3886200" indent="-228600" algn="l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WenQuanYi Zen Hei" charset="0"/>
          <a:cs typeface="WenQuanYi Zen Hei" charset="0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10/19/13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6D674273-56E4-4CA2-877D-FF7461781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sldNum="0" hdr="0" ftr="0"/>
  <p:txStyles>
    <p:titleStyle>
      <a:lvl1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WenQuanYi Zen Hei" charset="0"/>
          <a:cs typeface="WenQuanYi Zen Hei" charset="0"/>
        </a:defRPr>
      </a:lvl2pPr>
      <a:lvl3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WenQuanYi Zen Hei" charset="0"/>
          <a:cs typeface="WenQuanYi Zen Hei" charset="0"/>
        </a:defRPr>
      </a:lvl3pPr>
      <a:lvl4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WenQuanYi Zen Hei" charset="0"/>
          <a:cs typeface="WenQuanYi Zen Hei" charset="0"/>
        </a:defRPr>
      </a:lvl4pPr>
      <a:lvl5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WenQuanYi Zen Hei" charset="0"/>
          <a:cs typeface="WenQuanYi Zen Hei" charset="0"/>
        </a:defRPr>
      </a:lvl5pPr>
      <a:lvl6pPr marL="2514600" indent="-228600" algn="l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WenQuanYi Zen Hei" charset="0"/>
          <a:cs typeface="WenQuanYi Zen Hei" charset="0"/>
        </a:defRPr>
      </a:lvl6pPr>
      <a:lvl7pPr marL="2971800" indent="-228600" algn="l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WenQuanYi Zen Hei" charset="0"/>
          <a:cs typeface="WenQuanYi Zen Hei" charset="0"/>
        </a:defRPr>
      </a:lvl7pPr>
      <a:lvl8pPr marL="3429000" indent="-228600" algn="l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WenQuanYi Zen Hei" charset="0"/>
          <a:cs typeface="WenQuanYi Zen Hei" charset="0"/>
        </a:defRPr>
      </a:lvl8pPr>
      <a:lvl9pPr marL="3886200" indent="-228600" algn="l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WenQuanYi Zen Hei" charset="0"/>
          <a:cs typeface="WenQuanYi Zen Hei" charset="0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17900" y="-142875"/>
            <a:ext cx="15721013" cy="700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6113" y="130175"/>
            <a:ext cx="7391400" cy="1470025"/>
          </a:xfrm>
          <a:solidFill>
            <a:srgbClr val="FFFFFF">
              <a:alpha val="63136"/>
            </a:srgbClr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b="1" smtClean="0"/>
              <a:t>Static and dynamic support of western U.S. topography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331913" y="1828800"/>
            <a:ext cx="6019800" cy="2362200"/>
          </a:xfrm>
          <a:prstGeom prst="rect">
            <a:avLst/>
          </a:prstGeom>
          <a:solidFill>
            <a:srgbClr val="FFFFFF">
              <a:alpha val="61176"/>
            </a:srgbClr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400" b="1">
                <a:solidFill>
                  <a:srgbClr val="000000"/>
                </a:solidFill>
                <a:latin typeface="Calibri" charset="0"/>
              </a:rPr>
              <a:t>Thorsten W Becker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University of Southern California, Los Angeles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400" b="1">
                <a:solidFill>
                  <a:srgbClr val="000000"/>
                </a:solidFill>
                <a:latin typeface="Calibri" charset="0"/>
              </a:rPr>
              <a:t>Claudio Faccenna </a:t>
            </a:r>
            <a:r>
              <a:rPr lang="en-US" sz="2400">
                <a:solidFill>
                  <a:srgbClr val="000000"/>
                </a:solidFill>
                <a:latin typeface="Calibri" charset="0"/>
              </a:rPr>
              <a:t>(Universita di Roma TRE)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400" b="1">
                <a:solidFill>
                  <a:srgbClr val="000000"/>
                </a:solidFill>
                <a:latin typeface="Calibri" charset="0"/>
              </a:rPr>
              <a:t>Eugene D Humphreys </a:t>
            </a:r>
            <a:r>
              <a:rPr lang="en-US" sz="2400">
                <a:solidFill>
                  <a:srgbClr val="000000"/>
                </a:solidFill>
                <a:latin typeface="Calibri" charset="0"/>
              </a:rPr>
              <a:t>(U Oregon Eugene)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400" b="1">
                <a:solidFill>
                  <a:srgbClr val="000000"/>
                </a:solidFill>
                <a:latin typeface="Calibri" charset="0"/>
              </a:rPr>
              <a:t>Anthony R Lowry</a:t>
            </a:r>
            <a:r>
              <a:rPr lang="en-US" sz="2400">
                <a:solidFill>
                  <a:srgbClr val="000000"/>
                </a:solidFill>
                <a:latin typeface="Calibri" charset="0"/>
              </a:rPr>
              <a:t> (Utah State, Logan)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400" b="1">
                <a:solidFill>
                  <a:srgbClr val="000000"/>
                </a:solidFill>
                <a:latin typeface="Calibri" charset="0"/>
              </a:rPr>
              <a:t>Meghan S Miller </a:t>
            </a:r>
            <a:r>
              <a:rPr lang="en-US" sz="2400">
                <a:solidFill>
                  <a:srgbClr val="000000"/>
                </a:solidFill>
                <a:latin typeface="Calibri" charset="0"/>
              </a:rPr>
              <a:t>(USC) 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141413" y="4648200"/>
            <a:ext cx="6400800" cy="922338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b="1" i="1">
                <a:solidFill>
                  <a:srgbClr val="000000"/>
                </a:solidFill>
                <a:latin typeface="Calibri" charset="0"/>
              </a:rPr>
              <a:t>Acknowledgements</a:t>
            </a:r>
            <a:r>
              <a:rPr lang="en-US">
                <a:solidFill>
                  <a:srgbClr val="000000"/>
                </a:solidFill>
                <a:latin typeface="Calibri" charset="0"/>
              </a:rPr>
              <a:t>: NSF, EarthScope USArray; structural seismologists sharing their models in electronic form, in particular B. Schmandt, W. Chen. Code from CIG and B. Steinberger, GMT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1452563" y="5791200"/>
            <a:ext cx="5780087" cy="922338"/>
          </a:xfrm>
          <a:prstGeom prst="rect">
            <a:avLst/>
          </a:prstGeom>
          <a:solidFill>
            <a:srgbClr val="FFFFFF">
              <a:alpha val="61176"/>
            </a:srgbClr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i="1">
                <a:solidFill>
                  <a:srgbClr val="000000"/>
                </a:solidFill>
                <a:latin typeface="Calibri" charset="0"/>
              </a:rPr>
              <a:t>GSA Pardee Symposium: Advances in understanding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i="1">
                <a:solidFill>
                  <a:srgbClr val="000000"/>
                </a:solidFill>
                <a:latin typeface="Calibri" charset="0"/>
              </a:rPr>
              <a:t>Earth structure and process from EarthScope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Denver, October 30, 2013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0"/>
            <a:ext cx="5168900" cy="330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7075" y="3443288"/>
            <a:ext cx="5035550" cy="3281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021513" y="6508750"/>
            <a:ext cx="21986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Becker et al. (2013)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305175" y="0"/>
            <a:ext cx="381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381375" y="3581400"/>
            <a:ext cx="381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3200400" cy="5973762"/>
          </a:xfrm>
        </p:spPr>
        <p:txBody>
          <a:bodyPr/>
          <a:lstStyle/>
          <a:p>
            <a:r>
              <a:rPr lang="en-US" smtClean="0"/>
              <a:t>Correlation</a:t>
            </a:r>
            <a:r>
              <a:rPr lang="en-US" baseline="30000" smtClean="0"/>
              <a:t>2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for Airy isostasy (solid)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3600" smtClean="0"/>
              <a:t>and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power spectrum</a:t>
            </a:r>
            <a:br>
              <a:rPr lang="en-US" smtClean="0"/>
            </a:br>
            <a:r>
              <a:rPr lang="en-US" smtClean="0"/>
              <a:t>(dashed)</a:t>
            </a:r>
          </a:p>
        </p:txBody>
      </p:sp>
      <p:cxnSp>
        <p:nvCxnSpPr>
          <p:cNvPr id="35848" name="Straight Arrow Connector 8"/>
          <p:cNvCxnSpPr>
            <a:cxnSpLocks noChangeShapeType="1"/>
          </p:cNvCxnSpPr>
          <p:nvPr/>
        </p:nvCxnSpPr>
        <p:spPr bwMode="auto">
          <a:xfrm flipV="1">
            <a:off x="2895600" y="1828800"/>
            <a:ext cx="114300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5849" name="TextBox 9"/>
          <p:cNvSpPr txBox="1">
            <a:spLocks noChangeArrowheads="1"/>
          </p:cNvSpPr>
          <p:nvPr/>
        </p:nvSpPr>
        <p:spPr bwMode="auto">
          <a:xfrm>
            <a:off x="2057400" y="2819400"/>
            <a:ext cx="21859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total r</a:t>
            </a:r>
            <a:r>
              <a:rPr lang="en-US" baseline="30000"/>
              <a:t>2</a:t>
            </a:r>
            <a:r>
              <a:rPr lang="en-US"/>
              <a:t> (coherence)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378200" y="107950"/>
            <a:ext cx="3632200" cy="349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Based on </a:t>
            </a:r>
            <a:r>
              <a:rPr lang="en-US" dirty="0" err="1"/>
              <a:t>Levander</a:t>
            </a:r>
            <a:r>
              <a:rPr lang="en-US" dirty="0"/>
              <a:t> and Miller (2012)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378200" y="3581400"/>
            <a:ext cx="4203700" cy="349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Based on Lowry and Perez-</a:t>
            </a:r>
            <a:r>
              <a:rPr lang="en-US" dirty="0" err="1"/>
              <a:t>Gussinye</a:t>
            </a:r>
            <a:r>
              <a:rPr lang="en-US" dirty="0"/>
              <a:t> (2011)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609600"/>
            <a:ext cx="1027113" cy="320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observed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4175125"/>
            <a:ext cx="1027113" cy="320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observed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8075" y="1290638"/>
            <a:ext cx="5267325" cy="533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228600" y="3783013"/>
            <a:ext cx="29416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Simplified, single surface </a:t>
            </a:r>
          </a:p>
          <a:p>
            <a:r>
              <a:rPr lang="en-US"/>
              <a:t>inferred from PRF from </a:t>
            </a:r>
          </a:p>
          <a:p>
            <a:r>
              <a:rPr lang="en-US"/>
              <a:t>Levander and Miller (2012)</a:t>
            </a:r>
          </a:p>
        </p:txBody>
      </p:sp>
      <p:sp>
        <p:nvSpPr>
          <p:cNvPr id="36868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458200" cy="1141413"/>
          </a:xfrm>
        </p:spPr>
        <p:txBody>
          <a:bodyPr/>
          <a:lstStyle/>
          <a:p>
            <a:r>
              <a:rPr lang="en-US" sz="3600" smtClean="0"/>
              <a:t>Lithosphere-asthenosphere boundary (?)</a:t>
            </a: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228600" y="6477000"/>
            <a:ext cx="31210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See also Kumar et al. (2012)</a:t>
            </a:r>
          </a:p>
        </p:txBody>
      </p:sp>
      <p:sp>
        <p:nvSpPr>
          <p:cNvPr id="36870" name="TextBox 2"/>
          <p:cNvSpPr txBox="1">
            <a:spLocks noChangeArrowheads="1"/>
          </p:cNvSpPr>
          <p:nvPr/>
        </p:nvSpPr>
        <p:spPr bwMode="auto">
          <a:xfrm>
            <a:off x="228600" y="990600"/>
            <a:ext cx="33464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Inferred lithospheric</a:t>
            </a:r>
          </a:p>
          <a:p>
            <a:r>
              <a:rPr lang="en-US" sz="2800"/>
              <a:t>mantle thickness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04825"/>
            <a:ext cx="5276850" cy="563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7338" y="1901825"/>
            <a:ext cx="3795712" cy="2452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7021513" y="6508750"/>
            <a:ext cx="21986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Becker et al. (2013)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228600"/>
            <a:ext cx="381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5257800" y="1828800"/>
            <a:ext cx="381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6054725" y="4495800"/>
            <a:ext cx="24034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 big improvement</a:t>
            </a:r>
          </a:p>
          <a:p>
            <a:r>
              <a:rPr lang="en-US"/>
              <a:t>compared to constant</a:t>
            </a:r>
          </a:p>
          <a:p>
            <a:r>
              <a:rPr lang="en-US"/>
              <a:t>lithospheric thickness</a:t>
            </a:r>
          </a:p>
        </p:txBody>
      </p: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0" y="325438"/>
            <a:ext cx="9226550" cy="436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Residual topography for variable crustal and lithospheric thickness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" y="1606550"/>
            <a:ext cx="8975725" cy="4794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1447800"/>
            <a:ext cx="381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4495800" y="1371600"/>
            <a:ext cx="381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If lithospheric thickness variations don’t work, what about crustal density variations?</a:t>
            </a:r>
          </a:p>
        </p:txBody>
      </p:sp>
      <p:sp>
        <p:nvSpPr>
          <p:cNvPr id="38918" name="TextBox 2"/>
          <p:cNvSpPr txBox="1">
            <a:spLocks noChangeArrowheads="1"/>
          </p:cNvSpPr>
          <p:nvPr/>
        </p:nvSpPr>
        <p:spPr bwMode="auto">
          <a:xfrm>
            <a:off x="5105400" y="6508750"/>
            <a:ext cx="37973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Lowry and Perez-Gussinye (2011)</a:t>
            </a:r>
          </a:p>
        </p:txBody>
      </p:sp>
      <p:sp>
        <p:nvSpPr>
          <p:cNvPr id="38919" name="TextBox 2"/>
          <p:cNvSpPr txBox="1">
            <a:spLocks noChangeArrowheads="1"/>
          </p:cNvSpPr>
          <p:nvPr/>
        </p:nvSpPr>
        <p:spPr bwMode="auto">
          <a:xfrm>
            <a:off x="0" y="6477000"/>
            <a:ext cx="48148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Density anomaly for no residual topography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0" y="1524000"/>
            <a:ext cx="4572000" cy="533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006850"/>
            <a:ext cx="4314825" cy="285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3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30163"/>
            <a:ext cx="5248275" cy="556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-76200" y="-76200"/>
            <a:ext cx="58674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Title 6"/>
          <p:cNvSpPr>
            <a:spLocks noGrp="1"/>
          </p:cNvSpPr>
          <p:nvPr>
            <p:ph type="title"/>
          </p:nvPr>
        </p:nvSpPr>
        <p:spPr>
          <a:xfrm>
            <a:off x="5334000" y="76200"/>
            <a:ext cx="3810000" cy="3276600"/>
          </a:xfrm>
        </p:spPr>
        <p:txBody>
          <a:bodyPr/>
          <a:lstStyle/>
          <a:p>
            <a:pPr algn="r"/>
            <a:r>
              <a:rPr lang="en-US" sz="3600" smtClean="0"/>
              <a:t>Residual </a:t>
            </a:r>
            <a:br>
              <a:rPr lang="en-US" sz="3600" smtClean="0"/>
            </a:br>
            <a:r>
              <a:rPr lang="en-US" sz="3600" smtClean="0"/>
              <a:t>topography</a:t>
            </a:r>
            <a:br>
              <a:rPr lang="en-US" sz="3600" smtClean="0"/>
            </a:br>
            <a:r>
              <a:rPr lang="en-US" sz="3600" smtClean="0"/>
              <a:t>including</a:t>
            </a:r>
            <a:br>
              <a:rPr lang="en-US" sz="3600" smtClean="0"/>
            </a:br>
            <a:r>
              <a:rPr lang="en-US" sz="3600" smtClean="0"/>
              <a:t>crustal </a:t>
            </a:r>
            <a:br>
              <a:rPr lang="en-US" sz="3600" smtClean="0"/>
            </a:br>
            <a:r>
              <a:rPr lang="en-US" sz="3600" smtClean="0"/>
              <a:t>density variations</a:t>
            </a:r>
          </a:p>
        </p:txBody>
      </p: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152400" y="5715000"/>
            <a:ext cx="57150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Red contours: &lt; 20 Ma </a:t>
            </a:r>
          </a:p>
          <a:p>
            <a:r>
              <a:rPr lang="en-US"/>
              <a:t>Blue contours: &gt; 20 Ma </a:t>
            </a:r>
          </a:p>
          <a:p>
            <a:r>
              <a:rPr lang="en-US"/>
              <a:t>volcanism from earthchem.org</a:t>
            </a:r>
          </a:p>
          <a:p>
            <a:r>
              <a:rPr lang="en-US"/>
              <a:t>(cf. McQuarrie and Oskin, 2010; Karlstrom et al. 2012)</a:t>
            </a:r>
          </a:p>
        </p:txBody>
      </p:sp>
      <p:cxnSp>
        <p:nvCxnSpPr>
          <p:cNvPr id="39943" name="Straight Arrow Connector 9"/>
          <p:cNvCxnSpPr>
            <a:cxnSpLocks noChangeShapeType="1"/>
          </p:cNvCxnSpPr>
          <p:nvPr/>
        </p:nvCxnSpPr>
        <p:spPr bwMode="auto">
          <a:xfrm rot="5400000">
            <a:off x="5295900" y="3695700"/>
            <a:ext cx="14478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44" name="TextBox 10"/>
          <p:cNvSpPr txBox="1">
            <a:spLocks noChangeArrowheads="1"/>
          </p:cNvSpPr>
          <p:nvPr/>
        </p:nvSpPr>
        <p:spPr bwMode="auto">
          <a:xfrm>
            <a:off x="6553200" y="3124200"/>
            <a:ext cx="23193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~60-75% coherence,</a:t>
            </a:r>
          </a:p>
          <a:p>
            <a:r>
              <a:rPr lang="en-US"/>
              <a:t>but significant RMS </a:t>
            </a:r>
          </a:p>
          <a:p>
            <a:r>
              <a:rPr lang="en-US"/>
              <a:t>of residual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151313"/>
            <a:ext cx="4097338" cy="2706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26050" cy="545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3025"/>
            <a:ext cx="2819400" cy="297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51816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-228600" y="3733800"/>
            <a:ext cx="3810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5334000" y="76200"/>
            <a:ext cx="3810000" cy="3276600"/>
          </a:xfrm>
          <a:prstGeom prst="rect">
            <a:avLst/>
          </a:prstGeom>
        </p:spPr>
        <p:txBody>
          <a:bodyPr/>
          <a:lstStyle/>
          <a:p>
            <a:pPr algn="r" eaLnBrk="0">
              <a:lnSpc>
                <a:spcPct val="98000"/>
              </a:lnSpc>
              <a:defRPr/>
            </a:pPr>
            <a:r>
              <a:rPr lang="en-US" sz="36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Residual </a:t>
            </a:r>
            <a:br>
              <a:rPr lang="en-US" sz="36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6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topography</a:t>
            </a:r>
            <a:br>
              <a:rPr lang="en-US" sz="36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6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including</a:t>
            </a:r>
            <a:br>
              <a:rPr lang="en-US" sz="36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6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crustal</a:t>
            </a:r>
          </a:p>
          <a:p>
            <a:pPr algn="r" eaLnBrk="0">
              <a:lnSpc>
                <a:spcPct val="98000"/>
              </a:lnSpc>
              <a:defRPr/>
            </a:pPr>
            <a:r>
              <a:rPr lang="en-US" sz="3600" i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sz="36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lithospheric </a:t>
            </a:r>
            <a:br>
              <a:rPr lang="en-US" sz="36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6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density variations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6858000" y="5562600"/>
            <a:ext cx="13716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477963"/>
            <a:ext cx="4986338" cy="538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2512"/>
          </a:xfrm>
        </p:spPr>
        <p:txBody>
          <a:bodyPr lIns="0" tIns="4536" rIns="0" bIns="0"/>
          <a:lstStyle/>
          <a:p>
            <a:pPr eaLnBrk="1" hangingPunct="1"/>
            <a:r>
              <a:rPr lang="en-US" sz="4000" smtClean="0"/>
              <a:t>What is the origin of the </a:t>
            </a:r>
            <a:br>
              <a:rPr lang="en-US" sz="4000" smtClean="0"/>
            </a:br>
            <a:r>
              <a:rPr lang="en-US" sz="4000" smtClean="0"/>
              <a:t>non-isostatic residual ?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 flipV="1">
            <a:off x="2209800" y="1447800"/>
            <a:ext cx="43434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1052512"/>
          </a:xfrm>
        </p:spPr>
        <p:txBody>
          <a:bodyPr lIns="0" tIns="4536" rIns="0" bIns="0"/>
          <a:lstStyle/>
          <a:p>
            <a:pPr eaLnBrk="1" hangingPunct="1"/>
            <a:r>
              <a:rPr lang="en-US" sz="3600" smtClean="0"/>
              <a:t>Mantle flow induced topography:</a:t>
            </a:r>
            <a:br>
              <a:rPr lang="en-US" sz="3600" smtClean="0"/>
            </a:br>
            <a:r>
              <a:rPr lang="en-US" sz="3600" smtClean="0"/>
              <a:t>Simmons et al. (2007) global tomography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1717675"/>
            <a:ext cx="6961188" cy="349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1066800" y="1676400"/>
            <a:ext cx="3810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4876800" y="1676400"/>
            <a:ext cx="3810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2243138" y="1371600"/>
            <a:ext cx="1316037" cy="349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 dirty="0"/>
              <a:t>full solution</a:t>
            </a:r>
          </a:p>
        </p:txBody>
      </p:sp>
      <p:sp>
        <p:nvSpPr>
          <p:cNvPr id="43015" name="TextBox 6"/>
          <p:cNvSpPr txBox="1">
            <a:spLocks noChangeArrowheads="1"/>
          </p:cNvSpPr>
          <p:nvPr/>
        </p:nvSpPr>
        <p:spPr bwMode="auto">
          <a:xfrm>
            <a:off x="5486400" y="1371600"/>
            <a:ext cx="2362200" cy="349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/>
              <a:t>regional wavelengths</a:t>
            </a:r>
          </a:p>
        </p:txBody>
      </p:sp>
      <p:sp>
        <p:nvSpPr>
          <p:cNvPr id="43016" name="TextBox 7"/>
          <p:cNvSpPr txBox="1">
            <a:spLocks noChangeArrowheads="1"/>
          </p:cNvSpPr>
          <p:nvPr/>
        </p:nvSpPr>
        <p:spPr bwMode="auto">
          <a:xfrm>
            <a:off x="5468938" y="5562600"/>
            <a:ext cx="26082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cf. Moucha et al. (2008)</a:t>
            </a: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76200" y="5992813"/>
            <a:ext cx="81534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Hager and O’Connell (1981) type computation, topography inferred from radial tractions at surface of spherical  mantle circulation model</a:t>
            </a:r>
          </a:p>
          <a:p>
            <a:r>
              <a:rPr lang="en-US"/>
              <a:t>(results are very similar for FE models with LVVs etc., cf. Ghosh et al., 2013)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613" y="1843088"/>
            <a:ext cx="7046912" cy="333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066800" y="1676400"/>
            <a:ext cx="3810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876800" y="1676400"/>
            <a:ext cx="3810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1052512"/>
          </a:xfrm>
        </p:spPr>
        <p:txBody>
          <a:bodyPr lIns="0" tIns="4536" rIns="0" bIns="0"/>
          <a:lstStyle/>
          <a:p>
            <a:pPr eaLnBrk="1" hangingPunct="1"/>
            <a:r>
              <a:rPr lang="en-US" sz="3600" smtClean="0"/>
              <a:t>Mantle flow induced topography:</a:t>
            </a:r>
            <a:br>
              <a:rPr lang="en-US" sz="3600" smtClean="0"/>
            </a:br>
            <a:r>
              <a:rPr lang="en-US" sz="3600" smtClean="0"/>
              <a:t>Ritsema et al. (2011) global tomography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43138" y="1371600"/>
            <a:ext cx="1316037" cy="349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 dirty="0"/>
              <a:t>full solution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1371600"/>
            <a:ext cx="2362200" cy="349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/>
              <a:t>regional wavelengths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93875"/>
            <a:ext cx="7094538" cy="346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1066800" y="1676400"/>
            <a:ext cx="3810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4876800" y="1676400"/>
            <a:ext cx="3810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458200" cy="1052512"/>
          </a:xfrm>
        </p:spPr>
        <p:txBody>
          <a:bodyPr lIns="0" tIns="4536" rIns="0" bIns="0"/>
          <a:lstStyle/>
          <a:p>
            <a:pPr eaLnBrk="1" hangingPunct="1"/>
            <a:r>
              <a:rPr lang="en-US" sz="3200" smtClean="0"/>
              <a:t>Mantle flow induced topography:</a:t>
            </a:r>
            <a:br>
              <a:rPr lang="en-US" sz="3200" smtClean="0"/>
            </a:br>
            <a:r>
              <a:rPr lang="en-US" sz="3200" smtClean="0"/>
              <a:t>Schmandt and Humphreys (2010) regional model</a:t>
            </a: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0" y="6173788"/>
            <a:ext cx="7161213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Results very similar for other recent western US tomography models</a:t>
            </a:r>
          </a:p>
          <a:p>
            <a:r>
              <a:rPr lang="en-US"/>
              <a:t>(cf. Becker, 2012) 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243138" y="1371600"/>
            <a:ext cx="1316037" cy="349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 dirty="0"/>
              <a:t>full solution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486400" y="1371600"/>
            <a:ext cx="2362200" cy="349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/>
              <a:t>regional wavelengths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6063" y="1150938"/>
            <a:ext cx="3706812" cy="4716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3350" y="1143000"/>
            <a:ext cx="5467350" cy="567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2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1141413"/>
          </a:xfrm>
        </p:spPr>
        <p:txBody>
          <a:bodyPr/>
          <a:lstStyle/>
          <a:p>
            <a:pPr eaLnBrk="1" hangingPunct="1"/>
            <a:r>
              <a:rPr lang="en-US" smtClean="0"/>
              <a:t>Origin of vertical tectonics?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5829300" y="1403350"/>
            <a:ext cx="1943100" cy="349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Lowry et al. (2000)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5397500" y="6002338"/>
            <a:ext cx="37465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e.g. Crough and Thompson (1977),</a:t>
            </a:r>
          </a:p>
          <a:p>
            <a:r>
              <a:rPr lang="en-US" sz="1600"/>
              <a:t>Lachenbruch and Morgan (1990),</a:t>
            </a:r>
          </a:p>
          <a:p>
            <a:r>
              <a:rPr lang="en-US" sz="1600"/>
              <a:t>Jones et al. (1992), Chase et al. (2002)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1052513"/>
          </a:xfrm>
        </p:spPr>
        <p:txBody>
          <a:bodyPr lIns="0" tIns="4536" rIns="0" bIns="0"/>
          <a:lstStyle/>
          <a:p>
            <a:pPr algn="r" eaLnBrk="1" hangingPunct="1"/>
            <a:r>
              <a:rPr lang="en-US" sz="2800" smtClean="0"/>
              <a:t>Match between </a:t>
            </a:r>
            <a:br>
              <a:rPr lang="en-US" sz="2800" smtClean="0"/>
            </a:br>
            <a:r>
              <a:rPr lang="en-US" sz="2800" smtClean="0"/>
              <a:t>residual and dynamic </a:t>
            </a:r>
            <a:br>
              <a:rPr lang="en-US" sz="2800" smtClean="0"/>
            </a:br>
            <a:r>
              <a:rPr lang="en-US" sz="2800" smtClean="0"/>
              <a:t>topography </a:t>
            </a:r>
            <a:br>
              <a:rPr lang="en-US" sz="2800" smtClean="0"/>
            </a:br>
            <a:r>
              <a:rPr lang="en-US" sz="2800" smtClean="0"/>
              <a:t>from present-day mantle flow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6538"/>
            <a:ext cx="4386263" cy="473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25" y="1908175"/>
            <a:ext cx="4981575" cy="494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0" y="6508750"/>
            <a:ext cx="21986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Becker et al. (2013)</a:t>
            </a:r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762000" y="5181600"/>
            <a:ext cx="18970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Correlation ~ 0.6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8013" cy="1141413"/>
          </a:xfrm>
        </p:spPr>
        <p:txBody>
          <a:bodyPr/>
          <a:lstStyle/>
          <a:p>
            <a:pPr eaLnBrk="1" hangingPunct="1"/>
            <a:r>
              <a:rPr lang="en-US" dirty="0" smtClean="0"/>
              <a:t>Conclusions</a:t>
            </a:r>
            <a:endParaRPr lang="en-US" dirty="0" smtClean="0"/>
          </a:p>
        </p:txBody>
      </p:sp>
      <p:sp>
        <p:nvSpPr>
          <p:cNvPr id="47107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524375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LAB does not seem to scale with simple lithospheric thickness estimates (MLD?)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Colorado plateau at present not dynamically supported, except at edges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Significant residual topography, particular in B&amp;R (+) and along subduction regions (-)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Large fraction of topography residual explained by upper mantle, small scale convective flow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Mismatch indicative of partial melt, radial anisotropy, or chemical heterogeneity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-457200" y="3505200"/>
            <a:ext cx="5657850" cy="3352800"/>
            <a:chOff x="-457200" y="3505200"/>
            <a:chExt cx="5657371" cy="3352800"/>
          </a:xfrm>
        </p:grpSpPr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-39" y="6508750"/>
              <a:ext cx="2192152" cy="349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Liu and </a:t>
              </a:r>
              <a:r>
                <a:rPr lang="en-US" dirty="0" err="1"/>
                <a:t>Gurnis</a:t>
              </a:r>
              <a:r>
                <a:rPr lang="en-US" dirty="0"/>
                <a:t> (2010)</a:t>
              </a:r>
            </a:p>
          </p:txBody>
        </p:sp>
        <p:pic>
          <p:nvPicPr>
            <p:cNvPr id="28687" name="Picture 11" descr="liu10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57200" y="3505200"/>
              <a:ext cx="5657371" cy="2814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8" name="Picture 12" descr="liu10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" y="3657695"/>
              <a:ext cx="1968254" cy="76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5" name="Group 16"/>
          <p:cNvGrpSpPr>
            <a:grpSpLocks/>
          </p:cNvGrpSpPr>
          <p:nvPr/>
        </p:nvGrpSpPr>
        <p:grpSpPr bwMode="auto">
          <a:xfrm>
            <a:off x="0" y="0"/>
            <a:ext cx="3938588" cy="3195638"/>
            <a:chOff x="0" y="0"/>
            <a:chExt cx="3938588" cy="3195638"/>
          </a:xfrm>
        </p:grpSpPr>
        <p:pic>
          <p:nvPicPr>
            <p:cNvPr id="2868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3938588" cy="31956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8680" name="TextBox 7"/>
            <p:cNvSpPr txBox="1">
              <a:spLocks noChangeArrowheads="1"/>
            </p:cNvSpPr>
            <p:nvPr/>
          </p:nvSpPr>
          <p:spPr bwMode="auto">
            <a:xfrm>
              <a:off x="1143000" y="228600"/>
              <a:ext cx="1858963" cy="349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Forte et al. (2009)</a:t>
              </a:r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33400" cy="30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953000" y="0"/>
            <a:ext cx="3881438" cy="6858000"/>
            <a:chOff x="4953000" y="0"/>
            <a:chExt cx="3881437" cy="6858000"/>
          </a:xfrm>
        </p:grpSpPr>
        <p:pic>
          <p:nvPicPr>
            <p:cNvPr id="28678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57800" y="4071938"/>
              <a:ext cx="3536950" cy="27860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8679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57800" y="0"/>
              <a:ext cx="3576637" cy="3892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4953000" y="1631950"/>
              <a:ext cx="2714624" cy="349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/>
                <a:t>Moucha</a:t>
              </a:r>
              <a:r>
                <a:rPr lang="en-US" dirty="0"/>
                <a:t> et al. (2008, 2009)</a:t>
              </a:r>
            </a:p>
          </p:txBody>
        </p:sp>
        <p:sp>
          <p:nvSpPr>
            <p:cNvPr id="28681" name="Rectangle 14"/>
            <p:cNvSpPr>
              <a:spLocks noChangeArrowheads="1"/>
            </p:cNvSpPr>
            <p:nvPr/>
          </p:nvSpPr>
          <p:spPr bwMode="auto">
            <a:xfrm>
              <a:off x="4953000" y="228600"/>
              <a:ext cx="533400" cy="13716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Rectangle 15"/>
            <p:cNvSpPr>
              <a:spLocks noChangeArrowheads="1"/>
            </p:cNvSpPr>
            <p:nvPr/>
          </p:nvSpPr>
          <p:spPr bwMode="auto">
            <a:xfrm>
              <a:off x="5334000" y="1295400"/>
              <a:ext cx="533400" cy="30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" name="Picture 20" descr="convection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2819400"/>
            <a:ext cx="35528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17663"/>
            <a:ext cx="5105400" cy="508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0" y="6508750"/>
            <a:ext cx="21986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Becker et al. (2013)</a:t>
            </a:r>
          </a:p>
        </p:txBody>
      </p:sp>
      <p:sp>
        <p:nvSpPr>
          <p:cNvPr id="29700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1412"/>
          </a:xfrm>
        </p:spPr>
        <p:txBody>
          <a:bodyPr/>
          <a:lstStyle/>
          <a:p>
            <a:pPr eaLnBrk="1" hangingPunct="1"/>
            <a:r>
              <a:rPr lang="en-US" sz="4000" smtClean="0"/>
              <a:t>What is the origin of non-flexural topography (in the context of USArray)?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69850" y="2057400"/>
            <a:ext cx="3567113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Smoothed (</a:t>
            </a:r>
            <a:r>
              <a:rPr lang="en-US" sz="2400">
                <a:latin typeface="Symbol" charset="2"/>
              </a:rPr>
              <a:t>l </a:t>
            </a:r>
            <a:r>
              <a:rPr lang="en-US" sz="2400"/>
              <a:t>&gt; 200 km)</a:t>
            </a:r>
          </a:p>
          <a:p>
            <a:r>
              <a:rPr lang="en-US" sz="2400"/>
              <a:t>reference topography</a:t>
            </a:r>
          </a:p>
          <a:p>
            <a:endParaRPr lang="en-US"/>
          </a:p>
          <a:p>
            <a:r>
              <a:rPr lang="en-US"/>
              <a:t>CP : 	Colorado Plateau</a:t>
            </a:r>
          </a:p>
          <a:p>
            <a:r>
              <a:rPr lang="en-US"/>
              <a:t>CVA : 	Cascades Volcanic Arc</a:t>
            </a:r>
          </a:p>
          <a:p>
            <a:r>
              <a:rPr lang="en-US"/>
              <a:t>cGB : 	central Great Basin</a:t>
            </a:r>
          </a:p>
          <a:p>
            <a:r>
              <a:rPr lang="en-US"/>
              <a:t>GV : 	Great Valley</a:t>
            </a:r>
          </a:p>
          <a:p>
            <a:r>
              <a:rPr lang="en-US"/>
              <a:t>OCR : 	Oregon Coastal Ranges</a:t>
            </a:r>
          </a:p>
          <a:p>
            <a:r>
              <a:rPr lang="en-US"/>
              <a:t>SN : 	Sierra Nevada</a:t>
            </a:r>
          </a:p>
          <a:p>
            <a:r>
              <a:rPr lang="en-US"/>
              <a:t>YS : 	Yellowstone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1468438"/>
          </a:xfrm>
        </p:spPr>
        <p:txBody>
          <a:bodyPr lIns="0" tIns="4536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mtClean="0"/>
              <a:t>Isostatic topography</a:t>
            </a:r>
          </a:p>
        </p:txBody>
      </p:sp>
      <p:pic>
        <p:nvPicPr>
          <p:cNvPr id="3072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066800"/>
            <a:ext cx="787400" cy="100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4" name="Line 2"/>
          <p:cNvSpPr>
            <a:spLocks noChangeShapeType="1"/>
          </p:cNvSpPr>
          <p:nvPr/>
        </p:nvSpPr>
        <p:spPr bwMode="auto">
          <a:xfrm>
            <a:off x="73025" y="2133600"/>
            <a:ext cx="3802063" cy="1588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6275" y="1365250"/>
            <a:ext cx="4014788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5963" y="2308225"/>
            <a:ext cx="5932487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3113" y="3556000"/>
            <a:ext cx="1336675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5275" y="3441700"/>
            <a:ext cx="1593850" cy="57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508000" y="1568450"/>
            <a:ext cx="1974850" cy="1012825"/>
          </a:xfrm>
          <a:prstGeom prst="roundRect">
            <a:avLst>
              <a:gd name="adj" fmla="val 153"/>
            </a:avLst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508000" y="2560638"/>
            <a:ext cx="1974850" cy="987425"/>
          </a:xfrm>
          <a:prstGeom prst="roundRect">
            <a:avLst>
              <a:gd name="adj" fmla="val 15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AutoShape 10"/>
          <p:cNvSpPr>
            <a:spLocks noChangeArrowheads="1"/>
          </p:cNvSpPr>
          <p:nvPr/>
        </p:nvSpPr>
        <p:spPr bwMode="auto">
          <a:xfrm>
            <a:off x="496888" y="3536950"/>
            <a:ext cx="1987550" cy="1555750"/>
          </a:xfrm>
          <a:prstGeom prst="roundRect">
            <a:avLst>
              <a:gd name="adj" fmla="val 102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522288" y="1852613"/>
            <a:ext cx="1268412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6168" rIns="90000" bIns="45000"/>
          <a:lstStyle/>
          <a:p>
            <a:pPr>
              <a:tabLst>
                <a:tab pos="723900" algn="l"/>
              </a:tabLst>
            </a:pPr>
            <a:r>
              <a:rPr lang="en-US" sz="2400">
                <a:solidFill>
                  <a:srgbClr val="000000"/>
                </a:solidFill>
              </a:rPr>
              <a:t>crust, </a:t>
            </a:r>
            <a:r>
              <a:rPr lang="en-US" sz="2400">
                <a:solidFill>
                  <a:srgbClr val="000000"/>
                </a:solidFill>
                <a:latin typeface="Symbol" charset="2"/>
              </a:rPr>
              <a:t>r</a:t>
            </a:r>
            <a:r>
              <a:rPr lang="en-US" sz="2400" baseline="-330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0733" name="Text Box 12"/>
          <p:cNvSpPr txBox="1">
            <a:spLocks noChangeArrowheads="1"/>
          </p:cNvSpPr>
          <p:nvPr/>
        </p:nvSpPr>
        <p:spPr bwMode="auto">
          <a:xfrm>
            <a:off x="522288" y="2670175"/>
            <a:ext cx="2054225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6168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2400">
                <a:solidFill>
                  <a:srgbClr val="000000"/>
                </a:solidFill>
              </a:rPr>
              <a:t>mantle</a:t>
            </a:r>
          </a:p>
          <a:p>
            <a:pPr>
              <a:tabLst>
                <a:tab pos="723900" algn="l"/>
                <a:tab pos="1447800" algn="l"/>
              </a:tabLst>
            </a:pPr>
            <a:r>
              <a:rPr lang="en-US" sz="2400">
                <a:solidFill>
                  <a:srgbClr val="000000"/>
                </a:solidFill>
              </a:rPr>
              <a:t>lithosphere, </a:t>
            </a:r>
            <a:r>
              <a:rPr lang="en-US" sz="2400">
                <a:solidFill>
                  <a:srgbClr val="000000"/>
                </a:solidFill>
                <a:latin typeface="Symbol" charset="2"/>
              </a:rPr>
              <a:t>r</a:t>
            </a:r>
            <a:r>
              <a:rPr lang="en-US" sz="2400" baseline="-3300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30734" name="Text Box 13"/>
          <p:cNvSpPr txBox="1">
            <a:spLocks noChangeArrowheads="1"/>
          </p:cNvSpPr>
          <p:nvPr/>
        </p:nvSpPr>
        <p:spPr bwMode="auto">
          <a:xfrm>
            <a:off x="522288" y="3825875"/>
            <a:ext cx="1992312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6168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>
                <a:solidFill>
                  <a:srgbClr val="000000"/>
                </a:solidFill>
              </a:rPr>
              <a:t>asthenosphere</a:t>
            </a:r>
          </a:p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000000"/>
                </a:solidFill>
                <a:latin typeface="Symbol" charset="2"/>
              </a:rPr>
              <a:t>r</a:t>
            </a:r>
            <a:r>
              <a:rPr lang="en-US" sz="2400" baseline="-330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0735" name="Line 14"/>
          <p:cNvSpPr>
            <a:spLocks noChangeShapeType="1"/>
          </p:cNvSpPr>
          <p:nvPr/>
        </p:nvSpPr>
        <p:spPr bwMode="auto">
          <a:xfrm>
            <a:off x="360363" y="1562100"/>
            <a:ext cx="1587" cy="1987550"/>
          </a:xfrm>
          <a:prstGeom prst="line">
            <a:avLst/>
          </a:prstGeom>
          <a:noFill/>
          <a:ln w="5472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Line 15"/>
          <p:cNvSpPr>
            <a:spLocks noChangeShapeType="1"/>
          </p:cNvSpPr>
          <p:nvPr/>
        </p:nvSpPr>
        <p:spPr bwMode="auto">
          <a:xfrm>
            <a:off x="2681288" y="1562100"/>
            <a:ext cx="1587" cy="981075"/>
          </a:xfrm>
          <a:prstGeom prst="line">
            <a:avLst/>
          </a:prstGeom>
          <a:noFill/>
          <a:ln w="5472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Line 16"/>
          <p:cNvSpPr>
            <a:spLocks noChangeShapeType="1"/>
          </p:cNvSpPr>
          <p:nvPr/>
        </p:nvSpPr>
        <p:spPr bwMode="auto">
          <a:xfrm>
            <a:off x="2681288" y="2541588"/>
            <a:ext cx="1587" cy="981075"/>
          </a:xfrm>
          <a:prstGeom prst="line">
            <a:avLst/>
          </a:prstGeom>
          <a:noFill/>
          <a:ln w="5472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Text Box 17"/>
          <p:cNvSpPr txBox="1">
            <a:spLocks noChangeArrowheads="1"/>
          </p:cNvSpPr>
          <p:nvPr/>
        </p:nvSpPr>
        <p:spPr bwMode="auto">
          <a:xfrm>
            <a:off x="0" y="2363788"/>
            <a:ext cx="3651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7932" rIns="90000" bIns="45000"/>
          <a:lstStyle/>
          <a:p>
            <a:r>
              <a:rPr lang="en-US" sz="2600" i="1">
                <a:solidFill>
                  <a:srgbClr val="000000"/>
                </a:solidFill>
                <a:latin typeface="Times New Roman" pitchFamily="16" charset="0"/>
              </a:rPr>
              <a:t>L</a:t>
            </a:r>
          </a:p>
        </p:txBody>
      </p:sp>
      <p:sp>
        <p:nvSpPr>
          <p:cNvPr id="30739" name="AutoShape 18"/>
          <p:cNvSpPr>
            <a:spLocks noChangeArrowheads="1"/>
          </p:cNvSpPr>
          <p:nvPr/>
        </p:nvSpPr>
        <p:spPr bwMode="auto">
          <a:xfrm>
            <a:off x="8364538" y="2049463"/>
            <a:ext cx="2206625" cy="1468437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AutoShape 19"/>
          <p:cNvSpPr>
            <a:spLocks noChangeArrowheads="1"/>
          </p:cNvSpPr>
          <p:nvPr/>
        </p:nvSpPr>
        <p:spPr bwMode="auto">
          <a:xfrm>
            <a:off x="6729413" y="1576388"/>
            <a:ext cx="2206625" cy="630237"/>
          </a:xfrm>
          <a:prstGeom prst="roundRect">
            <a:avLst>
              <a:gd name="adj" fmla="val 25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Text Box 20"/>
          <p:cNvSpPr txBox="1">
            <a:spLocks noChangeArrowheads="1"/>
          </p:cNvSpPr>
          <p:nvPr/>
        </p:nvSpPr>
        <p:spPr bwMode="auto">
          <a:xfrm>
            <a:off x="2679700" y="1524000"/>
            <a:ext cx="371475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9695" rIns="90000" bIns="45000"/>
          <a:lstStyle/>
          <a:p>
            <a:r>
              <a:rPr lang="en-US" sz="2800" i="1">
                <a:solidFill>
                  <a:srgbClr val="000000"/>
                </a:solidFill>
                <a:latin typeface="Times New Roman" pitchFamily="16" charset="0"/>
              </a:rPr>
              <a:t>l</a:t>
            </a:r>
            <a:r>
              <a:rPr lang="en-US" sz="2800" i="1" baseline="-33000">
                <a:solidFill>
                  <a:srgbClr val="000000"/>
                </a:solidFill>
                <a:latin typeface="Times New Roman" pitchFamily="16" charset="0"/>
              </a:rPr>
              <a:t>c</a:t>
            </a:r>
          </a:p>
        </p:txBody>
      </p:sp>
      <p:sp>
        <p:nvSpPr>
          <p:cNvPr id="30742" name="Text Box 21"/>
          <p:cNvSpPr txBox="1">
            <a:spLocks noChangeArrowheads="1"/>
          </p:cNvSpPr>
          <p:nvPr/>
        </p:nvSpPr>
        <p:spPr bwMode="auto">
          <a:xfrm>
            <a:off x="2713038" y="2974975"/>
            <a:ext cx="338137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9695" rIns="90000" bIns="45000"/>
          <a:lstStyle/>
          <a:p>
            <a:r>
              <a:rPr lang="en-US" sz="2800" i="1">
                <a:solidFill>
                  <a:srgbClr val="000000"/>
                </a:solidFill>
                <a:latin typeface="Times New Roman" pitchFamily="16" charset="0"/>
              </a:rPr>
              <a:t>l</a:t>
            </a:r>
            <a:r>
              <a:rPr lang="en-US" sz="2800" i="1" baseline="-33000">
                <a:solidFill>
                  <a:srgbClr val="000000"/>
                </a:solidFill>
                <a:latin typeface="Times New Roman" pitchFamily="16" charset="0"/>
              </a:rPr>
              <a:t>l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2900363" y="2112963"/>
            <a:ext cx="1062037" cy="55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9112" rIns="90000" bIns="45000"/>
          <a:lstStyle/>
          <a:p>
            <a:pPr algn="ctr">
              <a:tabLst>
                <a:tab pos="723900" algn="l"/>
              </a:tabLst>
            </a:pPr>
            <a:r>
              <a:rPr lang="en-US" sz="1600">
                <a:solidFill>
                  <a:srgbClr val="000000"/>
                </a:solidFill>
              </a:rPr>
              <a:t>ridge level</a:t>
            </a:r>
          </a:p>
        </p:txBody>
      </p:sp>
      <p:sp>
        <p:nvSpPr>
          <p:cNvPr id="30744" name="AutoShape 24"/>
          <p:cNvSpPr>
            <a:spLocks noChangeArrowheads="1"/>
          </p:cNvSpPr>
          <p:nvPr/>
        </p:nvSpPr>
        <p:spPr bwMode="auto">
          <a:xfrm>
            <a:off x="4368800" y="1444625"/>
            <a:ext cx="4641850" cy="2938463"/>
          </a:xfrm>
          <a:prstGeom prst="roundRect">
            <a:avLst>
              <a:gd name="adj" fmla="val 51"/>
            </a:avLst>
          </a:prstGeom>
          <a:noFill/>
          <a:ln w="36720">
            <a:solidFill>
              <a:srgbClr val="47B8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6862763" y="1524000"/>
            <a:ext cx="2128837" cy="769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6168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2400" b="1" i="1">
                <a:solidFill>
                  <a:srgbClr val="47B8B8"/>
                </a:solidFill>
              </a:rPr>
              <a:t>Isostatic</a:t>
            </a:r>
          </a:p>
          <a:p>
            <a:pPr>
              <a:tabLst>
                <a:tab pos="723900" algn="l"/>
                <a:tab pos="1447800" algn="l"/>
              </a:tabLst>
            </a:pPr>
            <a:r>
              <a:rPr lang="en-US" sz="2400" b="1" i="1">
                <a:solidFill>
                  <a:srgbClr val="47B8B8"/>
                </a:solidFill>
              </a:rPr>
              <a:t>contributions</a:t>
            </a:r>
          </a:p>
        </p:txBody>
      </p:sp>
      <p:sp>
        <p:nvSpPr>
          <p:cNvPr id="30746" name="Freeform 26"/>
          <p:cNvSpPr>
            <a:spLocks noChangeArrowheads="1"/>
          </p:cNvSpPr>
          <p:nvPr/>
        </p:nvSpPr>
        <p:spPr bwMode="auto">
          <a:xfrm>
            <a:off x="4529138" y="1543050"/>
            <a:ext cx="1901825" cy="2506663"/>
          </a:xfrm>
          <a:custGeom>
            <a:avLst/>
            <a:gdLst>
              <a:gd name="T0" fmla="*/ 2147483647 w 5282"/>
              <a:gd name="T1" fmla="*/ 2147483647 h 6962"/>
              <a:gd name="T2" fmla="*/ 0 w 5282"/>
              <a:gd name="T3" fmla="*/ 2147483647 h 6962"/>
              <a:gd name="T4" fmla="*/ 2147483647 w 5282"/>
              <a:gd name="T5" fmla="*/ 2147483647 h 6962"/>
              <a:gd name="T6" fmla="*/ 2147483647 w 5282"/>
              <a:gd name="T7" fmla="*/ 0 h 6962"/>
              <a:gd name="T8" fmla="*/ 2147483647 w 5282"/>
              <a:gd name="T9" fmla="*/ 0 h 6962"/>
              <a:gd name="T10" fmla="*/ 2147483647 w 5282"/>
              <a:gd name="T11" fmla="*/ 2147483647 h 6962"/>
              <a:gd name="T12" fmla="*/ 2147483647 w 5282"/>
              <a:gd name="T13" fmla="*/ 2147483647 h 6962"/>
              <a:gd name="T14" fmla="*/ 2147483647 w 5282"/>
              <a:gd name="T15" fmla="*/ 2147483647 h 6962"/>
              <a:gd name="T16" fmla="*/ 2147483647 w 5282"/>
              <a:gd name="T17" fmla="*/ 2147483647 h 6962"/>
              <a:gd name="T18" fmla="*/ 2147483647 w 5282"/>
              <a:gd name="T19" fmla="*/ 2147483647 h 69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82"/>
              <a:gd name="T31" fmla="*/ 0 h 6962"/>
              <a:gd name="T32" fmla="*/ 5282 w 5282"/>
              <a:gd name="T33" fmla="*/ 6962 h 69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82" h="6962">
                <a:moveTo>
                  <a:pt x="35" y="6961"/>
                </a:moveTo>
                <a:lnTo>
                  <a:pt x="0" y="2400"/>
                </a:lnTo>
                <a:lnTo>
                  <a:pt x="1817" y="2400"/>
                </a:lnTo>
                <a:lnTo>
                  <a:pt x="1817" y="0"/>
                </a:lnTo>
                <a:lnTo>
                  <a:pt x="3634" y="0"/>
                </a:lnTo>
                <a:lnTo>
                  <a:pt x="3634" y="2263"/>
                </a:lnTo>
                <a:lnTo>
                  <a:pt x="5281" y="2263"/>
                </a:lnTo>
                <a:lnTo>
                  <a:pt x="5281" y="6961"/>
                </a:lnTo>
                <a:lnTo>
                  <a:pt x="5177" y="6961"/>
                </a:lnTo>
                <a:lnTo>
                  <a:pt x="35" y="6961"/>
                </a:lnTo>
              </a:path>
            </a:pathLst>
          </a:custGeom>
          <a:noFill/>
          <a:ln w="36720">
            <a:solidFill>
              <a:srgbClr val="94BD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Freeform 27"/>
          <p:cNvSpPr>
            <a:spLocks noChangeArrowheads="1"/>
          </p:cNvSpPr>
          <p:nvPr/>
        </p:nvSpPr>
        <p:spPr bwMode="auto">
          <a:xfrm>
            <a:off x="6084888" y="1566863"/>
            <a:ext cx="2444750" cy="2444750"/>
          </a:xfrm>
          <a:custGeom>
            <a:avLst/>
            <a:gdLst>
              <a:gd name="T0" fmla="*/ 2147483647 w 6790"/>
              <a:gd name="T1" fmla="*/ 2147483647 h 6790"/>
              <a:gd name="T2" fmla="*/ 2147483647 w 6790"/>
              <a:gd name="T3" fmla="*/ 2147483647 h 6790"/>
              <a:gd name="T4" fmla="*/ 0 w 6790"/>
              <a:gd name="T5" fmla="*/ 2147483647 h 6790"/>
              <a:gd name="T6" fmla="*/ 0 w 6790"/>
              <a:gd name="T7" fmla="*/ 0 h 6790"/>
              <a:gd name="T8" fmla="*/ 2147483647 w 6790"/>
              <a:gd name="T9" fmla="*/ 0 h 6790"/>
              <a:gd name="T10" fmla="*/ 2147483647 w 6790"/>
              <a:gd name="T11" fmla="*/ 2147483647 h 6790"/>
              <a:gd name="T12" fmla="*/ 2147483647 w 6790"/>
              <a:gd name="T13" fmla="*/ 2147483647 h 6790"/>
              <a:gd name="T14" fmla="*/ 2147483647 w 6790"/>
              <a:gd name="T15" fmla="*/ 2147483647 h 6790"/>
              <a:gd name="T16" fmla="*/ 2147483647 w 6790"/>
              <a:gd name="T17" fmla="*/ 2147483647 h 67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790"/>
              <a:gd name="T28" fmla="*/ 0 h 6790"/>
              <a:gd name="T29" fmla="*/ 6790 w 6790"/>
              <a:gd name="T30" fmla="*/ 6790 h 67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790" h="6790">
                <a:moveTo>
                  <a:pt x="1543" y="6789"/>
                </a:moveTo>
                <a:lnTo>
                  <a:pt x="1543" y="1817"/>
                </a:lnTo>
                <a:lnTo>
                  <a:pt x="0" y="1817"/>
                </a:lnTo>
                <a:lnTo>
                  <a:pt x="0" y="0"/>
                </a:lnTo>
                <a:lnTo>
                  <a:pt x="2023" y="0"/>
                </a:lnTo>
                <a:lnTo>
                  <a:pt x="2023" y="2264"/>
                </a:lnTo>
                <a:lnTo>
                  <a:pt x="6789" y="2264"/>
                </a:lnTo>
                <a:lnTo>
                  <a:pt x="6789" y="6755"/>
                </a:lnTo>
                <a:lnTo>
                  <a:pt x="1543" y="6789"/>
                </a:lnTo>
              </a:path>
            </a:pathLst>
          </a:custGeom>
          <a:noFill/>
          <a:ln w="3672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TextBox 29"/>
          <p:cNvSpPr txBox="1">
            <a:spLocks noChangeArrowheads="1"/>
          </p:cNvSpPr>
          <p:nvPr/>
        </p:nvSpPr>
        <p:spPr bwMode="auto">
          <a:xfrm>
            <a:off x="76200" y="6432550"/>
            <a:ext cx="83232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cf. Crough and Thompson (1977), Bird (1979), Lachenbruch and Morgan (1990) </a:t>
            </a:r>
          </a:p>
        </p:txBody>
      </p:sp>
      <p:sp>
        <p:nvSpPr>
          <p:cNvPr id="30749" name="Up Arrow 29"/>
          <p:cNvSpPr>
            <a:spLocks noChangeArrowheads="1"/>
          </p:cNvSpPr>
          <p:nvPr/>
        </p:nvSpPr>
        <p:spPr bwMode="auto">
          <a:xfrm>
            <a:off x="3124200" y="1600200"/>
            <a:ext cx="152400" cy="533400"/>
          </a:xfrm>
          <a:prstGeom prst="up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0750" name="Straight Arrow Connector 31"/>
          <p:cNvCxnSpPr>
            <a:cxnSpLocks noChangeShapeType="1"/>
          </p:cNvCxnSpPr>
          <p:nvPr/>
        </p:nvCxnSpPr>
        <p:spPr bwMode="auto">
          <a:xfrm rot="5400000">
            <a:off x="4110831" y="4040982"/>
            <a:ext cx="1144587" cy="1136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51" name="Straight Arrow Connector 33"/>
          <p:cNvCxnSpPr>
            <a:cxnSpLocks noChangeShapeType="1"/>
          </p:cNvCxnSpPr>
          <p:nvPr/>
        </p:nvCxnSpPr>
        <p:spPr bwMode="auto">
          <a:xfrm rot="16200000" flipH="1">
            <a:off x="6896100" y="4610100"/>
            <a:ext cx="12954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5" name="TextBox 34"/>
          <p:cNvSpPr txBox="1"/>
          <p:nvPr/>
        </p:nvSpPr>
        <p:spPr>
          <a:xfrm>
            <a:off x="2895600" y="5213350"/>
            <a:ext cx="2393950" cy="549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crustal layer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97638" y="5334000"/>
            <a:ext cx="2189162" cy="1008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mantle</a:t>
            </a:r>
          </a:p>
          <a:p>
            <a:pPr algn="ctr">
              <a:defRPr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lithosphere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73025" y="2133600"/>
            <a:ext cx="3802063" cy="1588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6275" y="1365250"/>
            <a:ext cx="4014788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5963" y="2308225"/>
            <a:ext cx="5932487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3113" y="3556000"/>
            <a:ext cx="1336675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5275" y="3441700"/>
            <a:ext cx="1593850" cy="57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508000" y="1568450"/>
            <a:ext cx="1974850" cy="1012825"/>
          </a:xfrm>
          <a:prstGeom prst="roundRect">
            <a:avLst>
              <a:gd name="adj" fmla="val 153"/>
            </a:avLst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508000" y="2560638"/>
            <a:ext cx="1974850" cy="987425"/>
          </a:xfrm>
          <a:prstGeom prst="roundRect">
            <a:avLst>
              <a:gd name="adj" fmla="val 15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496888" y="3536950"/>
            <a:ext cx="1987550" cy="1555750"/>
          </a:xfrm>
          <a:prstGeom prst="roundRect">
            <a:avLst>
              <a:gd name="adj" fmla="val 102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522288" y="1852613"/>
            <a:ext cx="1268412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6168" rIns="90000" bIns="45000"/>
          <a:lstStyle/>
          <a:p>
            <a:pPr>
              <a:tabLst>
                <a:tab pos="723900" algn="l"/>
              </a:tabLst>
            </a:pPr>
            <a:r>
              <a:rPr lang="en-US" sz="2400">
                <a:solidFill>
                  <a:srgbClr val="000000"/>
                </a:solidFill>
              </a:rPr>
              <a:t>crust, </a:t>
            </a:r>
            <a:r>
              <a:rPr lang="en-US" sz="2400">
                <a:solidFill>
                  <a:srgbClr val="000000"/>
                </a:solidFill>
                <a:latin typeface="Symbol" charset="2"/>
              </a:rPr>
              <a:t>r</a:t>
            </a:r>
            <a:r>
              <a:rPr lang="en-US" sz="2400" baseline="-330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522288" y="2670175"/>
            <a:ext cx="2054225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6168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2400">
                <a:solidFill>
                  <a:srgbClr val="000000"/>
                </a:solidFill>
              </a:rPr>
              <a:t>mantle</a:t>
            </a:r>
          </a:p>
          <a:p>
            <a:pPr>
              <a:tabLst>
                <a:tab pos="723900" algn="l"/>
                <a:tab pos="1447800" algn="l"/>
              </a:tabLst>
            </a:pPr>
            <a:r>
              <a:rPr lang="en-US" sz="2400">
                <a:solidFill>
                  <a:srgbClr val="000000"/>
                </a:solidFill>
              </a:rPr>
              <a:t>lithosphere, </a:t>
            </a:r>
            <a:r>
              <a:rPr lang="en-US" sz="2400">
                <a:solidFill>
                  <a:srgbClr val="000000"/>
                </a:solidFill>
                <a:latin typeface="Symbol" charset="2"/>
              </a:rPr>
              <a:t>r</a:t>
            </a:r>
            <a:r>
              <a:rPr lang="en-US" sz="2400" baseline="-3300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522288" y="3825875"/>
            <a:ext cx="2198687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6168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>
                <a:solidFill>
                  <a:srgbClr val="000000"/>
                </a:solidFill>
              </a:rPr>
              <a:t>asthenosphere</a:t>
            </a:r>
          </a:p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000000"/>
                </a:solidFill>
                <a:latin typeface="Symbol" charset="2"/>
              </a:rPr>
              <a:t>r</a:t>
            </a:r>
            <a:r>
              <a:rPr lang="en-US" sz="2400" baseline="-330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1757" name="Line 14"/>
          <p:cNvSpPr>
            <a:spLocks noChangeShapeType="1"/>
          </p:cNvSpPr>
          <p:nvPr/>
        </p:nvSpPr>
        <p:spPr bwMode="auto">
          <a:xfrm>
            <a:off x="360363" y="1562100"/>
            <a:ext cx="1587" cy="1987550"/>
          </a:xfrm>
          <a:prstGeom prst="line">
            <a:avLst/>
          </a:prstGeom>
          <a:noFill/>
          <a:ln w="5472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>
            <a:off x="2681288" y="1562100"/>
            <a:ext cx="1587" cy="981075"/>
          </a:xfrm>
          <a:prstGeom prst="line">
            <a:avLst/>
          </a:prstGeom>
          <a:noFill/>
          <a:ln w="5472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16"/>
          <p:cNvSpPr>
            <a:spLocks noChangeShapeType="1"/>
          </p:cNvSpPr>
          <p:nvPr/>
        </p:nvSpPr>
        <p:spPr bwMode="auto">
          <a:xfrm>
            <a:off x="2681288" y="2541588"/>
            <a:ext cx="1587" cy="981075"/>
          </a:xfrm>
          <a:prstGeom prst="line">
            <a:avLst/>
          </a:prstGeom>
          <a:noFill/>
          <a:ln w="5472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AutoShape 18"/>
          <p:cNvSpPr>
            <a:spLocks noChangeArrowheads="1"/>
          </p:cNvSpPr>
          <p:nvPr/>
        </p:nvSpPr>
        <p:spPr bwMode="auto">
          <a:xfrm>
            <a:off x="8364538" y="2049463"/>
            <a:ext cx="2206625" cy="1468437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AutoShape 19"/>
          <p:cNvSpPr>
            <a:spLocks noChangeArrowheads="1"/>
          </p:cNvSpPr>
          <p:nvPr/>
        </p:nvSpPr>
        <p:spPr bwMode="auto">
          <a:xfrm>
            <a:off x="6729413" y="1576388"/>
            <a:ext cx="2206625" cy="630237"/>
          </a:xfrm>
          <a:prstGeom prst="roundRect">
            <a:avLst>
              <a:gd name="adj" fmla="val 25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Text Box 21"/>
          <p:cNvSpPr txBox="1">
            <a:spLocks noChangeArrowheads="1"/>
          </p:cNvSpPr>
          <p:nvPr/>
        </p:nvSpPr>
        <p:spPr bwMode="auto">
          <a:xfrm>
            <a:off x="2713038" y="2974975"/>
            <a:ext cx="338137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9695" rIns="90000" bIns="45000"/>
          <a:lstStyle/>
          <a:p>
            <a:r>
              <a:rPr lang="en-US" sz="2800" i="1">
                <a:solidFill>
                  <a:srgbClr val="000000"/>
                </a:solidFill>
                <a:latin typeface="Times New Roman" pitchFamily="16" charset="0"/>
              </a:rPr>
              <a:t>l</a:t>
            </a:r>
            <a:r>
              <a:rPr lang="en-US" sz="2800" i="1" baseline="-33000">
                <a:solidFill>
                  <a:srgbClr val="000000"/>
                </a:solidFill>
                <a:latin typeface="Times New Roman" pitchFamily="16" charset="0"/>
              </a:rPr>
              <a:t>l</a:t>
            </a:r>
          </a:p>
        </p:txBody>
      </p:sp>
      <p:sp>
        <p:nvSpPr>
          <p:cNvPr id="31763" name="Text Box 24"/>
          <p:cNvSpPr txBox="1">
            <a:spLocks noChangeArrowheads="1"/>
          </p:cNvSpPr>
          <p:nvPr/>
        </p:nvSpPr>
        <p:spPr bwMode="auto">
          <a:xfrm>
            <a:off x="5334000" y="4481513"/>
            <a:ext cx="3578225" cy="127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6168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 b="1" i="1">
                <a:solidFill>
                  <a:srgbClr val="FFC000"/>
                </a:solidFill>
              </a:rPr>
              <a:t>+ deflections due to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 b="1" i="1">
                <a:solidFill>
                  <a:srgbClr val="FFC000"/>
                </a:solidFill>
              </a:rPr>
              <a:t>	present-day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 b="1" i="1">
                <a:solidFill>
                  <a:srgbClr val="FFC000"/>
                </a:solidFill>
              </a:rPr>
              <a:t>	asthenospheric flow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 b="1">
                <a:solidFill>
                  <a:srgbClr val="FFC000"/>
                </a:solidFill>
              </a:rPr>
              <a:t>(“dynamic topography”)</a:t>
            </a:r>
          </a:p>
        </p:txBody>
      </p:sp>
      <p:sp>
        <p:nvSpPr>
          <p:cNvPr id="31764" name="AutoShape 25"/>
          <p:cNvSpPr>
            <a:spLocks noChangeArrowheads="1"/>
          </p:cNvSpPr>
          <p:nvPr/>
        </p:nvSpPr>
        <p:spPr bwMode="auto">
          <a:xfrm>
            <a:off x="4368800" y="1444625"/>
            <a:ext cx="4641850" cy="2938463"/>
          </a:xfrm>
          <a:prstGeom prst="roundRect">
            <a:avLst>
              <a:gd name="adj" fmla="val 51"/>
            </a:avLst>
          </a:prstGeom>
          <a:noFill/>
          <a:ln w="36720">
            <a:solidFill>
              <a:srgbClr val="47B8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Freeform 27"/>
          <p:cNvSpPr>
            <a:spLocks noChangeArrowheads="1"/>
          </p:cNvSpPr>
          <p:nvPr/>
        </p:nvSpPr>
        <p:spPr bwMode="auto">
          <a:xfrm>
            <a:off x="4529138" y="1543050"/>
            <a:ext cx="1901825" cy="2506663"/>
          </a:xfrm>
          <a:custGeom>
            <a:avLst/>
            <a:gdLst>
              <a:gd name="T0" fmla="*/ 2147483647 w 5282"/>
              <a:gd name="T1" fmla="*/ 2147483647 h 6962"/>
              <a:gd name="T2" fmla="*/ 0 w 5282"/>
              <a:gd name="T3" fmla="*/ 2147483647 h 6962"/>
              <a:gd name="T4" fmla="*/ 2147483647 w 5282"/>
              <a:gd name="T5" fmla="*/ 2147483647 h 6962"/>
              <a:gd name="T6" fmla="*/ 2147483647 w 5282"/>
              <a:gd name="T7" fmla="*/ 0 h 6962"/>
              <a:gd name="T8" fmla="*/ 2147483647 w 5282"/>
              <a:gd name="T9" fmla="*/ 0 h 6962"/>
              <a:gd name="T10" fmla="*/ 2147483647 w 5282"/>
              <a:gd name="T11" fmla="*/ 2147483647 h 6962"/>
              <a:gd name="T12" fmla="*/ 2147483647 w 5282"/>
              <a:gd name="T13" fmla="*/ 2147483647 h 6962"/>
              <a:gd name="T14" fmla="*/ 2147483647 w 5282"/>
              <a:gd name="T15" fmla="*/ 2147483647 h 6962"/>
              <a:gd name="T16" fmla="*/ 2147483647 w 5282"/>
              <a:gd name="T17" fmla="*/ 2147483647 h 6962"/>
              <a:gd name="T18" fmla="*/ 2147483647 w 5282"/>
              <a:gd name="T19" fmla="*/ 2147483647 h 69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82"/>
              <a:gd name="T31" fmla="*/ 0 h 6962"/>
              <a:gd name="T32" fmla="*/ 5282 w 5282"/>
              <a:gd name="T33" fmla="*/ 6962 h 69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82" h="6962">
                <a:moveTo>
                  <a:pt x="35" y="6961"/>
                </a:moveTo>
                <a:lnTo>
                  <a:pt x="0" y="2400"/>
                </a:lnTo>
                <a:lnTo>
                  <a:pt x="1817" y="2400"/>
                </a:lnTo>
                <a:lnTo>
                  <a:pt x="1817" y="0"/>
                </a:lnTo>
                <a:lnTo>
                  <a:pt x="3634" y="0"/>
                </a:lnTo>
                <a:lnTo>
                  <a:pt x="3634" y="2263"/>
                </a:lnTo>
                <a:lnTo>
                  <a:pt x="5281" y="2263"/>
                </a:lnTo>
                <a:lnTo>
                  <a:pt x="5281" y="6961"/>
                </a:lnTo>
                <a:lnTo>
                  <a:pt x="5177" y="6961"/>
                </a:lnTo>
                <a:lnTo>
                  <a:pt x="35" y="6961"/>
                </a:lnTo>
              </a:path>
            </a:pathLst>
          </a:custGeom>
          <a:noFill/>
          <a:ln w="36720">
            <a:solidFill>
              <a:srgbClr val="94BD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Freeform 28"/>
          <p:cNvSpPr>
            <a:spLocks noChangeArrowheads="1"/>
          </p:cNvSpPr>
          <p:nvPr/>
        </p:nvSpPr>
        <p:spPr bwMode="auto">
          <a:xfrm>
            <a:off x="6084888" y="1566863"/>
            <a:ext cx="2444750" cy="2444750"/>
          </a:xfrm>
          <a:custGeom>
            <a:avLst/>
            <a:gdLst>
              <a:gd name="T0" fmla="*/ 2147483647 w 6790"/>
              <a:gd name="T1" fmla="*/ 2147483647 h 6790"/>
              <a:gd name="T2" fmla="*/ 2147483647 w 6790"/>
              <a:gd name="T3" fmla="*/ 2147483647 h 6790"/>
              <a:gd name="T4" fmla="*/ 0 w 6790"/>
              <a:gd name="T5" fmla="*/ 2147483647 h 6790"/>
              <a:gd name="T6" fmla="*/ 0 w 6790"/>
              <a:gd name="T7" fmla="*/ 0 h 6790"/>
              <a:gd name="T8" fmla="*/ 2147483647 w 6790"/>
              <a:gd name="T9" fmla="*/ 0 h 6790"/>
              <a:gd name="T10" fmla="*/ 2147483647 w 6790"/>
              <a:gd name="T11" fmla="*/ 2147483647 h 6790"/>
              <a:gd name="T12" fmla="*/ 2147483647 w 6790"/>
              <a:gd name="T13" fmla="*/ 2147483647 h 6790"/>
              <a:gd name="T14" fmla="*/ 2147483647 w 6790"/>
              <a:gd name="T15" fmla="*/ 2147483647 h 6790"/>
              <a:gd name="T16" fmla="*/ 2147483647 w 6790"/>
              <a:gd name="T17" fmla="*/ 2147483647 h 67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790"/>
              <a:gd name="T28" fmla="*/ 0 h 6790"/>
              <a:gd name="T29" fmla="*/ 6790 w 6790"/>
              <a:gd name="T30" fmla="*/ 6790 h 67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790" h="6790">
                <a:moveTo>
                  <a:pt x="1543" y="6789"/>
                </a:moveTo>
                <a:lnTo>
                  <a:pt x="1543" y="1817"/>
                </a:lnTo>
                <a:lnTo>
                  <a:pt x="0" y="1817"/>
                </a:lnTo>
                <a:lnTo>
                  <a:pt x="0" y="0"/>
                </a:lnTo>
                <a:lnTo>
                  <a:pt x="2023" y="0"/>
                </a:lnTo>
                <a:lnTo>
                  <a:pt x="2023" y="2264"/>
                </a:lnTo>
                <a:lnTo>
                  <a:pt x="6789" y="2264"/>
                </a:lnTo>
                <a:lnTo>
                  <a:pt x="6789" y="6755"/>
                </a:lnTo>
                <a:lnTo>
                  <a:pt x="1543" y="6789"/>
                </a:lnTo>
              </a:path>
            </a:pathLst>
          </a:custGeom>
          <a:noFill/>
          <a:ln w="3672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Text Box 25"/>
          <p:cNvSpPr txBox="1">
            <a:spLocks noChangeArrowheads="1"/>
          </p:cNvSpPr>
          <p:nvPr/>
        </p:nvSpPr>
        <p:spPr bwMode="auto">
          <a:xfrm>
            <a:off x="6862763" y="1524000"/>
            <a:ext cx="2128837" cy="769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6168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2400" b="1" i="1">
                <a:solidFill>
                  <a:srgbClr val="47B8B8"/>
                </a:solidFill>
              </a:rPr>
              <a:t>Isostatic</a:t>
            </a:r>
          </a:p>
          <a:p>
            <a:pPr>
              <a:tabLst>
                <a:tab pos="723900" algn="l"/>
                <a:tab pos="1447800" algn="l"/>
              </a:tabLst>
            </a:pPr>
            <a:r>
              <a:rPr lang="en-US" sz="2400" b="1" i="1">
                <a:solidFill>
                  <a:srgbClr val="47B8B8"/>
                </a:solidFill>
              </a:rPr>
              <a:t>contributions</a:t>
            </a:r>
          </a:p>
        </p:txBody>
      </p:sp>
      <p:pic>
        <p:nvPicPr>
          <p:cNvPr id="31768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1066800"/>
            <a:ext cx="787400" cy="100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69" name="Text Box 17"/>
          <p:cNvSpPr txBox="1">
            <a:spLocks noChangeArrowheads="1"/>
          </p:cNvSpPr>
          <p:nvPr/>
        </p:nvSpPr>
        <p:spPr bwMode="auto">
          <a:xfrm>
            <a:off x="0" y="2363788"/>
            <a:ext cx="3651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7932" rIns="90000" bIns="45000"/>
          <a:lstStyle/>
          <a:p>
            <a:r>
              <a:rPr lang="en-US" sz="2600" i="1">
                <a:solidFill>
                  <a:srgbClr val="000000"/>
                </a:solidFill>
                <a:latin typeface="Times New Roman" pitchFamily="16" charset="0"/>
              </a:rPr>
              <a:t>L</a:t>
            </a:r>
          </a:p>
        </p:txBody>
      </p:sp>
      <p:sp>
        <p:nvSpPr>
          <p:cNvPr id="31770" name="Text Box 20"/>
          <p:cNvSpPr txBox="1">
            <a:spLocks noChangeArrowheads="1"/>
          </p:cNvSpPr>
          <p:nvPr/>
        </p:nvSpPr>
        <p:spPr bwMode="auto">
          <a:xfrm>
            <a:off x="2679700" y="1524000"/>
            <a:ext cx="371475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9695" rIns="90000" bIns="45000"/>
          <a:lstStyle/>
          <a:p>
            <a:r>
              <a:rPr lang="en-US" sz="2800" i="1">
                <a:solidFill>
                  <a:srgbClr val="000000"/>
                </a:solidFill>
                <a:latin typeface="Times New Roman" pitchFamily="16" charset="0"/>
              </a:rPr>
              <a:t>l</a:t>
            </a:r>
            <a:r>
              <a:rPr lang="en-US" sz="2800" i="1" baseline="-33000">
                <a:solidFill>
                  <a:srgbClr val="000000"/>
                </a:solidFill>
                <a:latin typeface="Times New Roman" pitchFamily="16" charset="0"/>
              </a:rPr>
              <a:t>c</a:t>
            </a:r>
          </a:p>
        </p:txBody>
      </p:sp>
      <p:sp>
        <p:nvSpPr>
          <p:cNvPr id="31771" name="Up Arrow 33"/>
          <p:cNvSpPr>
            <a:spLocks noChangeArrowheads="1"/>
          </p:cNvSpPr>
          <p:nvPr/>
        </p:nvSpPr>
        <p:spPr bwMode="auto">
          <a:xfrm>
            <a:off x="3124200" y="1600200"/>
            <a:ext cx="152400" cy="533400"/>
          </a:xfrm>
          <a:prstGeom prst="up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2" name="Up-Down Arrow 34"/>
          <p:cNvSpPr>
            <a:spLocks noChangeArrowheads="1"/>
          </p:cNvSpPr>
          <p:nvPr/>
        </p:nvSpPr>
        <p:spPr bwMode="auto">
          <a:xfrm flipV="1">
            <a:off x="1066800" y="5181600"/>
            <a:ext cx="609600" cy="1524000"/>
          </a:xfrm>
          <a:prstGeom prst="up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6" name="Picture 35" descr="convection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419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066800"/>
            <a:ext cx="787400" cy="100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1" name="Line 2"/>
          <p:cNvSpPr>
            <a:spLocks noChangeShapeType="1"/>
          </p:cNvSpPr>
          <p:nvPr/>
        </p:nvSpPr>
        <p:spPr bwMode="auto">
          <a:xfrm>
            <a:off x="73025" y="2133600"/>
            <a:ext cx="3802063" cy="1588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Text Box 17"/>
          <p:cNvSpPr txBox="1">
            <a:spLocks noChangeArrowheads="1"/>
          </p:cNvSpPr>
          <p:nvPr/>
        </p:nvSpPr>
        <p:spPr bwMode="auto">
          <a:xfrm>
            <a:off x="0" y="2363788"/>
            <a:ext cx="3651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7932" rIns="90000" bIns="45000"/>
          <a:lstStyle/>
          <a:p>
            <a:r>
              <a:rPr lang="en-US" sz="2600" i="1">
                <a:solidFill>
                  <a:srgbClr val="000000"/>
                </a:solidFill>
                <a:latin typeface="Times New Roman" pitchFamily="16" charset="0"/>
              </a:rPr>
              <a:t>L</a:t>
            </a:r>
          </a:p>
        </p:txBody>
      </p:sp>
      <p:sp>
        <p:nvSpPr>
          <p:cNvPr id="32773" name="Text Box 20"/>
          <p:cNvSpPr txBox="1">
            <a:spLocks noChangeArrowheads="1"/>
          </p:cNvSpPr>
          <p:nvPr/>
        </p:nvSpPr>
        <p:spPr bwMode="auto">
          <a:xfrm>
            <a:off x="2679700" y="1524000"/>
            <a:ext cx="371475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9695" rIns="90000" bIns="45000"/>
          <a:lstStyle/>
          <a:p>
            <a:r>
              <a:rPr lang="en-US" sz="2800" i="1">
                <a:solidFill>
                  <a:srgbClr val="000000"/>
                </a:solidFill>
                <a:latin typeface="Times New Roman" pitchFamily="16" charset="0"/>
              </a:rPr>
              <a:t>l</a:t>
            </a:r>
            <a:r>
              <a:rPr lang="en-US" sz="2800" i="1" baseline="-33000">
                <a:solidFill>
                  <a:srgbClr val="000000"/>
                </a:solidFill>
                <a:latin typeface="Times New Roman" pitchFamily="16" charset="0"/>
              </a:rPr>
              <a:t>c</a:t>
            </a:r>
          </a:p>
        </p:txBody>
      </p:sp>
      <p:sp>
        <p:nvSpPr>
          <p:cNvPr id="32774" name="Up Arrow 32"/>
          <p:cNvSpPr>
            <a:spLocks noChangeArrowheads="1"/>
          </p:cNvSpPr>
          <p:nvPr/>
        </p:nvSpPr>
        <p:spPr bwMode="auto">
          <a:xfrm>
            <a:off x="3124200" y="1600200"/>
            <a:ext cx="152400" cy="533400"/>
          </a:xfrm>
          <a:prstGeom prst="up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6275" y="1365250"/>
            <a:ext cx="4014788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5963" y="2308225"/>
            <a:ext cx="5932487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3113" y="3556000"/>
            <a:ext cx="1336675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5275" y="3441700"/>
            <a:ext cx="1593850" cy="57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9" name="AutoShape 7"/>
          <p:cNvSpPr>
            <a:spLocks noChangeArrowheads="1"/>
          </p:cNvSpPr>
          <p:nvPr/>
        </p:nvSpPr>
        <p:spPr bwMode="auto">
          <a:xfrm>
            <a:off x="508000" y="1568450"/>
            <a:ext cx="1974850" cy="1012825"/>
          </a:xfrm>
          <a:prstGeom prst="roundRect">
            <a:avLst>
              <a:gd name="adj" fmla="val 153"/>
            </a:avLst>
          </a:prstGeom>
          <a:solidFill>
            <a:srgbClr val="9999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AutoShape 8"/>
          <p:cNvSpPr>
            <a:spLocks noChangeArrowheads="1"/>
          </p:cNvSpPr>
          <p:nvPr/>
        </p:nvSpPr>
        <p:spPr bwMode="auto">
          <a:xfrm>
            <a:off x="508000" y="2560638"/>
            <a:ext cx="1974850" cy="987425"/>
          </a:xfrm>
          <a:prstGeom prst="roundRect">
            <a:avLst>
              <a:gd name="adj" fmla="val 15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AutoShape 9"/>
          <p:cNvSpPr>
            <a:spLocks noChangeArrowheads="1"/>
          </p:cNvSpPr>
          <p:nvPr/>
        </p:nvSpPr>
        <p:spPr bwMode="auto">
          <a:xfrm>
            <a:off x="496888" y="3536950"/>
            <a:ext cx="1987550" cy="1555750"/>
          </a:xfrm>
          <a:prstGeom prst="roundRect">
            <a:avLst>
              <a:gd name="adj" fmla="val 102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Text Box 10"/>
          <p:cNvSpPr txBox="1">
            <a:spLocks noChangeArrowheads="1"/>
          </p:cNvSpPr>
          <p:nvPr/>
        </p:nvSpPr>
        <p:spPr bwMode="auto">
          <a:xfrm>
            <a:off x="522288" y="1852613"/>
            <a:ext cx="1268412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6168" rIns="90000" bIns="45000"/>
          <a:lstStyle/>
          <a:p>
            <a:pPr>
              <a:tabLst>
                <a:tab pos="723900" algn="l"/>
              </a:tabLst>
            </a:pPr>
            <a:r>
              <a:rPr lang="en-US" sz="2400">
                <a:solidFill>
                  <a:srgbClr val="000000"/>
                </a:solidFill>
              </a:rPr>
              <a:t>crust, </a:t>
            </a:r>
            <a:r>
              <a:rPr lang="en-US" sz="2400">
                <a:solidFill>
                  <a:srgbClr val="000000"/>
                </a:solidFill>
                <a:latin typeface="Symbol" charset="2"/>
              </a:rPr>
              <a:t>r</a:t>
            </a:r>
            <a:r>
              <a:rPr lang="en-US" sz="2400" baseline="-330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2783" name="Text Box 11"/>
          <p:cNvSpPr txBox="1">
            <a:spLocks noChangeArrowheads="1"/>
          </p:cNvSpPr>
          <p:nvPr/>
        </p:nvSpPr>
        <p:spPr bwMode="auto">
          <a:xfrm>
            <a:off x="522288" y="2670175"/>
            <a:ext cx="2054225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6168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2400">
                <a:solidFill>
                  <a:srgbClr val="000000"/>
                </a:solidFill>
              </a:rPr>
              <a:t>mantle</a:t>
            </a:r>
          </a:p>
          <a:p>
            <a:pPr>
              <a:tabLst>
                <a:tab pos="723900" algn="l"/>
                <a:tab pos="1447800" algn="l"/>
              </a:tabLst>
            </a:pPr>
            <a:r>
              <a:rPr lang="en-US" sz="2400">
                <a:solidFill>
                  <a:srgbClr val="000000"/>
                </a:solidFill>
              </a:rPr>
              <a:t>lithosphere, </a:t>
            </a:r>
            <a:r>
              <a:rPr lang="en-US" sz="2400">
                <a:solidFill>
                  <a:srgbClr val="000000"/>
                </a:solidFill>
                <a:latin typeface="Symbol" charset="2"/>
              </a:rPr>
              <a:t>r</a:t>
            </a:r>
            <a:r>
              <a:rPr lang="en-US" sz="2400" baseline="-3300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32784" name="Text Box 12"/>
          <p:cNvSpPr txBox="1">
            <a:spLocks noChangeArrowheads="1"/>
          </p:cNvSpPr>
          <p:nvPr/>
        </p:nvSpPr>
        <p:spPr bwMode="auto">
          <a:xfrm>
            <a:off x="522288" y="3825875"/>
            <a:ext cx="2198687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6168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000">
                <a:solidFill>
                  <a:srgbClr val="000000"/>
                </a:solidFill>
              </a:rPr>
              <a:t>asthenosphere</a:t>
            </a:r>
          </a:p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000000"/>
                </a:solidFill>
                <a:latin typeface="Symbol" charset="2"/>
              </a:rPr>
              <a:t>r</a:t>
            </a:r>
            <a:r>
              <a:rPr lang="en-US" sz="2400" baseline="-330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2785" name="Line 13"/>
          <p:cNvSpPr>
            <a:spLocks noChangeShapeType="1"/>
          </p:cNvSpPr>
          <p:nvPr/>
        </p:nvSpPr>
        <p:spPr bwMode="auto">
          <a:xfrm>
            <a:off x="360363" y="1562100"/>
            <a:ext cx="1587" cy="1987550"/>
          </a:xfrm>
          <a:prstGeom prst="line">
            <a:avLst/>
          </a:prstGeom>
          <a:noFill/>
          <a:ln w="5472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6" name="Line 14"/>
          <p:cNvSpPr>
            <a:spLocks noChangeShapeType="1"/>
          </p:cNvSpPr>
          <p:nvPr/>
        </p:nvSpPr>
        <p:spPr bwMode="auto">
          <a:xfrm>
            <a:off x="2681288" y="1562100"/>
            <a:ext cx="1587" cy="981075"/>
          </a:xfrm>
          <a:prstGeom prst="line">
            <a:avLst/>
          </a:prstGeom>
          <a:noFill/>
          <a:ln w="5472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7" name="Line 15"/>
          <p:cNvSpPr>
            <a:spLocks noChangeShapeType="1"/>
          </p:cNvSpPr>
          <p:nvPr/>
        </p:nvSpPr>
        <p:spPr bwMode="auto">
          <a:xfrm>
            <a:off x="2681288" y="2541588"/>
            <a:ext cx="1587" cy="981075"/>
          </a:xfrm>
          <a:prstGeom prst="line">
            <a:avLst/>
          </a:prstGeom>
          <a:noFill/>
          <a:ln w="5472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AutoShape 17"/>
          <p:cNvSpPr>
            <a:spLocks noChangeArrowheads="1"/>
          </p:cNvSpPr>
          <p:nvPr/>
        </p:nvSpPr>
        <p:spPr bwMode="auto">
          <a:xfrm>
            <a:off x="8364538" y="2049463"/>
            <a:ext cx="2206625" cy="1468437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AutoShape 18"/>
          <p:cNvSpPr>
            <a:spLocks noChangeArrowheads="1"/>
          </p:cNvSpPr>
          <p:nvPr/>
        </p:nvSpPr>
        <p:spPr bwMode="auto">
          <a:xfrm>
            <a:off x="6729413" y="1576388"/>
            <a:ext cx="2206625" cy="630237"/>
          </a:xfrm>
          <a:prstGeom prst="roundRect">
            <a:avLst>
              <a:gd name="adj" fmla="val 25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Text Box 20"/>
          <p:cNvSpPr txBox="1">
            <a:spLocks noChangeArrowheads="1"/>
          </p:cNvSpPr>
          <p:nvPr/>
        </p:nvSpPr>
        <p:spPr bwMode="auto">
          <a:xfrm>
            <a:off x="2713038" y="2974975"/>
            <a:ext cx="338137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9695" rIns="90000" bIns="45000"/>
          <a:lstStyle/>
          <a:p>
            <a:r>
              <a:rPr lang="en-US" sz="2800" i="1">
                <a:solidFill>
                  <a:srgbClr val="000000"/>
                </a:solidFill>
                <a:latin typeface="Times New Roman" pitchFamily="16" charset="0"/>
              </a:rPr>
              <a:t>l</a:t>
            </a:r>
            <a:r>
              <a:rPr lang="en-US" sz="2800" i="1" baseline="-33000">
                <a:solidFill>
                  <a:srgbClr val="000000"/>
                </a:solidFill>
                <a:latin typeface="Times New Roman" pitchFamily="16" charset="0"/>
              </a:rPr>
              <a:t>l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4267200" y="4267200"/>
            <a:ext cx="4951413" cy="769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6168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b="1" i="1">
                <a:solidFill>
                  <a:srgbClr val="FF0000"/>
                </a:solidFill>
              </a:rPr>
              <a:t>+ deflections due to present-day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b="1" i="1">
                <a:solidFill>
                  <a:srgbClr val="FF0000"/>
                </a:solidFill>
              </a:rPr>
              <a:t>	asthenospheric flow</a:t>
            </a:r>
          </a:p>
        </p:txBody>
      </p:sp>
      <p:sp>
        <p:nvSpPr>
          <p:cNvPr id="32792" name="Freeform 24"/>
          <p:cNvSpPr>
            <a:spLocks noChangeArrowheads="1"/>
          </p:cNvSpPr>
          <p:nvPr/>
        </p:nvSpPr>
        <p:spPr bwMode="auto">
          <a:xfrm>
            <a:off x="4529138" y="1543050"/>
            <a:ext cx="1901825" cy="2506663"/>
          </a:xfrm>
          <a:custGeom>
            <a:avLst/>
            <a:gdLst>
              <a:gd name="T0" fmla="*/ 2147483647 w 5282"/>
              <a:gd name="T1" fmla="*/ 2147483647 h 6962"/>
              <a:gd name="T2" fmla="*/ 0 w 5282"/>
              <a:gd name="T3" fmla="*/ 2147483647 h 6962"/>
              <a:gd name="T4" fmla="*/ 2147483647 w 5282"/>
              <a:gd name="T5" fmla="*/ 2147483647 h 6962"/>
              <a:gd name="T6" fmla="*/ 2147483647 w 5282"/>
              <a:gd name="T7" fmla="*/ 0 h 6962"/>
              <a:gd name="T8" fmla="*/ 2147483647 w 5282"/>
              <a:gd name="T9" fmla="*/ 0 h 6962"/>
              <a:gd name="T10" fmla="*/ 2147483647 w 5282"/>
              <a:gd name="T11" fmla="*/ 2147483647 h 6962"/>
              <a:gd name="T12" fmla="*/ 2147483647 w 5282"/>
              <a:gd name="T13" fmla="*/ 2147483647 h 6962"/>
              <a:gd name="T14" fmla="*/ 2147483647 w 5282"/>
              <a:gd name="T15" fmla="*/ 2147483647 h 6962"/>
              <a:gd name="T16" fmla="*/ 2147483647 w 5282"/>
              <a:gd name="T17" fmla="*/ 2147483647 h 6962"/>
              <a:gd name="T18" fmla="*/ 2147483647 w 5282"/>
              <a:gd name="T19" fmla="*/ 2147483647 h 69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82"/>
              <a:gd name="T31" fmla="*/ 0 h 6962"/>
              <a:gd name="T32" fmla="*/ 5282 w 5282"/>
              <a:gd name="T33" fmla="*/ 6962 h 69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82" h="6962">
                <a:moveTo>
                  <a:pt x="35" y="6961"/>
                </a:moveTo>
                <a:lnTo>
                  <a:pt x="0" y="2400"/>
                </a:lnTo>
                <a:lnTo>
                  <a:pt x="1817" y="2400"/>
                </a:lnTo>
                <a:lnTo>
                  <a:pt x="1817" y="0"/>
                </a:lnTo>
                <a:lnTo>
                  <a:pt x="3634" y="0"/>
                </a:lnTo>
                <a:lnTo>
                  <a:pt x="3634" y="2263"/>
                </a:lnTo>
                <a:lnTo>
                  <a:pt x="5281" y="2263"/>
                </a:lnTo>
                <a:lnTo>
                  <a:pt x="5281" y="6961"/>
                </a:lnTo>
                <a:lnTo>
                  <a:pt x="5177" y="6961"/>
                </a:lnTo>
                <a:lnTo>
                  <a:pt x="35" y="6961"/>
                </a:lnTo>
              </a:path>
            </a:pathLst>
          </a:custGeom>
          <a:noFill/>
          <a:ln w="3672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Freeform 25"/>
          <p:cNvSpPr>
            <a:spLocks noChangeArrowheads="1"/>
          </p:cNvSpPr>
          <p:nvPr/>
        </p:nvSpPr>
        <p:spPr bwMode="auto">
          <a:xfrm>
            <a:off x="4267200" y="1543050"/>
            <a:ext cx="4799013" cy="3530600"/>
          </a:xfrm>
          <a:custGeom>
            <a:avLst/>
            <a:gdLst>
              <a:gd name="T0" fmla="*/ 0 w 12928"/>
              <a:gd name="T1" fmla="*/ 2147483647 h 9807"/>
              <a:gd name="T2" fmla="*/ 0 w 12928"/>
              <a:gd name="T3" fmla="*/ 2147483647 h 9807"/>
              <a:gd name="T4" fmla="*/ 2147483647 w 12928"/>
              <a:gd name="T5" fmla="*/ 2147483647 h 9807"/>
              <a:gd name="T6" fmla="*/ 2147483647 w 12928"/>
              <a:gd name="T7" fmla="*/ 2147483647 h 9807"/>
              <a:gd name="T8" fmla="*/ 2147483647 w 12928"/>
              <a:gd name="T9" fmla="*/ 2147483647 h 9807"/>
              <a:gd name="T10" fmla="*/ 2147483647 w 12928"/>
              <a:gd name="T11" fmla="*/ 0 h 9807"/>
              <a:gd name="T12" fmla="*/ 2147483647 w 12928"/>
              <a:gd name="T13" fmla="*/ 0 h 9807"/>
              <a:gd name="T14" fmla="*/ 2147483647 w 12928"/>
              <a:gd name="T15" fmla="*/ 2147483647 h 9807"/>
              <a:gd name="T16" fmla="*/ 0 w 12928"/>
              <a:gd name="T17" fmla="*/ 2147483647 h 98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928"/>
              <a:gd name="T28" fmla="*/ 0 h 9807"/>
              <a:gd name="T29" fmla="*/ 12928 w 12928"/>
              <a:gd name="T30" fmla="*/ 9807 h 980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928" h="9807">
                <a:moveTo>
                  <a:pt x="0" y="9773"/>
                </a:moveTo>
                <a:lnTo>
                  <a:pt x="0" y="7510"/>
                </a:lnTo>
                <a:lnTo>
                  <a:pt x="6343" y="7510"/>
                </a:lnTo>
                <a:lnTo>
                  <a:pt x="6343" y="1921"/>
                </a:lnTo>
                <a:lnTo>
                  <a:pt x="4766" y="1921"/>
                </a:lnTo>
                <a:lnTo>
                  <a:pt x="4766" y="0"/>
                </a:lnTo>
                <a:lnTo>
                  <a:pt x="12927" y="0"/>
                </a:lnTo>
                <a:lnTo>
                  <a:pt x="12927" y="9806"/>
                </a:lnTo>
                <a:lnTo>
                  <a:pt x="0" y="9773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2654300" y="406400"/>
            <a:ext cx="2806700" cy="90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7336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4800" b="1" i="1">
                <a:solidFill>
                  <a:srgbClr val="666666"/>
                </a:solidFill>
              </a:rPr>
              <a:t>“Static”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5184775" y="5270500"/>
            <a:ext cx="3502025" cy="145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733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4800" b="1" i="1">
                <a:solidFill>
                  <a:srgbClr val="FF0000"/>
                </a:solidFill>
              </a:rPr>
              <a:t>“Dynamic”</a:t>
            </a:r>
          </a:p>
        </p:txBody>
      </p:sp>
      <p:sp>
        <p:nvSpPr>
          <p:cNvPr id="32796" name="Up-Down Arrow 35"/>
          <p:cNvSpPr>
            <a:spLocks noChangeArrowheads="1"/>
          </p:cNvSpPr>
          <p:nvPr/>
        </p:nvSpPr>
        <p:spPr bwMode="auto">
          <a:xfrm flipV="1">
            <a:off x="1066800" y="5181600"/>
            <a:ext cx="609600" cy="1524000"/>
          </a:xfrm>
          <a:prstGeom prst="up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25" y="1338263"/>
            <a:ext cx="4900613" cy="5075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9113" y="1447800"/>
            <a:ext cx="4814887" cy="5056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6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228013" cy="1141413"/>
          </a:xfrm>
        </p:spPr>
        <p:txBody>
          <a:bodyPr/>
          <a:lstStyle/>
          <a:p>
            <a:pPr eaLnBrk="1" hangingPunct="1"/>
            <a:r>
              <a:rPr lang="en-US" smtClean="0"/>
              <a:t>Crustal thickness from receiver function Mohos, based on USArray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76200" y="1219200"/>
            <a:ext cx="381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4419600" y="1295400"/>
            <a:ext cx="381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TextBox 2"/>
          <p:cNvSpPr txBox="1">
            <a:spLocks noChangeArrowheads="1"/>
          </p:cNvSpPr>
          <p:nvPr/>
        </p:nvSpPr>
        <p:spPr bwMode="auto">
          <a:xfrm>
            <a:off x="1173163" y="1295400"/>
            <a:ext cx="2789237" cy="349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Levander</a:t>
            </a:r>
            <a:r>
              <a:rPr lang="en-US" dirty="0"/>
              <a:t> and Miller (2012)</a:t>
            </a:r>
          </a:p>
        </p:txBody>
      </p:sp>
      <p:sp>
        <p:nvSpPr>
          <p:cNvPr id="33800" name="TextBox 2"/>
          <p:cNvSpPr txBox="1">
            <a:spLocks noChangeArrowheads="1"/>
          </p:cNvSpPr>
          <p:nvPr/>
        </p:nvSpPr>
        <p:spPr bwMode="auto">
          <a:xfrm>
            <a:off x="5334000" y="1327150"/>
            <a:ext cx="3340100" cy="349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Lowry and Perez-</a:t>
            </a:r>
            <a:r>
              <a:rPr lang="en-US" dirty="0" err="1"/>
              <a:t>Gussinye</a:t>
            </a:r>
            <a:r>
              <a:rPr lang="en-US" dirty="0"/>
              <a:t> (2011)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6988" y="4343400"/>
            <a:ext cx="2236788" cy="8651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mean and standard </a:t>
            </a:r>
          </a:p>
          <a:p>
            <a:pPr algn="ctr">
              <a:defRPr/>
            </a:pPr>
            <a:r>
              <a:rPr lang="en-US" dirty="0"/>
              <a:t>deviation of</a:t>
            </a:r>
          </a:p>
          <a:p>
            <a:pPr algn="ctr">
              <a:defRPr/>
            </a:pPr>
            <a:r>
              <a:rPr lang="en-US" dirty="0"/>
              <a:t>all depicted fields</a:t>
            </a:r>
          </a:p>
        </p:txBody>
      </p:sp>
      <p:cxnSp>
        <p:nvCxnSpPr>
          <p:cNvPr id="33802" name="Straight Arrow Connector 10"/>
          <p:cNvCxnSpPr>
            <a:cxnSpLocks noChangeShapeType="1"/>
            <a:stCxn id="9" idx="2"/>
          </p:cNvCxnSpPr>
          <p:nvPr/>
        </p:nvCxnSpPr>
        <p:spPr bwMode="auto">
          <a:xfrm rot="16200000" flipH="1">
            <a:off x="926307" y="5372894"/>
            <a:ext cx="354012" cy="25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803" name="TextBox 10"/>
          <p:cNvSpPr txBox="1">
            <a:spLocks noChangeArrowheads="1"/>
          </p:cNvSpPr>
          <p:nvPr/>
        </p:nvSpPr>
        <p:spPr bwMode="auto">
          <a:xfrm>
            <a:off x="76200" y="6477000"/>
            <a:ext cx="29543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also see Chen et al. (2013)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163" y="1143000"/>
            <a:ext cx="9144001" cy="479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7021513" y="6508750"/>
            <a:ext cx="21986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Becker et al. (2013)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38200"/>
            <a:ext cx="381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495800" y="838200"/>
            <a:ext cx="381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1143000"/>
            <a:ext cx="3632200" cy="349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Based on </a:t>
            </a:r>
            <a:r>
              <a:rPr lang="en-US" dirty="0" err="1"/>
              <a:t>Levander</a:t>
            </a:r>
            <a:r>
              <a:rPr lang="en-US" dirty="0"/>
              <a:t> and Miller (2012)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648200" y="1143000"/>
            <a:ext cx="4203700" cy="349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Based on Lowry and Perez-</a:t>
            </a:r>
            <a:r>
              <a:rPr lang="en-US" dirty="0" err="1"/>
              <a:t>Gussinye</a:t>
            </a:r>
            <a:r>
              <a:rPr lang="en-US" dirty="0"/>
              <a:t> (2011)</a:t>
            </a:r>
          </a:p>
        </p:txBody>
      </p:sp>
      <p:sp>
        <p:nvSpPr>
          <p:cNvPr id="34824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1413"/>
          </a:xfrm>
        </p:spPr>
        <p:txBody>
          <a:bodyPr/>
          <a:lstStyle/>
          <a:p>
            <a:r>
              <a:rPr lang="en-US" sz="3600" smtClean="0"/>
              <a:t>Residual topography for </a:t>
            </a:r>
            <a:br>
              <a:rPr lang="en-US" sz="3600" smtClean="0"/>
            </a:br>
            <a:r>
              <a:rPr lang="en-US" sz="3600" smtClean="0"/>
              <a:t>variable crustal thickness</a:t>
            </a:r>
          </a:p>
        </p:txBody>
      </p:sp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152400" y="6172200"/>
            <a:ext cx="8148638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All residual topography models are minimized by adjusting the asthenospheric</a:t>
            </a:r>
          </a:p>
          <a:p>
            <a:r>
              <a:rPr lang="en-US"/>
              <a:t>density at fixed crustal and lithospheric density</a:t>
            </a:r>
          </a:p>
        </p:txBody>
      </p:sp>
      <p:cxnSp>
        <p:nvCxnSpPr>
          <p:cNvPr id="34826" name="Straight Arrow Connector 11"/>
          <p:cNvCxnSpPr>
            <a:cxnSpLocks noChangeShapeType="1"/>
          </p:cNvCxnSpPr>
          <p:nvPr/>
        </p:nvCxnSpPr>
        <p:spPr bwMode="auto">
          <a:xfrm rot="16200000" flipH="1">
            <a:off x="4191000" y="5486400"/>
            <a:ext cx="7620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WenQuanYi Zen Hei"/>
        <a:cs typeface="WenQuanYi Zen Hei"/>
      </a:majorFont>
      <a:minorFont>
        <a:latin typeface="Calibri"/>
        <a:ea typeface="WenQuanYi Zen Hei"/>
        <a:cs typeface="WenQuanYi Zen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WenQuanYi Zen Hei"/>
        <a:cs typeface="WenQuanYi Zen Hei"/>
      </a:majorFont>
      <a:minorFont>
        <a:latin typeface="Calibri"/>
        <a:ea typeface="WenQuanYi Zen Hei"/>
        <a:cs typeface="WenQuanYi Zen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709</Words>
  <PresentationFormat>On-screen Show (4:3)</PresentationFormat>
  <Paragraphs>162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WenQuanYi Zen Hei</vt:lpstr>
      <vt:lpstr>Times New Roman</vt:lpstr>
      <vt:lpstr>Calibri</vt:lpstr>
      <vt:lpstr>DejaVu Sans</vt:lpstr>
      <vt:lpstr>Symbol</vt:lpstr>
      <vt:lpstr>Office Theme</vt:lpstr>
      <vt:lpstr>1_Office Theme</vt:lpstr>
      <vt:lpstr>Static and dynamic support of western U.S. topography</vt:lpstr>
      <vt:lpstr>Origin of vertical tectonics?</vt:lpstr>
      <vt:lpstr>Slide 3</vt:lpstr>
      <vt:lpstr>What is the origin of non-flexural topography (in the context of USArray)?</vt:lpstr>
      <vt:lpstr>Isostatic topography</vt:lpstr>
      <vt:lpstr>Slide 6</vt:lpstr>
      <vt:lpstr>Slide 7</vt:lpstr>
      <vt:lpstr>Crustal thickness from receiver function Mohos, based on USArray</vt:lpstr>
      <vt:lpstr>Residual topography for  variable crustal thickness</vt:lpstr>
      <vt:lpstr>Correlation2 for Airy isostasy (solid)  and   power spectrum (dashed)</vt:lpstr>
      <vt:lpstr>Lithosphere-asthenosphere boundary (?)</vt:lpstr>
      <vt:lpstr>Slide 12</vt:lpstr>
      <vt:lpstr>If lithospheric thickness variations don’t work, what about crustal density variations?</vt:lpstr>
      <vt:lpstr>Residual  topography including crustal  density variations</vt:lpstr>
      <vt:lpstr>Slide 15</vt:lpstr>
      <vt:lpstr>What is the origin of the  non-isostatic residual ? </vt:lpstr>
      <vt:lpstr>Mantle flow induced topography: Simmons et al. (2007) global tomography</vt:lpstr>
      <vt:lpstr>Mantle flow induced topography: Ritsema et al. (2011) global tomography</vt:lpstr>
      <vt:lpstr>Mantle flow induced topography: Schmandt and Humphreys (2010) regional model</vt:lpstr>
      <vt:lpstr>Match between  residual and dynamic  topography  from present-day mantle flow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and dynamic support of western U.S. topography</dc:title>
  <cp:lastModifiedBy>Thorsten Becker</cp:lastModifiedBy>
  <cp:revision>45</cp:revision>
  <cp:lastPrinted>1601-01-01T00:00:00Z</cp:lastPrinted>
  <dcterms:created xsi:type="dcterms:W3CDTF">1601-01-01T00:00:00Z</dcterms:created>
  <dcterms:modified xsi:type="dcterms:W3CDTF">2013-11-11T06:28:35Z</dcterms:modified>
</cp:coreProperties>
</file>